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0"/>
  </p:notesMasterIdLst>
  <p:handoutMasterIdLst>
    <p:handoutMasterId r:id="rId91"/>
  </p:handoutMasterIdLst>
  <p:sldIdLst>
    <p:sldId id="319" r:id="rId2"/>
    <p:sldId id="446" r:id="rId3"/>
    <p:sldId id="531" r:id="rId4"/>
    <p:sldId id="547" r:id="rId5"/>
    <p:sldId id="555" r:id="rId6"/>
    <p:sldId id="510" r:id="rId7"/>
    <p:sldId id="554" r:id="rId8"/>
    <p:sldId id="457" r:id="rId9"/>
    <p:sldId id="603" r:id="rId10"/>
    <p:sldId id="604" r:id="rId11"/>
    <p:sldId id="615" r:id="rId12"/>
    <p:sldId id="553" r:id="rId13"/>
    <p:sldId id="563" r:id="rId14"/>
    <p:sldId id="591" r:id="rId15"/>
    <p:sldId id="597" r:id="rId16"/>
    <p:sldId id="598" r:id="rId17"/>
    <p:sldId id="538" r:id="rId18"/>
    <p:sldId id="476" r:id="rId19"/>
    <p:sldId id="478" r:id="rId20"/>
    <p:sldId id="551" r:id="rId21"/>
    <p:sldId id="535" r:id="rId22"/>
    <p:sldId id="533" r:id="rId23"/>
    <p:sldId id="462" r:id="rId24"/>
    <p:sldId id="592" r:id="rId25"/>
    <p:sldId id="492" r:id="rId26"/>
    <p:sldId id="578" r:id="rId27"/>
    <p:sldId id="511" r:id="rId28"/>
    <p:sldId id="586" r:id="rId29"/>
    <p:sldId id="585" r:id="rId30"/>
    <p:sldId id="621" r:id="rId31"/>
    <p:sldId id="622" r:id="rId32"/>
    <p:sldId id="623" r:id="rId33"/>
    <p:sldId id="575" r:id="rId34"/>
    <p:sldId id="576" r:id="rId35"/>
    <p:sldId id="572" r:id="rId36"/>
    <p:sldId id="593" r:id="rId37"/>
    <p:sldId id="450" r:id="rId38"/>
    <p:sldId id="493" r:id="rId39"/>
    <p:sldId id="582" r:id="rId40"/>
    <p:sldId id="583" r:id="rId41"/>
    <p:sldId id="581" r:id="rId42"/>
    <p:sldId id="577" r:id="rId43"/>
    <p:sldId id="584" r:id="rId44"/>
    <p:sldId id="617" r:id="rId45"/>
    <p:sldId id="562" r:id="rId46"/>
    <p:sldId id="573" r:id="rId47"/>
    <p:sldId id="589" r:id="rId48"/>
    <p:sldId id="426" r:id="rId49"/>
    <p:sldId id="321" r:id="rId50"/>
    <p:sldId id="517" r:id="rId51"/>
    <p:sldId id="614" r:id="rId52"/>
    <p:sldId id="600" r:id="rId53"/>
    <p:sldId id="612" r:id="rId54"/>
    <p:sldId id="619" r:id="rId55"/>
    <p:sldId id="602" r:id="rId56"/>
    <p:sldId id="546" r:id="rId57"/>
    <p:sldId id="545" r:id="rId58"/>
    <p:sldId id="542" r:id="rId59"/>
    <p:sldId id="484" r:id="rId60"/>
    <p:sldId id="544" r:id="rId61"/>
    <p:sldId id="541" r:id="rId62"/>
    <p:sldId id="557" r:id="rId63"/>
    <p:sldId id="606" r:id="rId64"/>
    <p:sldId id="564" r:id="rId65"/>
    <p:sldId id="501" r:id="rId66"/>
    <p:sldId id="502" r:id="rId67"/>
    <p:sldId id="605" r:id="rId68"/>
    <p:sldId id="607" r:id="rId69"/>
    <p:sldId id="610" r:id="rId70"/>
    <p:sldId id="616" r:id="rId71"/>
    <p:sldId id="608" r:id="rId72"/>
    <p:sldId id="620" r:id="rId73"/>
    <p:sldId id="613" r:id="rId74"/>
    <p:sldId id="609" r:id="rId75"/>
    <p:sldId id="618" r:id="rId76"/>
    <p:sldId id="505" r:id="rId77"/>
    <p:sldId id="506" r:id="rId78"/>
    <p:sldId id="558" r:id="rId79"/>
    <p:sldId id="559" r:id="rId80"/>
    <p:sldId id="499" r:id="rId81"/>
    <p:sldId id="500" r:id="rId82"/>
    <p:sldId id="453" r:id="rId83"/>
    <p:sldId id="483" r:id="rId84"/>
    <p:sldId id="552" r:id="rId85"/>
    <p:sldId id="485" r:id="rId86"/>
    <p:sldId id="488" r:id="rId87"/>
    <p:sldId id="525" r:id="rId88"/>
    <p:sldId id="590" r:id="rId89"/>
  </p:sldIdLst>
  <p:sldSz cx="9144000" cy="6858000" type="screen4x3"/>
  <p:notesSz cx="7019925" cy="9305925"/>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mc="http://schemas.openxmlformats.org/markup-compatibility/2006" xmlns:mv="urn:schemas-microsoft-com:mac:vml"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0ABA"/>
    <a:srgbClr val="9E0000"/>
    <a:srgbClr val="080DEE"/>
    <a:srgbClr val="920000"/>
    <a:srgbClr val="B80000"/>
    <a:srgbClr val="FF0066"/>
    <a:srgbClr val="99FF99"/>
    <a:srgbClr val="00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mc="http://schemas.openxmlformats.org/markup-compatibility/2006" xmlns:mv="urn:schemas-microsoft-com:mac:vml"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1" autoAdjust="0"/>
    <p:restoredTop sz="89606" autoAdjust="0"/>
  </p:normalViewPr>
  <p:slideViewPr>
    <p:cSldViewPr>
      <p:cViewPr>
        <p:scale>
          <a:sx n="70" d="100"/>
          <a:sy n="70" d="100"/>
        </p:scale>
        <p:origin x="-1248" y="2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w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image" Target="../media/image1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pPr>
              <a:defRPr/>
            </a:pPr>
            <a:endParaRPr lang="es-ES_tradnl"/>
          </a:p>
        </p:txBody>
      </p:sp>
      <p:sp>
        <p:nvSpPr>
          <p:cNvPr id="3" name="2 Marcador de fecha"/>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pPr>
              <a:defRPr/>
            </a:pPr>
            <a:fld id="{7C921AE7-C032-4CC1-99A6-E9D8D599453C}" type="datetimeFigureOut">
              <a:rPr lang="es-ES_tradnl"/>
              <a:pPr>
                <a:defRPr/>
              </a:pPr>
              <a:t>25/06/2019</a:t>
            </a:fld>
            <a:endParaRPr lang="es-ES_tradnl"/>
          </a:p>
        </p:txBody>
      </p:sp>
      <p:sp>
        <p:nvSpPr>
          <p:cNvPr id="4" name="3 Marcador de pie de página"/>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pPr>
              <a:defRPr/>
            </a:pPr>
            <a:endParaRPr lang="es-ES_tradnl"/>
          </a:p>
        </p:txBody>
      </p:sp>
      <p:sp>
        <p:nvSpPr>
          <p:cNvPr id="5" name="4 Marcador de número de diapositiva"/>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pPr>
              <a:defRPr/>
            </a:pPr>
            <a:fld id="{CA078CC9-DC21-4B85-A42F-F65022B4261B}" type="slidenum">
              <a:rPr lang="es-ES_tradnl"/>
              <a:pPr>
                <a:defRPr/>
              </a:pPr>
              <a:t>‹Nº›</a:t>
            </a:fld>
            <a:endParaRPr lang="es-ES_tradnl"/>
          </a:p>
        </p:txBody>
      </p:sp>
    </p:spTree>
    <p:extLst>
      <p:ext uri="{BB962C8B-B14F-4D97-AF65-F5344CB8AC3E}">
        <p14:creationId xmlns:p14="http://schemas.microsoft.com/office/powerpoint/2010/main" xmlns="" val="464126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pPr>
              <a:defRPr/>
            </a:pPr>
            <a:endParaRPr lang="es-ES_tradnl"/>
          </a:p>
        </p:txBody>
      </p:sp>
      <p:sp>
        <p:nvSpPr>
          <p:cNvPr id="3" name="2 Marcador de fecha"/>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pPr>
              <a:defRPr/>
            </a:pPr>
            <a:fld id="{25BDC89C-0FFF-4730-9D77-C860B8F078F5}" type="datetimeFigureOut">
              <a:rPr lang="es-ES_tradnl"/>
              <a:pPr>
                <a:defRPr/>
              </a:pPr>
              <a:t>25/06/2019</a:t>
            </a:fld>
            <a:endParaRPr lang="es-ES_tradnl"/>
          </a:p>
        </p:txBody>
      </p:sp>
      <p:sp>
        <p:nvSpPr>
          <p:cNvPr id="4" name="3 Marcador de imagen de diapositiva"/>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pPr lvl="0"/>
            <a:endParaRPr lang="es-ES_tradnl" noProof="0" smtClean="0"/>
          </a:p>
        </p:txBody>
      </p:sp>
      <p:sp>
        <p:nvSpPr>
          <p:cNvPr id="5" name="4 Marcador de notas"/>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_tradnl" noProof="0" smtClean="0"/>
          </a:p>
        </p:txBody>
      </p:sp>
      <p:sp>
        <p:nvSpPr>
          <p:cNvPr id="6" name="5 Marcador de pie de página"/>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pPr>
              <a:defRPr/>
            </a:pPr>
            <a:endParaRPr lang="es-ES_tradnl"/>
          </a:p>
        </p:txBody>
      </p:sp>
      <p:sp>
        <p:nvSpPr>
          <p:cNvPr id="7" name="6 Marcador de número de diapositiva"/>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pPr>
              <a:defRPr/>
            </a:pPr>
            <a:fld id="{FC669298-F992-41BB-A5AA-922A652535AE}" type="slidenum">
              <a:rPr lang="es-ES_tradnl"/>
              <a:pPr>
                <a:defRPr/>
              </a:pPr>
              <a:t>‹Nº›</a:t>
            </a:fld>
            <a:endParaRPr lang="es-ES_tradnl"/>
          </a:p>
        </p:txBody>
      </p:sp>
    </p:spTree>
    <p:extLst>
      <p:ext uri="{BB962C8B-B14F-4D97-AF65-F5344CB8AC3E}">
        <p14:creationId xmlns:p14="http://schemas.microsoft.com/office/powerpoint/2010/main" xmlns="" val="1992795313"/>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pie de página 3"/>
          <p:cNvSpPr>
            <a:spLocks noGrp="1"/>
          </p:cNvSpPr>
          <p:nvPr>
            <p:ph type="ftr" sz="quarter" idx="10"/>
          </p:nvPr>
        </p:nvSpPr>
        <p:spPr/>
        <p:txBody>
          <a:bodyPr/>
          <a:lstStyle/>
          <a:p>
            <a:pPr>
              <a:defRPr/>
            </a:pPr>
            <a:endParaRPr lang="es-ES_tradnl"/>
          </a:p>
        </p:txBody>
      </p:sp>
      <p:sp>
        <p:nvSpPr>
          <p:cNvPr id="5" name="Marcador de número de diapositiva 4"/>
          <p:cNvSpPr>
            <a:spLocks noGrp="1"/>
          </p:cNvSpPr>
          <p:nvPr>
            <p:ph type="sldNum" sz="quarter" idx="11"/>
          </p:nvPr>
        </p:nvSpPr>
        <p:spPr/>
        <p:txBody>
          <a:bodyPr/>
          <a:lstStyle/>
          <a:p>
            <a:pPr>
              <a:defRPr/>
            </a:pPr>
            <a:fld id="{FC669298-F992-41BB-A5AA-922A652535AE}" type="slidenum">
              <a:rPr lang="es-ES_tradnl" smtClean="0"/>
              <a:pPr>
                <a:defRPr/>
              </a:pPr>
              <a:t>1</a:t>
            </a:fld>
            <a:endParaRPr lang="es-ES_tradnl"/>
          </a:p>
        </p:txBody>
      </p:sp>
    </p:spTree>
    <p:extLst>
      <p:ext uri="{BB962C8B-B14F-4D97-AF65-F5344CB8AC3E}">
        <p14:creationId xmlns:p14="http://schemas.microsoft.com/office/powerpoint/2010/main" xmlns="" val="2064063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pie de página"/>
          <p:cNvSpPr>
            <a:spLocks noGrp="1"/>
          </p:cNvSpPr>
          <p:nvPr>
            <p:ph type="ftr" sz="quarter" idx="10"/>
          </p:nvPr>
        </p:nvSpPr>
        <p:spPr/>
        <p:txBody>
          <a:bodyPr/>
          <a:lstStyle/>
          <a:p>
            <a:pPr>
              <a:defRPr/>
            </a:pPr>
            <a:r>
              <a:rPr lang="es-ES" smtClean="0"/>
              <a:t>XXXV Bienal de Física – Gijón 16 Julio                                                   </a:t>
            </a:r>
            <a:endParaRPr lang="es-ES"/>
          </a:p>
        </p:txBody>
      </p:sp>
      <p:sp>
        <p:nvSpPr>
          <p:cNvPr id="5" name="4 Marcador de número de diapositiva"/>
          <p:cNvSpPr>
            <a:spLocks noGrp="1"/>
          </p:cNvSpPr>
          <p:nvPr>
            <p:ph type="sldNum" sz="quarter" idx="11"/>
          </p:nvPr>
        </p:nvSpPr>
        <p:spPr/>
        <p:txBody>
          <a:bodyPr/>
          <a:lstStyle/>
          <a:p>
            <a:pPr>
              <a:defRPr/>
            </a:pPr>
            <a:fld id="{91A688C2-32C0-492C-859B-5C7C0D1CAFED}" type="slidenum">
              <a:rPr lang="es-ES" smtClean="0"/>
              <a:pPr>
                <a:defRPr/>
              </a:pPr>
              <a:t>10</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13</a:t>
            </a:fld>
            <a:endParaRPr lang="es-ES_tradn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dirty="0"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14</a:t>
            </a:fld>
            <a:endParaRPr lang="es-ES_tradnl"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pie de página"/>
          <p:cNvSpPr>
            <a:spLocks noGrp="1"/>
          </p:cNvSpPr>
          <p:nvPr>
            <p:ph type="ftr" sz="quarter" idx="10"/>
          </p:nvPr>
        </p:nvSpPr>
        <p:spPr/>
        <p:txBody>
          <a:bodyPr/>
          <a:lstStyle/>
          <a:p>
            <a:pPr>
              <a:defRPr/>
            </a:pPr>
            <a:r>
              <a:rPr lang="es-ES" smtClean="0"/>
              <a:t>XXXV Bienal de Física – Gijón 16 Julio                                                   </a:t>
            </a:r>
            <a:endParaRPr lang="es-ES"/>
          </a:p>
        </p:txBody>
      </p:sp>
      <p:sp>
        <p:nvSpPr>
          <p:cNvPr id="5" name="4 Marcador de número de diapositiva"/>
          <p:cNvSpPr>
            <a:spLocks noGrp="1"/>
          </p:cNvSpPr>
          <p:nvPr>
            <p:ph type="sldNum" sz="quarter" idx="11"/>
          </p:nvPr>
        </p:nvSpPr>
        <p:spPr/>
        <p:txBody>
          <a:bodyPr/>
          <a:lstStyle/>
          <a:p>
            <a:pPr>
              <a:defRPr/>
            </a:pPr>
            <a:fld id="{91A688C2-32C0-492C-859B-5C7C0D1CAFED}" type="slidenum">
              <a:rPr lang="es-ES" smtClean="0"/>
              <a:pPr>
                <a:defRPr/>
              </a:pPr>
              <a:t>15</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altLang="es-ES" b="1" dirty="0" smtClean="0">
                <a:solidFill>
                  <a:schemeClr val="tx1">
                    <a:lumMod val="65000"/>
                    <a:lumOff val="35000"/>
                  </a:schemeClr>
                </a:solidFill>
                <a:latin typeface="+mn-lt"/>
              </a:rPr>
              <a:t>16 LaBr</a:t>
            </a:r>
            <a:r>
              <a:rPr lang="es-ES" altLang="es-ES" b="1" baseline="-25000" dirty="0" smtClean="0">
                <a:solidFill>
                  <a:schemeClr val="tx1">
                    <a:lumMod val="65000"/>
                    <a:lumOff val="35000"/>
                  </a:schemeClr>
                </a:solidFill>
                <a:latin typeface="+mn-lt"/>
              </a:rPr>
              <a:t>3</a:t>
            </a:r>
            <a:r>
              <a:rPr lang="es-ES" altLang="es-ES" b="1" dirty="0" smtClean="0">
                <a:solidFill>
                  <a:schemeClr val="tx1">
                    <a:lumMod val="65000"/>
                    <a:lumOff val="35000"/>
                  </a:schemeClr>
                </a:solidFill>
                <a:latin typeface="+mn-lt"/>
              </a:rPr>
              <a:t>(Ce</a:t>
            </a:r>
            <a:r>
              <a:rPr lang="es-ES" altLang="es-ES" dirty="0" smtClean="0">
                <a:solidFill>
                  <a:schemeClr val="tx1">
                    <a:lumMod val="65000"/>
                    <a:lumOff val="35000"/>
                  </a:schemeClr>
                </a:solidFill>
                <a:latin typeface="+mn-lt"/>
              </a:rPr>
              <a:t>) 1.5 x 2” y 1.5</a:t>
            </a:r>
            <a:r>
              <a:rPr lang="es-ES" altLang="es-ES" baseline="0" dirty="0" smtClean="0">
                <a:solidFill>
                  <a:schemeClr val="tx1">
                    <a:lumMod val="65000"/>
                    <a:lumOff val="35000"/>
                  </a:schemeClr>
                </a:solidFill>
                <a:latin typeface="+mn-lt"/>
              </a:rPr>
              <a:t> x 1.5 “</a:t>
            </a:r>
            <a:endParaRPr lang="es-ES" dirty="0"/>
          </a:p>
        </p:txBody>
      </p:sp>
      <p:sp>
        <p:nvSpPr>
          <p:cNvPr id="4" name="3 Marcador de pie de página"/>
          <p:cNvSpPr>
            <a:spLocks noGrp="1"/>
          </p:cNvSpPr>
          <p:nvPr>
            <p:ph type="ftr" sz="quarter" idx="10"/>
          </p:nvPr>
        </p:nvSpPr>
        <p:spPr/>
        <p:txBody>
          <a:bodyPr/>
          <a:lstStyle/>
          <a:p>
            <a:pPr>
              <a:defRPr/>
            </a:pPr>
            <a:r>
              <a:rPr lang="es-ES" smtClean="0"/>
              <a:t>XXXV Bienal de Física – Gijón 16 Julio                                                   </a:t>
            </a:r>
            <a:endParaRPr lang="es-ES"/>
          </a:p>
        </p:txBody>
      </p:sp>
      <p:sp>
        <p:nvSpPr>
          <p:cNvPr id="5" name="4 Marcador de número de diapositiva"/>
          <p:cNvSpPr>
            <a:spLocks noGrp="1"/>
          </p:cNvSpPr>
          <p:nvPr>
            <p:ph type="sldNum" sz="quarter" idx="11"/>
          </p:nvPr>
        </p:nvSpPr>
        <p:spPr/>
        <p:txBody>
          <a:bodyPr/>
          <a:lstStyle/>
          <a:p>
            <a:pPr>
              <a:defRPr/>
            </a:pPr>
            <a:fld id="{91A688C2-32C0-492C-859B-5C7C0D1CAFED}" type="slidenum">
              <a:rPr lang="es-ES" smtClean="0"/>
              <a:pPr>
                <a:defRPr/>
              </a:pPr>
              <a:t>16</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dirty="0" smtClean="0"/>
              <a:t>Hamamatsu R9779 PMT model was already</a:t>
            </a:r>
            <a:r>
              <a:rPr lang="en-GB" sz="1200" b="1" baseline="0" dirty="0" smtClean="0"/>
              <a:t> chosen as best option for fast timing PMT</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_tradnl" sz="1200" dirty="0" smtClean="0"/>
          </a:p>
          <a:p>
            <a:endParaRPr lang="es-ES_tradnl" dirty="0"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17</a:t>
            </a:fld>
            <a:endParaRPr lang="es-ES_tradnl"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18</a:t>
            </a:fld>
            <a:endParaRPr lang="es-ES_tradnl"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19</a:t>
            </a:fld>
            <a:endParaRPr lang="es-ES_tradn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20</a:t>
            </a:fld>
            <a:endParaRPr lang="es-ES_tradnl"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21</a:t>
            </a:fld>
            <a:endParaRPr lang="es-ES_tradn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dirty="0"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2</a:t>
            </a:fld>
            <a:endParaRPr lang="es-ES_tradn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r>
              <a:rPr lang="es-ES_tradnl" dirty="0" err="1" smtClean="0"/>
              <a:t>This</a:t>
            </a:r>
            <a:r>
              <a:rPr lang="es-ES_tradnl" dirty="0" smtClean="0"/>
              <a:t> </a:t>
            </a:r>
            <a:r>
              <a:rPr lang="es-ES_tradnl" dirty="0" err="1" smtClean="0"/>
              <a:t>is</a:t>
            </a:r>
            <a:r>
              <a:rPr lang="es-ES_tradnl" dirty="0" smtClean="0"/>
              <a:t> </a:t>
            </a:r>
            <a:r>
              <a:rPr lang="es-ES_tradnl" dirty="0" err="1" smtClean="0"/>
              <a:t>the</a:t>
            </a:r>
            <a:r>
              <a:rPr lang="es-ES_tradnl" dirty="0" smtClean="0"/>
              <a:t> </a:t>
            </a:r>
            <a:r>
              <a:rPr lang="es-ES_tradnl" dirty="0" err="1" smtClean="0"/>
              <a:t>most</a:t>
            </a:r>
            <a:r>
              <a:rPr lang="es-ES_tradnl" dirty="0" smtClean="0"/>
              <a:t> </a:t>
            </a:r>
            <a:r>
              <a:rPr lang="es-ES_tradnl" dirty="0" err="1" smtClean="0"/>
              <a:t>sensitive</a:t>
            </a:r>
            <a:r>
              <a:rPr lang="es-ES_tradnl" dirty="0" smtClean="0"/>
              <a:t> </a:t>
            </a:r>
            <a:r>
              <a:rPr lang="es-ES_tradnl" dirty="0" err="1" smtClean="0"/>
              <a:t>parameter</a:t>
            </a:r>
            <a:r>
              <a:rPr lang="es-ES_tradnl" dirty="0" smtClean="0"/>
              <a:t> </a:t>
            </a:r>
            <a:r>
              <a:rPr lang="es-ES_tradnl" dirty="0" err="1" smtClean="0"/>
              <a:t>for</a:t>
            </a:r>
            <a:r>
              <a:rPr lang="es-ES_tradnl" dirty="0" smtClean="0"/>
              <a:t> </a:t>
            </a:r>
            <a:r>
              <a:rPr lang="es-ES_tradnl" dirty="0" err="1" smtClean="0"/>
              <a:t>optimization</a:t>
            </a:r>
            <a:endParaRPr lang="es-ES_tradnl" dirty="0"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22</a:t>
            </a:fld>
            <a:endParaRPr lang="es-ES_tradnl"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dirty="0"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23</a:t>
            </a:fld>
            <a:endParaRPr lang="es-ES_tradnl"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dirty="0"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24</a:t>
            </a:fld>
            <a:endParaRPr lang="es-ES_tradn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r>
              <a:rPr lang="es-ES_tradnl" dirty="0" smtClean="0"/>
              <a:t>PRD: </a:t>
            </a:r>
            <a:r>
              <a:rPr lang="es-ES_tradnl" dirty="0" err="1" smtClean="0"/>
              <a:t>assymetry</a:t>
            </a:r>
            <a:r>
              <a:rPr lang="es-ES_tradnl" dirty="0" smtClean="0"/>
              <a:t> </a:t>
            </a:r>
            <a:r>
              <a:rPr lang="es-ES_tradnl" dirty="0" err="1" smtClean="0"/>
              <a:t>remaining</a:t>
            </a:r>
            <a:r>
              <a:rPr lang="mr-IN" baseline="0" dirty="0" smtClean="0"/>
              <a:t>…</a:t>
            </a:r>
            <a:endParaRPr lang="es-ES_tradnl" dirty="0"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25</a:t>
            </a:fld>
            <a:endParaRPr lang="es-ES_tradn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27</a:t>
            </a:fld>
            <a:endParaRPr lang="es-ES_tradnl"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More </a:t>
            </a:r>
            <a:r>
              <a:rPr lang="es-ES" dirty="0" err="1" smtClean="0"/>
              <a:t>detail</a:t>
            </a:r>
            <a:r>
              <a:rPr lang="es-ES" dirty="0" smtClean="0"/>
              <a:t> </a:t>
            </a:r>
            <a:r>
              <a:rPr lang="es-ES" dirty="0" err="1" smtClean="0"/>
              <a:t>explanation</a:t>
            </a:r>
            <a:r>
              <a:rPr lang="es-ES" dirty="0" smtClean="0"/>
              <a:t> in</a:t>
            </a:r>
            <a:r>
              <a:rPr lang="es-ES" baseline="0" dirty="0" smtClean="0"/>
              <a:t> </a:t>
            </a:r>
            <a:r>
              <a:rPr lang="es-ES" baseline="0" dirty="0" err="1" smtClean="0"/>
              <a:t>the</a:t>
            </a:r>
            <a:r>
              <a:rPr lang="es-ES" baseline="0" dirty="0" smtClean="0"/>
              <a:t> </a:t>
            </a:r>
            <a:r>
              <a:rPr lang="es-ES" baseline="0" dirty="0" err="1" smtClean="0"/>
              <a:t>manuscript</a:t>
            </a:r>
            <a:endParaRPr lang="es-ES" dirty="0"/>
          </a:p>
        </p:txBody>
      </p:sp>
      <p:sp>
        <p:nvSpPr>
          <p:cNvPr id="4" name="Marcador de pie de página 3"/>
          <p:cNvSpPr>
            <a:spLocks noGrp="1"/>
          </p:cNvSpPr>
          <p:nvPr>
            <p:ph type="ftr" sz="quarter" idx="10"/>
          </p:nvPr>
        </p:nvSpPr>
        <p:spPr/>
        <p:txBody>
          <a:bodyPr/>
          <a:lstStyle/>
          <a:p>
            <a:pPr>
              <a:defRPr/>
            </a:pPr>
            <a:endParaRPr lang="es-ES_tradnl"/>
          </a:p>
        </p:txBody>
      </p:sp>
      <p:sp>
        <p:nvSpPr>
          <p:cNvPr id="5" name="Marcador de número de diapositiva 4"/>
          <p:cNvSpPr>
            <a:spLocks noGrp="1"/>
          </p:cNvSpPr>
          <p:nvPr>
            <p:ph type="sldNum" sz="quarter" idx="11"/>
          </p:nvPr>
        </p:nvSpPr>
        <p:spPr/>
        <p:txBody>
          <a:bodyPr/>
          <a:lstStyle/>
          <a:p>
            <a:pPr>
              <a:defRPr/>
            </a:pPr>
            <a:fld id="{FC669298-F992-41BB-A5AA-922A652535AE}" type="slidenum">
              <a:rPr lang="es-ES_tradnl" smtClean="0"/>
              <a:pPr>
                <a:defRPr/>
              </a:pPr>
              <a:t>28</a:t>
            </a:fld>
            <a:endParaRPr lang="es-ES_tradnl"/>
          </a:p>
        </p:txBody>
      </p:sp>
    </p:spTree>
    <p:extLst>
      <p:ext uri="{BB962C8B-B14F-4D97-AF65-F5344CB8AC3E}">
        <p14:creationId xmlns:p14="http://schemas.microsoft.com/office/powerpoint/2010/main" xmlns="" val="1221571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936b8df15_0_73:notes"/>
          <p:cNvSpPr>
            <a:spLocks noGrp="1" noRot="1" noChangeAspect="1"/>
          </p:cNvSpPr>
          <p:nvPr>
            <p:ph type="sldImg" idx="2"/>
          </p:nvPr>
        </p:nvSpPr>
        <p:spPr>
          <a:xfrm>
            <a:off x="1416050" y="1163638"/>
            <a:ext cx="4187825" cy="3140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936b8df15_0_73:notes"/>
          <p:cNvSpPr txBox="1">
            <a:spLocks noGrp="1"/>
          </p:cNvSpPr>
          <p:nvPr>
            <p:ph type="body" idx="1"/>
          </p:nvPr>
        </p:nvSpPr>
        <p:spPr>
          <a:xfrm>
            <a:off x="701993" y="4478476"/>
            <a:ext cx="5615940" cy="3664361"/>
          </a:xfrm>
          <a:prstGeom prst="rect">
            <a:avLst/>
          </a:prstGeom>
        </p:spPr>
        <p:txBody>
          <a:bodyPr spcFirstLastPara="1" wrap="square" lIns="93272" tIns="46623" rIns="93272" bIns="46623" anchor="t" anchorCtr="0">
            <a:noAutofit/>
          </a:bodyPr>
          <a:lstStyle/>
          <a:p>
            <a:pPr>
              <a:spcBef>
                <a:spcPts val="0"/>
              </a:spcBef>
              <a:spcAft>
                <a:spcPts val="0"/>
              </a:spcAft>
            </a:pPr>
            <a:endParaRPr dirty="0"/>
          </a:p>
        </p:txBody>
      </p:sp>
      <p:sp>
        <p:nvSpPr>
          <p:cNvPr id="111" name="Google Shape;111;g4936b8df15_0_73:notes"/>
          <p:cNvSpPr txBox="1">
            <a:spLocks noGrp="1"/>
          </p:cNvSpPr>
          <p:nvPr>
            <p:ph type="sldNum" idx="12"/>
          </p:nvPr>
        </p:nvSpPr>
        <p:spPr>
          <a:xfrm>
            <a:off x="3976333" y="8839014"/>
            <a:ext cx="3041968" cy="466823"/>
          </a:xfrm>
          <a:prstGeom prst="rect">
            <a:avLst/>
          </a:prstGeom>
        </p:spPr>
        <p:txBody>
          <a:bodyPr spcFirstLastPara="1" wrap="square" lIns="93272" tIns="46623" rIns="93272" bIns="46623" anchor="b" anchorCtr="0">
            <a:noAutofit/>
          </a:bodyPr>
          <a:lstStyle/>
          <a:p>
            <a:fld id="{00000000-1234-1234-1234-123412341234}" type="slidenum">
              <a:rPr lang="es-ES"/>
              <a:pPr/>
              <a:t>29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0" dirty="0" smtClean="0">
                <a:solidFill>
                  <a:srgbClr val="C00000"/>
                </a:solidFill>
                <a:latin typeface="Arial" pitchFamily="34" charset="0"/>
                <a:cs typeface="Arial" pitchFamily="34" charset="0"/>
              </a:rPr>
              <a:t>All explained in the manuscript</a:t>
            </a:r>
          </a:p>
          <a:p>
            <a:endParaRPr lang="es-ES" b="0" dirty="0"/>
          </a:p>
        </p:txBody>
      </p:sp>
      <p:sp>
        <p:nvSpPr>
          <p:cNvPr id="4" name="Marcador de pie de página 3"/>
          <p:cNvSpPr>
            <a:spLocks noGrp="1"/>
          </p:cNvSpPr>
          <p:nvPr>
            <p:ph type="ftr" sz="quarter" idx="10"/>
          </p:nvPr>
        </p:nvSpPr>
        <p:spPr/>
        <p:txBody>
          <a:bodyPr/>
          <a:lstStyle/>
          <a:p>
            <a:pPr>
              <a:defRPr/>
            </a:pPr>
            <a:endParaRPr lang="es-ES_tradnl"/>
          </a:p>
        </p:txBody>
      </p:sp>
      <p:sp>
        <p:nvSpPr>
          <p:cNvPr id="5" name="Marcador de número de diapositiva 4"/>
          <p:cNvSpPr>
            <a:spLocks noGrp="1"/>
          </p:cNvSpPr>
          <p:nvPr>
            <p:ph type="sldNum" sz="quarter" idx="11"/>
          </p:nvPr>
        </p:nvSpPr>
        <p:spPr/>
        <p:txBody>
          <a:bodyPr/>
          <a:lstStyle/>
          <a:p>
            <a:pPr>
              <a:defRPr/>
            </a:pPr>
            <a:fld id="{FC669298-F992-41BB-A5AA-922A652535AE}" type="slidenum">
              <a:rPr lang="es-ES_tradnl" smtClean="0"/>
              <a:pPr>
                <a:defRPr/>
              </a:pPr>
              <a:t>30</a:t>
            </a:fld>
            <a:endParaRPr lang="es-ES_tradnl"/>
          </a:p>
        </p:txBody>
      </p:sp>
    </p:spTree>
    <p:extLst>
      <p:ext uri="{BB962C8B-B14F-4D97-AF65-F5344CB8AC3E}">
        <p14:creationId xmlns:p14="http://schemas.microsoft.com/office/powerpoint/2010/main" xmlns="" val="3222478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33</a:t>
            </a:fld>
            <a:endParaRPr lang="es-ES_tradnl"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34</a:t>
            </a:fld>
            <a:endParaRPr lang="es-ES_tradn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smtClean="0"/>
              <a:t>Nuclei</a:t>
            </a:r>
            <a:r>
              <a:rPr lang="es-ES" dirty="0" smtClean="0"/>
              <a:t> </a:t>
            </a:r>
            <a:r>
              <a:rPr lang="es-ES" dirty="0" err="1" smtClean="0"/>
              <a:t>with</a:t>
            </a:r>
            <a:r>
              <a:rPr lang="es-ES" dirty="0" smtClean="0"/>
              <a:t> </a:t>
            </a:r>
            <a:r>
              <a:rPr lang="es-ES" dirty="0" err="1" smtClean="0"/>
              <a:t>few</a:t>
            </a:r>
            <a:r>
              <a:rPr lang="es-ES" dirty="0" smtClean="0"/>
              <a:t> </a:t>
            </a:r>
            <a:r>
              <a:rPr lang="es-ES" dirty="0" err="1" smtClean="0"/>
              <a:t>valence</a:t>
            </a:r>
            <a:r>
              <a:rPr lang="es-ES" dirty="0" smtClean="0"/>
              <a:t> </a:t>
            </a:r>
            <a:r>
              <a:rPr lang="es-ES" dirty="0" err="1" smtClean="0"/>
              <a:t>particles</a:t>
            </a:r>
            <a:r>
              <a:rPr lang="es-ES" dirty="0" smtClean="0"/>
              <a:t> </a:t>
            </a:r>
            <a:r>
              <a:rPr lang="es-ES" dirty="0" err="1" smtClean="0"/>
              <a:t>outside</a:t>
            </a:r>
            <a:r>
              <a:rPr lang="es-ES" dirty="0" smtClean="0"/>
              <a:t> of a </a:t>
            </a:r>
            <a:r>
              <a:rPr lang="es-ES" dirty="0" err="1" smtClean="0"/>
              <a:t>doubly</a:t>
            </a:r>
            <a:r>
              <a:rPr lang="es-ES" baseline="0" dirty="0" smtClean="0"/>
              <a:t> </a:t>
            </a:r>
            <a:r>
              <a:rPr lang="es-ES" baseline="0" dirty="0" err="1" smtClean="0"/>
              <a:t>magic</a:t>
            </a:r>
            <a:r>
              <a:rPr lang="es-ES" baseline="0" dirty="0" smtClean="0"/>
              <a:t> </a:t>
            </a:r>
            <a:r>
              <a:rPr lang="es-ES" baseline="0" dirty="0" err="1" smtClean="0"/>
              <a:t>core</a:t>
            </a:r>
            <a:r>
              <a:rPr lang="es-ES" baseline="0" dirty="0" smtClean="0"/>
              <a:t> </a:t>
            </a:r>
            <a:r>
              <a:rPr lang="es-ES" baseline="0" dirty="0" err="1" smtClean="0"/>
              <a:t>provide</a:t>
            </a:r>
            <a:r>
              <a:rPr lang="es-ES" baseline="0" dirty="0" smtClean="0"/>
              <a:t> </a:t>
            </a:r>
            <a:r>
              <a:rPr lang="es-ES" baseline="0" dirty="0" err="1" smtClean="0"/>
              <a:t>valueble</a:t>
            </a:r>
            <a:r>
              <a:rPr lang="es-ES" baseline="0" dirty="0" smtClean="0"/>
              <a:t> </a:t>
            </a:r>
            <a:r>
              <a:rPr lang="es-ES" baseline="0" dirty="0" err="1" smtClean="0"/>
              <a:t>information</a:t>
            </a:r>
            <a:r>
              <a:rPr lang="es-ES" baseline="0" dirty="0" smtClean="0"/>
              <a:t> </a:t>
            </a:r>
            <a:r>
              <a:rPr lang="es-ES" baseline="0" dirty="0" err="1" smtClean="0"/>
              <a:t>about</a:t>
            </a:r>
            <a:r>
              <a:rPr lang="es-ES" baseline="0" dirty="0" smtClean="0"/>
              <a:t> single </a:t>
            </a:r>
            <a:r>
              <a:rPr lang="es-ES" baseline="0" dirty="0" err="1" smtClean="0"/>
              <a:t>particles</a:t>
            </a:r>
            <a:r>
              <a:rPr lang="es-ES" baseline="0" dirty="0" smtClean="0"/>
              <a:t> </a:t>
            </a:r>
            <a:r>
              <a:rPr lang="es-ES" baseline="0" dirty="0" err="1" smtClean="0"/>
              <a:t>energies</a:t>
            </a:r>
            <a:r>
              <a:rPr lang="es-ES" baseline="0" dirty="0" smtClean="0"/>
              <a:t>, </a:t>
            </a:r>
            <a:r>
              <a:rPr lang="es-ES" baseline="0" dirty="0" err="1" smtClean="0"/>
              <a:t>nucleon-nucleon</a:t>
            </a:r>
            <a:r>
              <a:rPr lang="es-ES" baseline="0" dirty="0" smtClean="0"/>
              <a:t> </a:t>
            </a:r>
            <a:r>
              <a:rPr lang="es-ES" baseline="0" dirty="0" err="1" smtClean="0"/>
              <a:t>interaction</a:t>
            </a:r>
            <a:r>
              <a:rPr lang="es-ES" baseline="0" dirty="0" smtClean="0"/>
              <a:t> and </a:t>
            </a:r>
            <a:r>
              <a:rPr lang="es-ES" baseline="0" dirty="0" err="1" smtClean="0"/>
              <a:t>give</a:t>
            </a:r>
            <a:r>
              <a:rPr lang="es-ES" baseline="0" dirty="0" smtClean="0"/>
              <a:t> </a:t>
            </a:r>
            <a:r>
              <a:rPr lang="es-ES" baseline="0" dirty="0" err="1" smtClean="0"/>
              <a:t>insight</a:t>
            </a:r>
            <a:r>
              <a:rPr lang="es-ES" baseline="0" dirty="0" smtClean="0"/>
              <a:t> </a:t>
            </a:r>
            <a:r>
              <a:rPr lang="es-ES" baseline="0" dirty="0" err="1" smtClean="0"/>
              <a:t>into</a:t>
            </a:r>
            <a:r>
              <a:rPr lang="es-ES" baseline="0" dirty="0" smtClean="0"/>
              <a:t> </a:t>
            </a:r>
            <a:r>
              <a:rPr lang="es-ES" baseline="0" dirty="0" err="1" smtClean="0"/>
              <a:t>the</a:t>
            </a:r>
            <a:r>
              <a:rPr lang="es-ES" baseline="0" dirty="0" smtClean="0"/>
              <a:t> </a:t>
            </a:r>
            <a:r>
              <a:rPr lang="es-ES" baseline="0" dirty="0" err="1" smtClean="0"/>
              <a:t>onset</a:t>
            </a:r>
            <a:r>
              <a:rPr lang="es-ES" baseline="0" dirty="0" smtClean="0"/>
              <a:t> of </a:t>
            </a:r>
            <a:r>
              <a:rPr lang="es-ES" baseline="0" dirty="0" err="1" smtClean="0"/>
              <a:t>collectivity</a:t>
            </a:r>
            <a:r>
              <a:rPr lang="es-ES" baseline="0" dirty="0" smtClean="0"/>
              <a:t>. </a:t>
            </a:r>
            <a:r>
              <a:rPr lang="es-ES" baseline="0" dirty="0" err="1" smtClean="0"/>
              <a:t>Moreover</a:t>
            </a:r>
            <a:r>
              <a:rPr lang="es-ES" baseline="0" dirty="0" smtClean="0"/>
              <a:t> </a:t>
            </a:r>
            <a:r>
              <a:rPr lang="es-ES" baseline="0" dirty="0" err="1" smtClean="0"/>
              <a:t>the</a:t>
            </a:r>
            <a:r>
              <a:rPr lang="es-ES" baseline="0" dirty="0" smtClean="0"/>
              <a:t> </a:t>
            </a:r>
            <a:r>
              <a:rPr lang="es-ES" baseline="0" dirty="0" err="1" smtClean="0"/>
              <a:t>allow</a:t>
            </a:r>
            <a:r>
              <a:rPr lang="es-ES" baseline="0" dirty="0" smtClean="0"/>
              <a:t> to </a:t>
            </a:r>
            <a:r>
              <a:rPr lang="es-ES" baseline="0" dirty="0" err="1" smtClean="0"/>
              <a:t>put</a:t>
            </a:r>
            <a:r>
              <a:rPr lang="es-ES" baseline="0" dirty="0" smtClean="0"/>
              <a:t> to test </a:t>
            </a:r>
            <a:r>
              <a:rPr lang="es-ES" baseline="0" dirty="0" err="1" smtClean="0"/>
              <a:t>the</a:t>
            </a:r>
            <a:r>
              <a:rPr lang="es-ES" baseline="0" dirty="0" smtClean="0"/>
              <a:t> </a:t>
            </a:r>
            <a:r>
              <a:rPr lang="es-ES" baseline="0" dirty="0" err="1" smtClean="0"/>
              <a:t>different</a:t>
            </a:r>
            <a:r>
              <a:rPr lang="es-ES" baseline="0" dirty="0" smtClean="0"/>
              <a:t> </a:t>
            </a:r>
            <a:r>
              <a:rPr lang="es-ES" baseline="0" dirty="0" err="1" smtClean="0"/>
              <a:t>theoretical</a:t>
            </a:r>
            <a:r>
              <a:rPr lang="es-ES" baseline="0" dirty="0" smtClean="0"/>
              <a:t> </a:t>
            </a:r>
            <a:r>
              <a:rPr lang="es-ES" baseline="0" dirty="0" err="1" smtClean="0"/>
              <a:t>models</a:t>
            </a:r>
            <a:r>
              <a:rPr lang="es-ES" baseline="0" dirty="0" smtClean="0"/>
              <a:t> and </a:t>
            </a:r>
            <a:r>
              <a:rPr lang="es-ES" baseline="0" dirty="0" err="1" smtClean="0"/>
              <a:t>inform</a:t>
            </a:r>
            <a:r>
              <a:rPr lang="es-ES" baseline="0" dirty="0" smtClean="0"/>
              <a:t> </a:t>
            </a:r>
            <a:r>
              <a:rPr lang="es-ES" baseline="0" dirty="0" err="1" smtClean="0"/>
              <a:t>about</a:t>
            </a:r>
            <a:r>
              <a:rPr lang="es-ES" baseline="0" dirty="0" smtClean="0"/>
              <a:t> </a:t>
            </a:r>
            <a:r>
              <a:rPr lang="es-ES" baseline="0" dirty="0" err="1" smtClean="0"/>
              <a:t>effective</a:t>
            </a:r>
            <a:r>
              <a:rPr lang="es-ES" baseline="0" dirty="0" smtClean="0"/>
              <a:t> </a:t>
            </a:r>
            <a:r>
              <a:rPr lang="es-ES" baseline="0" dirty="0" err="1" smtClean="0"/>
              <a:t>electromagnetic</a:t>
            </a:r>
            <a:r>
              <a:rPr lang="es-ES" baseline="0" dirty="0" smtClean="0"/>
              <a:t> </a:t>
            </a:r>
            <a:r>
              <a:rPr lang="es-ES" baseline="0" dirty="0" err="1" smtClean="0"/>
              <a:t>operators</a:t>
            </a:r>
            <a:endParaRPr lang="es-ES" baseline="0" dirty="0" smtClean="0"/>
          </a:p>
          <a:p>
            <a:r>
              <a:rPr lang="es-ES" baseline="0" dirty="0" smtClean="0"/>
              <a:t>Nuclear </a:t>
            </a:r>
            <a:r>
              <a:rPr lang="es-ES" baseline="0" dirty="0" err="1" smtClean="0"/>
              <a:t>models</a:t>
            </a:r>
            <a:r>
              <a:rPr lang="es-ES" baseline="0" dirty="0" smtClean="0"/>
              <a:t> are </a:t>
            </a:r>
            <a:r>
              <a:rPr lang="es-ES" baseline="0" dirty="0" err="1" smtClean="0"/>
              <a:t>put</a:t>
            </a:r>
            <a:r>
              <a:rPr lang="es-ES" baseline="0" dirty="0" smtClean="0"/>
              <a:t> </a:t>
            </a:r>
            <a:r>
              <a:rPr lang="es-ES" baseline="0" dirty="0" err="1" smtClean="0"/>
              <a:t>to</a:t>
            </a:r>
            <a:r>
              <a:rPr lang="es-ES" baseline="0" dirty="0" smtClean="0"/>
              <a:t> </a:t>
            </a:r>
            <a:r>
              <a:rPr lang="es-ES" baseline="0" dirty="0" err="1" smtClean="0"/>
              <a:t>deeper</a:t>
            </a:r>
            <a:r>
              <a:rPr lang="es-ES" baseline="0" dirty="0" smtClean="0"/>
              <a:t> </a:t>
            </a:r>
            <a:r>
              <a:rPr lang="es-ES" baseline="0" dirty="0" err="1" smtClean="0"/>
              <a:t>challenge</a:t>
            </a:r>
            <a:r>
              <a:rPr lang="es-ES" baseline="0" dirty="0" smtClean="0"/>
              <a:t> </a:t>
            </a:r>
            <a:r>
              <a:rPr lang="es-ES" baseline="0" dirty="0" err="1" smtClean="0"/>
              <a:t>by</a:t>
            </a:r>
            <a:r>
              <a:rPr lang="es-ES" baseline="0" dirty="0" smtClean="0"/>
              <a:t> </a:t>
            </a:r>
            <a:r>
              <a:rPr lang="es-ES" baseline="0" dirty="0" err="1" smtClean="0"/>
              <a:t>electromagnetic</a:t>
            </a:r>
            <a:r>
              <a:rPr lang="es-ES" baseline="0" dirty="0" smtClean="0"/>
              <a:t> </a:t>
            </a:r>
            <a:r>
              <a:rPr lang="es-ES" baseline="0" dirty="0" err="1" smtClean="0"/>
              <a:t>transitions</a:t>
            </a:r>
            <a:r>
              <a:rPr lang="es-ES" baseline="0" dirty="0" smtClean="0"/>
              <a:t> </a:t>
            </a:r>
            <a:r>
              <a:rPr lang="es-ES" baseline="0" dirty="0" err="1" smtClean="0"/>
              <a:t>compared</a:t>
            </a:r>
            <a:r>
              <a:rPr lang="es-ES" baseline="0" dirty="0" smtClean="0"/>
              <a:t> </a:t>
            </a:r>
            <a:r>
              <a:rPr lang="es-ES" baseline="0" dirty="0" err="1" smtClean="0"/>
              <a:t>to</a:t>
            </a:r>
            <a:r>
              <a:rPr lang="es-ES" baseline="0" dirty="0" smtClean="0"/>
              <a:t> </a:t>
            </a:r>
            <a:r>
              <a:rPr lang="es-ES" baseline="0" dirty="0" err="1" smtClean="0"/>
              <a:t>energy</a:t>
            </a:r>
            <a:r>
              <a:rPr lang="es-ES" baseline="0" dirty="0" smtClean="0"/>
              <a:t> </a:t>
            </a:r>
            <a:r>
              <a:rPr lang="es-ES" baseline="0" dirty="0" err="1" smtClean="0"/>
              <a:t>information</a:t>
            </a:r>
            <a:r>
              <a:rPr lang="es-ES" baseline="0" dirty="0" smtClean="0"/>
              <a:t>. </a:t>
            </a:r>
          </a:p>
          <a:p>
            <a:endParaRPr lang="es-ES" dirty="0"/>
          </a:p>
        </p:txBody>
      </p:sp>
      <p:sp>
        <p:nvSpPr>
          <p:cNvPr id="4" name="3 Marcador de pie de página"/>
          <p:cNvSpPr>
            <a:spLocks noGrp="1"/>
          </p:cNvSpPr>
          <p:nvPr>
            <p:ph type="ftr" sz="quarter" idx="10"/>
          </p:nvPr>
        </p:nvSpPr>
        <p:spPr/>
        <p:txBody>
          <a:bodyPr/>
          <a:lstStyle/>
          <a:p>
            <a:pPr>
              <a:defRPr/>
            </a:pPr>
            <a:r>
              <a:rPr lang="es-ES" smtClean="0"/>
              <a:t>XXXV Bienal de Física – Gijón 16 Julio                                                   </a:t>
            </a:r>
            <a:endParaRPr lang="es-ES"/>
          </a:p>
        </p:txBody>
      </p:sp>
      <p:sp>
        <p:nvSpPr>
          <p:cNvPr id="5" name="4 Marcador de número de diapositiva"/>
          <p:cNvSpPr>
            <a:spLocks noGrp="1"/>
          </p:cNvSpPr>
          <p:nvPr>
            <p:ph type="sldNum" sz="quarter" idx="11"/>
          </p:nvPr>
        </p:nvSpPr>
        <p:spPr/>
        <p:txBody>
          <a:bodyPr/>
          <a:lstStyle/>
          <a:p>
            <a:pPr>
              <a:defRPr/>
            </a:pPr>
            <a:fld id="{91A688C2-32C0-492C-859B-5C7C0D1CAFED}" type="slidenum">
              <a:rPr lang="es-ES" smtClean="0"/>
              <a:pPr>
                <a:defRPr/>
              </a:pPr>
              <a:t>3</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35</a:t>
            </a:fld>
            <a:endParaRPr lang="es-ES_tradnl"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dirty="0"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36</a:t>
            </a:fld>
            <a:endParaRPr lang="es-ES_tradnl"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38</a:t>
            </a:fld>
            <a:endParaRPr lang="es-ES_tradnl"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39</a:t>
            </a:fld>
            <a:endParaRPr lang="es-ES_tradnl"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40</a:t>
            </a:fld>
            <a:endParaRPr lang="es-ES_tradnl"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41</a:t>
            </a:fld>
            <a:endParaRPr lang="es-ES_tradnl"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46</a:t>
            </a:fld>
            <a:endParaRPr lang="es-ES_tradnl"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The</a:t>
            </a:r>
            <a:r>
              <a:rPr lang="es-ES" baseline="0" dirty="0" smtClean="0"/>
              <a:t> </a:t>
            </a:r>
            <a:r>
              <a:rPr lang="es-ES" baseline="0" dirty="0" err="1" smtClean="0"/>
              <a:t>detailed</a:t>
            </a:r>
            <a:r>
              <a:rPr lang="es-ES" baseline="0" dirty="0" smtClean="0"/>
              <a:t> </a:t>
            </a:r>
            <a:r>
              <a:rPr lang="es-ES" baseline="0" dirty="0" err="1" smtClean="0"/>
              <a:t>conclusions</a:t>
            </a:r>
            <a:r>
              <a:rPr lang="es-ES" baseline="0" dirty="0" smtClean="0"/>
              <a:t> </a:t>
            </a:r>
            <a:r>
              <a:rPr lang="es-ES" baseline="0" dirty="0" err="1" smtClean="0"/>
              <a:t>for</a:t>
            </a:r>
            <a:r>
              <a:rPr lang="es-ES" baseline="0" dirty="0" smtClean="0"/>
              <a:t> </a:t>
            </a:r>
            <a:r>
              <a:rPr lang="es-ES" baseline="0" dirty="0" err="1" smtClean="0"/>
              <a:t>each</a:t>
            </a:r>
            <a:r>
              <a:rPr lang="es-ES" baseline="0" dirty="0" smtClean="0"/>
              <a:t> </a:t>
            </a:r>
            <a:r>
              <a:rPr lang="es-ES" baseline="0" dirty="0" err="1" smtClean="0"/>
              <a:t>section</a:t>
            </a:r>
            <a:r>
              <a:rPr lang="es-ES" baseline="0" dirty="0" smtClean="0"/>
              <a:t> </a:t>
            </a:r>
            <a:r>
              <a:rPr lang="es-ES" baseline="0" dirty="0" err="1" smtClean="0"/>
              <a:t>have</a:t>
            </a:r>
            <a:r>
              <a:rPr lang="es-ES" baseline="0" dirty="0" smtClean="0"/>
              <a:t> </a:t>
            </a:r>
            <a:r>
              <a:rPr lang="es-ES" baseline="0" dirty="0" err="1" smtClean="0"/>
              <a:t>been</a:t>
            </a:r>
            <a:r>
              <a:rPr lang="es-ES" baseline="0" dirty="0" smtClean="0"/>
              <a:t> </a:t>
            </a:r>
            <a:r>
              <a:rPr lang="es-ES" baseline="0" dirty="0" err="1" smtClean="0"/>
              <a:t>discussed</a:t>
            </a:r>
            <a:r>
              <a:rPr lang="es-ES" baseline="0" dirty="0" smtClean="0"/>
              <a:t>. </a:t>
            </a:r>
            <a:endParaRPr lang="es-ES" dirty="0"/>
          </a:p>
        </p:txBody>
      </p:sp>
      <p:sp>
        <p:nvSpPr>
          <p:cNvPr id="4" name="Marcador de pie de página 3"/>
          <p:cNvSpPr>
            <a:spLocks noGrp="1"/>
          </p:cNvSpPr>
          <p:nvPr>
            <p:ph type="ftr" sz="quarter" idx="10"/>
          </p:nvPr>
        </p:nvSpPr>
        <p:spPr/>
        <p:txBody>
          <a:bodyPr/>
          <a:lstStyle/>
          <a:p>
            <a:pPr>
              <a:defRPr/>
            </a:pPr>
            <a:endParaRPr lang="es-ES_tradnl"/>
          </a:p>
        </p:txBody>
      </p:sp>
      <p:sp>
        <p:nvSpPr>
          <p:cNvPr id="5" name="Marcador de número de diapositiva 4"/>
          <p:cNvSpPr>
            <a:spLocks noGrp="1"/>
          </p:cNvSpPr>
          <p:nvPr>
            <p:ph type="sldNum" sz="quarter" idx="11"/>
          </p:nvPr>
        </p:nvSpPr>
        <p:spPr/>
        <p:txBody>
          <a:bodyPr/>
          <a:lstStyle/>
          <a:p>
            <a:pPr>
              <a:defRPr/>
            </a:pPr>
            <a:fld id="{FC669298-F992-41BB-A5AA-922A652535AE}" type="slidenum">
              <a:rPr lang="es-ES_tradnl" smtClean="0"/>
              <a:pPr>
                <a:defRPr/>
              </a:pPr>
              <a:t>47</a:t>
            </a:fld>
            <a:endParaRPr lang="es-ES_tradnl"/>
          </a:p>
        </p:txBody>
      </p:sp>
    </p:spTree>
    <p:extLst>
      <p:ext uri="{BB962C8B-B14F-4D97-AF65-F5344CB8AC3E}">
        <p14:creationId xmlns:p14="http://schemas.microsoft.com/office/powerpoint/2010/main" xmlns="" val="623288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2894" eaLnBrk="0" hangingPunct="0">
              <a:defRPr sz="2200">
                <a:solidFill>
                  <a:srgbClr val="0000CC"/>
                </a:solidFill>
                <a:latin typeface="Times New Roman" charset="0"/>
                <a:ea typeface="ＭＳ Ｐゴシック" charset="0"/>
                <a:cs typeface="Arial" charset="0"/>
              </a:defRPr>
            </a:lvl1pPr>
            <a:lvl2pPr marL="35722073" indent="-35291507" defTabSz="932894" eaLnBrk="0" hangingPunct="0">
              <a:defRPr sz="2200">
                <a:solidFill>
                  <a:srgbClr val="0000CC"/>
                </a:solidFill>
                <a:latin typeface="Times New Roman" charset="0"/>
                <a:ea typeface="Arial" charset="0"/>
                <a:cs typeface="Arial" charset="0"/>
              </a:defRPr>
            </a:lvl2pPr>
            <a:lvl3pPr eaLnBrk="0" hangingPunct="0">
              <a:defRPr sz="2200">
                <a:solidFill>
                  <a:srgbClr val="0000CC"/>
                </a:solidFill>
                <a:latin typeface="Times New Roman" charset="0"/>
                <a:ea typeface="Arial" charset="0"/>
                <a:cs typeface="Arial" charset="0"/>
              </a:defRPr>
            </a:lvl3pPr>
            <a:lvl4pPr eaLnBrk="0" hangingPunct="0">
              <a:defRPr sz="2200">
                <a:solidFill>
                  <a:srgbClr val="0000CC"/>
                </a:solidFill>
                <a:latin typeface="Times New Roman" charset="0"/>
                <a:ea typeface="Arial" charset="0"/>
                <a:cs typeface="Arial" charset="0"/>
              </a:defRPr>
            </a:lvl4pPr>
            <a:lvl5pPr eaLnBrk="0" hangingPunct="0">
              <a:defRPr sz="2200">
                <a:solidFill>
                  <a:srgbClr val="0000CC"/>
                </a:solidFill>
                <a:latin typeface="Times New Roman" charset="0"/>
                <a:ea typeface="Arial" charset="0"/>
                <a:cs typeface="Arial" charset="0"/>
              </a:defRPr>
            </a:lvl5pPr>
            <a:lvl6pPr marL="430566" eaLnBrk="0" fontAlgn="base" hangingPunct="0">
              <a:spcBef>
                <a:spcPct val="0"/>
              </a:spcBef>
              <a:spcAft>
                <a:spcPct val="0"/>
              </a:spcAft>
              <a:defRPr sz="2200">
                <a:solidFill>
                  <a:srgbClr val="0000CC"/>
                </a:solidFill>
                <a:latin typeface="Times New Roman" charset="0"/>
                <a:ea typeface="Arial" charset="0"/>
                <a:cs typeface="Arial" charset="0"/>
              </a:defRPr>
            </a:lvl6pPr>
            <a:lvl7pPr marL="861133" eaLnBrk="0" fontAlgn="base" hangingPunct="0">
              <a:spcBef>
                <a:spcPct val="0"/>
              </a:spcBef>
              <a:spcAft>
                <a:spcPct val="0"/>
              </a:spcAft>
              <a:defRPr sz="2200">
                <a:solidFill>
                  <a:srgbClr val="0000CC"/>
                </a:solidFill>
                <a:latin typeface="Times New Roman" charset="0"/>
                <a:ea typeface="Arial" charset="0"/>
                <a:cs typeface="Arial" charset="0"/>
              </a:defRPr>
            </a:lvl7pPr>
            <a:lvl8pPr marL="1291700" eaLnBrk="0" fontAlgn="base" hangingPunct="0">
              <a:spcBef>
                <a:spcPct val="0"/>
              </a:spcBef>
              <a:spcAft>
                <a:spcPct val="0"/>
              </a:spcAft>
              <a:defRPr sz="2200">
                <a:solidFill>
                  <a:srgbClr val="0000CC"/>
                </a:solidFill>
                <a:latin typeface="Times New Roman" charset="0"/>
                <a:ea typeface="Arial" charset="0"/>
                <a:cs typeface="Arial" charset="0"/>
              </a:defRPr>
            </a:lvl8pPr>
            <a:lvl9pPr marL="1722266" eaLnBrk="0" fontAlgn="base" hangingPunct="0">
              <a:spcBef>
                <a:spcPct val="0"/>
              </a:spcBef>
              <a:spcAft>
                <a:spcPct val="0"/>
              </a:spcAft>
              <a:defRPr sz="2200">
                <a:solidFill>
                  <a:srgbClr val="0000CC"/>
                </a:solidFill>
                <a:latin typeface="Times New Roman" charset="0"/>
                <a:ea typeface="Arial" charset="0"/>
                <a:cs typeface="Arial" charset="0"/>
              </a:defRPr>
            </a:lvl9pPr>
          </a:lstStyle>
          <a:p>
            <a:pPr eaLnBrk="1" hangingPunct="1"/>
            <a:fld id="{33ABF544-2A86-B543-B757-D73BDC98718F}" type="slidenum">
              <a:rPr lang="en-GB" sz="1200">
                <a:solidFill>
                  <a:schemeClr val="tx1"/>
                </a:solidFill>
                <a:cs typeface="ＭＳ Ｐゴシック" charset="0"/>
              </a:rPr>
              <a:pPr eaLnBrk="1" hangingPunct="1"/>
              <a:t>50</a:t>
            </a:fld>
            <a:endParaRPr lang="en-GB" sz="1200" dirty="0">
              <a:solidFill>
                <a:schemeClr val="tx1"/>
              </a:solidFill>
              <a:cs typeface="ＭＳ Ｐゴシック" charset="0"/>
            </a:endParaRPr>
          </a:p>
        </p:txBody>
      </p:sp>
      <p:sp>
        <p:nvSpPr>
          <p:cNvPr id="11267" name="Rectangle 2"/>
          <p:cNvSpPr>
            <a:spLocks noGrp="1" noRot="1" noChangeAspect="1" noChangeArrowheads="1" noTextEdit="1"/>
          </p:cNvSpPr>
          <p:nvPr>
            <p:ph type="sldImg"/>
          </p:nvPr>
        </p:nvSpPr>
        <p:spPr>
          <a:xfrm>
            <a:off x="1184275" y="698500"/>
            <a:ext cx="4652963" cy="348932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50000"/>
              </a:spcBef>
            </a:pPr>
            <a:endParaRPr lang="en-US" sz="700"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2894" eaLnBrk="0" hangingPunct="0">
              <a:defRPr sz="2200">
                <a:solidFill>
                  <a:srgbClr val="0000CC"/>
                </a:solidFill>
                <a:latin typeface="Times New Roman" charset="0"/>
                <a:ea typeface="ＭＳ Ｐゴシック" charset="0"/>
                <a:cs typeface="Arial" charset="0"/>
              </a:defRPr>
            </a:lvl1pPr>
            <a:lvl2pPr marL="35722073" indent="-35291507" defTabSz="932894" eaLnBrk="0" hangingPunct="0">
              <a:defRPr sz="2200">
                <a:solidFill>
                  <a:srgbClr val="0000CC"/>
                </a:solidFill>
                <a:latin typeface="Times New Roman" charset="0"/>
                <a:ea typeface="Arial" charset="0"/>
                <a:cs typeface="Arial" charset="0"/>
              </a:defRPr>
            </a:lvl2pPr>
            <a:lvl3pPr eaLnBrk="0" hangingPunct="0">
              <a:defRPr sz="2200">
                <a:solidFill>
                  <a:srgbClr val="0000CC"/>
                </a:solidFill>
                <a:latin typeface="Times New Roman" charset="0"/>
                <a:ea typeface="Arial" charset="0"/>
                <a:cs typeface="Arial" charset="0"/>
              </a:defRPr>
            </a:lvl3pPr>
            <a:lvl4pPr eaLnBrk="0" hangingPunct="0">
              <a:defRPr sz="2200">
                <a:solidFill>
                  <a:srgbClr val="0000CC"/>
                </a:solidFill>
                <a:latin typeface="Times New Roman" charset="0"/>
                <a:ea typeface="Arial" charset="0"/>
                <a:cs typeface="Arial" charset="0"/>
              </a:defRPr>
            </a:lvl4pPr>
            <a:lvl5pPr eaLnBrk="0" hangingPunct="0">
              <a:defRPr sz="2200">
                <a:solidFill>
                  <a:srgbClr val="0000CC"/>
                </a:solidFill>
                <a:latin typeface="Times New Roman" charset="0"/>
                <a:ea typeface="Arial" charset="0"/>
                <a:cs typeface="Arial" charset="0"/>
              </a:defRPr>
            </a:lvl5pPr>
            <a:lvl6pPr marL="430566" eaLnBrk="0" fontAlgn="base" hangingPunct="0">
              <a:spcBef>
                <a:spcPct val="0"/>
              </a:spcBef>
              <a:spcAft>
                <a:spcPct val="0"/>
              </a:spcAft>
              <a:defRPr sz="2200">
                <a:solidFill>
                  <a:srgbClr val="0000CC"/>
                </a:solidFill>
                <a:latin typeface="Times New Roman" charset="0"/>
                <a:ea typeface="Arial" charset="0"/>
                <a:cs typeface="Arial" charset="0"/>
              </a:defRPr>
            </a:lvl6pPr>
            <a:lvl7pPr marL="861133" eaLnBrk="0" fontAlgn="base" hangingPunct="0">
              <a:spcBef>
                <a:spcPct val="0"/>
              </a:spcBef>
              <a:spcAft>
                <a:spcPct val="0"/>
              </a:spcAft>
              <a:defRPr sz="2200">
                <a:solidFill>
                  <a:srgbClr val="0000CC"/>
                </a:solidFill>
                <a:latin typeface="Times New Roman" charset="0"/>
                <a:ea typeface="Arial" charset="0"/>
                <a:cs typeface="Arial" charset="0"/>
              </a:defRPr>
            </a:lvl7pPr>
            <a:lvl8pPr marL="1291700" eaLnBrk="0" fontAlgn="base" hangingPunct="0">
              <a:spcBef>
                <a:spcPct val="0"/>
              </a:spcBef>
              <a:spcAft>
                <a:spcPct val="0"/>
              </a:spcAft>
              <a:defRPr sz="2200">
                <a:solidFill>
                  <a:srgbClr val="0000CC"/>
                </a:solidFill>
                <a:latin typeface="Times New Roman" charset="0"/>
                <a:ea typeface="Arial" charset="0"/>
                <a:cs typeface="Arial" charset="0"/>
              </a:defRPr>
            </a:lvl8pPr>
            <a:lvl9pPr marL="1722266" eaLnBrk="0" fontAlgn="base" hangingPunct="0">
              <a:spcBef>
                <a:spcPct val="0"/>
              </a:spcBef>
              <a:spcAft>
                <a:spcPct val="0"/>
              </a:spcAft>
              <a:defRPr sz="2200">
                <a:solidFill>
                  <a:srgbClr val="0000CC"/>
                </a:solidFill>
                <a:latin typeface="Times New Roman" charset="0"/>
                <a:ea typeface="Arial" charset="0"/>
                <a:cs typeface="Arial" charset="0"/>
              </a:defRPr>
            </a:lvl9pPr>
          </a:lstStyle>
          <a:p>
            <a:pPr eaLnBrk="1" hangingPunct="1"/>
            <a:fld id="{33ABF544-2A86-B543-B757-D73BDC98718F}" type="slidenum">
              <a:rPr lang="en-GB" sz="1200">
                <a:solidFill>
                  <a:schemeClr val="tx1"/>
                </a:solidFill>
                <a:cs typeface="ＭＳ Ｐゴシック" charset="0"/>
              </a:rPr>
              <a:pPr eaLnBrk="1" hangingPunct="1"/>
              <a:t>51</a:t>
            </a:fld>
            <a:endParaRPr lang="en-GB" sz="1200" dirty="0">
              <a:solidFill>
                <a:schemeClr val="tx1"/>
              </a:solidFill>
              <a:cs typeface="ＭＳ Ｐゴシック" charset="0"/>
            </a:endParaRPr>
          </a:p>
        </p:txBody>
      </p:sp>
      <p:sp>
        <p:nvSpPr>
          <p:cNvPr id="11267" name="Rectangle 2"/>
          <p:cNvSpPr>
            <a:spLocks noGrp="1" noRot="1" noChangeAspect="1" noChangeArrowheads="1" noTextEdit="1"/>
          </p:cNvSpPr>
          <p:nvPr>
            <p:ph type="sldImg"/>
          </p:nvPr>
        </p:nvSpPr>
        <p:spPr>
          <a:xfrm>
            <a:off x="1184275" y="698500"/>
            <a:ext cx="4652963" cy="348932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50000"/>
              </a:spcBef>
            </a:pPr>
            <a:endParaRPr lang="en-US" sz="700"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pPr>
              <a:defRPr/>
            </a:pPr>
            <a:endParaRPr lang="es-ES_tradnl"/>
          </a:p>
        </p:txBody>
      </p:sp>
      <p:sp>
        <p:nvSpPr>
          <p:cNvPr id="5" name="Номер слайда 4"/>
          <p:cNvSpPr>
            <a:spLocks noGrp="1"/>
          </p:cNvSpPr>
          <p:nvPr>
            <p:ph type="sldNum" sz="quarter" idx="11"/>
          </p:nvPr>
        </p:nvSpPr>
        <p:spPr/>
        <p:txBody>
          <a:bodyPr/>
          <a:lstStyle/>
          <a:p>
            <a:pPr>
              <a:defRPr/>
            </a:pPr>
            <a:fld id="{FC669298-F992-41BB-A5AA-922A652535AE}" type="slidenum">
              <a:rPr lang="es-ES_tradnl" smtClean="0"/>
              <a:pPr>
                <a:defRPr/>
              </a:pPr>
              <a:t>4</a:t>
            </a:fld>
            <a:endParaRPr lang="es-ES_tradnl"/>
          </a:p>
        </p:txBody>
      </p:sp>
    </p:spTree>
    <p:extLst>
      <p:ext uri="{BB962C8B-B14F-4D97-AF65-F5344CB8AC3E}">
        <p14:creationId xmlns:p14="http://schemas.microsoft.com/office/powerpoint/2010/main" xmlns="" val="7572287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Wavelength</a:t>
            </a:r>
            <a:r>
              <a:rPr lang="es-ES" baseline="0" dirty="0" smtClean="0"/>
              <a:t> of 4 </a:t>
            </a:r>
            <a:r>
              <a:rPr lang="es-ES" baseline="0" dirty="0" err="1" smtClean="0"/>
              <a:t>to</a:t>
            </a:r>
            <a:r>
              <a:rPr lang="es-ES" baseline="0" dirty="0" smtClean="0"/>
              <a:t> 4.5 Angstrom. </a:t>
            </a:r>
            <a:endParaRPr lang="es-ES" dirty="0"/>
          </a:p>
        </p:txBody>
      </p:sp>
      <p:sp>
        <p:nvSpPr>
          <p:cNvPr id="4" name="Marcador de pie de página 3"/>
          <p:cNvSpPr>
            <a:spLocks noGrp="1"/>
          </p:cNvSpPr>
          <p:nvPr>
            <p:ph type="ftr" sz="quarter" idx="10"/>
          </p:nvPr>
        </p:nvSpPr>
        <p:spPr/>
        <p:txBody>
          <a:bodyPr/>
          <a:lstStyle/>
          <a:p>
            <a:pPr>
              <a:defRPr/>
            </a:pPr>
            <a:endParaRPr lang="es-ES_tradnl"/>
          </a:p>
        </p:txBody>
      </p:sp>
      <p:sp>
        <p:nvSpPr>
          <p:cNvPr id="5" name="Marcador de número de diapositiva 4"/>
          <p:cNvSpPr>
            <a:spLocks noGrp="1"/>
          </p:cNvSpPr>
          <p:nvPr>
            <p:ph type="sldNum" sz="quarter" idx="11"/>
          </p:nvPr>
        </p:nvSpPr>
        <p:spPr/>
        <p:txBody>
          <a:bodyPr/>
          <a:lstStyle/>
          <a:p>
            <a:pPr>
              <a:defRPr/>
            </a:pPr>
            <a:fld id="{FC669298-F992-41BB-A5AA-922A652535AE}" type="slidenum">
              <a:rPr lang="es-ES_tradnl" smtClean="0"/>
              <a:pPr>
                <a:defRPr/>
              </a:pPr>
              <a:t>52</a:t>
            </a:fld>
            <a:endParaRPr lang="es-ES_tradnl"/>
          </a:p>
        </p:txBody>
      </p:sp>
    </p:spTree>
    <p:extLst>
      <p:ext uri="{BB962C8B-B14F-4D97-AF65-F5344CB8AC3E}">
        <p14:creationId xmlns:p14="http://schemas.microsoft.com/office/powerpoint/2010/main" xmlns="" val="1463102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pie de página 3"/>
          <p:cNvSpPr>
            <a:spLocks noGrp="1"/>
          </p:cNvSpPr>
          <p:nvPr>
            <p:ph type="ftr" sz="quarter" idx="10"/>
          </p:nvPr>
        </p:nvSpPr>
        <p:spPr/>
        <p:txBody>
          <a:bodyPr/>
          <a:lstStyle/>
          <a:p>
            <a:pPr>
              <a:defRPr/>
            </a:pPr>
            <a:endParaRPr lang="es-ES_tradnl"/>
          </a:p>
        </p:txBody>
      </p:sp>
      <p:sp>
        <p:nvSpPr>
          <p:cNvPr id="5" name="Marcador de número de diapositiva 4"/>
          <p:cNvSpPr>
            <a:spLocks noGrp="1"/>
          </p:cNvSpPr>
          <p:nvPr>
            <p:ph type="sldNum" sz="quarter" idx="11"/>
          </p:nvPr>
        </p:nvSpPr>
        <p:spPr/>
        <p:txBody>
          <a:bodyPr/>
          <a:lstStyle/>
          <a:p>
            <a:pPr>
              <a:defRPr/>
            </a:pPr>
            <a:fld id="{FC669298-F992-41BB-A5AA-922A652535AE}" type="slidenum">
              <a:rPr lang="es-ES_tradnl" smtClean="0"/>
              <a:pPr>
                <a:defRPr/>
              </a:pPr>
              <a:t>53</a:t>
            </a:fld>
            <a:endParaRPr lang="es-ES_tradnl"/>
          </a:p>
        </p:txBody>
      </p:sp>
    </p:spTree>
    <p:extLst>
      <p:ext uri="{BB962C8B-B14F-4D97-AF65-F5344CB8AC3E}">
        <p14:creationId xmlns:p14="http://schemas.microsoft.com/office/powerpoint/2010/main" xmlns="" val="2524144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r>
              <a:rPr lang="es-ES_tradnl" dirty="0" smtClean="0"/>
              <a:t>LaBr3(Ce)-</a:t>
            </a:r>
            <a:r>
              <a:rPr lang="es-ES_tradnl" dirty="0" err="1" smtClean="0"/>
              <a:t>based</a:t>
            </a:r>
            <a:r>
              <a:rPr lang="es-ES_tradnl" baseline="0" dirty="0" smtClean="0"/>
              <a:t> </a:t>
            </a:r>
            <a:r>
              <a:rPr lang="es-ES_tradnl" baseline="0" dirty="0" err="1" smtClean="0"/>
              <a:t>detectors</a:t>
            </a:r>
            <a:r>
              <a:rPr lang="es-ES_tradnl" baseline="0" dirty="0" smtClean="0"/>
              <a:t> are </a:t>
            </a:r>
            <a:r>
              <a:rPr lang="es-ES_tradnl" baseline="0" dirty="0" err="1" smtClean="0"/>
              <a:t>the</a:t>
            </a:r>
            <a:r>
              <a:rPr lang="es-ES_tradnl" baseline="0" dirty="0" smtClean="0"/>
              <a:t> </a:t>
            </a:r>
            <a:r>
              <a:rPr lang="es-ES_tradnl" baseline="0" dirty="0" err="1" smtClean="0"/>
              <a:t>prefered</a:t>
            </a:r>
            <a:r>
              <a:rPr lang="es-ES_tradnl" baseline="0" dirty="0" smtClean="0"/>
              <a:t> </a:t>
            </a:r>
            <a:r>
              <a:rPr lang="es-ES_tradnl" baseline="0" dirty="0" err="1" smtClean="0"/>
              <a:t>detectors</a:t>
            </a:r>
            <a:r>
              <a:rPr lang="es-ES_tradnl" baseline="0" dirty="0" smtClean="0"/>
              <a:t> </a:t>
            </a:r>
            <a:r>
              <a:rPr lang="es-ES_tradnl" baseline="0" dirty="0" err="1" smtClean="0"/>
              <a:t>for</a:t>
            </a:r>
            <a:r>
              <a:rPr lang="es-ES_tradnl" baseline="0" dirty="0" smtClean="0"/>
              <a:t> a </a:t>
            </a:r>
            <a:r>
              <a:rPr lang="es-ES_tradnl" baseline="0" dirty="0" err="1" smtClean="0"/>
              <a:t>wide</a:t>
            </a:r>
            <a:r>
              <a:rPr lang="es-ES_tradnl" baseline="0" dirty="0" smtClean="0"/>
              <a:t> </a:t>
            </a:r>
            <a:r>
              <a:rPr lang="es-ES_tradnl" baseline="0" dirty="0" err="1" smtClean="0"/>
              <a:t>range</a:t>
            </a:r>
            <a:r>
              <a:rPr lang="es-ES_tradnl" baseline="0" dirty="0" smtClean="0"/>
              <a:t> of </a:t>
            </a:r>
            <a:r>
              <a:rPr lang="es-ES_tradnl" baseline="0" dirty="0" err="1" smtClean="0"/>
              <a:t>applications</a:t>
            </a:r>
            <a:r>
              <a:rPr lang="es-ES_tradnl" baseline="0" dirty="0" smtClean="0"/>
              <a:t>. </a:t>
            </a:r>
            <a:r>
              <a:rPr lang="es-ES_tradnl" baseline="0" dirty="0" err="1" smtClean="0"/>
              <a:t>They</a:t>
            </a:r>
            <a:r>
              <a:rPr lang="es-ES_tradnl" baseline="0" dirty="0" smtClean="0"/>
              <a:t> </a:t>
            </a:r>
            <a:r>
              <a:rPr lang="es-ES_tradnl" baseline="0" dirty="0" err="1" smtClean="0"/>
              <a:t>unite</a:t>
            </a:r>
            <a:r>
              <a:rPr lang="es-ES_tradnl" baseline="0" dirty="0" smtClean="0"/>
              <a:t> fast response and </a:t>
            </a:r>
            <a:r>
              <a:rPr lang="es-ES_tradnl" baseline="0" dirty="0" err="1" smtClean="0"/>
              <a:t>good</a:t>
            </a:r>
            <a:r>
              <a:rPr lang="es-ES_tradnl" baseline="0" dirty="0" smtClean="0"/>
              <a:t> </a:t>
            </a:r>
            <a:r>
              <a:rPr lang="es-ES_tradnl" baseline="0" dirty="0" err="1" smtClean="0"/>
              <a:t>energy</a:t>
            </a:r>
            <a:r>
              <a:rPr lang="es-ES_tradnl" baseline="0" dirty="0" smtClean="0"/>
              <a:t> </a:t>
            </a:r>
            <a:r>
              <a:rPr lang="es-ES_tradnl" baseline="0" dirty="0" err="1" smtClean="0"/>
              <a:t>resolution</a:t>
            </a:r>
            <a:r>
              <a:rPr lang="es-ES_tradnl" baseline="0" dirty="0" smtClean="0"/>
              <a:t>. </a:t>
            </a:r>
            <a:r>
              <a:rPr lang="es-ES_tradnl" baseline="0" dirty="0" err="1" smtClean="0"/>
              <a:t>They</a:t>
            </a:r>
            <a:r>
              <a:rPr lang="es-ES_tradnl" baseline="0" dirty="0" smtClean="0"/>
              <a:t> </a:t>
            </a:r>
            <a:r>
              <a:rPr lang="es-ES_tradnl" baseline="0" dirty="0" err="1" smtClean="0"/>
              <a:t>deliver</a:t>
            </a:r>
            <a:r>
              <a:rPr lang="es-ES_tradnl" baseline="0" dirty="0" smtClean="0"/>
              <a:t> fast pulses </a:t>
            </a:r>
            <a:r>
              <a:rPr lang="es-ES_tradnl" baseline="0" dirty="0" err="1" smtClean="0"/>
              <a:t>with</a:t>
            </a:r>
            <a:r>
              <a:rPr lang="es-ES_tradnl" baseline="0" dirty="0" smtClean="0"/>
              <a:t> </a:t>
            </a:r>
            <a:r>
              <a:rPr lang="es-ES_tradnl" baseline="0" dirty="0" err="1" smtClean="0"/>
              <a:t>raise</a:t>
            </a:r>
            <a:r>
              <a:rPr lang="es-ES_tradnl" baseline="0" dirty="0" smtClean="0"/>
              <a:t> time of </a:t>
            </a:r>
            <a:r>
              <a:rPr lang="es-ES_tradnl" baseline="0" dirty="0" err="1" smtClean="0"/>
              <a:t>the</a:t>
            </a:r>
            <a:r>
              <a:rPr lang="es-ES_tradnl" baseline="0" dirty="0" smtClean="0"/>
              <a:t> </a:t>
            </a:r>
            <a:r>
              <a:rPr lang="es-ES_tradnl" baseline="0" dirty="0" err="1" smtClean="0"/>
              <a:t>order</a:t>
            </a:r>
            <a:r>
              <a:rPr lang="es-ES_tradnl" baseline="0" dirty="0" smtClean="0"/>
              <a:t> of 5 ns and </a:t>
            </a:r>
            <a:r>
              <a:rPr lang="es-ES_tradnl" baseline="0" dirty="0" err="1" smtClean="0"/>
              <a:t>heir</a:t>
            </a:r>
            <a:r>
              <a:rPr lang="es-ES_tradnl" baseline="0" dirty="0" smtClean="0"/>
              <a:t> </a:t>
            </a:r>
            <a:r>
              <a:rPr lang="es-ES_tradnl" baseline="0" dirty="0" err="1" smtClean="0"/>
              <a:t>energy</a:t>
            </a:r>
            <a:r>
              <a:rPr lang="es-ES_tradnl" baseline="0" dirty="0" smtClean="0"/>
              <a:t> </a:t>
            </a:r>
            <a:r>
              <a:rPr lang="es-ES_tradnl" baseline="0" dirty="0" err="1" smtClean="0"/>
              <a:t>resolution</a:t>
            </a:r>
            <a:r>
              <a:rPr lang="es-ES_tradnl" baseline="0" dirty="0" smtClean="0"/>
              <a:t> </a:t>
            </a:r>
            <a:r>
              <a:rPr lang="es-ES_tradnl" baseline="0" dirty="0" err="1" smtClean="0"/>
              <a:t>is</a:t>
            </a:r>
            <a:r>
              <a:rPr lang="es-ES_tradnl" baseline="0" dirty="0" smtClean="0"/>
              <a:t> </a:t>
            </a:r>
            <a:r>
              <a:rPr lang="es-ES_tradnl" baseline="0" dirty="0" err="1" smtClean="0"/>
              <a:t>measured</a:t>
            </a:r>
            <a:r>
              <a:rPr lang="es-ES_tradnl" baseline="0" dirty="0" smtClean="0"/>
              <a:t> to be as </a:t>
            </a:r>
            <a:r>
              <a:rPr lang="es-ES_tradnl" baseline="0" dirty="0" err="1" smtClean="0"/>
              <a:t>good</a:t>
            </a:r>
            <a:r>
              <a:rPr lang="es-ES_tradnl" baseline="0" dirty="0" smtClean="0"/>
              <a:t> as 3.0% @ 662keV.</a:t>
            </a:r>
          </a:p>
          <a:p>
            <a:r>
              <a:rPr lang="es-ES_tradnl" baseline="0" dirty="0" smtClean="0"/>
              <a:t>2005</a:t>
            </a:r>
          </a:p>
          <a:p>
            <a:r>
              <a:rPr lang="es-ES_tradnl" baseline="0" dirty="0" err="1" smtClean="0"/>
              <a:t>Z_eff</a:t>
            </a:r>
            <a:endParaRPr lang="es-ES_tradnl" baseline="0" dirty="0"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54</a:t>
            </a:fld>
            <a:endParaRPr lang="es-ES_tradnl"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dirty="0" smtClean="0"/>
              <a:t>ORTEC 935 CFD, ORTEC TAC 567 </a:t>
            </a:r>
            <a:r>
              <a:rPr lang="es-ES" sz="1200" dirty="0" err="1" smtClean="0"/>
              <a:t>best</a:t>
            </a:r>
            <a:r>
              <a:rPr lang="es-ES" sz="1200" dirty="0" smtClean="0"/>
              <a:t> </a:t>
            </a:r>
            <a:r>
              <a:rPr lang="es-ES" sz="1200" dirty="0" err="1" smtClean="0"/>
              <a:t>analog</a:t>
            </a:r>
            <a:r>
              <a:rPr lang="es-ES" sz="1200" dirty="0" smtClean="0"/>
              <a:t> NIM</a:t>
            </a:r>
            <a:r>
              <a:rPr lang="es-ES" sz="1200" baseline="0" dirty="0" smtClean="0"/>
              <a:t> modules </a:t>
            </a:r>
            <a:r>
              <a:rPr lang="es-ES" sz="1200" baseline="0" dirty="0" err="1" smtClean="0"/>
              <a:t>for</a:t>
            </a:r>
            <a:r>
              <a:rPr lang="es-ES" sz="1200" baseline="0" dirty="0" smtClean="0"/>
              <a:t> timing</a:t>
            </a:r>
            <a:endParaRPr lang="es-ES" sz="1200" dirty="0" smtClean="0"/>
          </a:p>
          <a:p>
            <a:endParaRPr lang="es-ES_tradnl" dirty="0"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55</a:t>
            </a:fld>
            <a:endParaRPr lang="es-ES_tradnl"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57</a:t>
            </a:fld>
            <a:endParaRPr lang="es-ES_tradnl"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58</a:t>
            </a:fld>
            <a:endParaRPr lang="es-ES_tradnl"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60</a:t>
            </a:fld>
            <a:endParaRPr lang="es-ES_tradnl"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61</a:t>
            </a:fld>
            <a:endParaRPr lang="es-ES_tradnl"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62</a:t>
            </a:fld>
            <a:endParaRPr lang="es-ES_tradnl"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63</a:t>
            </a:fld>
            <a:endParaRPr lang="es-ES_trad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pie de página"/>
          <p:cNvSpPr>
            <a:spLocks noGrp="1"/>
          </p:cNvSpPr>
          <p:nvPr>
            <p:ph type="ftr" sz="quarter" idx="10"/>
          </p:nvPr>
        </p:nvSpPr>
        <p:spPr/>
        <p:txBody>
          <a:bodyPr/>
          <a:lstStyle/>
          <a:p>
            <a:pPr>
              <a:defRPr/>
            </a:pPr>
            <a:r>
              <a:rPr lang="es-ES" smtClean="0"/>
              <a:t>XXXV Bienal de Física – Gijón 16 Julio                                                   </a:t>
            </a:r>
            <a:endParaRPr lang="es-ES"/>
          </a:p>
        </p:txBody>
      </p:sp>
      <p:sp>
        <p:nvSpPr>
          <p:cNvPr id="5" name="4 Marcador de número de diapositiva"/>
          <p:cNvSpPr>
            <a:spLocks noGrp="1"/>
          </p:cNvSpPr>
          <p:nvPr>
            <p:ph type="sldNum" sz="quarter" idx="11"/>
          </p:nvPr>
        </p:nvSpPr>
        <p:spPr/>
        <p:txBody>
          <a:bodyPr/>
          <a:lstStyle/>
          <a:p>
            <a:pPr>
              <a:defRPr/>
            </a:pPr>
            <a:fld id="{91A688C2-32C0-492C-859B-5C7C0D1CAFED}" type="slidenum">
              <a:rPr lang="es-ES" smtClean="0"/>
              <a:pPr>
                <a:defRPr/>
              </a:pPr>
              <a:t>5</a:t>
            </a:fld>
            <a:endParaRPr lang="es-E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64</a:t>
            </a:fld>
            <a:endParaRPr lang="es-ES_tradnl"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65</a:t>
            </a:fld>
            <a:endParaRPr lang="es-ES_tradnl"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66</a:t>
            </a:fld>
            <a:endParaRPr lang="es-ES_tradnl"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1753"/>
            <a:r>
              <a:rPr lang="es-ES" dirty="0" err="1" smtClean="0">
                <a:solidFill>
                  <a:srgbClr val="131211"/>
                </a:solidFill>
                <a:latin typeface="Times New Roman"/>
                <a:cs typeface="Times New Roman"/>
              </a:rPr>
              <a:t>P</a:t>
            </a:r>
            <a:r>
              <a:rPr lang="es-ES" spc="-37" dirty="0" err="1" smtClean="0">
                <a:solidFill>
                  <a:srgbClr val="131211"/>
                </a:solidFill>
                <a:latin typeface="Times New Roman"/>
                <a:cs typeface="Times New Roman"/>
              </a:rPr>
              <a:t>h</a:t>
            </a:r>
            <a:r>
              <a:rPr lang="es-ES" spc="-18" dirty="0" err="1" smtClean="0">
                <a:solidFill>
                  <a:srgbClr val="131211"/>
                </a:solidFill>
                <a:latin typeface="Times New Roman"/>
                <a:cs typeface="Times New Roman"/>
              </a:rPr>
              <a:t>y</a:t>
            </a:r>
            <a:r>
              <a:rPr lang="es-ES" spc="5" dirty="0" err="1" smtClean="0">
                <a:solidFill>
                  <a:srgbClr val="131211"/>
                </a:solidFill>
                <a:latin typeface="Times New Roman"/>
                <a:cs typeface="Times New Roman"/>
              </a:rPr>
              <a:t>s</a:t>
            </a:r>
            <a:r>
              <a:rPr lang="es-ES" spc="-5" dirty="0" err="1" smtClean="0">
                <a:solidFill>
                  <a:srgbClr val="131211"/>
                </a:solidFill>
                <a:latin typeface="Times New Roman"/>
                <a:cs typeface="Times New Roman"/>
              </a:rPr>
              <a:t>i</a:t>
            </a:r>
            <a:r>
              <a:rPr lang="es-ES" dirty="0" err="1" smtClean="0">
                <a:solidFill>
                  <a:srgbClr val="131211"/>
                </a:solidFill>
                <a:latin typeface="Times New Roman"/>
                <a:cs typeface="Times New Roman"/>
              </a:rPr>
              <a:t>cs</a:t>
            </a:r>
            <a:r>
              <a:rPr lang="es-ES" spc="-5" dirty="0" smtClean="0">
                <a:solidFill>
                  <a:srgbClr val="131211"/>
                </a:solidFill>
                <a:latin typeface="Times New Roman"/>
                <a:cs typeface="Times New Roman"/>
              </a:rPr>
              <a:t> </a:t>
            </a:r>
            <a:r>
              <a:rPr lang="es-ES" dirty="0" smtClean="0">
                <a:solidFill>
                  <a:srgbClr val="131211"/>
                </a:solidFill>
                <a:latin typeface="Times New Roman"/>
                <a:cs typeface="Times New Roman"/>
              </a:rPr>
              <a:t>ca</a:t>
            </a:r>
            <a:r>
              <a:rPr lang="es-ES" spc="-5" dirty="0" smtClean="0">
                <a:solidFill>
                  <a:srgbClr val="131211"/>
                </a:solidFill>
                <a:latin typeface="Times New Roman"/>
                <a:cs typeface="Times New Roman"/>
              </a:rPr>
              <a:t>s</a:t>
            </a:r>
            <a:r>
              <a:rPr lang="es-ES" dirty="0" smtClean="0">
                <a:solidFill>
                  <a:srgbClr val="131211"/>
                </a:solidFill>
                <a:latin typeface="Times New Roman"/>
                <a:cs typeface="Times New Roman"/>
              </a:rPr>
              <a:t>e</a:t>
            </a:r>
            <a:r>
              <a:rPr lang="es-ES" spc="-5" dirty="0" smtClean="0">
                <a:solidFill>
                  <a:srgbClr val="131211"/>
                </a:solidFill>
                <a:latin typeface="Times New Roman"/>
                <a:cs typeface="Times New Roman"/>
              </a:rPr>
              <a:t>s</a:t>
            </a:r>
            <a:r>
              <a:rPr lang="es-ES" dirty="0" smtClean="0">
                <a:solidFill>
                  <a:srgbClr val="131211"/>
                </a:solidFill>
                <a:latin typeface="Times New Roman"/>
                <a:cs typeface="Times New Roman"/>
              </a:rPr>
              <a:t>:</a:t>
            </a:r>
          </a:p>
          <a:p>
            <a:pPr marL="11753"/>
            <a:r>
              <a:rPr lang="es-ES" spc="-28" dirty="0" err="1" smtClean="0">
                <a:solidFill>
                  <a:srgbClr val="131211"/>
                </a:solidFill>
                <a:latin typeface="Times New Roman"/>
                <a:cs typeface="Times New Roman"/>
              </a:rPr>
              <a:t>R</a:t>
            </a:r>
            <a:r>
              <a:rPr lang="es-ES" dirty="0" err="1" smtClean="0">
                <a:solidFill>
                  <a:srgbClr val="131211"/>
                </a:solidFill>
                <a:latin typeface="Times New Roman"/>
                <a:cs typeface="Times New Roman"/>
              </a:rPr>
              <a:t>e</a:t>
            </a:r>
            <a:r>
              <a:rPr lang="es-ES" spc="5" dirty="0" err="1" smtClean="0">
                <a:solidFill>
                  <a:srgbClr val="131211"/>
                </a:solidFill>
                <a:latin typeface="Times New Roman"/>
                <a:cs typeface="Times New Roman"/>
              </a:rPr>
              <a:t>g</a:t>
            </a:r>
            <a:r>
              <a:rPr lang="es-ES" spc="-5" dirty="0" err="1" smtClean="0">
                <a:solidFill>
                  <a:srgbClr val="131211"/>
                </a:solidFill>
                <a:latin typeface="Times New Roman"/>
                <a:cs typeface="Times New Roman"/>
              </a:rPr>
              <a:t>i</a:t>
            </a:r>
            <a:r>
              <a:rPr lang="es-ES" dirty="0" err="1" smtClean="0">
                <a:solidFill>
                  <a:srgbClr val="131211"/>
                </a:solidFill>
                <a:latin typeface="Times New Roman"/>
                <a:cs typeface="Times New Roman"/>
              </a:rPr>
              <a:t>on</a:t>
            </a:r>
            <a:r>
              <a:rPr lang="es-ES" dirty="0" smtClean="0">
                <a:solidFill>
                  <a:srgbClr val="131211"/>
                </a:solidFill>
                <a:latin typeface="Times New Roman"/>
                <a:cs typeface="Times New Roman"/>
              </a:rPr>
              <a:t> </a:t>
            </a:r>
            <a:r>
              <a:rPr lang="es-ES" dirty="0" err="1" smtClean="0">
                <a:solidFill>
                  <a:srgbClr val="131211"/>
                </a:solidFill>
                <a:latin typeface="Times New Roman"/>
                <a:cs typeface="Times New Roman"/>
              </a:rPr>
              <a:t>clo</a:t>
            </a:r>
            <a:r>
              <a:rPr lang="es-ES" spc="-5" dirty="0" err="1" smtClean="0">
                <a:solidFill>
                  <a:srgbClr val="131211"/>
                </a:solidFill>
                <a:latin typeface="Times New Roman"/>
                <a:cs typeface="Times New Roman"/>
              </a:rPr>
              <a:t>s</a:t>
            </a:r>
            <a:r>
              <a:rPr lang="es-ES" dirty="0" err="1" smtClean="0">
                <a:solidFill>
                  <a:srgbClr val="131211"/>
                </a:solidFill>
                <a:latin typeface="Times New Roman"/>
                <a:cs typeface="Times New Roman"/>
              </a:rPr>
              <a:t>e</a:t>
            </a:r>
            <a:r>
              <a:rPr lang="es-ES" dirty="0" smtClean="0">
                <a:solidFill>
                  <a:srgbClr val="131211"/>
                </a:solidFill>
                <a:latin typeface="Times New Roman"/>
                <a:cs typeface="Times New Roman"/>
              </a:rPr>
              <a:t> </a:t>
            </a:r>
            <a:r>
              <a:rPr lang="es-ES" spc="-5" dirty="0" err="1" smtClean="0">
                <a:solidFill>
                  <a:srgbClr val="131211"/>
                </a:solidFill>
                <a:latin typeface="Times New Roman"/>
                <a:cs typeface="Times New Roman"/>
              </a:rPr>
              <a:t>t</a:t>
            </a:r>
            <a:r>
              <a:rPr lang="es-ES" dirty="0" err="1" smtClean="0">
                <a:solidFill>
                  <a:srgbClr val="131211"/>
                </a:solidFill>
                <a:latin typeface="Times New Roman"/>
                <a:cs typeface="Times New Roman"/>
              </a:rPr>
              <a:t>o</a:t>
            </a:r>
            <a:r>
              <a:rPr lang="es-ES" dirty="0" smtClean="0">
                <a:solidFill>
                  <a:srgbClr val="131211"/>
                </a:solidFill>
                <a:latin typeface="Times New Roman"/>
                <a:cs typeface="Times New Roman"/>
              </a:rPr>
              <a:t> </a:t>
            </a:r>
            <a:r>
              <a:rPr lang="es-ES" spc="5" dirty="0" err="1" smtClean="0">
                <a:solidFill>
                  <a:srgbClr val="131211"/>
                </a:solidFill>
                <a:latin typeface="Times New Roman"/>
                <a:cs typeface="Times New Roman"/>
              </a:rPr>
              <a:t>d</a:t>
            </a:r>
            <a:r>
              <a:rPr lang="es-ES" dirty="0" err="1" smtClean="0">
                <a:solidFill>
                  <a:srgbClr val="131211"/>
                </a:solidFill>
                <a:latin typeface="Times New Roman"/>
                <a:cs typeface="Times New Roman"/>
              </a:rPr>
              <a:t>ou</a:t>
            </a:r>
            <a:r>
              <a:rPr lang="es-ES" spc="5" dirty="0" err="1" smtClean="0">
                <a:solidFill>
                  <a:srgbClr val="131211"/>
                </a:solidFill>
                <a:latin typeface="Times New Roman"/>
                <a:cs typeface="Times New Roman"/>
              </a:rPr>
              <a:t>b</a:t>
            </a:r>
            <a:r>
              <a:rPr lang="es-ES" spc="-23" dirty="0" err="1" smtClean="0">
                <a:solidFill>
                  <a:srgbClr val="131211"/>
                </a:solidFill>
                <a:latin typeface="Times New Roman"/>
                <a:cs typeface="Times New Roman"/>
              </a:rPr>
              <a:t>l</a:t>
            </a:r>
            <a:r>
              <a:rPr lang="es-ES" dirty="0" err="1" smtClean="0">
                <a:solidFill>
                  <a:srgbClr val="131211"/>
                </a:solidFill>
                <a:latin typeface="Times New Roman"/>
                <a:cs typeface="Times New Roman"/>
              </a:rPr>
              <a:t>y</a:t>
            </a:r>
            <a:r>
              <a:rPr lang="es-ES" dirty="0" smtClean="0">
                <a:solidFill>
                  <a:srgbClr val="131211"/>
                </a:solidFill>
                <a:latin typeface="Times New Roman"/>
                <a:cs typeface="Times New Roman"/>
              </a:rPr>
              <a:t> </a:t>
            </a:r>
            <a:r>
              <a:rPr lang="es-ES" spc="-14" dirty="0" err="1" smtClean="0">
                <a:solidFill>
                  <a:srgbClr val="131211"/>
                </a:solidFill>
                <a:latin typeface="Times New Roman"/>
                <a:cs typeface="Times New Roman"/>
              </a:rPr>
              <a:t>m</a:t>
            </a:r>
            <a:r>
              <a:rPr lang="es-ES" dirty="0" err="1" smtClean="0">
                <a:solidFill>
                  <a:srgbClr val="131211"/>
                </a:solidFill>
                <a:latin typeface="Times New Roman"/>
                <a:cs typeface="Times New Roman"/>
              </a:rPr>
              <a:t>agic</a:t>
            </a:r>
            <a:r>
              <a:rPr lang="es-ES" dirty="0" smtClean="0">
                <a:solidFill>
                  <a:schemeClr val="dk1"/>
                </a:solidFill>
                <a:latin typeface="Times New Roman"/>
                <a:cs typeface="Times New Roman"/>
              </a:rPr>
              <a:t> </a:t>
            </a:r>
            <a:r>
              <a:rPr lang="es-ES" sz="1400" b="1" spc="-9" dirty="0" smtClean="0">
                <a:solidFill>
                  <a:srgbClr val="131211"/>
                </a:solidFill>
                <a:latin typeface="Times New Roman"/>
                <a:cs typeface="Times New Roman"/>
              </a:rPr>
              <a:t>1</a:t>
            </a:r>
            <a:r>
              <a:rPr lang="es-ES" sz="1400" b="1" spc="9" dirty="0" smtClean="0">
                <a:solidFill>
                  <a:srgbClr val="131211"/>
                </a:solidFill>
                <a:latin typeface="Times New Roman"/>
                <a:cs typeface="Times New Roman"/>
              </a:rPr>
              <a:t>32</a:t>
            </a:r>
            <a:r>
              <a:rPr lang="es-ES" sz="1400" b="1" spc="5" dirty="0" smtClean="0">
                <a:solidFill>
                  <a:srgbClr val="131211"/>
                </a:solidFill>
                <a:latin typeface="Times New Roman"/>
                <a:cs typeface="Times New Roman"/>
              </a:rPr>
              <a:t>S</a:t>
            </a:r>
            <a:r>
              <a:rPr lang="es-ES" sz="1400" b="1" dirty="0" smtClean="0">
                <a:solidFill>
                  <a:srgbClr val="131211"/>
                </a:solidFill>
                <a:latin typeface="Times New Roman"/>
                <a:cs typeface="Times New Roman"/>
              </a:rPr>
              <a:t>n</a:t>
            </a:r>
            <a:r>
              <a:rPr lang="es-ES" sz="1400" b="1" spc="5" dirty="0" smtClean="0">
                <a:solidFill>
                  <a:srgbClr val="131211"/>
                </a:solidFill>
                <a:latin typeface="Times New Roman"/>
                <a:cs typeface="Times New Roman"/>
              </a:rPr>
              <a:t> </a:t>
            </a:r>
            <a:r>
              <a:rPr lang="es-ES" sz="1400" b="1" dirty="0" smtClean="0">
                <a:solidFill>
                  <a:srgbClr val="131211"/>
                </a:solidFill>
                <a:latin typeface="Times New Roman"/>
                <a:cs typeface="Times New Roman"/>
              </a:rPr>
              <a:t>a</a:t>
            </a:r>
            <a:r>
              <a:rPr lang="es-ES" sz="1400" b="1" spc="5" dirty="0" smtClean="0">
                <a:solidFill>
                  <a:srgbClr val="131211"/>
                </a:solidFill>
                <a:latin typeface="Times New Roman"/>
                <a:cs typeface="Times New Roman"/>
              </a:rPr>
              <a:t>n</a:t>
            </a:r>
            <a:r>
              <a:rPr lang="es-ES" sz="1400" b="1" dirty="0" smtClean="0">
                <a:solidFill>
                  <a:srgbClr val="131211"/>
                </a:solidFill>
                <a:latin typeface="Times New Roman"/>
                <a:cs typeface="Times New Roman"/>
              </a:rPr>
              <a:t>d</a:t>
            </a:r>
            <a:r>
              <a:rPr lang="es-ES" sz="1400" b="1" spc="5" dirty="0" smtClean="0">
                <a:solidFill>
                  <a:srgbClr val="131211"/>
                </a:solidFill>
                <a:latin typeface="Times New Roman"/>
                <a:cs typeface="Times New Roman"/>
              </a:rPr>
              <a:t> </a:t>
            </a:r>
            <a:r>
              <a:rPr lang="es-ES" sz="1400" b="1" spc="-18" dirty="0" smtClean="0">
                <a:solidFill>
                  <a:srgbClr val="131211"/>
                </a:solidFill>
                <a:latin typeface="Times New Roman"/>
                <a:cs typeface="Times New Roman"/>
              </a:rPr>
              <a:t>7</a:t>
            </a:r>
            <a:r>
              <a:rPr lang="es-ES" sz="1400" b="1" spc="9" dirty="0" smtClean="0">
                <a:solidFill>
                  <a:srgbClr val="131211"/>
                </a:solidFill>
                <a:latin typeface="Times New Roman"/>
                <a:cs typeface="Times New Roman"/>
              </a:rPr>
              <a:t>8</a:t>
            </a:r>
            <a:r>
              <a:rPr lang="es-ES" sz="1400" b="1" spc="14" dirty="0" smtClean="0">
                <a:solidFill>
                  <a:srgbClr val="131211"/>
                </a:solidFill>
                <a:latin typeface="Times New Roman"/>
                <a:cs typeface="Times New Roman"/>
              </a:rPr>
              <a:t>N</a:t>
            </a:r>
            <a:r>
              <a:rPr lang="es-ES" sz="1400" b="1" dirty="0" smtClean="0">
                <a:solidFill>
                  <a:srgbClr val="131211"/>
                </a:solidFill>
                <a:latin typeface="Times New Roman"/>
                <a:cs typeface="Times New Roman"/>
              </a:rPr>
              <a:t>i </a:t>
            </a:r>
            <a:r>
              <a:rPr lang="es-ES" sz="1400" b="1" dirty="0" smtClean="0">
                <a:solidFill>
                  <a:srgbClr val="131211"/>
                </a:solidFill>
                <a:latin typeface="Times New Roman"/>
                <a:cs typeface="Times New Roman"/>
                <a:sym typeface="Wingdings"/>
              </a:rPr>
              <a:t></a:t>
            </a:r>
            <a:r>
              <a:rPr lang="es-ES" sz="1400" dirty="0" smtClean="0">
                <a:solidFill>
                  <a:schemeClr val="dk1"/>
                </a:solidFill>
                <a:latin typeface="Times New Roman"/>
                <a:cs typeface="Times New Roman"/>
                <a:sym typeface="Calibri"/>
              </a:rPr>
              <a:t> </a:t>
            </a:r>
            <a:r>
              <a:rPr lang="es-ES" spc="-5" dirty="0" err="1" smtClean="0">
                <a:solidFill>
                  <a:srgbClr val="131211"/>
                </a:solidFill>
                <a:latin typeface="Times New Roman"/>
                <a:cs typeface="Times New Roman"/>
              </a:rPr>
              <a:t>I</a:t>
            </a:r>
            <a:r>
              <a:rPr lang="es-ES" spc="-37" dirty="0" err="1" smtClean="0">
                <a:solidFill>
                  <a:srgbClr val="131211"/>
                </a:solidFill>
                <a:latin typeface="Times New Roman"/>
                <a:cs typeface="Times New Roman"/>
              </a:rPr>
              <a:t>nv</a:t>
            </a:r>
            <a:r>
              <a:rPr lang="es-ES" dirty="0" err="1" smtClean="0">
                <a:solidFill>
                  <a:srgbClr val="131211"/>
                </a:solidFill>
                <a:latin typeface="Times New Roman"/>
                <a:cs typeface="Times New Roman"/>
              </a:rPr>
              <a:t>e</a:t>
            </a:r>
            <a:r>
              <a:rPr lang="es-ES" spc="-14" dirty="0" err="1" smtClean="0">
                <a:solidFill>
                  <a:srgbClr val="131211"/>
                </a:solidFill>
                <a:latin typeface="Times New Roman"/>
                <a:cs typeface="Times New Roman"/>
              </a:rPr>
              <a:t>s</a:t>
            </a:r>
            <a:r>
              <a:rPr lang="es-ES" spc="-5" dirty="0" err="1" smtClean="0">
                <a:solidFill>
                  <a:srgbClr val="131211"/>
                </a:solidFill>
                <a:latin typeface="Times New Roman"/>
                <a:cs typeface="Times New Roman"/>
              </a:rPr>
              <a:t>t</a:t>
            </a:r>
            <a:r>
              <a:rPr lang="es-ES" dirty="0" err="1" smtClean="0">
                <a:solidFill>
                  <a:srgbClr val="131211"/>
                </a:solidFill>
                <a:latin typeface="Times New Roman"/>
                <a:cs typeface="Times New Roman"/>
              </a:rPr>
              <a:t>i</a:t>
            </a:r>
            <a:r>
              <a:rPr lang="es-ES" spc="-9" dirty="0" err="1" smtClean="0">
                <a:solidFill>
                  <a:srgbClr val="131211"/>
                </a:solidFill>
                <a:latin typeface="Times New Roman"/>
                <a:cs typeface="Times New Roman"/>
              </a:rPr>
              <a:t>g</a:t>
            </a:r>
            <a:r>
              <a:rPr lang="es-ES" dirty="0" err="1" smtClean="0">
                <a:solidFill>
                  <a:srgbClr val="131211"/>
                </a:solidFill>
                <a:latin typeface="Times New Roman"/>
                <a:cs typeface="Times New Roman"/>
              </a:rPr>
              <a:t>a</a:t>
            </a:r>
            <a:r>
              <a:rPr lang="es-ES" spc="-5" dirty="0" err="1" smtClean="0">
                <a:solidFill>
                  <a:srgbClr val="131211"/>
                </a:solidFill>
                <a:latin typeface="Times New Roman"/>
                <a:cs typeface="Times New Roman"/>
              </a:rPr>
              <a:t>t</a:t>
            </a:r>
            <a:r>
              <a:rPr lang="es-ES" dirty="0" err="1" smtClean="0">
                <a:solidFill>
                  <a:srgbClr val="131211"/>
                </a:solidFill>
                <a:latin typeface="Times New Roman"/>
                <a:cs typeface="Times New Roman"/>
              </a:rPr>
              <a:t>ion</a:t>
            </a:r>
            <a:r>
              <a:rPr lang="es-ES" dirty="0" smtClean="0">
                <a:solidFill>
                  <a:srgbClr val="131211"/>
                </a:solidFill>
                <a:latin typeface="Times New Roman"/>
                <a:cs typeface="Times New Roman"/>
              </a:rPr>
              <a:t> of</a:t>
            </a:r>
            <a:r>
              <a:rPr lang="es-ES" spc="-5" dirty="0" smtClean="0">
                <a:solidFill>
                  <a:srgbClr val="131211"/>
                </a:solidFill>
                <a:latin typeface="Times New Roman"/>
                <a:cs typeface="Times New Roman"/>
              </a:rPr>
              <a:t> </a:t>
            </a:r>
            <a:r>
              <a:rPr lang="es-ES" dirty="0" err="1" smtClean="0">
                <a:solidFill>
                  <a:srgbClr val="131211"/>
                </a:solidFill>
                <a:latin typeface="Times New Roman"/>
                <a:cs typeface="Times New Roman"/>
              </a:rPr>
              <a:t>n</a:t>
            </a:r>
            <a:r>
              <a:rPr lang="es-ES" spc="5" dirty="0" err="1" smtClean="0">
                <a:solidFill>
                  <a:srgbClr val="131211"/>
                </a:solidFill>
                <a:latin typeface="Times New Roman"/>
                <a:cs typeface="Times New Roman"/>
              </a:rPr>
              <a:t>u</a:t>
            </a:r>
            <a:r>
              <a:rPr lang="es-ES" spc="-9" dirty="0" err="1" smtClean="0">
                <a:solidFill>
                  <a:srgbClr val="131211"/>
                </a:solidFill>
                <a:latin typeface="Times New Roman"/>
                <a:cs typeface="Times New Roman"/>
              </a:rPr>
              <a:t>c</a:t>
            </a:r>
            <a:r>
              <a:rPr lang="es-ES" dirty="0" err="1" smtClean="0">
                <a:solidFill>
                  <a:srgbClr val="131211"/>
                </a:solidFill>
                <a:latin typeface="Times New Roman"/>
                <a:cs typeface="Times New Roman"/>
              </a:rPr>
              <a:t>leo</a:t>
            </a:r>
            <a:r>
              <a:rPr lang="es-ES" spc="5" dirty="0" err="1" smtClean="0">
                <a:solidFill>
                  <a:srgbClr val="131211"/>
                </a:solidFill>
                <a:latin typeface="Times New Roman"/>
                <a:cs typeface="Times New Roman"/>
              </a:rPr>
              <a:t>n</a:t>
            </a:r>
            <a:r>
              <a:rPr lang="es-ES" spc="-14" dirty="0" err="1" smtClean="0">
                <a:solidFill>
                  <a:srgbClr val="131211"/>
                </a:solidFill>
                <a:latin typeface="Times New Roman"/>
                <a:cs typeface="Times New Roman"/>
              </a:rPr>
              <a:t>­</a:t>
            </a:r>
            <a:r>
              <a:rPr lang="es-ES" dirty="0" err="1" smtClean="0">
                <a:solidFill>
                  <a:srgbClr val="131211"/>
                </a:solidFill>
                <a:latin typeface="Times New Roman"/>
                <a:cs typeface="Times New Roman"/>
              </a:rPr>
              <a:t>n</a:t>
            </a:r>
            <a:r>
              <a:rPr lang="es-ES" spc="5" dirty="0" err="1" smtClean="0">
                <a:solidFill>
                  <a:srgbClr val="131211"/>
                </a:solidFill>
                <a:latin typeface="Times New Roman"/>
                <a:cs typeface="Times New Roman"/>
              </a:rPr>
              <a:t>u</a:t>
            </a:r>
            <a:r>
              <a:rPr lang="es-ES" dirty="0" err="1" smtClean="0">
                <a:solidFill>
                  <a:srgbClr val="131211"/>
                </a:solidFill>
                <a:latin typeface="Times New Roman"/>
                <a:cs typeface="Times New Roman"/>
              </a:rPr>
              <a:t>c</a:t>
            </a:r>
            <a:r>
              <a:rPr lang="es-ES" spc="-5" dirty="0" err="1" smtClean="0">
                <a:solidFill>
                  <a:srgbClr val="131211"/>
                </a:solidFill>
                <a:latin typeface="Times New Roman"/>
                <a:cs typeface="Times New Roman"/>
              </a:rPr>
              <a:t>l</a:t>
            </a:r>
            <a:r>
              <a:rPr lang="es-ES" dirty="0" err="1" smtClean="0">
                <a:solidFill>
                  <a:srgbClr val="131211"/>
                </a:solidFill>
                <a:latin typeface="Times New Roman"/>
                <a:cs typeface="Times New Roman"/>
              </a:rPr>
              <a:t>eon</a:t>
            </a:r>
            <a:r>
              <a:rPr lang="es-ES" dirty="0" smtClean="0">
                <a:solidFill>
                  <a:srgbClr val="131211"/>
                </a:solidFill>
                <a:latin typeface="Times New Roman"/>
                <a:cs typeface="Times New Roman"/>
              </a:rPr>
              <a:t> </a:t>
            </a:r>
            <a:r>
              <a:rPr lang="es-ES" dirty="0" err="1" smtClean="0">
                <a:solidFill>
                  <a:srgbClr val="131211"/>
                </a:solidFill>
                <a:latin typeface="Times New Roman"/>
                <a:cs typeface="Times New Roman"/>
              </a:rPr>
              <a:t>int</a:t>
            </a:r>
            <a:r>
              <a:rPr lang="es-ES" spc="-9" dirty="0" err="1" smtClean="0">
                <a:solidFill>
                  <a:srgbClr val="131211"/>
                </a:solidFill>
                <a:latin typeface="Times New Roman"/>
                <a:cs typeface="Times New Roman"/>
              </a:rPr>
              <a:t>e</a:t>
            </a:r>
            <a:r>
              <a:rPr lang="es-ES" spc="-5" dirty="0" err="1" smtClean="0">
                <a:solidFill>
                  <a:srgbClr val="131211"/>
                </a:solidFill>
                <a:latin typeface="Times New Roman"/>
                <a:cs typeface="Times New Roman"/>
              </a:rPr>
              <a:t>r</a:t>
            </a:r>
            <a:r>
              <a:rPr lang="es-ES" dirty="0" err="1" smtClean="0">
                <a:solidFill>
                  <a:srgbClr val="131211"/>
                </a:solidFill>
                <a:latin typeface="Times New Roman"/>
                <a:cs typeface="Times New Roman"/>
              </a:rPr>
              <a:t>ac</a:t>
            </a:r>
            <a:r>
              <a:rPr lang="es-ES" spc="-5" dirty="0" err="1" smtClean="0">
                <a:solidFill>
                  <a:srgbClr val="131211"/>
                </a:solidFill>
                <a:latin typeface="Times New Roman"/>
                <a:cs typeface="Times New Roman"/>
              </a:rPr>
              <a:t>t</a:t>
            </a:r>
            <a:r>
              <a:rPr lang="es-ES" dirty="0" err="1" smtClean="0">
                <a:solidFill>
                  <a:srgbClr val="131211"/>
                </a:solidFill>
                <a:latin typeface="Times New Roman"/>
                <a:cs typeface="Times New Roman"/>
              </a:rPr>
              <a:t>ions</a:t>
            </a:r>
            <a:r>
              <a:rPr lang="es-ES" dirty="0" smtClean="0">
                <a:solidFill>
                  <a:srgbClr val="131211"/>
                </a:solidFill>
                <a:latin typeface="Times New Roman"/>
                <a:cs typeface="Times New Roman"/>
              </a:rPr>
              <a:t>, </a:t>
            </a:r>
            <a:r>
              <a:rPr lang="es-ES" dirty="0" err="1" smtClean="0">
                <a:solidFill>
                  <a:srgbClr val="131211"/>
                </a:solidFill>
                <a:latin typeface="Times New Roman"/>
                <a:cs typeface="Times New Roman"/>
              </a:rPr>
              <a:t>appearance</a:t>
            </a:r>
            <a:r>
              <a:rPr lang="es-ES" dirty="0" smtClean="0">
                <a:solidFill>
                  <a:srgbClr val="131211"/>
                </a:solidFill>
                <a:latin typeface="Times New Roman"/>
                <a:cs typeface="Times New Roman"/>
              </a:rPr>
              <a:t> of collectivity</a:t>
            </a:r>
            <a:endParaRPr lang="es-ES" dirty="0" smtClean="0">
              <a:solidFill>
                <a:schemeClr val="dk1"/>
              </a:solidFill>
              <a:latin typeface="Times New Roman"/>
              <a:cs typeface="Times New Roman"/>
            </a:endParaRPr>
          </a:p>
          <a:p>
            <a:pPr marL="11753"/>
            <a:r>
              <a:rPr lang="es-ES" spc="-9" dirty="0" err="1" smtClean="0">
                <a:solidFill>
                  <a:srgbClr val="131211"/>
                </a:solidFill>
                <a:latin typeface="Times New Roman"/>
                <a:cs typeface="Times New Roman"/>
              </a:rPr>
              <a:t>T</a:t>
            </a:r>
            <a:r>
              <a:rPr lang="es-ES" spc="5" dirty="0" err="1" smtClean="0">
                <a:solidFill>
                  <a:srgbClr val="131211"/>
                </a:solidFill>
                <a:latin typeface="Times New Roman"/>
                <a:cs typeface="Times New Roman"/>
              </a:rPr>
              <a:t>h</a:t>
            </a:r>
            <a:r>
              <a:rPr lang="es-ES" dirty="0" err="1" smtClean="0">
                <a:solidFill>
                  <a:srgbClr val="131211"/>
                </a:solidFill>
                <a:latin typeface="Times New Roman"/>
                <a:cs typeface="Times New Roman"/>
              </a:rPr>
              <a:t>e</a:t>
            </a:r>
            <a:r>
              <a:rPr lang="es-ES" spc="-9" dirty="0" smtClean="0">
                <a:solidFill>
                  <a:srgbClr val="131211"/>
                </a:solidFill>
                <a:latin typeface="Times New Roman"/>
                <a:cs typeface="Times New Roman"/>
              </a:rPr>
              <a:t> </a:t>
            </a:r>
            <a:r>
              <a:rPr lang="es-ES" sz="1400" b="1" spc="5" dirty="0" smtClean="0">
                <a:solidFill>
                  <a:srgbClr val="131211"/>
                </a:solidFill>
                <a:latin typeface="Times New Roman"/>
                <a:cs typeface="Times New Roman"/>
              </a:rPr>
              <a:t>A</a:t>
            </a:r>
            <a:r>
              <a:rPr lang="es-ES" sz="1400" b="1" spc="9" dirty="0" smtClean="0">
                <a:solidFill>
                  <a:srgbClr val="131211"/>
                </a:solidFill>
                <a:latin typeface="Times New Roman"/>
                <a:cs typeface="Times New Roman"/>
              </a:rPr>
              <a:t>~</a:t>
            </a:r>
            <a:r>
              <a:rPr lang="es-ES" sz="1400" b="1" spc="-55" dirty="0" smtClean="0">
                <a:solidFill>
                  <a:srgbClr val="131211"/>
                </a:solidFill>
                <a:latin typeface="Times New Roman"/>
                <a:cs typeface="Times New Roman"/>
              </a:rPr>
              <a:t>1</a:t>
            </a:r>
            <a:r>
              <a:rPr lang="es-ES" sz="1400" b="1" spc="9" dirty="0" smtClean="0">
                <a:solidFill>
                  <a:srgbClr val="131211"/>
                </a:solidFill>
                <a:latin typeface="Times New Roman"/>
                <a:cs typeface="Times New Roman"/>
              </a:rPr>
              <a:t>0</a:t>
            </a:r>
            <a:r>
              <a:rPr lang="es-ES" sz="1400" b="1" dirty="0" smtClean="0">
                <a:solidFill>
                  <a:srgbClr val="131211"/>
                </a:solidFill>
                <a:latin typeface="Times New Roman"/>
                <a:cs typeface="Times New Roman"/>
              </a:rPr>
              <a:t>0</a:t>
            </a:r>
            <a:r>
              <a:rPr lang="es-ES" sz="1400" b="1" spc="-93" dirty="0" smtClean="0">
                <a:solidFill>
                  <a:srgbClr val="131211"/>
                </a:solidFill>
                <a:latin typeface="Times New Roman"/>
                <a:cs typeface="Times New Roman"/>
              </a:rPr>
              <a:t> </a:t>
            </a:r>
            <a:r>
              <a:rPr lang="es-ES" spc="-5" dirty="0" err="1" smtClean="0">
                <a:solidFill>
                  <a:srgbClr val="131211"/>
                </a:solidFill>
                <a:latin typeface="Times New Roman"/>
                <a:cs typeface="Times New Roman"/>
              </a:rPr>
              <a:t>m</a:t>
            </a:r>
            <a:r>
              <a:rPr lang="es-ES" dirty="0" err="1" smtClean="0">
                <a:solidFill>
                  <a:srgbClr val="131211"/>
                </a:solidFill>
                <a:latin typeface="Times New Roman"/>
                <a:cs typeface="Times New Roman"/>
              </a:rPr>
              <a:t>a</a:t>
            </a:r>
            <a:r>
              <a:rPr lang="es-ES" spc="-5" dirty="0" err="1" smtClean="0">
                <a:solidFill>
                  <a:srgbClr val="131211"/>
                </a:solidFill>
                <a:latin typeface="Times New Roman"/>
                <a:cs typeface="Times New Roman"/>
              </a:rPr>
              <a:t>s</a:t>
            </a:r>
            <a:r>
              <a:rPr lang="es-ES" dirty="0" err="1" smtClean="0">
                <a:solidFill>
                  <a:srgbClr val="131211"/>
                </a:solidFill>
                <a:latin typeface="Times New Roman"/>
                <a:cs typeface="Times New Roman"/>
              </a:rPr>
              <a:t>s</a:t>
            </a:r>
            <a:r>
              <a:rPr lang="es-ES" spc="-5" dirty="0" smtClean="0">
                <a:solidFill>
                  <a:srgbClr val="131211"/>
                </a:solidFill>
                <a:latin typeface="Times New Roman"/>
                <a:cs typeface="Times New Roman"/>
              </a:rPr>
              <a:t> </a:t>
            </a:r>
            <a:r>
              <a:rPr lang="es-ES" spc="-5" dirty="0" err="1" smtClean="0">
                <a:solidFill>
                  <a:srgbClr val="131211"/>
                </a:solidFill>
                <a:latin typeface="Times New Roman"/>
                <a:cs typeface="Times New Roman"/>
              </a:rPr>
              <a:t>r</a:t>
            </a:r>
            <a:r>
              <a:rPr lang="es-ES" dirty="0" err="1" smtClean="0">
                <a:solidFill>
                  <a:srgbClr val="131211"/>
                </a:solidFill>
                <a:latin typeface="Times New Roman"/>
                <a:cs typeface="Times New Roman"/>
              </a:rPr>
              <a:t>egion</a:t>
            </a:r>
            <a:r>
              <a:rPr lang="es-ES" dirty="0" smtClean="0">
                <a:solidFill>
                  <a:srgbClr val="131211"/>
                </a:solidFill>
                <a:latin typeface="Times New Roman"/>
                <a:cs typeface="Times New Roman"/>
              </a:rPr>
              <a:t> </a:t>
            </a:r>
            <a:r>
              <a:rPr lang="es-ES" dirty="0" smtClean="0">
                <a:solidFill>
                  <a:srgbClr val="131211"/>
                </a:solidFill>
                <a:latin typeface="Times New Roman"/>
                <a:cs typeface="Times New Roman"/>
                <a:sym typeface="Wingdings"/>
              </a:rPr>
              <a:t> </a:t>
            </a:r>
            <a:r>
              <a:rPr lang="es-ES" dirty="0" err="1" smtClean="0">
                <a:solidFill>
                  <a:srgbClr val="131211"/>
                </a:solidFill>
                <a:latin typeface="Times New Roman"/>
                <a:cs typeface="Times New Roman"/>
              </a:rPr>
              <a:t>E</a:t>
            </a:r>
            <a:r>
              <a:rPr lang="es-ES" spc="-46" dirty="0" err="1" smtClean="0">
                <a:solidFill>
                  <a:srgbClr val="131211"/>
                </a:solidFill>
                <a:latin typeface="Times New Roman"/>
                <a:cs typeface="Times New Roman"/>
              </a:rPr>
              <a:t>v</a:t>
            </a:r>
            <a:r>
              <a:rPr lang="es-ES" spc="5" dirty="0" err="1" smtClean="0">
                <a:solidFill>
                  <a:srgbClr val="131211"/>
                </a:solidFill>
                <a:latin typeface="Times New Roman"/>
                <a:cs typeface="Times New Roman"/>
              </a:rPr>
              <a:t>o</a:t>
            </a:r>
            <a:r>
              <a:rPr lang="es-ES" spc="-5" dirty="0" err="1" smtClean="0">
                <a:solidFill>
                  <a:srgbClr val="131211"/>
                </a:solidFill>
                <a:latin typeface="Times New Roman"/>
                <a:cs typeface="Times New Roman"/>
              </a:rPr>
              <a:t>l</a:t>
            </a:r>
            <a:r>
              <a:rPr lang="es-ES" spc="5" dirty="0" err="1" smtClean="0">
                <a:solidFill>
                  <a:srgbClr val="131211"/>
                </a:solidFill>
                <a:latin typeface="Times New Roman"/>
                <a:cs typeface="Times New Roman"/>
              </a:rPr>
              <a:t>u</a:t>
            </a:r>
            <a:r>
              <a:rPr lang="es-ES" spc="-5" dirty="0" err="1" smtClean="0">
                <a:solidFill>
                  <a:srgbClr val="131211"/>
                </a:solidFill>
                <a:latin typeface="Times New Roman"/>
                <a:cs typeface="Times New Roman"/>
              </a:rPr>
              <a:t>ti</a:t>
            </a:r>
            <a:r>
              <a:rPr lang="es-ES" spc="5" dirty="0" err="1" smtClean="0">
                <a:solidFill>
                  <a:srgbClr val="131211"/>
                </a:solidFill>
                <a:latin typeface="Times New Roman"/>
                <a:cs typeface="Times New Roman"/>
              </a:rPr>
              <a:t>o</a:t>
            </a:r>
            <a:r>
              <a:rPr lang="es-ES" dirty="0" err="1" smtClean="0">
                <a:solidFill>
                  <a:srgbClr val="131211"/>
                </a:solidFill>
                <a:latin typeface="Times New Roman"/>
                <a:cs typeface="Times New Roman"/>
              </a:rPr>
              <a:t>n</a:t>
            </a:r>
            <a:r>
              <a:rPr lang="es-ES" dirty="0" smtClean="0">
                <a:solidFill>
                  <a:srgbClr val="131211"/>
                </a:solidFill>
                <a:latin typeface="Times New Roman"/>
                <a:cs typeface="Times New Roman"/>
              </a:rPr>
              <a:t> of</a:t>
            </a:r>
            <a:r>
              <a:rPr lang="es-ES" spc="-14" dirty="0" smtClean="0">
                <a:solidFill>
                  <a:srgbClr val="131211"/>
                </a:solidFill>
                <a:latin typeface="Times New Roman"/>
                <a:cs typeface="Times New Roman"/>
              </a:rPr>
              <a:t> </a:t>
            </a:r>
            <a:r>
              <a:rPr lang="es-ES" dirty="0" err="1" smtClean="0">
                <a:solidFill>
                  <a:srgbClr val="131211"/>
                </a:solidFill>
                <a:latin typeface="Times New Roman"/>
                <a:cs typeface="Times New Roman"/>
              </a:rPr>
              <a:t>c</a:t>
            </a:r>
            <a:r>
              <a:rPr lang="es-ES" spc="5" dirty="0" err="1" smtClean="0">
                <a:solidFill>
                  <a:srgbClr val="131211"/>
                </a:solidFill>
                <a:latin typeface="Times New Roman"/>
                <a:cs typeface="Times New Roman"/>
              </a:rPr>
              <a:t>o</a:t>
            </a:r>
            <a:r>
              <a:rPr lang="es-ES" spc="-5" dirty="0" err="1" smtClean="0">
                <a:solidFill>
                  <a:srgbClr val="131211"/>
                </a:solidFill>
                <a:latin typeface="Times New Roman"/>
                <a:cs typeface="Times New Roman"/>
              </a:rPr>
              <a:t>ll</a:t>
            </a:r>
            <a:r>
              <a:rPr lang="es-ES" dirty="0" err="1" smtClean="0">
                <a:solidFill>
                  <a:srgbClr val="131211"/>
                </a:solidFill>
                <a:latin typeface="Times New Roman"/>
                <a:cs typeface="Times New Roman"/>
              </a:rPr>
              <a:t>ec</a:t>
            </a:r>
            <a:r>
              <a:rPr lang="es-ES" spc="-5" dirty="0" err="1" smtClean="0">
                <a:solidFill>
                  <a:srgbClr val="131211"/>
                </a:solidFill>
                <a:latin typeface="Times New Roman"/>
                <a:cs typeface="Times New Roman"/>
              </a:rPr>
              <a:t>t</a:t>
            </a:r>
            <a:r>
              <a:rPr lang="es-ES" dirty="0" err="1" smtClean="0">
                <a:solidFill>
                  <a:srgbClr val="131211"/>
                </a:solidFill>
                <a:latin typeface="Times New Roman"/>
                <a:cs typeface="Times New Roman"/>
              </a:rPr>
              <a:t>i</a:t>
            </a:r>
            <a:r>
              <a:rPr lang="es-ES" spc="-37" dirty="0" err="1" smtClean="0">
                <a:solidFill>
                  <a:srgbClr val="131211"/>
                </a:solidFill>
                <a:latin typeface="Times New Roman"/>
                <a:cs typeface="Times New Roman"/>
              </a:rPr>
              <a:t>v</a:t>
            </a:r>
            <a:r>
              <a:rPr lang="es-ES" dirty="0" err="1" smtClean="0">
                <a:solidFill>
                  <a:srgbClr val="131211"/>
                </a:solidFill>
                <a:latin typeface="Times New Roman"/>
                <a:cs typeface="Times New Roman"/>
              </a:rPr>
              <a:t>e</a:t>
            </a:r>
            <a:r>
              <a:rPr lang="es-ES" spc="-9" dirty="0" smtClean="0">
                <a:solidFill>
                  <a:srgbClr val="131211"/>
                </a:solidFill>
                <a:latin typeface="Times New Roman"/>
                <a:cs typeface="Times New Roman"/>
              </a:rPr>
              <a:t> </a:t>
            </a:r>
            <a:r>
              <a:rPr lang="es-ES" spc="-46" dirty="0" err="1" smtClean="0">
                <a:solidFill>
                  <a:srgbClr val="131211"/>
                </a:solidFill>
                <a:latin typeface="Times New Roman"/>
                <a:cs typeface="Times New Roman"/>
              </a:rPr>
              <a:t>e</a:t>
            </a:r>
            <a:r>
              <a:rPr lang="es-ES" spc="-37" dirty="0" err="1" smtClean="0">
                <a:solidFill>
                  <a:srgbClr val="131211"/>
                </a:solidFill>
                <a:latin typeface="Times New Roman"/>
                <a:cs typeface="Times New Roman"/>
              </a:rPr>
              <a:t>x</a:t>
            </a:r>
            <a:r>
              <a:rPr lang="es-ES" spc="-9" dirty="0" err="1" smtClean="0">
                <a:solidFill>
                  <a:srgbClr val="131211"/>
                </a:solidFill>
                <a:latin typeface="Times New Roman"/>
                <a:cs typeface="Times New Roman"/>
              </a:rPr>
              <a:t>c</a:t>
            </a:r>
            <a:r>
              <a:rPr lang="es-ES" dirty="0" err="1" smtClean="0">
                <a:solidFill>
                  <a:srgbClr val="131211"/>
                </a:solidFill>
                <a:latin typeface="Times New Roman"/>
                <a:cs typeface="Times New Roman"/>
              </a:rPr>
              <a:t>ita</a:t>
            </a:r>
            <a:r>
              <a:rPr lang="es-ES" spc="-5" dirty="0" err="1" smtClean="0">
                <a:solidFill>
                  <a:srgbClr val="131211"/>
                </a:solidFill>
                <a:latin typeface="Times New Roman"/>
                <a:cs typeface="Times New Roman"/>
              </a:rPr>
              <a:t>t</a:t>
            </a:r>
            <a:r>
              <a:rPr lang="es-ES" dirty="0" err="1" smtClean="0">
                <a:solidFill>
                  <a:srgbClr val="131211"/>
                </a:solidFill>
                <a:latin typeface="Times New Roman"/>
                <a:cs typeface="Times New Roman"/>
              </a:rPr>
              <a:t>io</a:t>
            </a:r>
            <a:r>
              <a:rPr lang="es-ES" spc="5" dirty="0" err="1" smtClean="0">
                <a:solidFill>
                  <a:srgbClr val="131211"/>
                </a:solidFill>
                <a:latin typeface="Times New Roman"/>
                <a:cs typeface="Times New Roman"/>
              </a:rPr>
              <a:t>n</a:t>
            </a:r>
            <a:r>
              <a:rPr lang="es-ES" dirty="0" err="1" smtClean="0">
                <a:solidFill>
                  <a:srgbClr val="131211"/>
                </a:solidFill>
                <a:latin typeface="Times New Roman"/>
                <a:cs typeface="Times New Roman"/>
              </a:rPr>
              <a:t>s</a:t>
            </a:r>
            <a:r>
              <a:rPr lang="es-ES" dirty="0" smtClean="0">
                <a:solidFill>
                  <a:srgbClr val="131211"/>
                </a:solidFill>
                <a:latin typeface="Times New Roman"/>
                <a:cs typeface="Times New Roman"/>
              </a:rPr>
              <a:t>, </a:t>
            </a:r>
            <a:r>
              <a:rPr lang="es-ES" spc="-9" dirty="0" err="1" smtClean="0">
                <a:solidFill>
                  <a:srgbClr val="131211"/>
                </a:solidFill>
                <a:latin typeface="Times New Roman"/>
                <a:cs typeface="Times New Roman"/>
              </a:rPr>
              <a:t>S</a:t>
            </a:r>
            <a:r>
              <a:rPr lang="es-ES" spc="5" dirty="0" err="1" smtClean="0">
                <a:solidFill>
                  <a:srgbClr val="131211"/>
                </a:solidFill>
                <a:latin typeface="Times New Roman"/>
                <a:cs typeface="Times New Roman"/>
              </a:rPr>
              <a:t>h</a:t>
            </a:r>
            <a:r>
              <a:rPr lang="es-ES" dirty="0" err="1" smtClean="0">
                <a:solidFill>
                  <a:srgbClr val="131211"/>
                </a:solidFill>
                <a:latin typeface="Times New Roman"/>
                <a:cs typeface="Times New Roman"/>
              </a:rPr>
              <a:t>ape</a:t>
            </a:r>
            <a:r>
              <a:rPr lang="es-ES" spc="-9" dirty="0" smtClean="0">
                <a:solidFill>
                  <a:srgbClr val="131211"/>
                </a:solidFill>
                <a:latin typeface="Times New Roman"/>
                <a:cs typeface="Times New Roman"/>
              </a:rPr>
              <a:t> </a:t>
            </a:r>
            <a:r>
              <a:rPr lang="es-ES" dirty="0" err="1" smtClean="0">
                <a:solidFill>
                  <a:srgbClr val="131211"/>
                </a:solidFill>
                <a:latin typeface="Times New Roman"/>
                <a:cs typeface="Times New Roman"/>
              </a:rPr>
              <a:t>t</a:t>
            </a:r>
            <a:r>
              <a:rPr lang="es-ES" spc="-5" dirty="0" err="1" smtClean="0">
                <a:solidFill>
                  <a:srgbClr val="131211"/>
                </a:solidFill>
                <a:latin typeface="Times New Roman"/>
                <a:cs typeface="Times New Roman"/>
              </a:rPr>
              <a:t>r</a:t>
            </a:r>
            <a:r>
              <a:rPr lang="es-ES" spc="-9" dirty="0" err="1" smtClean="0">
                <a:solidFill>
                  <a:srgbClr val="131211"/>
                </a:solidFill>
                <a:latin typeface="Times New Roman"/>
                <a:cs typeface="Times New Roman"/>
              </a:rPr>
              <a:t>a</a:t>
            </a:r>
            <a:r>
              <a:rPr lang="es-ES" spc="5" dirty="0" err="1" smtClean="0">
                <a:solidFill>
                  <a:srgbClr val="131211"/>
                </a:solidFill>
                <a:latin typeface="Times New Roman"/>
                <a:cs typeface="Times New Roman"/>
              </a:rPr>
              <a:t>n</a:t>
            </a:r>
            <a:r>
              <a:rPr lang="es-ES" spc="-5" dirty="0" err="1" smtClean="0">
                <a:solidFill>
                  <a:srgbClr val="131211"/>
                </a:solidFill>
                <a:latin typeface="Times New Roman"/>
                <a:cs typeface="Times New Roman"/>
              </a:rPr>
              <a:t>s</a:t>
            </a:r>
            <a:r>
              <a:rPr lang="es-ES" dirty="0" err="1" smtClean="0">
                <a:solidFill>
                  <a:srgbClr val="131211"/>
                </a:solidFill>
                <a:latin typeface="Times New Roman"/>
                <a:cs typeface="Times New Roman"/>
              </a:rPr>
              <a:t>i</a:t>
            </a:r>
            <a:r>
              <a:rPr lang="es-ES" spc="-5" dirty="0" err="1" smtClean="0">
                <a:solidFill>
                  <a:srgbClr val="131211"/>
                </a:solidFill>
                <a:latin typeface="Times New Roman"/>
                <a:cs typeface="Times New Roman"/>
              </a:rPr>
              <a:t>ti</a:t>
            </a:r>
            <a:r>
              <a:rPr lang="es-ES" spc="5" dirty="0" err="1" smtClean="0">
                <a:solidFill>
                  <a:srgbClr val="131211"/>
                </a:solidFill>
                <a:latin typeface="Times New Roman"/>
                <a:cs typeface="Times New Roman"/>
              </a:rPr>
              <a:t>o</a:t>
            </a:r>
            <a:r>
              <a:rPr lang="es-ES" dirty="0" err="1" smtClean="0">
                <a:solidFill>
                  <a:srgbClr val="131211"/>
                </a:solidFill>
                <a:latin typeface="Times New Roman"/>
                <a:cs typeface="Times New Roman"/>
              </a:rPr>
              <a:t>n</a:t>
            </a:r>
            <a:r>
              <a:rPr lang="es-ES" dirty="0" smtClean="0">
                <a:solidFill>
                  <a:srgbClr val="131211"/>
                </a:solidFill>
                <a:latin typeface="Times New Roman"/>
                <a:cs typeface="Times New Roman"/>
              </a:rPr>
              <a:t> </a:t>
            </a:r>
            <a:r>
              <a:rPr lang="es-ES" dirty="0" err="1" smtClean="0">
                <a:solidFill>
                  <a:srgbClr val="131211"/>
                </a:solidFill>
                <a:latin typeface="Times New Roman"/>
                <a:cs typeface="Times New Roman"/>
              </a:rPr>
              <a:t>or</a:t>
            </a:r>
            <a:r>
              <a:rPr lang="es-ES" spc="-5" dirty="0" smtClean="0">
                <a:solidFill>
                  <a:srgbClr val="131211"/>
                </a:solidFill>
                <a:latin typeface="Times New Roman"/>
                <a:cs typeface="Times New Roman"/>
              </a:rPr>
              <a:t> </a:t>
            </a:r>
            <a:r>
              <a:rPr lang="es-ES" spc="-9" dirty="0" err="1" smtClean="0">
                <a:solidFill>
                  <a:srgbClr val="131211"/>
                </a:solidFill>
                <a:latin typeface="Times New Roman"/>
                <a:cs typeface="Times New Roman"/>
              </a:rPr>
              <a:t>c</a:t>
            </a:r>
            <a:r>
              <a:rPr lang="es-ES" spc="5" dirty="0" err="1" smtClean="0">
                <a:solidFill>
                  <a:srgbClr val="131211"/>
                </a:solidFill>
                <a:latin typeface="Times New Roman"/>
                <a:cs typeface="Times New Roman"/>
              </a:rPr>
              <a:t>o</a:t>
            </a:r>
            <a:r>
              <a:rPr lang="es-ES" spc="-46" dirty="0" err="1" smtClean="0">
                <a:solidFill>
                  <a:srgbClr val="131211"/>
                </a:solidFill>
                <a:latin typeface="Times New Roman"/>
                <a:cs typeface="Times New Roman"/>
              </a:rPr>
              <a:t>e</a:t>
            </a:r>
            <a:r>
              <a:rPr lang="es-ES" dirty="0" err="1" smtClean="0">
                <a:solidFill>
                  <a:srgbClr val="131211"/>
                </a:solidFill>
                <a:latin typeface="Times New Roman"/>
                <a:cs typeface="Times New Roman"/>
              </a:rPr>
              <a:t>xi</a:t>
            </a:r>
            <a:r>
              <a:rPr lang="es-ES" spc="-14" dirty="0" err="1" smtClean="0">
                <a:solidFill>
                  <a:srgbClr val="131211"/>
                </a:solidFill>
                <a:latin typeface="Times New Roman"/>
                <a:cs typeface="Times New Roman"/>
              </a:rPr>
              <a:t>s</a:t>
            </a:r>
            <a:r>
              <a:rPr lang="es-ES" spc="-5" dirty="0" err="1" smtClean="0">
                <a:solidFill>
                  <a:srgbClr val="131211"/>
                </a:solidFill>
                <a:latin typeface="Times New Roman"/>
                <a:cs typeface="Times New Roman"/>
              </a:rPr>
              <a:t>t</a:t>
            </a:r>
            <a:r>
              <a:rPr lang="es-ES" dirty="0" err="1" smtClean="0">
                <a:solidFill>
                  <a:srgbClr val="131211"/>
                </a:solidFill>
                <a:latin typeface="Times New Roman"/>
                <a:cs typeface="Times New Roman"/>
              </a:rPr>
              <a:t>ence</a:t>
            </a:r>
            <a:endParaRPr lang="es-ES" dirty="0" smtClean="0">
              <a:latin typeface="Times New Roman"/>
              <a:cs typeface="Times New Roman"/>
            </a:endParaRPr>
          </a:p>
          <a:p>
            <a:endParaRPr lang="es-ES" dirty="0"/>
          </a:p>
        </p:txBody>
      </p:sp>
      <p:sp>
        <p:nvSpPr>
          <p:cNvPr id="4" name="Marcador de número de diapositiva 3"/>
          <p:cNvSpPr>
            <a:spLocks noGrp="1"/>
          </p:cNvSpPr>
          <p:nvPr>
            <p:ph type="sldNum" idx="10"/>
          </p:nvPr>
        </p:nvSpPr>
        <p:spPr/>
        <p:txBody>
          <a:bodyPr/>
          <a:lstStyle/>
          <a:p>
            <a:pPr>
              <a:spcBef>
                <a:spcPts val="0"/>
              </a:spcBef>
              <a:spcAft>
                <a:spcPts val="0"/>
              </a:spcAft>
            </a:pPr>
            <a:fld id="{00000000-1234-1234-1234-123412341234}" type="slidenum">
              <a:rPr lang="tr-TR" smtClean="0">
                <a:solidFill>
                  <a:schemeClr val="dk1"/>
                </a:solidFill>
                <a:latin typeface="Calibri"/>
                <a:ea typeface="Calibri"/>
                <a:cs typeface="Calibri"/>
                <a:sym typeface="Calibri"/>
              </a:rPr>
              <a:pPr>
                <a:spcBef>
                  <a:spcPts val="0"/>
                </a:spcBef>
                <a:spcAft>
                  <a:spcPts val="0"/>
                </a:spcAft>
              </a:pPr>
              <a:t>67</a:t>
            </a:fld>
            <a:endParaRPr lang="tr-T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32843229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2894" eaLnBrk="0" hangingPunct="0">
              <a:defRPr sz="2200">
                <a:solidFill>
                  <a:srgbClr val="0000CC"/>
                </a:solidFill>
                <a:latin typeface="Times New Roman" charset="0"/>
                <a:ea typeface="ＭＳ Ｐゴシック" charset="0"/>
                <a:cs typeface="Arial" charset="0"/>
              </a:defRPr>
            </a:lvl1pPr>
            <a:lvl2pPr marL="35722073" indent="-35291507" defTabSz="932894" eaLnBrk="0" hangingPunct="0">
              <a:defRPr sz="2200">
                <a:solidFill>
                  <a:srgbClr val="0000CC"/>
                </a:solidFill>
                <a:latin typeface="Times New Roman" charset="0"/>
                <a:ea typeface="Arial" charset="0"/>
                <a:cs typeface="Arial" charset="0"/>
              </a:defRPr>
            </a:lvl2pPr>
            <a:lvl3pPr eaLnBrk="0" hangingPunct="0">
              <a:defRPr sz="2200">
                <a:solidFill>
                  <a:srgbClr val="0000CC"/>
                </a:solidFill>
                <a:latin typeface="Times New Roman" charset="0"/>
                <a:ea typeface="Arial" charset="0"/>
                <a:cs typeface="Arial" charset="0"/>
              </a:defRPr>
            </a:lvl3pPr>
            <a:lvl4pPr eaLnBrk="0" hangingPunct="0">
              <a:defRPr sz="2200">
                <a:solidFill>
                  <a:srgbClr val="0000CC"/>
                </a:solidFill>
                <a:latin typeface="Times New Roman" charset="0"/>
                <a:ea typeface="Arial" charset="0"/>
                <a:cs typeface="Arial" charset="0"/>
              </a:defRPr>
            </a:lvl4pPr>
            <a:lvl5pPr eaLnBrk="0" hangingPunct="0">
              <a:defRPr sz="2200">
                <a:solidFill>
                  <a:srgbClr val="0000CC"/>
                </a:solidFill>
                <a:latin typeface="Times New Roman" charset="0"/>
                <a:ea typeface="Arial" charset="0"/>
                <a:cs typeface="Arial" charset="0"/>
              </a:defRPr>
            </a:lvl5pPr>
            <a:lvl6pPr marL="430566" eaLnBrk="0" fontAlgn="base" hangingPunct="0">
              <a:spcBef>
                <a:spcPct val="0"/>
              </a:spcBef>
              <a:spcAft>
                <a:spcPct val="0"/>
              </a:spcAft>
              <a:defRPr sz="2200">
                <a:solidFill>
                  <a:srgbClr val="0000CC"/>
                </a:solidFill>
                <a:latin typeface="Times New Roman" charset="0"/>
                <a:ea typeface="Arial" charset="0"/>
                <a:cs typeface="Arial" charset="0"/>
              </a:defRPr>
            </a:lvl6pPr>
            <a:lvl7pPr marL="861133" eaLnBrk="0" fontAlgn="base" hangingPunct="0">
              <a:spcBef>
                <a:spcPct val="0"/>
              </a:spcBef>
              <a:spcAft>
                <a:spcPct val="0"/>
              </a:spcAft>
              <a:defRPr sz="2200">
                <a:solidFill>
                  <a:srgbClr val="0000CC"/>
                </a:solidFill>
                <a:latin typeface="Times New Roman" charset="0"/>
                <a:ea typeface="Arial" charset="0"/>
                <a:cs typeface="Arial" charset="0"/>
              </a:defRPr>
            </a:lvl7pPr>
            <a:lvl8pPr marL="1291700" eaLnBrk="0" fontAlgn="base" hangingPunct="0">
              <a:spcBef>
                <a:spcPct val="0"/>
              </a:spcBef>
              <a:spcAft>
                <a:spcPct val="0"/>
              </a:spcAft>
              <a:defRPr sz="2200">
                <a:solidFill>
                  <a:srgbClr val="0000CC"/>
                </a:solidFill>
                <a:latin typeface="Times New Roman" charset="0"/>
                <a:ea typeface="Arial" charset="0"/>
                <a:cs typeface="Arial" charset="0"/>
              </a:defRPr>
            </a:lvl8pPr>
            <a:lvl9pPr marL="1722266" eaLnBrk="0" fontAlgn="base" hangingPunct="0">
              <a:spcBef>
                <a:spcPct val="0"/>
              </a:spcBef>
              <a:spcAft>
                <a:spcPct val="0"/>
              </a:spcAft>
              <a:defRPr sz="2200">
                <a:solidFill>
                  <a:srgbClr val="0000CC"/>
                </a:solidFill>
                <a:latin typeface="Times New Roman" charset="0"/>
                <a:ea typeface="Arial" charset="0"/>
                <a:cs typeface="Arial" charset="0"/>
              </a:defRPr>
            </a:lvl9pPr>
          </a:lstStyle>
          <a:p>
            <a:pPr eaLnBrk="1" hangingPunct="1"/>
            <a:fld id="{33ABF544-2A86-B543-B757-D73BDC98718F}" type="slidenum">
              <a:rPr lang="en-GB" sz="1200">
                <a:solidFill>
                  <a:schemeClr val="tx1"/>
                </a:solidFill>
                <a:cs typeface="ＭＳ Ｐゴシック" charset="0"/>
              </a:rPr>
              <a:pPr eaLnBrk="1" hangingPunct="1"/>
              <a:t>68</a:t>
            </a:fld>
            <a:endParaRPr lang="en-GB" sz="1200" dirty="0">
              <a:solidFill>
                <a:schemeClr val="tx1"/>
              </a:solidFill>
              <a:cs typeface="ＭＳ Ｐゴシック" charset="0"/>
            </a:endParaRPr>
          </a:p>
        </p:txBody>
      </p:sp>
      <p:sp>
        <p:nvSpPr>
          <p:cNvPr id="11267" name="Rectangle 2"/>
          <p:cNvSpPr>
            <a:spLocks noGrp="1" noRot="1" noChangeAspect="1" noChangeArrowheads="1" noTextEdit="1"/>
          </p:cNvSpPr>
          <p:nvPr>
            <p:ph type="sldImg"/>
          </p:nvPr>
        </p:nvSpPr>
        <p:spPr>
          <a:xfrm>
            <a:off x="1184275" y="698500"/>
            <a:ext cx="4652963" cy="348932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50000"/>
              </a:spcBef>
            </a:pPr>
            <a:endParaRPr lang="en-US" sz="700"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2894" eaLnBrk="0" hangingPunct="0">
              <a:defRPr sz="2200">
                <a:solidFill>
                  <a:srgbClr val="0000CC"/>
                </a:solidFill>
                <a:latin typeface="Times New Roman" charset="0"/>
                <a:ea typeface="ＭＳ Ｐゴシック" charset="0"/>
                <a:cs typeface="Arial" charset="0"/>
              </a:defRPr>
            </a:lvl1pPr>
            <a:lvl2pPr marL="35722073" indent="-35291507" defTabSz="932894" eaLnBrk="0" hangingPunct="0">
              <a:defRPr sz="2200">
                <a:solidFill>
                  <a:srgbClr val="0000CC"/>
                </a:solidFill>
                <a:latin typeface="Times New Roman" charset="0"/>
                <a:ea typeface="Arial" charset="0"/>
                <a:cs typeface="Arial" charset="0"/>
              </a:defRPr>
            </a:lvl2pPr>
            <a:lvl3pPr eaLnBrk="0" hangingPunct="0">
              <a:defRPr sz="2200">
                <a:solidFill>
                  <a:srgbClr val="0000CC"/>
                </a:solidFill>
                <a:latin typeface="Times New Roman" charset="0"/>
                <a:ea typeface="Arial" charset="0"/>
                <a:cs typeface="Arial" charset="0"/>
              </a:defRPr>
            </a:lvl3pPr>
            <a:lvl4pPr eaLnBrk="0" hangingPunct="0">
              <a:defRPr sz="2200">
                <a:solidFill>
                  <a:srgbClr val="0000CC"/>
                </a:solidFill>
                <a:latin typeface="Times New Roman" charset="0"/>
                <a:ea typeface="Arial" charset="0"/>
                <a:cs typeface="Arial" charset="0"/>
              </a:defRPr>
            </a:lvl4pPr>
            <a:lvl5pPr eaLnBrk="0" hangingPunct="0">
              <a:defRPr sz="2200">
                <a:solidFill>
                  <a:srgbClr val="0000CC"/>
                </a:solidFill>
                <a:latin typeface="Times New Roman" charset="0"/>
                <a:ea typeface="Arial" charset="0"/>
                <a:cs typeface="Arial" charset="0"/>
              </a:defRPr>
            </a:lvl5pPr>
            <a:lvl6pPr marL="430566" eaLnBrk="0" fontAlgn="base" hangingPunct="0">
              <a:spcBef>
                <a:spcPct val="0"/>
              </a:spcBef>
              <a:spcAft>
                <a:spcPct val="0"/>
              </a:spcAft>
              <a:defRPr sz="2200">
                <a:solidFill>
                  <a:srgbClr val="0000CC"/>
                </a:solidFill>
                <a:latin typeface="Times New Roman" charset="0"/>
                <a:ea typeface="Arial" charset="0"/>
                <a:cs typeface="Arial" charset="0"/>
              </a:defRPr>
            </a:lvl6pPr>
            <a:lvl7pPr marL="861133" eaLnBrk="0" fontAlgn="base" hangingPunct="0">
              <a:spcBef>
                <a:spcPct val="0"/>
              </a:spcBef>
              <a:spcAft>
                <a:spcPct val="0"/>
              </a:spcAft>
              <a:defRPr sz="2200">
                <a:solidFill>
                  <a:srgbClr val="0000CC"/>
                </a:solidFill>
                <a:latin typeface="Times New Roman" charset="0"/>
                <a:ea typeface="Arial" charset="0"/>
                <a:cs typeface="Arial" charset="0"/>
              </a:defRPr>
            </a:lvl7pPr>
            <a:lvl8pPr marL="1291700" eaLnBrk="0" fontAlgn="base" hangingPunct="0">
              <a:spcBef>
                <a:spcPct val="0"/>
              </a:spcBef>
              <a:spcAft>
                <a:spcPct val="0"/>
              </a:spcAft>
              <a:defRPr sz="2200">
                <a:solidFill>
                  <a:srgbClr val="0000CC"/>
                </a:solidFill>
                <a:latin typeface="Times New Roman" charset="0"/>
                <a:ea typeface="Arial" charset="0"/>
                <a:cs typeface="Arial" charset="0"/>
              </a:defRPr>
            </a:lvl8pPr>
            <a:lvl9pPr marL="1722266" eaLnBrk="0" fontAlgn="base" hangingPunct="0">
              <a:spcBef>
                <a:spcPct val="0"/>
              </a:spcBef>
              <a:spcAft>
                <a:spcPct val="0"/>
              </a:spcAft>
              <a:defRPr sz="2200">
                <a:solidFill>
                  <a:srgbClr val="0000CC"/>
                </a:solidFill>
                <a:latin typeface="Times New Roman" charset="0"/>
                <a:ea typeface="Arial" charset="0"/>
                <a:cs typeface="Arial" charset="0"/>
              </a:defRPr>
            </a:lvl9pPr>
          </a:lstStyle>
          <a:p>
            <a:pPr eaLnBrk="1" hangingPunct="1"/>
            <a:fld id="{33ABF544-2A86-B543-B757-D73BDC98718F}" type="slidenum">
              <a:rPr lang="en-GB" sz="1200">
                <a:solidFill>
                  <a:schemeClr val="tx1"/>
                </a:solidFill>
                <a:cs typeface="ＭＳ Ｐゴシック" charset="0"/>
              </a:rPr>
              <a:pPr eaLnBrk="1" hangingPunct="1"/>
              <a:t>69</a:t>
            </a:fld>
            <a:endParaRPr lang="en-GB" sz="1200" dirty="0">
              <a:solidFill>
                <a:schemeClr val="tx1"/>
              </a:solidFill>
              <a:cs typeface="ＭＳ Ｐゴシック" charset="0"/>
            </a:endParaRPr>
          </a:p>
        </p:txBody>
      </p:sp>
      <p:sp>
        <p:nvSpPr>
          <p:cNvPr id="11267" name="Rectangle 2"/>
          <p:cNvSpPr>
            <a:spLocks noGrp="1" noRot="1" noChangeAspect="1" noChangeArrowheads="1" noTextEdit="1"/>
          </p:cNvSpPr>
          <p:nvPr>
            <p:ph type="sldImg"/>
          </p:nvPr>
        </p:nvSpPr>
        <p:spPr>
          <a:xfrm>
            <a:off x="1184275" y="698500"/>
            <a:ext cx="4652963" cy="348932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50000"/>
              </a:spcBef>
            </a:pPr>
            <a:endParaRPr lang="en-US" sz="700"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2894" eaLnBrk="0" hangingPunct="0">
              <a:defRPr sz="2200">
                <a:solidFill>
                  <a:srgbClr val="0000CC"/>
                </a:solidFill>
                <a:latin typeface="Times New Roman" charset="0"/>
                <a:ea typeface="ＭＳ Ｐゴシック" charset="0"/>
                <a:cs typeface="Arial" charset="0"/>
              </a:defRPr>
            </a:lvl1pPr>
            <a:lvl2pPr marL="35722073" indent="-35291507" defTabSz="932894" eaLnBrk="0" hangingPunct="0">
              <a:defRPr sz="2200">
                <a:solidFill>
                  <a:srgbClr val="0000CC"/>
                </a:solidFill>
                <a:latin typeface="Times New Roman" charset="0"/>
                <a:ea typeface="Arial" charset="0"/>
                <a:cs typeface="Arial" charset="0"/>
              </a:defRPr>
            </a:lvl2pPr>
            <a:lvl3pPr eaLnBrk="0" hangingPunct="0">
              <a:defRPr sz="2200">
                <a:solidFill>
                  <a:srgbClr val="0000CC"/>
                </a:solidFill>
                <a:latin typeface="Times New Roman" charset="0"/>
                <a:ea typeface="Arial" charset="0"/>
                <a:cs typeface="Arial" charset="0"/>
              </a:defRPr>
            </a:lvl3pPr>
            <a:lvl4pPr eaLnBrk="0" hangingPunct="0">
              <a:defRPr sz="2200">
                <a:solidFill>
                  <a:srgbClr val="0000CC"/>
                </a:solidFill>
                <a:latin typeface="Times New Roman" charset="0"/>
                <a:ea typeface="Arial" charset="0"/>
                <a:cs typeface="Arial" charset="0"/>
              </a:defRPr>
            </a:lvl4pPr>
            <a:lvl5pPr eaLnBrk="0" hangingPunct="0">
              <a:defRPr sz="2200">
                <a:solidFill>
                  <a:srgbClr val="0000CC"/>
                </a:solidFill>
                <a:latin typeface="Times New Roman" charset="0"/>
                <a:ea typeface="Arial" charset="0"/>
                <a:cs typeface="Arial" charset="0"/>
              </a:defRPr>
            </a:lvl5pPr>
            <a:lvl6pPr marL="430566" eaLnBrk="0" fontAlgn="base" hangingPunct="0">
              <a:spcBef>
                <a:spcPct val="0"/>
              </a:spcBef>
              <a:spcAft>
                <a:spcPct val="0"/>
              </a:spcAft>
              <a:defRPr sz="2200">
                <a:solidFill>
                  <a:srgbClr val="0000CC"/>
                </a:solidFill>
                <a:latin typeface="Times New Roman" charset="0"/>
                <a:ea typeface="Arial" charset="0"/>
                <a:cs typeface="Arial" charset="0"/>
              </a:defRPr>
            </a:lvl6pPr>
            <a:lvl7pPr marL="861133" eaLnBrk="0" fontAlgn="base" hangingPunct="0">
              <a:spcBef>
                <a:spcPct val="0"/>
              </a:spcBef>
              <a:spcAft>
                <a:spcPct val="0"/>
              </a:spcAft>
              <a:defRPr sz="2200">
                <a:solidFill>
                  <a:srgbClr val="0000CC"/>
                </a:solidFill>
                <a:latin typeface="Times New Roman" charset="0"/>
                <a:ea typeface="Arial" charset="0"/>
                <a:cs typeface="Arial" charset="0"/>
              </a:defRPr>
            </a:lvl7pPr>
            <a:lvl8pPr marL="1291700" eaLnBrk="0" fontAlgn="base" hangingPunct="0">
              <a:spcBef>
                <a:spcPct val="0"/>
              </a:spcBef>
              <a:spcAft>
                <a:spcPct val="0"/>
              </a:spcAft>
              <a:defRPr sz="2200">
                <a:solidFill>
                  <a:srgbClr val="0000CC"/>
                </a:solidFill>
                <a:latin typeface="Times New Roman" charset="0"/>
                <a:ea typeface="Arial" charset="0"/>
                <a:cs typeface="Arial" charset="0"/>
              </a:defRPr>
            </a:lvl8pPr>
            <a:lvl9pPr marL="1722266" eaLnBrk="0" fontAlgn="base" hangingPunct="0">
              <a:spcBef>
                <a:spcPct val="0"/>
              </a:spcBef>
              <a:spcAft>
                <a:spcPct val="0"/>
              </a:spcAft>
              <a:defRPr sz="2200">
                <a:solidFill>
                  <a:srgbClr val="0000CC"/>
                </a:solidFill>
                <a:latin typeface="Times New Roman" charset="0"/>
                <a:ea typeface="Arial" charset="0"/>
                <a:cs typeface="Arial" charset="0"/>
              </a:defRPr>
            </a:lvl9pPr>
          </a:lstStyle>
          <a:p>
            <a:pPr eaLnBrk="1" hangingPunct="1"/>
            <a:fld id="{33ABF544-2A86-B543-B757-D73BDC98718F}" type="slidenum">
              <a:rPr lang="en-GB" sz="1200">
                <a:solidFill>
                  <a:schemeClr val="tx1"/>
                </a:solidFill>
                <a:cs typeface="ＭＳ Ｐゴシック" charset="0"/>
              </a:rPr>
              <a:pPr eaLnBrk="1" hangingPunct="1"/>
              <a:t>70</a:t>
            </a:fld>
            <a:endParaRPr lang="en-GB" sz="1200" dirty="0">
              <a:solidFill>
                <a:schemeClr val="tx1"/>
              </a:solidFill>
              <a:cs typeface="ＭＳ Ｐゴシック" charset="0"/>
            </a:endParaRPr>
          </a:p>
        </p:txBody>
      </p:sp>
      <p:sp>
        <p:nvSpPr>
          <p:cNvPr id="11267" name="Rectangle 2"/>
          <p:cNvSpPr>
            <a:spLocks noGrp="1" noRot="1" noChangeAspect="1" noChangeArrowheads="1" noTextEdit="1"/>
          </p:cNvSpPr>
          <p:nvPr>
            <p:ph type="sldImg"/>
          </p:nvPr>
        </p:nvSpPr>
        <p:spPr>
          <a:xfrm>
            <a:off x="1184275" y="698500"/>
            <a:ext cx="4652963" cy="348932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50000"/>
              </a:spcBef>
            </a:pPr>
            <a:r>
              <a:rPr lang="en-US" sz="700" dirty="0" smtClean="0">
                <a:latin typeface="Times New Roman" charset="0"/>
                <a:ea typeface="ＭＳ Ｐゴシック" charset="0"/>
                <a:cs typeface="ＭＳ Ｐゴシック" charset="0"/>
              </a:rPr>
              <a:t>Enhanced</a:t>
            </a:r>
            <a:r>
              <a:rPr lang="en-US" sz="700" baseline="0" dirty="0" smtClean="0">
                <a:latin typeface="Times New Roman" charset="0"/>
                <a:ea typeface="ＭＳ Ｐゴシック" charset="0"/>
                <a:cs typeface="ＭＳ Ｐゴシック" charset="0"/>
              </a:rPr>
              <a:t> problem for LaBr3(Ce) </a:t>
            </a:r>
            <a:endParaRPr lang="en-US" sz="700"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s-ES_tradnl" dirty="0" err="1" smtClean="0"/>
              <a:t>Two</a:t>
            </a:r>
            <a:r>
              <a:rPr lang="es-ES_tradnl" dirty="0" smtClean="0"/>
              <a:t> </a:t>
            </a:r>
            <a:r>
              <a:rPr lang="es-ES_tradnl" dirty="0" err="1" smtClean="0"/>
              <a:t>distributions</a:t>
            </a:r>
            <a:r>
              <a:rPr lang="es-ES_tradnl" dirty="0" smtClean="0"/>
              <a:t>: </a:t>
            </a:r>
            <a:r>
              <a:rPr lang="es-ES_tradnl" dirty="0" err="1" smtClean="0"/>
              <a:t>delyaed</a:t>
            </a:r>
            <a:r>
              <a:rPr lang="es-ES_tradnl" dirty="0" smtClean="0"/>
              <a:t> and </a:t>
            </a:r>
            <a:r>
              <a:rPr lang="es-ES_tradnl" dirty="0" err="1" smtClean="0"/>
              <a:t>antidelayed</a:t>
            </a:r>
            <a:endParaRPr lang="es-ES_tradnl" dirty="0" smtClean="0"/>
          </a:p>
          <a:p>
            <a:r>
              <a:rPr lang="es-ES_tradnl" dirty="0" smtClean="0"/>
              <a:t>Time</a:t>
            </a:r>
            <a:r>
              <a:rPr lang="es-ES_tradnl" baseline="0" dirty="0" smtClean="0"/>
              <a:t> </a:t>
            </a:r>
            <a:r>
              <a:rPr lang="es-ES_tradnl" baseline="0" dirty="0" err="1" smtClean="0"/>
              <a:t>shifts</a:t>
            </a:r>
            <a:r>
              <a:rPr lang="es-ES_tradnl" baseline="0" dirty="0" smtClean="0"/>
              <a:t> are </a:t>
            </a:r>
            <a:r>
              <a:rPr lang="es-ES_tradnl" baseline="0" dirty="0" err="1" smtClean="0"/>
              <a:t>constant</a:t>
            </a:r>
            <a:r>
              <a:rPr lang="es-ES_tradnl" baseline="0" dirty="0" smtClean="0"/>
              <a:t> (</a:t>
            </a:r>
            <a:r>
              <a:rPr lang="es-ES_tradnl" baseline="0" dirty="0" err="1" smtClean="0"/>
              <a:t>corrected</a:t>
            </a:r>
            <a:r>
              <a:rPr lang="es-ES_tradnl" baseline="0" dirty="0" smtClean="0"/>
              <a:t> </a:t>
            </a:r>
            <a:r>
              <a:rPr lang="es-ES_tradnl" baseline="0" dirty="0" err="1" smtClean="0"/>
              <a:t>by</a:t>
            </a:r>
            <a:r>
              <a:rPr lang="es-ES_tradnl" baseline="0" dirty="0" smtClean="0"/>
              <a:t> </a:t>
            </a:r>
            <a:r>
              <a:rPr lang="es-ES_tradnl" baseline="0" dirty="0" err="1" smtClean="0"/>
              <a:t>drifts</a:t>
            </a:r>
            <a:r>
              <a:rPr lang="es-ES_tradnl" baseline="0" dirty="0" smtClean="0"/>
              <a:t>)</a:t>
            </a:r>
          </a:p>
          <a:p>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dirty="0"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72</a:t>
            </a:fld>
            <a:endParaRPr lang="es-ES_tradnl"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936b8df15_0_73:notes"/>
          <p:cNvSpPr>
            <a:spLocks noGrp="1" noRot="1" noChangeAspect="1"/>
          </p:cNvSpPr>
          <p:nvPr>
            <p:ph type="sldImg" idx="2"/>
          </p:nvPr>
        </p:nvSpPr>
        <p:spPr>
          <a:xfrm>
            <a:off x="1416050" y="1163638"/>
            <a:ext cx="4187825" cy="3140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936b8df15_0_73:notes"/>
          <p:cNvSpPr txBox="1">
            <a:spLocks noGrp="1"/>
          </p:cNvSpPr>
          <p:nvPr>
            <p:ph type="body" idx="1"/>
          </p:nvPr>
        </p:nvSpPr>
        <p:spPr>
          <a:xfrm>
            <a:off x="701993" y="4478476"/>
            <a:ext cx="5615940" cy="3664361"/>
          </a:xfrm>
          <a:prstGeom prst="rect">
            <a:avLst/>
          </a:prstGeom>
        </p:spPr>
        <p:txBody>
          <a:bodyPr spcFirstLastPara="1" wrap="square" lIns="93272" tIns="46623" rIns="93272" bIns="46623" anchor="t" anchorCtr="0">
            <a:noAutofit/>
          </a:bodyPr>
          <a:lstStyle/>
          <a:p>
            <a:pPr>
              <a:spcBef>
                <a:spcPts val="0"/>
              </a:spcBef>
              <a:spcAft>
                <a:spcPts val="0"/>
              </a:spcAft>
            </a:pPr>
            <a:endParaRPr dirty="0"/>
          </a:p>
        </p:txBody>
      </p:sp>
      <p:sp>
        <p:nvSpPr>
          <p:cNvPr id="111" name="Google Shape;111;g4936b8df15_0_73:notes"/>
          <p:cNvSpPr txBox="1">
            <a:spLocks noGrp="1"/>
          </p:cNvSpPr>
          <p:nvPr>
            <p:ph type="sldNum" idx="12"/>
          </p:nvPr>
        </p:nvSpPr>
        <p:spPr>
          <a:xfrm>
            <a:off x="3976333" y="8839014"/>
            <a:ext cx="3041968" cy="466823"/>
          </a:xfrm>
          <a:prstGeom prst="rect">
            <a:avLst/>
          </a:prstGeom>
        </p:spPr>
        <p:txBody>
          <a:bodyPr spcFirstLastPara="1" wrap="square" lIns="93272" tIns="46623" rIns="93272" bIns="46623" anchor="b" anchorCtr="0">
            <a:noAutofit/>
          </a:bodyPr>
          <a:lstStyle/>
          <a:p>
            <a:fld id="{00000000-1234-1234-1234-123412341234}" type="slidenum">
              <a:rPr lang="es-ES"/>
              <a:pPr/>
              <a:t>73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pie de página"/>
          <p:cNvSpPr>
            <a:spLocks noGrp="1"/>
          </p:cNvSpPr>
          <p:nvPr>
            <p:ph type="ftr" sz="quarter" idx="10"/>
          </p:nvPr>
        </p:nvSpPr>
        <p:spPr/>
        <p:txBody>
          <a:bodyPr/>
          <a:lstStyle/>
          <a:p>
            <a:pPr>
              <a:defRPr/>
            </a:pPr>
            <a:r>
              <a:rPr lang="es-ES" smtClean="0"/>
              <a:t>XXXV Bienal de Física – Gijón 16 Julio                                                   </a:t>
            </a:r>
            <a:endParaRPr lang="es-ES"/>
          </a:p>
        </p:txBody>
      </p:sp>
      <p:sp>
        <p:nvSpPr>
          <p:cNvPr id="5" name="4 Marcador de número de diapositiva"/>
          <p:cNvSpPr>
            <a:spLocks noGrp="1"/>
          </p:cNvSpPr>
          <p:nvPr>
            <p:ph type="sldNum" sz="quarter" idx="11"/>
          </p:nvPr>
        </p:nvSpPr>
        <p:spPr/>
        <p:txBody>
          <a:bodyPr/>
          <a:lstStyle/>
          <a:p>
            <a:pPr>
              <a:defRPr/>
            </a:pPr>
            <a:fld id="{91A688C2-32C0-492C-859B-5C7C0D1CAFED}" type="slidenum">
              <a:rPr lang="es-ES" smtClean="0"/>
              <a:pPr>
                <a:defRPr/>
              </a:pPr>
              <a:t>6</a:t>
            </a:fld>
            <a:endParaRPr lang="es-E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Peak</a:t>
            </a:r>
            <a:r>
              <a:rPr lang="es-ES" baseline="0" dirty="0" smtClean="0"/>
              <a:t> </a:t>
            </a:r>
            <a:r>
              <a:rPr lang="es-ES" baseline="0" dirty="0" err="1" smtClean="0"/>
              <a:t>to</a:t>
            </a:r>
            <a:r>
              <a:rPr lang="es-ES" baseline="0" dirty="0" smtClean="0"/>
              <a:t> </a:t>
            </a:r>
            <a:r>
              <a:rPr lang="es-ES" baseline="0" dirty="0" err="1" smtClean="0"/>
              <a:t>background</a:t>
            </a:r>
            <a:endParaRPr lang="es-ES" baseline="0" dirty="0" smtClean="0"/>
          </a:p>
          <a:p>
            <a:r>
              <a:rPr lang="es-ES" baseline="0" dirty="0" err="1" smtClean="0"/>
              <a:t>Still</a:t>
            </a:r>
            <a:r>
              <a:rPr lang="es-ES" baseline="0" dirty="0" smtClean="0"/>
              <a:t> </a:t>
            </a:r>
            <a:r>
              <a:rPr lang="es-ES" baseline="0" dirty="0" err="1" smtClean="0"/>
              <a:t>needs</a:t>
            </a:r>
            <a:r>
              <a:rPr lang="es-ES" baseline="0" dirty="0" smtClean="0"/>
              <a:t> </a:t>
            </a:r>
            <a:r>
              <a:rPr lang="es-ES" baseline="0" dirty="0" err="1" smtClean="0"/>
              <a:t>correction</a:t>
            </a:r>
            <a:r>
              <a:rPr lang="es-ES" baseline="0" dirty="0" smtClean="0"/>
              <a:t> </a:t>
            </a:r>
            <a:endParaRPr lang="es-ES" dirty="0"/>
          </a:p>
        </p:txBody>
      </p:sp>
      <p:sp>
        <p:nvSpPr>
          <p:cNvPr id="4" name="Marcador de pie de página 3"/>
          <p:cNvSpPr>
            <a:spLocks noGrp="1"/>
          </p:cNvSpPr>
          <p:nvPr>
            <p:ph type="ftr" sz="quarter" idx="10"/>
          </p:nvPr>
        </p:nvSpPr>
        <p:spPr/>
        <p:txBody>
          <a:bodyPr/>
          <a:lstStyle/>
          <a:p>
            <a:pPr>
              <a:defRPr/>
            </a:pPr>
            <a:endParaRPr lang="es-ES_tradnl"/>
          </a:p>
        </p:txBody>
      </p:sp>
      <p:sp>
        <p:nvSpPr>
          <p:cNvPr id="5" name="Marcador de número de diapositiva 4"/>
          <p:cNvSpPr>
            <a:spLocks noGrp="1"/>
          </p:cNvSpPr>
          <p:nvPr>
            <p:ph type="sldNum" sz="quarter" idx="11"/>
          </p:nvPr>
        </p:nvSpPr>
        <p:spPr/>
        <p:txBody>
          <a:bodyPr/>
          <a:lstStyle/>
          <a:p>
            <a:pPr>
              <a:defRPr/>
            </a:pPr>
            <a:fld id="{FC669298-F992-41BB-A5AA-922A652535AE}" type="slidenum">
              <a:rPr lang="es-ES_tradnl" smtClean="0"/>
              <a:pPr>
                <a:defRPr/>
              </a:pPr>
              <a:t>74</a:t>
            </a:fld>
            <a:endParaRPr lang="es-ES_tradnl"/>
          </a:p>
        </p:txBody>
      </p:sp>
    </p:spTree>
    <p:extLst>
      <p:ext uri="{BB962C8B-B14F-4D97-AF65-F5344CB8AC3E}">
        <p14:creationId xmlns:p14="http://schemas.microsoft.com/office/powerpoint/2010/main" xmlns="" val="34552677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76</a:t>
            </a:fld>
            <a:endParaRPr lang="es-ES_tradnl"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77</a:t>
            </a:fld>
            <a:endParaRPr lang="es-ES_tradnl"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78</a:t>
            </a:fld>
            <a:endParaRPr lang="es-ES_tradnl"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79</a:t>
            </a:fld>
            <a:endParaRPr lang="es-ES_tradnl"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80</a:t>
            </a:fld>
            <a:endParaRPr lang="es-ES_tradnl"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81</a:t>
            </a:fld>
            <a:endParaRPr lang="es-ES_tradnl"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2894" eaLnBrk="0" hangingPunct="0">
              <a:defRPr sz="2200">
                <a:solidFill>
                  <a:srgbClr val="0000CC"/>
                </a:solidFill>
                <a:latin typeface="Times New Roman" charset="0"/>
                <a:ea typeface="ＭＳ Ｐゴシック" charset="0"/>
                <a:cs typeface="Arial" charset="0"/>
              </a:defRPr>
            </a:lvl1pPr>
            <a:lvl2pPr marL="35722073" indent="-35291507" defTabSz="932894" eaLnBrk="0" hangingPunct="0">
              <a:defRPr sz="2200">
                <a:solidFill>
                  <a:srgbClr val="0000CC"/>
                </a:solidFill>
                <a:latin typeface="Times New Roman" charset="0"/>
                <a:ea typeface="Arial" charset="0"/>
                <a:cs typeface="Arial" charset="0"/>
              </a:defRPr>
            </a:lvl2pPr>
            <a:lvl3pPr eaLnBrk="0" hangingPunct="0">
              <a:defRPr sz="2200">
                <a:solidFill>
                  <a:srgbClr val="0000CC"/>
                </a:solidFill>
                <a:latin typeface="Times New Roman" charset="0"/>
                <a:ea typeface="Arial" charset="0"/>
                <a:cs typeface="Arial" charset="0"/>
              </a:defRPr>
            </a:lvl3pPr>
            <a:lvl4pPr eaLnBrk="0" hangingPunct="0">
              <a:defRPr sz="2200">
                <a:solidFill>
                  <a:srgbClr val="0000CC"/>
                </a:solidFill>
                <a:latin typeface="Times New Roman" charset="0"/>
                <a:ea typeface="Arial" charset="0"/>
                <a:cs typeface="Arial" charset="0"/>
              </a:defRPr>
            </a:lvl4pPr>
            <a:lvl5pPr eaLnBrk="0" hangingPunct="0">
              <a:defRPr sz="2200">
                <a:solidFill>
                  <a:srgbClr val="0000CC"/>
                </a:solidFill>
                <a:latin typeface="Times New Roman" charset="0"/>
                <a:ea typeface="Arial" charset="0"/>
                <a:cs typeface="Arial" charset="0"/>
              </a:defRPr>
            </a:lvl5pPr>
            <a:lvl6pPr marL="430566" eaLnBrk="0" fontAlgn="base" hangingPunct="0">
              <a:spcBef>
                <a:spcPct val="0"/>
              </a:spcBef>
              <a:spcAft>
                <a:spcPct val="0"/>
              </a:spcAft>
              <a:defRPr sz="2200">
                <a:solidFill>
                  <a:srgbClr val="0000CC"/>
                </a:solidFill>
                <a:latin typeface="Times New Roman" charset="0"/>
                <a:ea typeface="Arial" charset="0"/>
                <a:cs typeface="Arial" charset="0"/>
              </a:defRPr>
            </a:lvl6pPr>
            <a:lvl7pPr marL="861133" eaLnBrk="0" fontAlgn="base" hangingPunct="0">
              <a:spcBef>
                <a:spcPct val="0"/>
              </a:spcBef>
              <a:spcAft>
                <a:spcPct val="0"/>
              </a:spcAft>
              <a:defRPr sz="2200">
                <a:solidFill>
                  <a:srgbClr val="0000CC"/>
                </a:solidFill>
                <a:latin typeface="Times New Roman" charset="0"/>
                <a:ea typeface="Arial" charset="0"/>
                <a:cs typeface="Arial" charset="0"/>
              </a:defRPr>
            </a:lvl7pPr>
            <a:lvl8pPr marL="1291700" eaLnBrk="0" fontAlgn="base" hangingPunct="0">
              <a:spcBef>
                <a:spcPct val="0"/>
              </a:spcBef>
              <a:spcAft>
                <a:spcPct val="0"/>
              </a:spcAft>
              <a:defRPr sz="2200">
                <a:solidFill>
                  <a:srgbClr val="0000CC"/>
                </a:solidFill>
                <a:latin typeface="Times New Roman" charset="0"/>
                <a:ea typeface="Arial" charset="0"/>
                <a:cs typeface="Arial" charset="0"/>
              </a:defRPr>
            </a:lvl8pPr>
            <a:lvl9pPr marL="1722266" eaLnBrk="0" fontAlgn="base" hangingPunct="0">
              <a:spcBef>
                <a:spcPct val="0"/>
              </a:spcBef>
              <a:spcAft>
                <a:spcPct val="0"/>
              </a:spcAft>
              <a:defRPr sz="2200">
                <a:solidFill>
                  <a:srgbClr val="0000CC"/>
                </a:solidFill>
                <a:latin typeface="Times New Roman" charset="0"/>
                <a:ea typeface="Arial" charset="0"/>
                <a:cs typeface="Arial" charset="0"/>
              </a:defRPr>
            </a:lvl9pPr>
          </a:lstStyle>
          <a:p>
            <a:pPr eaLnBrk="1" hangingPunct="1"/>
            <a:fld id="{33ABF544-2A86-B543-B757-D73BDC98718F}" type="slidenum">
              <a:rPr lang="en-GB" sz="1200">
                <a:solidFill>
                  <a:schemeClr val="tx1"/>
                </a:solidFill>
                <a:cs typeface="ＭＳ Ｐゴシック" charset="0"/>
              </a:rPr>
              <a:pPr eaLnBrk="1" hangingPunct="1"/>
              <a:t>82</a:t>
            </a:fld>
            <a:endParaRPr lang="en-GB" sz="1200" dirty="0">
              <a:solidFill>
                <a:schemeClr val="tx1"/>
              </a:solidFill>
              <a:cs typeface="ＭＳ Ｐゴシック" charset="0"/>
            </a:endParaRPr>
          </a:p>
        </p:txBody>
      </p:sp>
      <p:sp>
        <p:nvSpPr>
          <p:cNvPr id="11267" name="Rectangle 2"/>
          <p:cNvSpPr>
            <a:spLocks noGrp="1" noRot="1" noChangeAspect="1" noChangeArrowheads="1" noTextEdit="1"/>
          </p:cNvSpPr>
          <p:nvPr>
            <p:ph type="sldImg"/>
          </p:nvPr>
        </p:nvSpPr>
        <p:spPr>
          <a:xfrm>
            <a:off x="1169988" y="697944"/>
            <a:ext cx="4681575" cy="348972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50000"/>
              </a:spcBef>
            </a:pPr>
            <a:endParaRPr lang="en-US" sz="700"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277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32772" name="3 Marcador de pie de página"/>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s-ES_tradnl" smtClean="0"/>
          </a:p>
        </p:txBody>
      </p:sp>
      <p:sp>
        <p:nvSpPr>
          <p:cNvPr id="32773" name="4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2C06-3499-4C55-AB79-6922D1C4FDBD}" type="slidenum">
              <a:rPr lang="es-ES_tradnl" smtClean="0"/>
              <a:pPr/>
              <a:t>85</a:t>
            </a:fld>
            <a:endParaRPr lang="es-ES_tradnl"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pie de página"/>
          <p:cNvSpPr>
            <a:spLocks noGrp="1"/>
          </p:cNvSpPr>
          <p:nvPr>
            <p:ph type="ftr" sz="quarter" idx="10"/>
          </p:nvPr>
        </p:nvSpPr>
        <p:spPr/>
        <p:txBody>
          <a:bodyPr/>
          <a:lstStyle/>
          <a:p>
            <a:pPr>
              <a:defRPr/>
            </a:pPr>
            <a:r>
              <a:rPr lang="es-ES" smtClean="0"/>
              <a:t>XXXV Bienal de Física – Gijón 16 Julio                                                   </a:t>
            </a:r>
            <a:endParaRPr lang="es-ES"/>
          </a:p>
        </p:txBody>
      </p:sp>
      <p:sp>
        <p:nvSpPr>
          <p:cNvPr id="5" name="4 Marcador de número de diapositiva"/>
          <p:cNvSpPr>
            <a:spLocks noGrp="1"/>
          </p:cNvSpPr>
          <p:nvPr>
            <p:ph type="sldNum" sz="quarter" idx="11"/>
          </p:nvPr>
        </p:nvSpPr>
        <p:spPr/>
        <p:txBody>
          <a:bodyPr/>
          <a:lstStyle/>
          <a:p>
            <a:pPr>
              <a:defRPr/>
            </a:pPr>
            <a:fld id="{91A688C2-32C0-492C-859B-5C7C0D1CAFED}" type="slidenum">
              <a:rPr lang="es-ES" smtClean="0"/>
              <a:pPr>
                <a:defRPr/>
              </a:pPr>
              <a:t>88</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2947" eaLnBrk="0" hangingPunct="0">
              <a:defRPr sz="2300">
                <a:solidFill>
                  <a:srgbClr val="0000CC"/>
                </a:solidFill>
                <a:latin typeface="Times New Roman" charset="0"/>
                <a:ea typeface="ＭＳ Ｐゴシック" charset="0"/>
                <a:cs typeface="Arial" charset="0"/>
              </a:defRPr>
            </a:lvl1pPr>
            <a:lvl2pPr marL="35724099" indent="-35293508" defTabSz="932947" eaLnBrk="0" hangingPunct="0">
              <a:defRPr sz="2300">
                <a:solidFill>
                  <a:srgbClr val="0000CC"/>
                </a:solidFill>
                <a:latin typeface="Times New Roman" charset="0"/>
                <a:ea typeface="Arial" charset="0"/>
                <a:cs typeface="Arial" charset="0"/>
              </a:defRPr>
            </a:lvl2pPr>
            <a:lvl3pPr eaLnBrk="0" hangingPunct="0">
              <a:defRPr sz="2300">
                <a:solidFill>
                  <a:srgbClr val="0000CC"/>
                </a:solidFill>
                <a:latin typeface="Times New Roman" charset="0"/>
                <a:ea typeface="Arial" charset="0"/>
                <a:cs typeface="Arial" charset="0"/>
              </a:defRPr>
            </a:lvl3pPr>
            <a:lvl4pPr eaLnBrk="0" hangingPunct="0">
              <a:defRPr sz="2300">
                <a:solidFill>
                  <a:srgbClr val="0000CC"/>
                </a:solidFill>
                <a:latin typeface="Times New Roman" charset="0"/>
                <a:ea typeface="Arial" charset="0"/>
                <a:cs typeface="Arial" charset="0"/>
              </a:defRPr>
            </a:lvl4pPr>
            <a:lvl5pPr eaLnBrk="0" hangingPunct="0">
              <a:defRPr sz="2300">
                <a:solidFill>
                  <a:srgbClr val="0000CC"/>
                </a:solidFill>
                <a:latin typeface="Times New Roman" charset="0"/>
                <a:ea typeface="Arial" charset="0"/>
                <a:cs typeface="Arial" charset="0"/>
              </a:defRPr>
            </a:lvl5pPr>
            <a:lvl6pPr marL="430591" eaLnBrk="0" fontAlgn="base" hangingPunct="0">
              <a:spcBef>
                <a:spcPct val="0"/>
              </a:spcBef>
              <a:spcAft>
                <a:spcPct val="0"/>
              </a:spcAft>
              <a:defRPr sz="2300">
                <a:solidFill>
                  <a:srgbClr val="0000CC"/>
                </a:solidFill>
                <a:latin typeface="Times New Roman" charset="0"/>
                <a:ea typeface="Arial" charset="0"/>
                <a:cs typeface="Arial" charset="0"/>
              </a:defRPr>
            </a:lvl6pPr>
            <a:lvl7pPr marL="861182" eaLnBrk="0" fontAlgn="base" hangingPunct="0">
              <a:spcBef>
                <a:spcPct val="0"/>
              </a:spcBef>
              <a:spcAft>
                <a:spcPct val="0"/>
              </a:spcAft>
              <a:defRPr sz="2300">
                <a:solidFill>
                  <a:srgbClr val="0000CC"/>
                </a:solidFill>
                <a:latin typeface="Times New Roman" charset="0"/>
                <a:ea typeface="Arial" charset="0"/>
                <a:cs typeface="Arial" charset="0"/>
              </a:defRPr>
            </a:lvl7pPr>
            <a:lvl8pPr marL="1291773" eaLnBrk="0" fontAlgn="base" hangingPunct="0">
              <a:spcBef>
                <a:spcPct val="0"/>
              </a:spcBef>
              <a:spcAft>
                <a:spcPct val="0"/>
              </a:spcAft>
              <a:defRPr sz="2300">
                <a:solidFill>
                  <a:srgbClr val="0000CC"/>
                </a:solidFill>
                <a:latin typeface="Times New Roman" charset="0"/>
                <a:ea typeface="Arial" charset="0"/>
                <a:cs typeface="Arial" charset="0"/>
              </a:defRPr>
            </a:lvl8pPr>
            <a:lvl9pPr marL="1722364" eaLnBrk="0" fontAlgn="base" hangingPunct="0">
              <a:spcBef>
                <a:spcPct val="0"/>
              </a:spcBef>
              <a:spcAft>
                <a:spcPct val="0"/>
              </a:spcAft>
              <a:defRPr sz="2300">
                <a:solidFill>
                  <a:srgbClr val="0000CC"/>
                </a:solidFill>
                <a:latin typeface="Times New Roman" charset="0"/>
                <a:ea typeface="Arial" charset="0"/>
                <a:cs typeface="Arial" charset="0"/>
              </a:defRPr>
            </a:lvl9pPr>
          </a:lstStyle>
          <a:p>
            <a:pPr eaLnBrk="1" hangingPunct="1"/>
            <a:fld id="{33ABF544-2A86-B543-B757-D73BDC98718F}" type="slidenum">
              <a:rPr lang="en-GB" sz="1200">
                <a:solidFill>
                  <a:schemeClr val="tx1"/>
                </a:solidFill>
                <a:cs typeface="ＭＳ Ｐゴシック" charset="0"/>
              </a:rPr>
              <a:pPr eaLnBrk="1" hangingPunct="1"/>
              <a:t>7</a:t>
            </a:fld>
            <a:endParaRPr lang="en-GB" sz="1200" dirty="0">
              <a:solidFill>
                <a:schemeClr val="tx1"/>
              </a:solidFill>
              <a:cs typeface="ＭＳ Ｐゴシック" charset="0"/>
            </a:endParaRPr>
          </a:p>
        </p:txBody>
      </p:sp>
      <p:sp>
        <p:nvSpPr>
          <p:cNvPr id="11267" name="Rectangle 2"/>
          <p:cNvSpPr>
            <a:spLocks noGrp="1" noRot="1" noChangeAspect="1" noChangeArrowheads="1" noTextEdit="1"/>
          </p:cNvSpPr>
          <p:nvPr>
            <p:ph type="sldImg"/>
          </p:nvPr>
        </p:nvSpPr>
        <p:spPr>
          <a:xfrm>
            <a:off x="1184275" y="698500"/>
            <a:ext cx="4652963" cy="348932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50000"/>
              </a:spcBef>
            </a:pPr>
            <a:endParaRPr lang="en-US" sz="800"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2894" eaLnBrk="0" hangingPunct="0">
              <a:defRPr sz="2200">
                <a:solidFill>
                  <a:srgbClr val="0000CC"/>
                </a:solidFill>
                <a:latin typeface="Times New Roman" charset="0"/>
                <a:ea typeface="ＭＳ Ｐゴシック" charset="0"/>
                <a:cs typeface="Arial" charset="0"/>
              </a:defRPr>
            </a:lvl1pPr>
            <a:lvl2pPr marL="35722073" indent="-35291507" defTabSz="932894" eaLnBrk="0" hangingPunct="0">
              <a:defRPr sz="2200">
                <a:solidFill>
                  <a:srgbClr val="0000CC"/>
                </a:solidFill>
                <a:latin typeface="Times New Roman" charset="0"/>
                <a:ea typeface="Arial" charset="0"/>
                <a:cs typeface="Arial" charset="0"/>
              </a:defRPr>
            </a:lvl2pPr>
            <a:lvl3pPr eaLnBrk="0" hangingPunct="0">
              <a:defRPr sz="2200">
                <a:solidFill>
                  <a:srgbClr val="0000CC"/>
                </a:solidFill>
                <a:latin typeface="Times New Roman" charset="0"/>
                <a:ea typeface="Arial" charset="0"/>
                <a:cs typeface="Arial" charset="0"/>
              </a:defRPr>
            </a:lvl3pPr>
            <a:lvl4pPr eaLnBrk="0" hangingPunct="0">
              <a:defRPr sz="2200">
                <a:solidFill>
                  <a:srgbClr val="0000CC"/>
                </a:solidFill>
                <a:latin typeface="Times New Roman" charset="0"/>
                <a:ea typeface="Arial" charset="0"/>
                <a:cs typeface="Arial" charset="0"/>
              </a:defRPr>
            </a:lvl4pPr>
            <a:lvl5pPr eaLnBrk="0" hangingPunct="0">
              <a:defRPr sz="2200">
                <a:solidFill>
                  <a:srgbClr val="0000CC"/>
                </a:solidFill>
                <a:latin typeface="Times New Roman" charset="0"/>
                <a:ea typeface="Arial" charset="0"/>
                <a:cs typeface="Arial" charset="0"/>
              </a:defRPr>
            </a:lvl5pPr>
            <a:lvl6pPr marL="430566" eaLnBrk="0" fontAlgn="base" hangingPunct="0">
              <a:spcBef>
                <a:spcPct val="0"/>
              </a:spcBef>
              <a:spcAft>
                <a:spcPct val="0"/>
              </a:spcAft>
              <a:defRPr sz="2200">
                <a:solidFill>
                  <a:srgbClr val="0000CC"/>
                </a:solidFill>
                <a:latin typeface="Times New Roman" charset="0"/>
                <a:ea typeface="Arial" charset="0"/>
                <a:cs typeface="Arial" charset="0"/>
              </a:defRPr>
            </a:lvl6pPr>
            <a:lvl7pPr marL="861133" eaLnBrk="0" fontAlgn="base" hangingPunct="0">
              <a:spcBef>
                <a:spcPct val="0"/>
              </a:spcBef>
              <a:spcAft>
                <a:spcPct val="0"/>
              </a:spcAft>
              <a:defRPr sz="2200">
                <a:solidFill>
                  <a:srgbClr val="0000CC"/>
                </a:solidFill>
                <a:latin typeface="Times New Roman" charset="0"/>
                <a:ea typeface="Arial" charset="0"/>
                <a:cs typeface="Arial" charset="0"/>
              </a:defRPr>
            </a:lvl7pPr>
            <a:lvl8pPr marL="1291700" eaLnBrk="0" fontAlgn="base" hangingPunct="0">
              <a:spcBef>
                <a:spcPct val="0"/>
              </a:spcBef>
              <a:spcAft>
                <a:spcPct val="0"/>
              </a:spcAft>
              <a:defRPr sz="2200">
                <a:solidFill>
                  <a:srgbClr val="0000CC"/>
                </a:solidFill>
                <a:latin typeface="Times New Roman" charset="0"/>
                <a:ea typeface="Arial" charset="0"/>
                <a:cs typeface="Arial" charset="0"/>
              </a:defRPr>
            </a:lvl8pPr>
            <a:lvl9pPr marL="1722266" eaLnBrk="0" fontAlgn="base" hangingPunct="0">
              <a:spcBef>
                <a:spcPct val="0"/>
              </a:spcBef>
              <a:spcAft>
                <a:spcPct val="0"/>
              </a:spcAft>
              <a:defRPr sz="2200">
                <a:solidFill>
                  <a:srgbClr val="0000CC"/>
                </a:solidFill>
                <a:latin typeface="Times New Roman" charset="0"/>
                <a:ea typeface="Arial" charset="0"/>
                <a:cs typeface="Arial" charset="0"/>
              </a:defRPr>
            </a:lvl9pPr>
          </a:lstStyle>
          <a:p>
            <a:pPr eaLnBrk="1" hangingPunct="1"/>
            <a:fld id="{33ABF544-2A86-B543-B757-D73BDC98718F}" type="slidenum">
              <a:rPr lang="en-GB" sz="1200">
                <a:solidFill>
                  <a:schemeClr val="tx1"/>
                </a:solidFill>
                <a:cs typeface="ＭＳ Ｐゴシック" charset="0"/>
              </a:rPr>
              <a:pPr eaLnBrk="1" hangingPunct="1"/>
              <a:t>8</a:t>
            </a:fld>
            <a:endParaRPr lang="en-GB" sz="1200" dirty="0">
              <a:solidFill>
                <a:schemeClr val="tx1"/>
              </a:solidFill>
              <a:cs typeface="ＭＳ Ｐゴシック" charset="0"/>
            </a:endParaRPr>
          </a:p>
        </p:txBody>
      </p:sp>
      <p:sp>
        <p:nvSpPr>
          <p:cNvPr id="11267" name="Rectangle 2"/>
          <p:cNvSpPr>
            <a:spLocks noGrp="1" noRot="1" noChangeAspect="1" noChangeArrowheads="1" noTextEdit="1"/>
          </p:cNvSpPr>
          <p:nvPr>
            <p:ph type="sldImg"/>
          </p:nvPr>
        </p:nvSpPr>
        <p:spPr>
          <a:xfrm>
            <a:off x="1184275" y="698500"/>
            <a:ext cx="4652963" cy="348932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50000"/>
              </a:spcBef>
            </a:pPr>
            <a:r>
              <a:rPr lang="en-US" sz="700" dirty="0" smtClean="0">
                <a:latin typeface="Times New Roman" charset="0"/>
                <a:ea typeface="ＭＳ Ｐゴシック" charset="0"/>
                <a:cs typeface="ＭＳ Ｐゴシック" charset="0"/>
              </a:rPr>
              <a:t>Thanks</a:t>
            </a:r>
            <a:r>
              <a:rPr lang="en-US" sz="700" baseline="0" dirty="0" smtClean="0">
                <a:latin typeface="Times New Roman" charset="0"/>
                <a:ea typeface="ＭＳ Ｐゴシック" charset="0"/>
                <a:cs typeface="ＭＳ Ｐゴシック" charset="0"/>
              </a:rPr>
              <a:t> to the use of LaBr3(Ce) detectors it could be possible to apply Fast Timing method to other types of experiments different that beta-decay</a:t>
            </a:r>
            <a:endParaRPr lang="en-US" sz="700"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2894" eaLnBrk="0" hangingPunct="0">
              <a:defRPr sz="2200">
                <a:solidFill>
                  <a:srgbClr val="0000CC"/>
                </a:solidFill>
                <a:latin typeface="Times New Roman" charset="0"/>
                <a:ea typeface="ＭＳ Ｐゴシック" charset="0"/>
                <a:cs typeface="Arial" charset="0"/>
              </a:defRPr>
            </a:lvl1pPr>
            <a:lvl2pPr marL="35722073" indent="-35291507" defTabSz="932894" eaLnBrk="0" hangingPunct="0">
              <a:defRPr sz="2200">
                <a:solidFill>
                  <a:srgbClr val="0000CC"/>
                </a:solidFill>
                <a:latin typeface="Times New Roman" charset="0"/>
                <a:ea typeface="Arial" charset="0"/>
                <a:cs typeface="Arial" charset="0"/>
              </a:defRPr>
            </a:lvl2pPr>
            <a:lvl3pPr eaLnBrk="0" hangingPunct="0">
              <a:defRPr sz="2200">
                <a:solidFill>
                  <a:srgbClr val="0000CC"/>
                </a:solidFill>
                <a:latin typeface="Times New Roman" charset="0"/>
                <a:ea typeface="Arial" charset="0"/>
                <a:cs typeface="Arial" charset="0"/>
              </a:defRPr>
            </a:lvl3pPr>
            <a:lvl4pPr eaLnBrk="0" hangingPunct="0">
              <a:defRPr sz="2200">
                <a:solidFill>
                  <a:srgbClr val="0000CC"/>
                </a:solidFill>
                <a:latin typeface="Times New Roman" charset="0"/>
                <a:ea typeface="Arial" charset="0"/>
                <a:cs typeface="Arial" charset="0"/>
              </a:defRPr>
            </a:lvl4pPr>
            <a:lvl5pPr eaLnBrk="0" hangingPunct="0">
              <a:defRPr sz="2200">
                <a:solidFill>
                  <a:srgbClr val="0000CC"/>
                </a:solidFill>
                <a:latin typeface="Times New Roman" charset="0"/>
                <a:ea typeface="Arial" charset="0"/>
                <a:cs typeface="Arial" charset="0"/>
              </a:defRPr>
            </a:lvl5pPr>
            <a:lvl6pPr marL="430566" eaLnBrk="0" fontAlgn="base" hangingPunct="0">
              <a:spcBef>
                <a:spcPct val="0"/>
              </a:spcBef>
              <a:spcAft>
                <a:spcPct val="0"/>
              </a:spcAft>
              <a:defRPr sz="2200">
                <a:solidFill>
                  <a:srgbClr val="0000CC"/>
                </a:solidFill>
                <a:latin typeface="Times New Roman" charset="0"/>
                <a:ea typeface="Arial" charset="0"/>
                <a:cs typeface="Arial" charset="0"/>
              </a:defRPr>
            </a:lvl6pPr>
            <a:lvl7pPr marL="861133" eaLnBrk="0" fontAlgn="base" hangingPunct="0">
              <a:spcBef>
                <a:spcPct val="0"/>
              </a:spcBef>
              <a:spcAft>
                <a:spcPct val="0"/>
              </a:spcAft>
              <a:defRPr sz="2200">
                <a:solidFill>
                  <a:srgbClr val="0000CC"/>
                </a:solidFill>
                <a:latin typeface="Times New Roman" charset="0"/>
                <a:ea typeface="Arial" charset="0"/>
                <a:cs typeface="Arial" charset="0"/>
              </a:defRPr>
            </a:lvl7pPr>
            <a:lvl8pPr marL="1291700" eaLnBrk="0" fontAlgn="base" hangingPunct="0">
              <a:spcBef>
                <a:spcPct val="0"/>
              </a:spcBef>
              <a:spcAft>
                <a:spcPct val="0"/>
              </a:spcAft>
              <a:defRPr sz="2200">
                <a:solidFill>
                  <a:srgbClr val="0000CC"/>
                </a:solidFill>
                <a:latin typeface="Times New Roman" charset="0"/>
                <a:ea typeface="Arial" charset="0"/>
                <a:cs typeface="Arial" charset="0"/>
              </a:defRPr>
            </a:lvl8pPr>
            <a:lvl9pPr marL="1722266" eaLnBrk="0" fontAlgn="base" hangingPunct="0">
              <a:spcBef>
                <a:spcPct val="0"/>
              </a:spcBef>
              <a:spcAft>
                <a:spcPct val="0"/>
              </a:spcAft>
              <a:defRPr sz="2200">
                <a:solidFill>
                  <a:srgbClr val="0000CC"/>
                </a:solidFill>
                <a:latin typeface="Times New Roman" charset="0"/>
                <a:ea typeface="Arial" charset="0"/>
                <a:cs typeface="Arial" charset="0"/>
              </a:defRPr>
            </a:lvl9pPr>
          </a:lstStyle>
          <a:p>
            <a:pPr eaLnBrk="1" hangingPunct="1"/>
            <a:fld id="{33ABF544-2A86-B543-B757-D73BDC98718F}" type="slidenum">
              <a:rPr lang="en-GB" sz="1200">
                <a:solidFill>
                  <a:schemeClr val="tx1"/>
                </a:solidFill>
                <a:cs typeface="ＭＳ Ｐゴシック" charset="0"/>
              </a:rPr>
              <a:pPr eaLnBrk="1" hangingPunct="1"/>
              <a:t>9</a:t>
            </a:fld>
            <a:endParaRPr lang="en-GB" sz="1200" dirty="0">
              <a:solidFill>
                <a:schemeClr val="tx1"/>
              </a:solidFill>
              <a:cs typeface="ＭＳ Ｐゴシック" charset="0"/>
            </a:endParaRPr>
          </a:p>
        </p:txBody>
      </p:sp>
      <p:sp>
        <p:nvSpPr>
          <p:cNvPr id="11267" name="Rectangle 2"/>
          <p:cNvSpPr>
            <a:spLocks noGrp="1" noRot="1" noChangeAspect="1" noChangeArrowheads="1" noTextEdit="1"/>
          </p:cNvSpPr>
          <p:nvPr>
            <p:ph type="sldImg"/>
          </p:nvPr>
        </p:nvSpPr>
        <p:spPr>
          <a:xfrm>
            <a:off x="1184275" y="698500"/>
            <a:ext cx="4652963" cy="348932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50000"/>
              </a:spcBef>
            </a:pPr>
            <a:endParaRPr lang="en-US" sz="700"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1" y="2130427"/>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E8B922CF-9B8A-47F9-82E5-2DAF62566123}" type="datetime1">
              <a:rPr lang="es-ES" smtClean="0"/>
              <a:pPr>
                <a:defRPr/>
              </a:pPr>
              <a:t>25/06/2019</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BBAFB817-6BEC-4CA6-99CF-A4873ADB2C22}" type="slidenum">
              <a:rPr lang="es-ES"/>
              <a:pPr>
                <a:defRPr/>
              </a:pPr>
              <a:t>‹Nº›</a:t>
            </a:fld>
            <a:endParaRPr lang="es-ES"/>
          </a:p>
        </p:txBody>
      </p:sp>
    </p:spTree>
  </p:cSld>
  <p:clrMapOvr>
    <a:masterClrMapping/>
  </p:clrMapOvr>
  <p:transition spd="med">
    <p:pull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D3565759-4683-407A-BDCC-2B94028760DB}" type="datetime1">
              <a:rPr lang="es-ES" smtClean="0"/>
              <a:pPr>
                <a:defRPr/>
              </a:pPr>
              <a:t>25/06/2019</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D6AF6179-2E1C-4022-9873-C68E99E59B2C}" type="slidenum">
              <a:rPr lang="es-ES"/>
              <a:pPr>
                <a:defRPr/>
              </a:pPr>
              <a:t>‹Nº›</a:t>
            </a:fld>
            <a:endParaRPr lang="es-ES"/>
          </a:p>
        </p:txBody>
      </p:sp>
    </p:spTree>
  </p:cSld>
  <p:clrMapOvr>
    <a:masterClrMapping/>
  </p:clrMapOvr>
  <p:transition spd="med">
    <p:pull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1"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40"/>
            <a:ext cx="6019801"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AFE46BDF-F8F1-42A0-AF13-FF3035EFA2C4}" type="datetime1">
              <a:rPr lang="es-ES" smtClean="0"/>
              <a:pPr>
                <a:defRPr/>
              </a:pPr>
              <a:t>25/06/2019</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CA435C44-81FB-4985-9D38-4116AA904A24}" type="slidenum">
              <a:rPr lang="es-ES"/>
              <a:pPr>
                <a:defRPr/>
              </a:pPr>
              <a:t>‹Nº›</a:t>
            </a:fld>
            <a:endParaRPr lang="es-ES"/>
          </a:p>
        </p:txBody>
      </p:sp>
    </p:spTree>
  </p:cSld>
  <p:clrMapOvr>
    <a:masterClrMapping/>
  </p:clrMapOvr>
  <p:transition spd="med">
    <p:pull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961CF633-E182-4CBC-B5FD-7EED0E9DD7A2}" type="datetime1">
              <a:rPr lang="es-ES" smtClean="0"/>
              <a:pPr>
                <a:defRPr/>
              </a:pPr>
              <a:t>25/06/2019</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FD03262-EA8F-46DB-9228-2F6581F84E6A}" type="slidenum">
              <a:rPr lang="es-ES"/>
              <a:pPr>
                <a:defRPr/>
              </a:pPr>
              <a:t>‹Nº›</a:t>
            </a:fld>
            <a:endParaRPr lang="es-ES"/>
          </a:p>
        </p:txBody>
      </p:sp>
    </p:spTree>
  </p:cSld>
  <p:clrMapOvr>
    <a:masterClrMapping/>
  </p:clrMapOvr>
  <p:transition spd="med">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2F14529C-8AA7-4A02-901F-E5E6CCFED8CA}" type="datetime1">
              <a:rPr lang="es-ES" smtClean="0"/>
              <a:pPr>
                <a:defRPr/>
              </a:pPr>
              <a:t>25/06/2019</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4026D791-5839-44E0-8ED0-5477ECB4A09D}" type="slidenum">
              <a:rPr lang="es-ES"/>
              <a:pPr>
                <a:defRPr/>
              </a:pPr>
              <a:t>‹Nº›</a:t>
            </a:fld>
            <a:endParaRPr lang="es-ES"/>
          </a:p>
        </p:txBody>
      </p:sp>
    </p:spTree>
  </p:cSld>
  <p:clrMapOvr>
    <a:masterClrMapping/>
  </p:clrMapOvr>
  <p:transition spd="med">
    <p:pull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2"/>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199" y="1600202"/>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8E72BA62-98A4-43B0-967E-F4DB5DC132A4}" type="datetime1">
              <a:rPr lang="es-ES" smtClean="0"/>
              <a:pPr>
                <a:defRPr/>
              </a:pPr>
              <a:t>25/06/2019</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9606659C-06F3-48C4-A32E-1957EB9AA55A}" type="slidenum">
              <a:rPr lang="es-ES"/>
              <a:pPr>
                <a:defRPr/>
              </a:pPr>
              <a:t>‹Nº›</a:t>
            </a:fld>
            <a:endParaRPr lang="es-ES"/>
          </a:p>
        </p:txBody>
      </p:sp>
    </p:spTree>
  </p:cSld>
  <p:clrMapOvr>
    <a:masterClrMapping/>
  </p:clrMapOvr>
  <p:transition spd="med">
    <p:pull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2232DC89-3E44-48F5-9A26-D7DDD8D907FE}" type="datetime1">
              <a:rPr lang="es-ES" smtClean="0"/>
              <a:pPr>
                <a:defRPr/>
              </a:pPr>
              <a:t>25/06/2019</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2C1FC982-30A3-46CB-8A9B-EA5B9EC90F97}" type="slidenum">
              <a:rPr lang="es-ES"/>
              <a:pPr>
                <a:defRPr/>
              </a:pPr>
              <a:t>‹Nº›</a:t>
            </a:fld>
            <a:endParaRPr lang="es-ES"/>
          </a:p>
        </p:txBody>
      </p:sp>
    </p:spTree>
  </p:cSld>
  <p:clrMapOvr>
    <a:masterClrMapping/>
  </p:clrMapOvr>
  <p:transition spd="med">
    <p:pull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AD69FC64-8B20-4063-AC7A-47B34611E883}" type="datetime1">
              <a:rPr lang="es-ES" smtClean="0"/>
              <a:pPr>
                <a:defRPr/>
              </a:pPr>
              <a:t>25/06/2019</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DD538AEF-308A-4367-B084-B77B4D3C665F}" type="slidenum">
              <a:rPr lang="es-ES"/>
              <a:pPr>
                <a:defRPr/>
              </a:pPr>
              <a:t>‹Nº›</a:t>
            </a:fld>
            <a:endParaRPr lang="es-ES"/>
          </a:p>
        </p:txBody>
      </p:sp>
    </p:spTree>
  </p:cSld>
  <p:clrMapOvr>
    <a:masterClrMapping/>
  </p:clrMapOvr>
  <p:transition spd="med">
    <p:pull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F467CAD8-CDD4-42CE-9491-295074AC56D7}" type="datetime1">
              <a:rPr lang="es-ES" smtClean="0"/>
              <a:pPr>
                <a:defRPr/>
              </a:pPr>
              <a:t>25/06/2019</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98A2EE96-BED7-4DAD-871F-BA89A52F8872}" type="slidenum">
              <a:rPr lang="es-ES"/>
              <a:pPr>
                <a:defRPr/>
              </a:pPr>
              <a:t>‹Nº›</a:t>
            </a:fld>
            <a:endParaRPr lang="es-ES"/>
          </a:p>
        </p:txBody>
      </p:sp>
    </p:spTree>
  </p:cSld>
  <p:clrMapOvr>
    <a:masterClrMapping/>
  </p:clrMapOvr>
  <p:transition spd="med">
    <p:pull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2"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texto"/>
          <p:cNvSpPr>
            <a:spLocks noGrp="1"/>
          </p:cNvSpPr>
          <p:nvPr>
            <p:ph type="body" sz="half" idx="2"/>
          </p:nvPr>
        </p:nvSpPr>
        <p:spPr>
          <a:xfrm>
            <a:off x="457201" y="1435102"/>
            <a:ext cx="30083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D12EDB4C-5677-4AAA-9883-D10510B10102}" type="datetime1">
              <a:rPr lang="es-ES" smtClean="0"/>
              <a:pPr>
                <a:defRPr/>
              </a:pPr>
              <a:t>25/06/2019</a:t>
            </a:fld>
            <a:endParaRPr lang="es-ES" dirty="0"/>
          </a:p>
        </p:txBody>
      </p:sp>
      <p:sp>
        <p:nvSpPr>
          <p:cNvPr id="6" name="4 Marcador de pie de página"/>
          <p:cNvSpPr>
            <a:spLocks noGrp="1"/>
          </p:cNvSpPr>
          <p:nvPr>
            <p:ph type="ftr" sz="quarter" idx="11"/>
          </p:nvPr>
        </p:nvSpPr>
        <p:spPr/>
        <p:txBody>
          <a:bodyPr/>
          <a:lstStyle>
            <a:lvl1pPr>
              <a:defRPr/>
            </a:lvl1pPr>
          </a:lstStyle>
          <a:p>
            <a:pPr>
              <a:defRPr/>
            </a:pPr>
            <a:r>
              <a:rPr lang="es-ES" dirty="0" smtClean="0"/>
              <a:t>Fast-</a:t>
            </a:r>
            <a:r>
              <a:rPr lang="es-ES" dirty="0" err="1" smtClean="0"/>
              <a:t>timing</a:t>
            </a:r>
            <a:r>
              <a:rPr lang="es-ES" dirty="0" smtClean="0"/>
              <a:t> </a:t>
            </a:r>
            <a:r>
              <a:rPr lang="es-ES" dirty="0" err="1" smtClean="0"/>
              <a:t>investigation</a:t>
            </a:r>
            <a:r>
              <a:rPr lang="es-ES" dirty="0" smtClean="0"/>
              <a:t> </a:t>
            </a:r>
            <a:r>
              <a:rPr lang="es-ES" dirty="0" err="1" smtClean="0"/>
              <a:t>with</a:t>
            </a:r>
            <a:r>
              <a:rPr lang="es-ES" dirty="0" smtClean="0"/>
              <a:t> LaBr3(Ce)</a:t>
            </a:r>
            <a:endParaRPr lang="es-ES" dirty="0"/>
          </a:p>
        </p:txBody>
      </p:sp>
      <p:sp>
        <p:nvSpPr>
          <p:cNvPr id="7" name="5 Marcador de número de diapositiva"/>
          <p:cNvSpPr>
            <a:spLocks noGrp="1"/>
          </p:cNvSpPr>
          <p:nvPr>
            <p:ph type="sldNum" sz="quarter" idx="12"/>
          </p:nvPr>
        </p:nvSpPr>
        <p:spPr/>
        <p:txBody>
          <a:bodyPr/>
          <a:lstStyle>
            <a:lvl1pPr>
              <a:defRPr/>
            </a:lvl1pPr>
          </a:lstStyle>
          <a:p>
            <a:pPr>
              <a:defRPr/>
            </a:pPr>
            <a:fld id="{584D1BE3-EF43-4C71-94D7-66169C458BCB}" type="slidenum">
              <a:rPr lang="es-ES"/>
              <a:pPr>
                <a:defRPr/>
              </a:pPr>
              <a:t>‹Nº›</a:t>
            </a:fld>
            <a:endParaRPr lang="es-ES" dirty="0"/>
          </a:p>
        </p:txBody>
      </p:sp>
    </p:spTree>
  </p:cSld>
  <p:clrMapOvr>
    <a:masterClrMapping/>
  </p:clrMapOvr>
  <p:transition spd="med">
    <p:pull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A1325087-A83D-4B51-B02C-440EAB50AD4B}" type="datetime1">
              <a:rPr lang="es-ES" smtClean="0"/>
              <a:pPr>
                <a:defRPr/>
              </a:pPr>
              <a:t>25/06/2019</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63A64F1B-B138-414C-BD21-D05E75827E9A}" type="slidenum">
              <a:rPr lang="es-ES"/>
              <a:pPr>
                <a:defRPr/>
              </a:pPr>
              <a:t>‹Nº›</a:t>
            </a:fld>
            <a:endParaRPr lang="es-ES"/>
          </a:p>
        </p:txBody>
      </p:sp>
    </p:spTree>
  </p:cSld>
  <p:clrMapOvr>
    <a:masterClrMapping/>
  </p:clrMapOvr>
  <p:transition spd="med">
    <p:pull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63C39C1-D087-450D-812E-32149F3CA7E3}" type="datetime1">
              <a:rPr lang="es-ES" smtClean="0"/>
              <a:pPr>
                <a:defRPr/>
              </a:pPr>
              <a:t>25/06/2019</a:t>
            </a:fld>
            <a:endParaRPr lang="es-ES"/>
          </a:p>
        </p:txBody>
      </p:sp>
      <p:sp>
        <p:nvSpPr>
          <p:cNvPr id="5" name="4 Marcador de pie de página"/>
          <p:cNvSpPr>
            <a:spLocks noGrp="1"/>
          </p:cNvSpPr>
          <p:nvPr>
            <p:ph type="ftr" sz="quarter" idx="3"/>
          </p:nvPr>
        </p:nvSpPr>
        <p:spPr>
          <a:xfrm>
            <a:off x="3124201"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86D4A6B-CCCB-496D-8C85-258261B3B3B9}"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ll dir="ru"/>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2.jpeg"/><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2.jpeg"/><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image" Target="../media/image77.gif"/><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4.jpeg"/><Relationship Id="rId4" Type="http://schemas.openxmlformats.org/officeDocument/2006/relationships/image" Target="../media/image79.png"/><Relationship Id="rId9"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45.png"/><Relationship Id="rId4" Type="http://schemas.openxmlformats.org/officeDocument/2006/relationships/image" Target="../media/image123.png"/></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6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14.png"/><Relationship Id="rId7" Type="http://schemas.openxmlformats.org/officeDocument/2006/relationships/image" Target="../media/image131.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73.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37.emf"/></Relationships>
</file>

<file path=ppt/slides/_rels/slide74.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41.jpe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86.png"/><Relationship Id="rId4" Type="http://schemas.openxmlformats.org/officeDocument/2006/relationships/image" Target="../media/image85.png"/></Relationships>
</file>

<file path=ppt/slides/_rels/slide8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5.png"/></Relationships>
</file>

<file path=ppt/slides/_rels/slide8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151.png"/></Relationships>
</file>

<file path=ppt/slides/_rels/slide8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54.wmf"/><Relationship Id="rId4" Type="http://schemas.openxmlformats.org/officeDocument/2006/relationships/image" Target="../media/image15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120858" y="6351711"/>
            <a:ext cx="3107326" cy="492443"/>
          </a:xfrm>
          <a:prstGeom prst="rect">
            <a:avLst/>
          </a:prstGeom>
        </p:spPr>
        <p:txBody>
          <a:bodyPr wrap="none">
            <a:spAutoFit/>
          </a:bodyPr>
          <a:lstStyle/>
          <a:p>
            <a:pPr algn="ctr"/>
            <a:r>
              <a:rPr lang="es-ES" sz="2600" b="1" dirty="0" smtClean="0">
                <a:latin typeface="Cambria" pitchFamily="18" charset="0"/>
              </a:rPr>
              <a:t>*mv.vedia@ucm.es </a:t>
            </a:r>
            <a:endParaRPr lang="en-US" sz="2600" dirty="0">
              <a:latin typeface="Cambria" pitchFamily="18" charset="0"/>
            </a:endParaRPr>
          </a:p>
        </p:txBody>
      </p:sp>
      <p:pic>
        <p:nvPicPr>
          <p:cNvPr id="8" name="Picture 3" descr="C:\Users\nucvad\AppData\Local\Temp\Rar$DIa0.013\Marca UCM Alternativa logo negro RGB.jpg"/>
          <p:cNvPicPr>
            <a:picLocks noChangeAspect="1" noChangeArrowheads="1"/>
          </p:cNvPicPr>
          <p:nvPr/>
        </p:nvPicPr>
        <p:blipFill>
          <a:blip r:embed="rId3" cstate="print">
            <a:clrChange>
              <a:clrFrom>
                <a:srgbClr val="FFFFFF"/>
              </a:clrFrom>
              <a:clrTo>
                <a:srgbClr val="FFFFFF">
                  <a:alpha val="0"/>
                </a:srgbClr>
              </a:clrTo>
            </a:clrChange>
          </a:blip>
          <a:srcRect r="75685"/>
          <a:stretch>
            <a:fillRect/>
          </a:stretch>
        </p:blipFill>
        <p:spPr bwMode="auto">
          <a:xfrm>
            <a:off x="8300414" y="44624"/>
            <a:ext cx="808090" cy="855625"/>
          </a:xfrm>
          <a:prstGeom prst="rect">
            <a:avLst/>
          </a:prstGeom>
          <a:noFill/>
          <a:ln>
            <a:noFill/>
          </a:ln>
        </p:spPr>
      </p:pic>
      <p:sp>
        <p:nvSpPr>
          <p:cNvPr id="11" name="1 Título"/>
          <p:cNvSpPr txBox="1">
            <a:spLocks/>
          </p:cNvSpPr>
          <p:nvPr/>
        </p:nvSpPr>
        <p:spPr bwMode="auto">
          <a:xfrm>
            <a:off x="1296144" y="144611"/>
            <a:ext cx="8172400" cy="17002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666875" rtl="0" eaLnBrk="0" fontAlgn="auto" latinLnBrk="0" hangingPunct="0">
              <a:lnSpc>
                <a:spcPct val="100000"/>
              </a:lnSpc>
              <a:spcBef>
                <a:spcPct val="50000"/>
              </a:spcBef>
              <a:spcAft>
                <a:spcPts val="0"/>
              </a:spcAft>
              <a:buClrTx/>
              <a:buSzTx/>
              <a:buFontTx/>
              <a:buNone/>
              <a:tabLst/>
              <a:defRPr/>
            </a:pPr>
            <a:endParaRPr kumimoji="0" lang="es-ES" sz="3600" b="1" i="0" u="none" strike="noStrike" kern="1200" cap="none" spc="0" normalizeH="0" baseline="0" noProof="0" dirty="0">
              <a:ln>
                <a:noFill/>
              </a:ln>
              <a:solidFill>
                <a:srgbClr val="800000"/>
              </a:solidFill>
              <a:effectLst>
                <a:outerShdw blurRad="38100" dist="38100" dir="2700000" algn="tl">
                  <a:srgbClr val="C0C0C0"/>
                </a:outerShdw>
              </a:effectLst>
              <a:uLnTx/>
              <a:uFillTx/>
              <a:latin typeface="Tahoma" pitchFamily="34" charset="0"/>
              <a:ea typeface="ＭＳ Ｐゴシック" charset="-128"/>
              <a:cs typeface="+mj-cs"/>
            </a:endParaRPr>
          </a:p>
        </p:txBody>
      </p:sp>
      <p:sp>
        <p:nvSpPr>
          <p:cNvPr id="12" name="11 Título"/>
          <p:cNvSpPr>
            <a:spLocks noGrp="1"/>
          </p:cNvSpPr>
          <p:nvPr>
            <p:ph type="ctrTitle"/>
          </p:nvPr>
        </p:nvSpPr>
        <p:spPr>
          <a:xfrm>
            <a:off x="1259632" y="-27384"/>
            <a:ext cx="7488832" cy="1512168"/>
          </a:xfrm>
        </p:spPr>
        <p:txBody>
          <a:bodyPr/>
          <a:lstStyle/>
          <a:p>
            <a:pPr lvl="0"/>
            <a:r>
              <a:rPr lang="es-ES" sz="3400" b="1" dirty="0" smtClean="0">
                <a:solidFill>
                  <a:srgbClr val="800000"/>
                </a:solidFill>
                <a:effectLst>
                  <a:outerShdw blurRad="38100" dist="38100" dir="2700000" algn="tl">
                    <a:srgbClr val="C0C0C0"/>
                  </a:outerShdw>
                </a:effectLst>
                <a:latin typeface="Tahoma" pitchFamily="34" charset="0"/>
                <a:ea typeface="ＭＳ Ｐゴシック" charset="-128"/>
              </a:rPr>
              <a:t/>
            </a:r>
            <a:br>
              <a:rPr lang="es-ES" sz="3400" b="1" dirty="0" smtClean="0">
                <a:solidFill>
                  <a:srgbClr val="800000"/>
                </a:solidFill>
                <a:effectLst>
                  <a:outerShdw blurRad="38100" dist="38100" dir="2700000" algn="tl">
                    <a:srgbClr val="C0C0C0"/>
                  </a:outerShdw>
                </a:effectLst>
                <a:latin typeface="Tahoma" pitchFamily="34" charset="0"/>
                <a:ea typeface="ＭＳ Ｐゴシック" charset="-128"/>
              </a:rPr>
            </a:br>
            <a:r>
              <a:rPr lang="en-US" sz="3300" b="1" dirty="0" smtClean="0">
                <a:solidFill>
                  <a:srgbClr val="060ABA"/>
                </a:solidFill>
                <a:latin typeface="Cambria" pitchFamily="18" charset="0"/>
                <a:cs typeface="Arial" pitchFamily="34" charset="0"/>
              </a:rPr>
              <a:t>Direct lifetime measurements</a:t>
            </a:r>
            <a:br>
              <a:rPr lang="en-US" sz="3300" b="1" dirty="0" smtClean="0">
                <a:solidFill>
                  <a:srgbClr val="060ABA"/>
                </a:solidFill>
                <a:latin typeface="Cambria" pitchFamily="18" charset="0"/>
                <a:cs typeface="Arial" pitchFamily="34" charset="0"/>
              </a:rPr>
            </a:br>
            <a:r>
              <a:rPr lang="en-US" sz="3300" b="1" dirty="0" smtClean="0">
                <a:solidFill>
                  <a:srgbClr val="060ABA"/>
                </a:solidFill>
                <a:latin typeface="Cambria" pitchFamily="18" charset="0"/>
                <a:cs typeface="Arial" pitchFamily="34" charset="0"/>
              </a:rPr>
              <a:t> of excited states in </a:t>
            </a:r>
            <a:r>
              <a:rPr lang="en-US" sz="3300" b="1" baseline="30000" dirty="0" smtClean="0">
                <a:solidFill>
                  <a:srgbClr val="060ABA"/>
                </a:solidFill>
                <a:latin typeface="Cambria" pitchFamily="18" charset="0"/>
                <a:cs typeface="Arial" pitchFamily="34" charset="0"/>
              </a:rPr>
              <a:t>136</a:t>
            </a:r>
            <a:r>
              <a:rPr lang="en-US" sz="3300" b="1" dirty="0" smtClean="0">
                <a:solidFill>
                  <a:srgbClr val="060ABA"/>
                </a:solidFill>
                <a:latin typeface="Cambria" pitchFamily="18" charset="0"/>
                <a:cs typeface="Arial" pitchFamily="34" charset="0"/>
              </a:rPr>
              <a:t>Te</a:t>
            </a:r>
            <a:r>
              <a:rPr lang="es-ES" sz="3300" b="1" dirty="0" smtClean="0">
                <a:solidFill>
                  <a:srgbClr val="060ABA"/>
                </a:solidFill>
                <a:latin typeface="Cambria" pitchFamily="18" charset="0"/>
                <a:ea typeface="ＭＳ Ｐゴシック" charset="-128"/>
                <a:cs typeface="Arial" pitchFamily="34" charset="0"/>
              </a:rPr>
              <a:t> </a:t>
            </a:r>
            <a:r>
              <a:rPr lang="es-ES" sz="3400" b="1" dirty="0" smtClean="0">
                <a:solidFill>
                  <a:srgbClr val="800000"/>
                </a:solidFill>
                <a:effectLst>
                  <a:outerShdw blurRad="38100" dist="38100" dir="2700000" algn="tl">
                    <a:srgbClr val="C0C0C0"/>
                  </a:outerShdw>
                </a:effectLst>
                <a:latin typeface="Tahoma" pitchFamily="34" charset="0"/>
                <a:ea typeface="ＭＳ Ｐゴシック" charset="-128"/>
              </a:rPr>
              <a:t/>
            </a:r>
            <a:br>
              <a:rPr lang="es-ES" sz="3400" b="1" dirty="0" smtClean="0">
                <a:solidFill>
                  <a:srgbClr val="800000"/>
                </a:solidFill>
                <a:effectLst>
                  <a:outerShdw blurRad="38100" dist="38100" dir="2700000" algn="tl">
                    <a:srgbClr val="C0C0C0"/>
                  </a:outerShdw>
                </a:effectLst>
                <a:latin typeface="Tahoma" pitchFamily="34" charset="0"/>
                <a:ea typeface="ＭＳ Ｐゴシック" charset="-128"/>
              </a:rPr>
            </a:br>
            <a:endParaRPr lang="es-ES" sz="3400" dirty="0"/>
          </a:p>
        </p:txBody>
      </p:sp>
      <p:sp>
        <p:nvSpPr>
          <p:cNvPr id="13" name="12 CuadroTexto"/>
          <p:cNvSpPr txBox="1"/>
          <p:nvPr/>
        </p:nvSpPr>
        <p:spPr>
          <a:xfrm>
            <a:off x="504056" y="1309697"/>
            <a:ext cx="8892480" cy="1877437"/>
          </a:xfrm>
          <a:prstGeom prst="rect">
            <a:avLst/>
          </a:prstGeom>
          <a:noFill/>
        </p:spPr>
        <p:txBody>
          <a:bodyPr wrap="square" rtlCol="0">
            <a:spAutoFit/>
          </a:bodyPr>
          <a:lstStyle/>
          <a:p>
            <a:pPr algn="ctr"/>
            <a:r>
              <a:rPr lang="en-US" sz="2200" b="1" dirty="0" smtClean="0">
                <a:latin typeface="Cambria" pitchFamily="18" charset="0"/>
              </a:rPr>
              <a:t>V. Vedia*</a:t>
            </a:r>
            <a:r>
              <a:rPr lang="en-US" sz="2200" b="1" baseline="30000" dirty="0" smtClean="0">
                <a:latin typeface="Cambria" pitchFamily="18" charset="0"/>
              </a:rPr>
              <a:t>, </a:t>
            </a:r>
            <a:r>
              <a:rPr lang="en-US" sz="2000" b="1" baseline="30000" dirty="0" smtClean="0">
                <a:latin typeface="Cambria" pitchFamily="18" charset="0"/>
              </a:rPr>
              <a:t>1</a:t>
            </a:r>
            <a:r>
              <a:rPr lang="en-US" sz="1900" dirty="0" smtClean="0">
                <a:latin typeface="Cambria" pitchFamily="18" charset="0"/>
              </a:rPr>
              <a:t>, L. M. Fraile</a:t>
            </a:r>
            <a:r>
              <a:rPr lang="en-US" sz="1900" baseline="30000" dirty="0" smtClean="0">
                <a:latin typeface="Cambria" pitchFamily="18" charset="0"/>
              </a:rPr>
              <a:t>1</a:t>
            </a:r>
            <a:r>
              <a:rPr lang="en-US" sz="1900" dirty="0" smtClean="0">
                <a:latin typeface="Cambria" pitchFamily="18" charset="0"/>
              </a:rPr>
              <a:t>, H. Mach</a:t>
            </a:r>
            <a:r>
              <a:rPr lang="en-US" sz="1900" baseline="30000" dirty="0" smtClean="0">
                <a:latin typeface="Cambria" pitchFamily="18" charset="0"/>
              </a:rPr>
              <a:t>1, ‡</a:t>
            </a:r>
            <a:r>
              <a:rPr lang="en-US" sz="1900" dirty="0" smtClean="0">
                <a:latin typeface="Cambria" pitchFamily="18" charset="0"/>
              </a:rPr>
              <a:t>, J. Benito</a:t>
            </a:r>
            <a:r>
              <a:rPr lang="en-US" sz="1900" baseline="30000" dirty="0" smtClean="0">
                <a:latin typeface="Cambria" pitchFamily="18" charset="0"/>
              </a:rPr>
              <a:t>1</a:t>
            </a:r>
            <a:r>
              <a:rPr lang="en-US" sz="1900" dirty="0" smtClean="0">
                <a:latin typeface="Cambria" pitchFamily="18" charset="0"/>
              </a:rPr>
              <a:t>, B. Olaizola</a:t>
            </a:r>
            <a:r>
              <a:rPr lang="en-US" sz="1900" baseline="30000" dirty="0" smtClean="0">
                <a:latin typeface="Cambria" pitchFamily="18" charset="0"/>
              </a:rPr>
              <a:t>1,2</a:t>
            </a:r>
            <a:r>
              <a:rPr lang="en-US" sz="1900" dirty="0" smtClean="0">
                <a:latin typeface="Cambria" pitchFamily="18" charset="0"/>
              </a:rPr>
              <a:t>, V. Paziy</a:t>
            </a:r>
            <a:r>
              <a:rPr lang="en-US" sz="1900" baseline="30000" dirty="0" smtClean="0">
                <a:latin typeface="Cambria" pitchFamily="18" charset="0"/>
              </a:rPr>
              <a:t>1</a:t>
            </a:r>
            <a:r>
              <a:rPr lang="en-US" sz="1900" dirty="0" smtClean="0">
                <a:latin typeface="Cambria" pitchFamily="18" charset="0"/>
              </a:rPr>
              <a:t>, </a:t>
            </a:r>
            <a:endParaRPr lang="es-ES" sz="1900" dirty="0" smtClean="0">
              <a:latin typeface="Cambria" pitchFamily="18" charset="0"/>
            </a:endParaRPr>
          </a:p>
          <a:p>
            <a:pPr algn="ctr"/>
            <a:r>
              <a:rPr lang="es-ES" sz="1900" dirty="0" smtClean="0">
                <a:latin typeface="Cambria" pitchFamily="18" charset="0"/>
              </a:rPr>
              <a:t>J. M. Udías</a:t>
            </a:r>
            <a:r>
              <a:rPr lang="es-ES" sz="1900" baseline="30000" dirty="0" smtClean="0">
                <a:latin typeface="Cambria" pitchFamily="18" charset="0"/>
              </a:rPr>
              <a:t>1</a:t>
            </a:r>
            <a:r>
              <a:rPr lang="es-ES" sz="1900" dirty="0" smtClean="0">
                <a:latin typeface="Cambria" pitchFamily="18" charset="0"/>
              </a:rPr>
              <a:t>, P. Spagnoletti</a:t>
            </a:r>
            <a:r>
              <a:rPr lang="es-ES" sz="1900" baseline="30000" dirty="0" smtClean="0">
                <a:latin typeface="Cambria" pitchFamily="18" charset="0"/>
              </a:rPr>
              <a:t>3</a:t>
            </a:r>
            <a:r>
              <a:rPr lang="es-ES" sz="1900" dirty="0" smtClean="0">
                <a:latin typeface="Cambria" pitchFamily="18" charset="0"/>
              </a:rPr>
              <a:t>, G. S. Simpson</a:t>
            </a:r>
            <a:r>
              <a:rPr lang="es-ES" sz="1900" baseline="30000" dirty="0" smtClean="0">
                <a:latin typeface="Cambria" pitchFamily="18" charset="0"/>
              </a:rPr>
              <a:t>4</a:t>
            </a:r>
            <a:r>
              <a:rPr lang="es-ES" sz="1900" dirty="0" smtClean="0">
                <a:latin typeface="Cambria" pitchFamily="18" charset="0"/>
              </a:rPr>
              <a:t>, J.-M. Régis</a:t>
            </a:r>
            <a:r>
              <a:rPr lang="es-ES" sz="1900" baseline="30000" dirty="0" smtClean="0">
                <a:latin typeface="Cambria" pitchFamily="18" charset="0"/>
              </a:rPr>
              <a:t>5</a:t>
            </a:r>
            <a:r>
              <a:rPr lang="es-ES" sz="1900" dirty="0" smtClean="0">
                <a:latin typeface="Cambria" pitchFamily="18" charset="0"/>
              </a:rPr>
              <a:t>, A. Blanc</a:t>
            </a:r>
            <a:r>
              <a:rPr lang="es-ES" sz="1900" baseline="30000" dirty="0" smtClean="0">
                <a:latin typeface="Cambria" pitchFamily="18" charset="0"/>
              </a:rPr>
              <a:t>6</a:t>
            </a:r>
            <a:r>
              <a:rPr lang="es-ES" sz="1900" dirty="0" smtClean="0">
                <a:latin typeface="Cambria" pitchFamily="18" charset="0"/>
              </a:rPr>
              <a:t>, </a:t>
            </a:r>
          </a:p>
          <a:p>
            <a:pPr algn="ctr"/>
            <a:r>
              <a:rPr lang="es-ES" sz="1900" dirty="0" smtClean="0">
                <a:latin typeface="Cambria" pitchFamily="18" charset="0"/>
              </a:rPr>
              <a:t>A. M. Bruce</a:t>
            </a:r>
            <a:r>
              <a:rPr lang="es-ES" sz="1900" baseline="30000" dirty="0" smtClean="0">
                <a:latin typeface="Cambria" pitchFamily="18" charset="0"/>
              </a:rPr>
              <a:t>7</a:t>
            </a:r>
            <a:r>
              <a:rPr lang="es-ES" sz="1900" dirty="0" smtClean="0">
                <a:latin typeface="Cambria" pitchFamily="18" charset="0"/>
              </a:rPr>
              <a:t>, G. de France</a:t>
            </a:r>
            <a:r>
              <a:rPr lang="es-ES" sz="1900" baseline="30000" dirty="0" smtClean="0">
                <a:latin typeface="Cambria" pitchFamily="18" charset="0"/>
              </a:rPr>
              <a:t>8</a:t>
            </a:r>
            <a:r>
              <a:rPr lang="es-ES" sz="1900" dirty="0" smtClean="0">
                <a:latin typeface="Cambria" pitchFamily="18" charset="0"/>
              </a:rPr>
              <a:t>, M. Jentschel</a:t>
            </a:r>
            <a:r>
              <a:rPr lang="es-ES" sz="1900" baseline="30000" dirty="0" smtClean="0">
                <a:latin typeface="Cambria" pitchFamily="18" charset="0"/>
              </a:rPr>
              <a:t>6</a:t>
            </a:r>
            <a:r>
              <a:rPr lang="es-ES" sz="1900" dirty="0" smtClean="0">
                <a:latin typeface="Cambria" pitchFamily="18" charset="0"/>
              </a:rPr>
              <a:t>, J. Jolie</a:t>
            </a:r>
            <a:r>
              <a:rPr lang="es-ES" sz="1900" baseline="30000" dirty="0" smtClean="0">
                <a:latin typeface="Cambria" pitchFamily="18" charset="0"/>
              </a:rPr>
              <a:t>5</a:t>
            </a:r>
            <a:r>
              <a:rPr lang="es-ES" sz="1900" dirty="0" smtClean="0">
                <a:latin typeface="Cambria" pitchFamily="18" charset="0"/>
              </a:rPr>
              <a:t>, W. Korten</a:t>
            </a:r>
            <a:r>
              <a:rPr lang="es-ES" sz="1900" baseline="30000" dirty="0" smtClean="0">
                <a:latin typeface="Cambria" pitchFamily="18" charset="0"/>
              </a:rPr>
              <a:t>9</a:t>
            </a:r>
            <a:r>
              <a:rPr lang="es-ES" sz="1900" dirty="0" smtClean="0">
                <a:latin typeface="Cambria" pitchFamily="18" charset="0"/>
              </a:rPr>
              <a:t>, U. Köster</a:t>
            </a:r>
            <a:r>
              <a:rPr lang="es-ES" sz="1900" baseline="30000" dirty="0" smtClean="0">
                <a:latin typeface="Cambria" pitchFamily="18" charset="0"/>
              </a:rPr>
              <a:t>5</a:t>
            </a:r>
            <a:r>
              <a:rPr lang="es-ES" sz="1900" dirty="0" smtClean="0">
                <a:latin typeface="Cambria" pitchFamily="18" charset="0"/>
              </a:rPr>
              <a:t>, </a:t>
            </a:r>
          </a:p>
          <a:p>
            <a:pPr algn="ctr"/>
            <a:r>
              <a:rPr lang="en-US" sz="1900" dirty="0" smtClean="0">
                <a:latin typeface="Cambria" pitchFamily="18" charset="0"/>
              </a:rPr>
              <a:t>T. Kröll</a:t>
            </a:r>
            <a:r>
              <a:rPr lang="en-US" sz="1900" baseline="30000" dirty="0" smtClean="0">
                <a:latin typeface="Cambria" pitchFamily="18" charset="0"/>
              </a:rPr>
              <a:t>10</a:t>
            </a:r>
            <a:r>
              <a:rPr lang="en-US" sz="1900" dirty="0" smtClean="0">
                <a:latin typeface="Cambria" pitchFamily="18" charset="0"/>
              </a:rPr>
              <a:t>, S. Lalkovski</a:t>
            </a:r>
            <a:r>
              <a:rPr lang="en-US" sz="1900" baseline="30000" dirty="0" smtClean="0">
                <a:latin typeface="Cambria" pitchFamily="18" charset="0"/>
              </a:rPr>
              <a:t>11</a:t>
            </a:r>
            <a:r>
              <a:rPr lang="en-US" sz="1900" dirty="0" smtClean="0">
                <a:latin typeface="Cambria" pitchFamily="18" charset="0"/>
              </a:rPr>
              <a:t>, N. Marginean</a:t>
            </a:r>
            <a:r>
              <a:rPr lang="en-US" sz="1900" baseline="30000" dirty="0" smtClean="0">
                <a:latin typeface="Cambria" pitchFamily="18" charset="0"/>
              </a:rPr>
              <a:t>12</a:t>
            </a:r>
            <a:r>
              <a:rPr lang="en-US" sz="1900" dirty="0" smtClean="0">
                <a:latin typeface="Cambria" pitchFamily="18" charset="0"/>
              </a:rPr>
              <a:t>, P. Mutti</a:t>
            </a:r>
            <a:r>
              <a:rPr lang="en-US" sz="1900" baseline="30000" dirty="0" smtClean="0">
                <a:latin typeface="Cambria" pitchFamily="18" charset="0"/>
              </a:rPr>
              <a:t>5</a:t>
            </a:r>
            <a:r>
              <a:rPr lang="en-US" sz="1900" dirty="0" smtClean="0">
                <a:latin typeface="Cambria" pitchFamily="18" charset="0"/>
              </a:rPr>
              <a:t>, P. H. Regan</a:t>
            </a:r>
            <a:r>
              <a:rPr lang="en-US" sz="1900" baseline="30000" dirty="0" smtClean="0">
                <a:latin typeface="Cambria" pitchFamily="18" charset="0"/>
              </a:rPr>
              <a:t>13</a:t>
            </a:r>
            <a:r>
              <a:rPr lang="en-US" sz="1900" dirty="0" smtClean="0">
                <a:latin typeface="Cambria" pitchFamily="18" charset="0"/>
              </a:rPr>
              <a:t>, </a:t>
            </a:r>
            <a:endParaRPr lang="es-ES" sz="1900" dirty="0" smtClean="0">
              <a:latin typeface="Cambria" pitchFamily="18" charset="0"/>
            </a:endParaRPr>
          </a:p>
          <a:p>
            <a:pPr algn="ctr"/>
            <a:r>
              <a:rPr lang="en-US" sz="1900" dirty="0" smtClean="0">
                <a:latin typeface="Cambria" pitchFamily="18" charset="0"/>
              </a:rPr>
              <a:t>N. Saed-Samii</a:t>
            </a:r>
            <a:r>
              <a:rPr lang="en-US" sz="1900" baseline="30000" dirty="0" smtClean="0">
                <a:latin typeface="Cambria" pitchFamily="18" charset="0"/>
              </a:rPr>
              <a:t>5</a:t>
            </a:r>
            <a:r>
              <a:rPr lang="en-US" sz="1900" dirty="0" smtClean="0">
                <a:latin typeface="Cambria" pitchFamily="18" charset="0"/>
              </a:rPr>
              <a:t>, T. Soldner</a:t>
            </a:r>
            <a:r>
              <a:rPr lang="en-US" sz="1900" baseline="30000" dirty="0" smtClean="0">
                <a:latin typeface="Cambria" pitchFamily="18" charset="0"/>
              </a:rPr>
              <a:t>6</a:t>
            </a:r>
            <a:r>
              <a:rPr lang="en-US" sz="1900" dirty="0" smtClean="0">
                <a:latin typeface="Cambria" pitchFamily="18" charset="0"/>
              </a:rPr>
              <a:t>, C. A. Ur</a:t>
            </a:r>
            <a:r>
              <a:rPr lang="en-US" sz="1900" baseline="30000" dirty="0" smtClean="0">
                <a:latin typeface="Cambria" pitchFamily="18" charset="0"/>
              </a:rPr>
              <a:t>14</a:t>
            </a:r>
            <a:r>
              <a:rPr lang="en-US" sz="1900" dirty="0" smtClean="0">
                <a:latin typeface="Cambria" pitchFamily="18" charset="0"/>
              </a:rPr>
              <a:t> and W. Urban</a:t>
            </a:r>
            <a:r>
              <a:rPr lang="en-US" sz="1900" baseline="30000" dirty="0" smtClean="0">
                <a:latin typeface="Cambria" pitchFamily="18" charset="0"/>
              </a:rPr>
              <a:t>15</a:t>
            </a:r>
            <a:endParaRPr lang="es-ES" sz="1900" dirty="0" smtClean="0">
              <a:latin typeface="Cambria" pitchFamily="18" charset="0"/>
            </a:endParaRPr>
          </a:p>
          <a:p>
            <a:pPr algn="ctr"/>
            <a:endParaRPr lang="es-ES" dirty="0"/>
          </a:p>
        </p:txBody>
      </p:sp>
      <p:sp>
        <p:nvSpPr>
          <p:cNvPr id="16" name="15 CuadroTexto"/>
          <p:cNvSpPr txBox="1"/>
          <p:nvPr/>
        </p:nvSpPr>
        <p:spPr>
          <a:xfrm>
            <a:off x="251520" y="2917244"/>
            <a:ext cx="8892480" cy="3824124"/>
          </a:xfrm>
          <a:prstGeom prst="rect">
            <a:avLst/>
          </a:prstGeom>
          <a:noFill/>
        </p:spPr>
        <p:txBody>
          <a:bodyPr wrap="square" rtlCol="0">
            <a:spAutoFit/>
          </a:bodyPr>
          <a:lstStyle/>
          <a:p>
            <a:pPr algn="ctr"/>
            <a:r>
              <a:rPr lang="es-ES" sz="1300" b="1" i="1" baseline="30000" dirty="0" smtClean="0">
                <a:solidFill>
                  <a:srgbClr val="C00000"/>
                </a:solidFill>
                <a:latin typeface="Cambria" pitchFamily="18" charset="0"/>
              </a:rPr>
              <a:t>1</a:t>
            </a:r>
            <a:r>
              <a:rPr lang="es-ES" sz="1300" b="1" i="1" dirty="0" smtClean="0">
                <a:solidFill>
                  <a:srgbClr val="C00000"/>
                </a:solidFill>
                <a:latin typeface="Cambria" pitchFamily="18" charset="0"/>
              </a:rPr>
              <a:t>Grupo de Física Nuclear and IPARCOS, Facultad de CC. Físicas, Universidad Complutense, </a:t>
            </a:r>
          </a:p>
          <a:p>
            <a:pPr algn="ctr"/>
            <a:r>
              <a:rPr lang="es-ES" sz="1300" b="1" i="1" dirty="0" smtClean="0">
                <a:solidFill>
                  <a:srgbClr val="C00000"/>
                </a:solidFill>
                <a:latin typeface="Cambria" pitchFamily="18" charset="0"/>
              </a:rPr>
              <a:t>CEI Moncloa 28040 Madrid, </a:t>
            </a:r>
            <a:r>
              <a:rPr lang="es-ES" sz="1300" b="1" i="1" dirty="0" err="1" smtClean="0">
                <a:solidFill>
                  <a:srgbClr val="C00000"/>
                </a:solidFill>
                <a:latin typeface="Cambria" pitchFamily="18" charset="0"/>
              </a:rPr>
              <a:t>Spain</a:t>
            </a:r>
            <a:r>
              <a:rPr lang="es-ES" sz="1300" b="1" i="1" dirty="0" smtClean="0">
                <a:solidFill>
                  <a:srgbClr val="C00000"/>
                </a:solidFill>
                <a:latin typeface="Cambria" pitchFamily="18" charset="0"/>
              </a:rPr>
              <a:t>. </a:t>
            </a:r>
          </a:p>
          <a:p>
            <a:pPr algn="ctr"/>
            <a:r>
              <a:rPr lang="en-US" sz="1300" b="1" i="1" baseline="30000" dirty="0" smtClean="0">
                <a:solidFill>
                  <a:srgbClr val="C00000"/>
                </a:solidFill>
                <a:latin typeface="Cambria" pitchFamily="18" charset="0"/>
              </a:rPr>
              <a:t>2</a:t>
            </a:r>
            <a:r>
              <a:rPr lang="en-US" sz="1300" b="1" dirty="0" smtClean="0">
                <a:solidFill>
                  <a:srgbClr val="C00000"/>
                </a:solidFill>
                <a:latin typeface="Cambria" pitchFamily="18" charset="0"/>
              </a:rPr>
              <a:t> </a:t>
            </a:r>
            <a:r>
              <a:rPr lang="en-US" sz="1300" b="1" i="1" dirty="0" smtClean="0">
                <a:solidFill>
                  <a:srgbClr val="C00000"/>
                </a:solidFill>
                <a:latin typeface="Cambria" pitchFamily="18" charset="0"/>
              </a:rPr>
              <a:t>TRIUMF 4004 </a:t>
            </a:r>
            <a:r>
              <a:rPr lang="en-US" sz="1300" b="1" i="1" dirty="0" err="1" smtClean="0">
                <a:solidFill>
                  <a:srgbClr val="C00000"/>
                </a:solidFill>
                <a:latin typeface="Cambria" pitchFamily="18" charset="0"/>
              </a:rPr>
              <a:t>Wesbrook</a:t>
            </a:r>
            <a:r>
              <a:rPr lang="en-US" sz="1300" b="1" i="1" dirty="0" smtClean="0">
                <a:solidFill>
                  <a:srgbClr val="C00000"/>
                </a:solidFill>
                <a:latin typeface="Cambria" pitchFamily="18" charset="0"/>
              </a:rPr>
              <a:t> Mall Vancouver BC, V6T 2A3 Canada.</a:t>
            </a:r>
          </a:p>
          <a:p>
            <a:pPr algn="ctr"/>
            <a:r>
              <a:rPr lang="en-US" sz="1300" b="1" i="1" baseline="30000" dirty="0" smtClean="0">
                <a:solidFill>
                  <a:srgbClr val="C00000"/>
                </a:solidFill>
                <a:latin typeface="Cambria" pitchFamily="18" charset="0"/>
              </a:rPr>
              <a:t>3 </a:t>
            </a:r>
            <a:r>
              <a:rPr lang="en-US" sz="1300" b="1" i="1" dirty="0" smtClean="0">
                <a:solidFill>
                  <a:srgbClr val="C00000"/>
                </a:solidFill>
                <a:latin typeface="Cambria" pitchFamily="18" charset="0"/>
              </a:rPr>
              <a:t>School of Engineering, University of the West of Scotland, Paisley, PA1 2BE, United Kingdom. </a:t>
            </a:r>
          </a:p>
          <a:p>
            <a:pPr algn="ctr"/>
            <a:r>
              <a:rPr lang="en-US" sz="1300" b="1" i="1" baseline="30000" dirty="0" smtClean="0">
                <a:solidFill>
                  <a:srgbClr val="C00000"/>
                </a:solidFill>
                <a:latin typeface="Cambria" pitchFamily="18" charset="0"/>
              </a:rPr>
              <a:t>4 </a:t>
            </a:r>
            <a:r>
              <a:rPr lang="en-US" sz="1300" b="1" i="1" dirty="0" smtClean="0">
                <a:solidFill>
                  <a:srgbClr val="C00000"/>
                </a:solidFill>
                <a:latin typeface="Cambria" pitchFamily="18" charset="0"/>
              </a:rPr>
              <a:t>LPSC, </a:t>
            </a:r>
            <a:r>
              <a:rPr lang="en-US" sz="1300" b="1" i="1" dirty="0" err="1" smtClean="0">
                <a:solidFill>
                  <a:srgbClr val="C00000"/>
                </a:solidFill>
                <a:latin typeface="Cambria" pitchFamily="18" charset="0"/>
              </a:rPr>
              <a:t>Université</a:t>
            </a:r>
            <a:r>
              <a:rPr lang="en-US" sz="1300" b="1" i="1" dirty="0" smtClean="0">
                <a:solidFill>
                  <a:srgbClr val="C00000"/>
                </a:solidFill>
                <a:latin typeface="Cambria" pitchFamily="18" charset="0"/>
              </a:rPr>
              <a:t> Joseph Fourier Grenoble 1, CNRS/IN2P3, </a:t>
            </a:r>
            <a:r>
              <a:rPr lang="en-US" sz="1300" b="1" i="1" dirty="0" err="1" smtClean="0">
                <a:solidFill>
                  <a:srgbClr val="C00000"/>
                </a:solidFill>
                <a:latin typeface="Cambria" pitchFamily="18" charset="0"/>
              </a:rPr>
              <a:t>Institut</a:t>
            </a:r>
            <a:r>
              <a:rPr lang="en-US" sz="1300" b="1" i="1" dirty="0" smtClean="0">
                <a:solidFill>
                  <a:srgbClr val="C00000"/>
                </a:solidFill>
                <a:latin typeface="Cambria" pitchFamily="18" charset="0"/>
              </a:rPr>
              <a:t> National </a:t>
            </a:r>
            <a:r>
              <a:rPr lang="en-US" sz="1300" b="1" i="1" dirty="0" err="1" smtClean="0">
                <a:solidFill>
                  <a:srgbClr val="C00000"/>
                </a:solidFill>
                <a:latin typeface="Cambria" pitchFamily="18" charset="0"/>
              </a:rPr>
              <a:t>Polytechnique</a:t>
            </a:r>
            <a:r>
              <a:rPr lang="en-US" sz="1300" b="1" i="1" dirty="0" smtClean="0">
                <a:solidFill>
                  <a:srgbClr val="C00000"/>
                </a:solidFill>
                <a:latin typeface="Cambria" pitchFamily="18" charset="0"/>
              </a:rPr>
              <a:t> de Grenoble, </a:t>
            </a:r>
          </a:p>
          <a:p>
            <a:pPr algn="ctr"/>
            <a:r>
              <a:rPr lang="en-US" sz="1300" b="1" i="1" dirty="0" smtClean="0">
                <a:solidFill>
                  <a:srgbClr val="C00000"/>
                </a:solidFill>
                <a:latin typeface="Cambria" pitchFamily="18" charset="0"/>
              </a:rPr>
              <a:t>F-38026 Grenoble </a:t>
            </a:r>
            <a:r>
              <a:rPr lang="en-US" sz="1300" b="1" i="1" dirty="0" err="1" smtClean="0">
                <a:solidFill>
                  <a:srgbClr val="C00000"/>
                </a:solidFill>
                <a:latin typeface="Cambria" pitchFamily="18" charset="0"/>
              </a:rPr>
              <a:t>Cedex</a:t>
            </a:r>
            <a:r>
              <a:rPr lang="en-US" sz="1300" b="1" i="1" dirty="0" smtClean="0">
                <a:solidFill>
                  <a:srgbClr val="C00000"/>
                </a:solidFill>
                <a:latin typeface="Cambria" pitchFamily="18" charset="0"/>
              </a:rPr>
              <a:t>, France.</a:t>
            </a:r>
          </a:p>
          <a:p>
            <a:pPr algn="ctr"/>
            <a:r>
              <a:rPr lang="en-US" sz="1300" b="1" i="1" dirty="0" smtClean="0">
                <a:solidFill>
                  <a:srgbClr val="C00000"/>
                </a:solidFill>
                <a:latin typeface="Cambria" pitchFamily="18" charset="0"/>
              </a:rPr>
              <a:t> </a:t>
            </a:r>
            <a:r>
              <a:rPr lang="en-US" sz="1300" b="1" i="1" baseline="30000" dirty="0" smtClean="0">
                <a:solidFill>
                  <a:srgbClr val="C00000"/>
                </a:solidFill>
                <a:latin typeface="Cambria" pitchFamily="18" charset="0"/>
              </a:rPr>
              <a:t>5 </a:t>
            </a:r>
            <a:r>
              <a:rPr lang="en-US" sz="1300" b="1" i="1" dirty="0" err="1" smtClean="0">
                <a:solidFill>
                  <a:srgbClr val="C00000"/>
                </a:solidFill>
                <a:latin typeface="Cambria" pitchFamily="18" charset="0"/>
              </a:rPr>
              <a:t>Institut</a:t>
            </a:r>
            <a:r>
              <a:rPr lang="en-US" sz="1300" b="1" i="1" dirty="0" smtClean="0">
                <a:solidFill>
                  <a:srgbClr val="C00000"/>
                </a:solidFill>
                <a:latin typeface="Cambria" pitchFamily="18" charset="0"/>
              </a:rPr>
              <a:t> </a:t>
            </a:r>
            <a:r>
              <a:rPr lang="en-US" sz="1300" b="1" i="1" dirty="0" err="1" smtClean="0">
                <a:solidFill>
                  <a:srgbClr val="C00000"/>
                </a:solidFill>
                <a:latin typeface="Cambria" pitchFamily="18" charset="0"/>
              </a:rPr>
              <a:t>für</a:t>
            </a:r>
            <a:r>
              <a:rPr lang="en-US" sz="1300" b="1" i="1" dirty="0" smtClean="0">
                <a:solidFill>
                  <a:srgbClr val="C00000"/>
                </a:solidFill>
                <a:latin typeface="Cambria" pitchFamily="18" charset="0"/>
              </a:rPr>
              <a:t> </a:t>
            </a:r>
            <a:r>
              <a:rPr lang="en-US" sz="1300" b="1" i="1" dirty="0" err="1" smtClean="0">
                <a:solidFill>
                  <a:srgbClr val="C00000"/>
                </a:solidFill>
                <a:latin typeface="Cambria" pitchFamily="18" charset="0"/>
              </a:rPr>
              <a:t>Kernphysik</a:t>
            </a:r>
            <a:r>
              <a:rPr lang="en-US" sz="1300" b="1" i="1" dirty="0" smtClean="0">
                <a:solidFill>
                  <a:srgbClr val="C00000"/>
                </a:solidFill>
                <a:latin typeface="Cambria" pitchFamily="18" charset="0"/>
              </a:rPr>
              <a:t> </a:t>
            </a:r>
            <a:r>
              <a:rPr lang="en-US" sz="1300" b="1" i="1" dirty="0" err="1" smtClean="0">
                <a:solidFill>
                  <a:srgbClr val="C00000"/>
                </a:solidFill>
                <a:latin typeface="Cambria" pitchFamily="18" charset="0"/>
              </a:rPr>
              <a:t>der</a:t>
            </a:r>
            <a:r>
              <a:rPr lang="en-US" sz="1300" b="1" i="1" dirty="0" smtClean="0">
                <a:solidFill>
                  <a:srgbClr val="C00000"/>
                </a:solidFill>
                <a:latin typeface="Cambria" pitchFamily="18" charset="0"/>
              </a:rPr>
              <a:t> </a:t>
            </a:r>
            <a:r>
              <a:rPr lang="en-US" sz="1300" b="1" i="1" dirty="0" err="1" smtClean="0">
                <a:solidFill>
                  <a:srgbClr val="C00000"/>
                </a:solidFill>
                <a:latin typeface="Cambria" pitchFamily="18" charset="0"/>
              </a:rPr>
              <a:t>Universität</a:t>
            </a:r>
            <a:r>
              <a:rPr lang="en-US" sz="1300" b="1" i="1" dirty="0" smtClean="0">
                <a:solidFill>
                  <a:srgbClr val="C00000"/>
                </a:solidFill>
                <a:latin typeface="Cambria" pitchFamily="18" charset="0"/>
              </a:rPr>
              <a:t> </a:t>
            </a:r>
            <a:r>
              <a:rPr lang="en-US" sz="1300" b="1" i="1" dirty="0" err="1" smtClean="0">
                <a:solidFill>
                  <a:srgbClr val="C00000"/>
                </a:solidFill>
                <a:latin typeface="Cambria" pitchFamily="18" charset="0"/>
              </a:rPr>
              <a:t>zu</a:t>
            </a:r>
            <a:r>
              <a:rPr lang="en-US" sz="1300" b="1" i="1" dirty="0" smtClean="0">
                <a:solidFill>
                  <a:srgbClr val="C00000"/>
                </a:solidFill>
                <a:latin typeface="Cambria" pitchFamily="18" charset="0"/>
              </a:rPr>
              <a:t> Köln, </a:t>
            </a:r>
            <a:r>
              <a:rPr lang="en-US" sz="1300" b="1" i="1" dirty="0" err="1" smtClean="0">
                <a:solidFill>
                  <a:srgbClr val="C00000"/>
                </a:solidFill>
                <a:latin typeface="Cambria" pitchFamily="18" charset="0"/>
              </a:rPr>
              <a:t>Zülpicher</a:t>
            </a:r>
            <a:r>
              <a:rPr lang="en-US" sz="1300" b="1" i="1" dirty="0" smtClean="0">
                <a:solidFill>
                  <a:srgbClr val="C00000"/>
                </a:solidFill>
                <a:latin typeface="Cambria" pitchFamily="18" charset="0"/>
              </a:rPr>
              <a:t> </a:t>
            </a:r>
            <a:r>
              <a:rPr lang="en-US" sz="1300" b="1" i="1" dirty="0" err="1" smtClean="0">
                <a:solidFill>
                  <a:srgbClr val="C00000"/>
                </a:solidFill>
                <a:latin typeface="Cambria" pitchFamily="18" charset="0"/>
              </a:rPr>
              <a:t>Str</a:t>
            </a:r>
            <a:r>
              <a:rPr lang="en-US" sz="1300" b="1" i="1" dirty="0" smtClean="0">
                <a:solidFill>
                  <a:srgbClr val="C00000"/>
                </a:solidFill>
                <a:latin typeface="Cambria" pitchFamily="18" charset="0"/>
              </a:rPr>
              <a:t> 77, D-50937 Köln Germany.</a:t>
            </a:r>
          </a:p>
          <a:p>
            <a:pPr algn="ctr"/>
            <a:r>
              <a:rPr lang="en-US" sz="1300" b="1" i="1" dirty="0" smtClean="0">
                <a:solidFill>
                  <a:srgbClr val="C00000"/>
                </a:solidFill>
                <a:latin typeface="Cambria" pitchFamily="18" charset="0"/>
              </a:rPr>
              <a:t> </a:t>
            </a:r>
            <a:r>
              <a:rPr lang="en-US" sz="1300" b="1" i="1" baseline="30000" dirty="0" smtClean="0">
                <a:solidFill>
                  <a:srgbClr val="C00000"/>
                </a:solidFill>
                <a:latin typeface="Cambria" pitchFamily="18" charset="0"/>
              </a:rPr>
              <a:t>6 </a:t>
            </a:r>
            <a:r>
              <a:rPr lang="en-US" sz="1300" b="1" i="1" dirty="0" err="1" smtClean="0">
                <a:solidFill>
                  <a:srgbClr val="C00000"/>
                </a:solidFill>
                <a:latin typeface="Cambria" pitchFamily="18" charset="0"/>
              </a:rPr>
              <a:t>Institut</a:t>
            </a:r>
            <a:r>
              <a:rPr lang="en-US" sz="1300" b="1" i="1" dirty="0" smtClean="0">
                <a:solidFill>
                  <a:srgbClr val="C00000"/>
                </a:solidFill>
                <a:latin typeface="Cambria" pitchFamily="18" charset="0"/>
              </a:rPr>
              <a:t> Laue-</a:t>
            </a:r>
            <a:r>
              <a:rPr lang="en-US" sz="1300" b="1" i="1" dirty="0" err="1" smtClean="0">
                <a:solidFill>
                  <a:srgbClr val="C00000"/>
                </a:solidFill>
                <a:latin typeface="Cambria" pitchFamily="18" charset="0"/>
              </a:rPr>
              <a:t>Langevin</a:t>
            </a:r>
            <a:r>
              <a:rPr lang="en-US" sz="1300" b="1" i="1" dirty="0" smtClean="0">
                <a:solidFill>
                  <a:srgbClr val="C00000"/>
                </a:solidFill>
                <a:latin typeface="Cambria" pitchFamily="18" charset="0"/>
              </a:rPr>
              <a:t>, CS 20156, 38042 Grenoble </a:t>
            </a:r>
            <a:r>
              <a:rPr lang="en-US" sz="1300" b="1" i="1" dirty="0" err="1" smtClean="0">
                <a:solidFill>
                  <a:srgbClr val="C00000"/>
                </a:solidFill>
                <a:latin typeface="Cambria" pitchFamily="18" charset="0"/>
              </a:rPr>
              <a:t>Cedex</a:t>
            </a:r>
            <a:r>
              <a:rPr lang="en-US" sz="1300" b="1" i="1" dirty="0" smtClean="0">
                <a:solidFill>
                  <a:srgbClr val="C00000"/>
                </a:solidFill>
                <a:latin typeface="Cambria" pitchFamily="18" charset="0"/>
              </a:rPr>
              <a:t> 9, France. </a:t>
            </a:r>
          </a:p>
          <a:p>
            <a:pPr algn="ctr"/>
            <a:r>
              <a:rPr lang="en-US" sz="1300" b="1" i="1" baseline="30000" dirty="0" smtClean="0">
                <a:solidFill>
                  <a:srgbClr val="C00000"/>
                </a:solidFill>
                <a:latin typeface="Cambria" pitchFamily="18" charset="0"/>
              </a:rPr>
              <a:t>7 </a:t>
            </a:r>
            <a:r>
              <a:rPr lang="en-US" sz="1300" b="1" i="1" dirty="0" smtClean="0">
                <a:solidFill>
                  <a:srgbClr val="C00000"/>
                </a:solidFill>
                <a:latin typeface="Cambria" pitchFamily="18" charset="0"/>
              </a:rPr>
              <a:t>SCEM, University of Brighton, Lewes Road, Brighton, BN2 4GJ, United Kingdom. </a:t>
            </a:r>
          </a:p>
          <a:p>
            <a:pPr algn="ctr"/>
            <a:r>
              <a:rPr lang="en-US" sz="1300" b="1" i="1" baseline="30000" dirty="0" smtClean="0">
                <a:solidFill>
                  <a:srgbClr val="C00000"/>
                </a:solidFill>
                <a:latin typeface="Cambria" pitchFamily="18" charset="0"/>
              </a:rPr>
              <a:t>8 </a:t>
            </a:r>
            <a:r>
              <a:rPr lang="en-US" sz="1300" b="1" i="1" dirty="0" smtClean="0">
                <a:solidFill>
                  <a:srgbClr val="C00000"/>
                </a:solidFill>
                <a:latin typeface="Cambria" pitchFamily="18" charset="0"/>
              </a:rPr>
              <a:t>Grand </a:t>
            </a:r>
            <a:r>
              <a:rPr lang="en-US" sz="1300" b="1" i="1" dirty="0" err="1" smtClean="0">
                <a:solidFill>
                  <a:srgbClr val="C00000"/>
                </a:solidFill>
                <a:latin typeface="Cambria" pitchFamily="18" charset="0"/>
              </a:rPr>
              <a:t>Accélérateur</a:t>
            </a:r>
            <a:r>
              <a:rPr lang="en-US" sz="1300" b="1" i="1" dirty="0" smtClean="0">
                <a:solidFill>
                  <a:srgbClr val="C00000"/>
                </a:solidFill>
                <a:latin typeface="Cambria" pitchFamily="18" charset="0"/>
              </a:rPr>
              <a:t> National </a:t>
            </a:r>
            <a:r>
              <a:rPr lang="en-US" sz="1300" b="1" i="1" dirty="0" err="1" smtClean="0">
                <a:solidFill>
                  <a:srgbClr val="C00000"/>
                </a:solidFill>
                <a:latin typeface="Cambria" pitchFamily="18" charset="0"/>
              </a:rPr>
              <a:t>d’Ions</a:t>
            </a:r>
            <a:r>
              <a:rPr lang="en-US" sz="1300" b="1" i="1" dirty="0" smtClean="0">
                <a:solidFill>
                  <a:srgbClr val="C00000"/>
                </a:solidFill>
                <a:latin typeface="Cambria" pitchFamily="18" charset="0"/>
              </a:rPr>
              <a:t> </a:t>
            </a:r>
            <a:r>
              <a:rPr lang="en-US" sz="1300" b="1" i="1" dirty="0" err="1" smtClean="0">
                <a:solidFill>
                  <a:srgbClr val="C00000"/>
                </a:solidFill>
                <a:latin typeface="Cambria" pitchFamily="18" charset="0"/>
              </a:rPr>
              <a:t>Lourds</a:t>
            </a:r>
            <a:r>
              <a:rPr lang="en-US" sz="1300" b="1" i="1" dirty="0" smtClean="0">
                <a:solidFill>
                  <a:srgbClr val="C00000"/>
                </a:solidFill>
                <a:latin typeface="Cambria" pitchFamily="18" charset="0"/>
              </a:rPr>
              <a:t>, Caen, France.</a:t>
            </a:r>
            <a:r>
              <a:rPr lang="en-US" sz="1300" b="1" i="1" baseline="30000" dirty="0" smtClean="0">
                <a:solidFill>
                  <a:srgbClr val="C00000"/>
                </a:solidFill>
                <a:latin typeface="Cambria" pitchFamily="18" charset="0"/>
              </a:rPr>
              <a:t> </a:t>
            </a:r>
          </a:p>
          <a:p>
            <a:pPr algn="ctr"/>
            <a:r>
              <a:rPr lang="en-US" sz="1300" b="1" i="1" baseline="30000" dirty="0" smtClean="0">
                <a:solidFill>
                  <a:srgbClr val="C00000"/>
                </a:solidFill>
                <a:latin typeface="Cambria" pitchFamily="18" charset="0"/>
              </a:rPr>
              <a:t>9</a:t>
            </a:r>
            <a:r>
              <a:rPr lang="en-US" sz="1300" b="1" i="1" dirty="0" smtClean="0">
                <a:solidFill>
                  <a:srgbClr val="C00000"/>
                </a:solidFill>
                <a:latin typeface="Cambria" pitchFamily="18" charset="0"/>
              </a:rPr>
              <a:t> CEA de </a:t>
            </a:r>
            <a:r>
              <a:rPr lang="en-US" sz="1300" b="1" i="1" dirty="0" err="1" smtClean="0">
                <a:solidFill>
                  <a:srgbClr val="C00000"/>
                </a:solidFill>
                <a:latin typeface="Cambria" pitchFamily="18" charset="0"/>
              </a:rPr>
              <a:t>Saclay</a:t>
            </a:r>
            <a:r>
              <a:rPr lang="en-US" sz="1300" b="1" i="1" dirty="0" smtClean="0">
                <a:solidFill>
                  <a:srgbClr val="C00000"/>
                </a:solidFill>
                <a:latin typeface="Cambria" pitchFamily="18" charset="0"/>
              </a:rPr>
              <a:t>, IRFU, 91191 Gif-</a:t>
            </a:r>
            <a:r>
              <a:rPr lang="en-US" sz="1300" b="1" i="1" dirty="0" err="1" smtClean="0">
                <a:solidFill>
                  <a:srgbClr val="C00000"/>
                </a:solidFill>
                <a:latin typeface="Cambria" pitchFamily="18" charset="0"/>
              </a:rPr>
              <a:t>sur</a:t>
            </a:r>
            <a:r>
              <a:rPr lang="en-US" sz="1300" b="1" i="1" dirty="0" smtClean="0">
                <a:solidFill>
                  <a:srgbClr val="C00000"/>
                </a:solidFill>
                <a:latin typeface="Cambria" pitchFamily="18" charset="0"/>
              </a:rPr>
              <a:t>-Yvette, France. </a:t>
            </a:r>
          </a:p>
          <a:p>
            <a:pPr algn="ctr"/>
            <a:r>
              <a:rPr lang="en-US" sz="1300" b="1" i="1" baseline="30000" dirty="0" smtClean="0">
                <a:solidFill>
                  <a:srgbClr val="C00000"/>
                </a:solidFill>
                <a:latin typeface="Cambria" pitchFamily="18" charset="0"/>
              </a:rPr>
              <a:t>10</a:t>
            </a:r>
            <a:r>
              <a:rPr lang="en-US" sz="1300" b="1" i="1" dirty="0" smtClean="0">
                <a:solidFill>
                  <a:srgbClr val="C00000"/>
                </a:solidFill>
                <a:latin typeface="Cambria" pitchFamily="18" charset="0"/>
              </a:rPr>
              <a:t> </a:t>
            </a:r>
            <a:r>
              <a:rPr lang="en-US" sz="1300" b="1" i="1" dirty="0" err="1" smtClean="0">
                <a:solidFill>
                  <a:srgbClr val="C00000"/>
                </a:solidFill>
                <a:latin typeface="Cambria" pitchFamily="18" charset="0"/>
              </a:rPr>
              <a:t>Institut</a:t>
            </a:r>
            <a:r>
              <a:rPr lang="en-US" sz="1300" b="1" i="1" dirty="0" smtClean="0">
                <a:solidFill>
                  <a:srgbClr val="C00000"/>
                </a:solidFill>
                <a:latin typeface="Cambria" pitchFamily="18" charset="0"/>
              </a:rPr>
              <a:t> </a:t>
            </a:r>
            <a:r>
              <a:rPr lang="en-US" sz="1300" b="1" i="1" dirty="0" err="1" smtClean="0">
                <a:solidFill>
                  <a:srgbClr val="C00000"/>
                </a:solidFill>
                <a:latin typeface="Cambria" pitchFamily="18" charset="0"/>
              </a:rPr>
              <a:t>für</a:t>
            </a:r>
            <a:r>
              <a:rPr lang="en-US" sz="1300" b="1" i="1" dirty="0" smtClean="0">
                <a:solidFill>
                  <a:srgbClr val="C00000"/>
                </a:solidFill>
                <a:latin typeface="Cambria" pitchFamily="18" charset="0"/>
              </a:rPr>
              <a:t> </a:t>
            </a:r>
            <a:r>
              <a:rPr lang="en-US" sz="1300" b="1" i="1" dirty="0" err="1" smtClean="0">
                <a:solidFill>
                  <a:srgbClr val="C00000"/>
                </a:solidFill>
                <a:latin typeface="Cambria" pitchFamily="18" charset="0"/>
              </a:rPr>
              <a:t>Kernphysik</a:t>
            </a:r>
            <a:r>
              <a:rPr lang="en-US" sz="1300" b="1" i="1" dirty="0" smtClean="0">
                <a:solidFill>
                  <a:srgbClr val="C00000"/>
                </a:solidFill>
                <a:latin typeface="Cambria" pitchFamily="18" charset="0"/>
              </a:rPr>
              <a:t>, TU Darmstadt, </a:t>
            </a:r>
            <a:r>
              <a:rPr lang="en-US" sz="1300" b="1" i="1" dirty="0" err="1" smtClean="0">
                <a:solidFill>
                  <a:srgbClr val="C00000"/>
                </a:solidFill>
                <a:latin typeface="Cambria" pitchFamily="18" charset="0"/>
              </a:rPr>
              <a:t>Schlossgartenstr</a:t>
            </a:r>
            <a:r>
              <a:rPr lang="en-US" sz="1300" b="1" i="1" dirty="0" smtClean="0">
                <a:solidFill>
                  <a:srgbClr val="C00000"/>
                </a:solidFill>
                <a:latin typeface="Cambria" pitchFamily="18" charset="0"/>
              </a:rPr>
              <a:t>. 9, 64289 Darmstadt, Germany.</a:t>
            </a:r>
          </a:p>
          <a:p>
            <a:pPr algn="ctr"/>
            <a:r>
              <a:rPr lang="en-US" sz="1300" b="1" i="1" baseline="30000" dirty="0" smtClean="0">
                <a:solidFill>
                  <a:srgbClr val="C00000"/>
                </a:solidFill>
                <a:latin typeface="Cambria" pitchFamily="18" charset="0"/>
              </a:rPr>
              <a:t> 11 </a:t>
            </a:r>
            <a:r>
              <a:rPr lang="en-US" sz="1300" b="1" i="1" dirty="0" smtClean="0">
                <a:solidFill>
                  <a:srgbClr val="C00000"/>
                </a:solidFill>
                <a:latin typeface="Cambria" pitchFamily="18" charset="0"/>
              </a:rPr>
              <a:t>Faculty of Physics, University of Sofia, 1164 Sofia, Bulgaria. </a:t>
            </a:r>
          </a:p>
          <a:p>
            <a:pPr algn="ctr"/>
            <a:r>
              <a:rPr lang="en-US" sz="1300" b="1" i="1" baseline="30000" dirty="0" smtClean="0">
                <a:solidFill>
                  <a:srgbClr val="C00000"/>
                </a:solidFill>
                <a:latin typeface="Cambria" pitchFamily="18" charset="0"/>
              </a:rPr>
              <a:t>12</a:t>
            </a:r>
            <a:r>
              <a:rPr lang="en-US" sz="1300" b="1" i="1" dirty="0" smtClean="0">
                <a:solidFill>
                  <a:srgbClr val="C00000"/>
                </a:solidFill>
                <a:latin typeface="Cambria" pitchFamily="18" charset="0"/>
              </a:rPr>
              <a:t> </a:t>
            </a:r>
            <a:r>
              <a:rPr lang="en-US" sz="1300" b="1" i="1" dirty="0" err="1" smtClean="0">
                <a:solidFill>
                  <a:srgbClr val="C00000"/>
                </a:solidFill>
                <a:latin typeface="Cambria" pitchFamily="18" charset="0"/>
              </a:rPr>
              <a:t>Horia</a:t>
            </a:r>
            <a:r>
              <a:rPr lang="en-US" sz="1300" b="1" i="1" dirty="0" smtClean="0">
                <a:solidFill>
                  <a:srgbClr val="C00000"/>
                </a:solidFill>
                <a:latin typeface="Cambria" pitchFamily="18" charset="0"/>
              </a:rPr>
              <a:t> </a:t>
            </a:r>
            <a:r>
              <a:rPr lang="en-US" sz="1300" b="1" i="1" dirty="0" err="1" smtClean="0">
                <a:solidFill>
                  <a:srgbClr val="C00000"/>
                </a:solidFill>
                <a:latin typeface="Cambria" pitchFamily="18" charset="0"/>
              </a:rPr>
              <a:t>Hulubei</a:t>
            </a:r>
            <a:r>
              <a:rPr lang="en-US" sz="1300" b="1" i="1" dirty="0" smtClean="0">
                <a:solidFill>
                  <a:srgbClr val="C00000"/>
                </a:solidFill>
                <a:latin typeface="Cambria" pitchFamily="18" charset="0"/>
              </a:rPr>
              <a:t> NIPNE, 77125 Bucharest, Romania. </a:t>
            </a:r>
            <a:endParaRPr lang="es-ES" sz="1300" b="1" dirty="0" smtClean="0">
              <a:solidFill>
                <a:srgbClr val="C00000"/>
              </a:solidFill>
              <a:latin typeface="Cambria" pitchFamily="18" charset="0"/>
            </a:endParaRPr>
          </a:p>
          <a:p>
            <a:pPr algn="ctr"/>
            <a:r>
              <a:rPr lang="en-US" sz="1300" b="1" i="1" baseline="30000" dirty="0" smtClean="0">
                <a:solidFill>
                  <a:srgbClr val="C00000"/>
                </a:solidFill>
                <a:latin typeface="Cambria" pitchFamily="18" charset="0"/>
              </a:rPr>
              <a:t>13</a:t>
            </a:r>
            <a:r>
              <a:rPr lang="en-US" sz="1300" b="1" i="1" dirty="0" smtClean="0">
                <a:solidFill>
                  <a:srgbClr val="C00000"/>
                </a:solidFill>
                <a:latin typeface="Cambria" pitchFamily="18" charset="0"/>
              </a:rPr>
              <a:t> Department of Physics, University of Surrey, Guildford GU2 7XH, United Kingdom. </a:t>
            </a:r>
          </a:p>
          <a:p>
            <a:pPr algn="ctr"/>
            <a:r>
              <a:rPr lang="en-US" sz="1300" b="1" i="1" baseline="30000" dirty="0" smtClean="0">
                <a:solidFill>
                  <a:srgbClr val="C00000"/>
                </a:solidFill>
                <a:latin typeface="Cambria" pitchFamily="18" charset="0"/>
              </a:rPr>
              <a:t>14</a:t>
            </a:r>
            <a:r>
              <a:rPr lang="en-US" sz="1300" b="1" i="1" dirty="0" smtClean="0">
                <a:solidFill>
                  <a:srgbClr val="C00000"/>
                </a:solidFill>
                <a:latin typeface="Cambria" pitchFamily="18" charset="0"/>
              </a:rPr>
              <a:t> INFN, via </a:t>
            </a:r>
            <a:r>
              <a:rPr lang="en-US" sz="1300" b="1" i="1" dirty="0" err="1" smtClean="0">
                <a:solidFill>
                  <a:srgbClr val="C00000"/>
                </a:solidFill>
                <a:latin typeface="Cambria" pitchFamily="18" charset="0"/>
              </a:rPr>
              <a:t>Marzolo</a:t>
            </a:r>
            <a:r>
              <a:rPr lang="en-US" sz="1300" b="1" i="1" dirty="0" smtClean="0">
                <a:solidFill>
                  <a:srgbClr val="C00000"/>
                </a:solidFill>
                <a:latin typeface="Cambria" pitchFamily="18" charset="0"/>
              </a:rPr>
              <a:t> 8, 35131 </a:t>
            </a:r>
            <a:r>
              <a:rPr lang="en-US" sz="1300" b="1" i="1" dirty="0" err="1" smtClean="0">
                <a:solidFill>
                  <a:srgbClr val="C00000"/>
                </a:solidFill>
                <a:latin typeface="Cambria" pitchFamily="18" charset="0"/>
              </a:rPr>
              <a:t>Padova</a:t>
            </a:r>
            <a:r>
              <a:rPr lang="en-US" sz="1300" b="1" i="1" dirty="0" smtClean="0">
                <a:solidFill>
                  <a:srgbClr val="C00000"/>
                </a:solidFill>
                <a:latin typeface="Cambria" pitchFamily="18" charset="0"/>
              </a:rPr>
              <a:t>, Italy. </a:t>
            </a:r>
          </a:p>
          <a:p>
            <a:pPr algn="ctr"/>
            <a:r>
              <a:rPr lang="en-US" sz="1300" b="1" i="1" baseline="30000" dirty="0" smtClean="0">
                <a:solidFill>
                  <a:srgbClr val="C00000"/>
                </a:solidFill>
                <a:latin typeface="Cambria" pitchFamily="18" charset="0"/>
              </a:rPr>
              <a:t>15</a:t>
            </a:r>
            <a:r>
              <a:rPr lang="en-US" sz="1300" b="1" i="1" dirty="0" smtClean="0">
                <a:solidFill>
                  <a:srgbClr val="C00000"/>
                </a:solidFill>
                <a:latin typeface="Cambria" pitchFamily="18" charset="0"/>
              </a:rPr>
              <a:t> Faculty of Physics, University of Warsaw, </a:t>
            </a:r>
            <a:r>
              <a:rPr lang="en-US" sz="1300" b="1" i="1" dirty="0" err="1" smtClean="0">
                <a:solidFill>
                  <a:srgbClr val="C00000"/>
                </a:solidFill>
                <a:latin typeface="Cambria" pitchFamily="18" charset="0"/>
              </a:rPr>
              <a:t>ul</a:t>
            </a:r>
            <a:r>
              <a:rPr lang="en-US" sz="1300" b="1" i="1" dirty="0" smtClean="0">
                <a:solidFill>
                  <a:srgbClr val="C00000"/>
                </a:solidFill>
                <a:latin typeface="Cambria" pitchFamily="18" charset="0"/>
              </a:rPr>
              <a:t>. </a:t>
            </a:r>
            <a:r>
              <a:rPr lang="en-US" sz="1300" b="1" i="1" dirty="0" err="1" smtClean="0">
                <a:solidFill>
                  <a:srgbClr val="C00000"/>
                </a:solidFill>
                <a:latin typeface="Cambria" pitchFamily="18" charset="0"/>
              </a:rPr>
              <a:t>Pasteura</a:t>
            </a:r>
            <a:r>
              <a:rPr lang="en-US" sz="1300" b="1" i="1" dirty="0" smtClean="0">
                <a:solidFill>
                  <a:srgbClr val="C00000"/>
                </a:solidFill>
                <a:latin typeface="Cambria" pitchFamily="18" charset="0"/>
              </a:rPr>
              <a:t> 5, PL-02-093 Warsaw, Poland</a:t>
            </a:r>
            <a:r>
              <a:rPr lang="en-US" sz="1300" b="1" i="1" dirty="0" smtClean="0">
                <a:latin typeface="Cambria" pitchFamily="18" charset="0"/>
              </a:rPr>
              <a:t>.</a:t>
            </a:r>
            <a:endParaRPr lang="es-ES" sz="1300" b="1" dirty="0" smtClean="0">
              <a:latin typeface="Cambria" pitchFamily="18" charset="0"/>
            </a:endParaRPr>
          </a:p>
          <a:p>
            <a:pPr algn="ctr"/>
            <a:endParaRPr lang="es-ES" sz="1300" b="1" dirty="0"/>
          </a:p>
        </p:txBody>
      </p:sp>
    </p:spTree>
  </p:cSld>
  <p:clrMapOvr>
    <a:masterClrMapping/>
  </p:clrMapOvr>
  <p:transition spd="med">
    <p:pull dir="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bwMode="auto">
          <a:xfrm>
            <a:off x="395536"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p:txBody>
      </p:sp>
      <p:sp>
        <p:nvSpPr>
          <p:cNvPr id="139"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40" name="30 Marcador de número de diapositiva"/>
          <p:cNvSpPr>
            <a:spLocks noGrp="1"/>
          </p:cNvSpPr>
          <p:nvPr>
            <p:ph type="sldNum" sz="quarter" idx="12"/>
          </p:nvPr>
        </p:nvSpPr>
        <p:spPr>
          <a:xfrm>
            <a:off x="8748464" y="6619651"/>
            <a:ext cx="395536" cy="265733"/>
          </a:xfrm>
        </p:spPr>
        <p:txBody>
          <a:bodyPr/>
          <a:lstStyle/>
          <a:p>
            <a:pPr>
              <a:defRPr/>
            </a:pPr>
            <a:fld id="{98A2EE96-BED7-4DAD-871F-BA89A52F8872}" type="slidenum">
              <a:rPr lang="es-ES" b="1" smtClean="0">
                <a:solidFill>
                  <a:schemeClr val="tx1"/>
                </a:solidFill>
              </a:rPr>
              <a:pPr>
                <a:defRPr/>
              </a:pPr>
              <a:t>10</a:t>
            </a:fld>
            <a:endParaRPr lang="es-ES" b="1" dirty="0">
              <a:solidFill>
                <a:schemeClr val="tx1"/>
              </a:solidFill>
            </a:endParaRPr>
          </a:p>
        </p:txBody>
      </p:sp>
      <p:grpSp>
        <p:nvGrpSpPr>
          <p:cNvPr id="2" name="148 Grupo"/>
          <p:cNvGrpSpPr/>
          <p:nvPr/>
        </p:nvGrpSpPr>
        <p:grpSpPr>
          <a:xfrm>
            <a:off x="222724" y="745540"/>
            <a:ext cx="9029796" cy="5851812"/>
            <a:chOff x="222724" y="745540"/>
            <a:chExt cx="9029796" cy="5851812"/>
          </a:xfrm>
        </p:grpSpPr>
        <p:grpSp>
          <p:nvGrpSpPr>
            <p:cNvPr id="3" name="144 Grupo"/>
            <p:cNvGrpSpPr/>
            <p:nvPr/>
          </p:nvGrpSpPr>
          <p:grpSpPr>
            <a:xfrm>
              <a:off x="222724" y="1772816"/>
              <a:ext cx="8597749" cy="3456384"/>
              <a:chOff x="222724" y="1628800"/>
              <a:chExt cx="8597749" cy="3456384"/>
            </a:xfrm>
          </p:grpSpPr>
          <p:grpSp>
            <p:nvGrpSpPr>
              <p:cNvPr id="4" name="140 Grupo"/>
              <p:cNvGrpSpPr/>
              <p:nvPr/>
            </p:nvGrpSpPr>
            <p:grpSpPr>
              <a:xfrm>
                <a:off x="4716017" y="1628800"/>
                <a:ext cx="4104456" cy="3440365"/>
                <a:chOff x="4574572" y="1359057"/>
                <a:chExt cx="3957868" cy="3440365"/>
              </a:xfrm>
            </p:grpSpPr>
            <p:grpSp>
              <p:nvGrpSpPr>
                <p:cNvPr id="5" name="11 Grupo"/>
                <p:cNvGrpSpPr/>
                <p:nvPr/>
              </p:nvGrpSpPr>
              <p:grpSpPr>
                <a:xfrm>
                  <a:off x="4574572" y="1359057"/>
                  <a:ext cx="3957868" cy="3440365"/>
                  <a:chOff x="4862604" y="2943233"/>
                  <a:chExt cx="3957868" cy="3440365"/>
                </a:xfrm>
              </p:grpSpPr>
              <p:pic>
                <p:nvPicPr>
                  <p:cNvPr id="19" name="Picture 2" descr="H:\EXILL_FATIMA_EXPERIMENT_ILL_2013\SetUp\Photos\2013-01-23 16.12.56.jpg"/>
                  <p:cNvPicPr>
                    <a:picLocks noChangeAspect="1" noChangeArrowheads="1"/>
                  </p:cNvPicPr>
                  <p:nvPr/>
                </p:nvPicPr>
                <p:blipFill>
                  <a:blip r:embed="rId3" cstate="print"/>
                  <a:srcRect l="21763" t="13916" r="26376" b="22826"/>
                  <a:stretch>
                    <a:fillRect/>
                  </a:stretch>
                </p:blipFill>
                <p:spPr bwMode="auto">
                  <a:xfrm>
                    <a:off x="4862604" y="2943233"/>
                    <a:ext cx="3957868" cy="3440365"/>
                  </a:xfrm>
                  <a:prstGeom prst="rect">
                    <a:avLst/>
                  </a:prstGeom>
                  <a:noFill/>
                  <a:ln w="19050">
                    <a:solidFill>
                      <a:srgbClr val="000099"/>
                    </a:solidFill>
                  </a:ln>
                </p:spPr>
              </p:pic>
              <p:sp>
                <p:nvSpPr>
                  <p:cNvPr id="24" name="23 Rectángulo"/>
                  <p:cNvSpPr/>
                  <p:nvPr/>
                </p:nvSpPr>
                <p:spPr>
                  <a:xfrm>
                    <a:off x="6354198" y="4383393"/>
                    <a:ext cx="1008111" cy="9361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 name="12 Grupo"/>
                <p:cNvGrpSpPr/>
                <p:nvPr/>
              </p:nvGrpSpPr>
              <p:grpSpPr>
                <a:xfrm>
                  <a:off x="6107513" y="3951345"/>
                  <a:ext cx="1192314" cy="808371"/>
                  <a:chOff x="10577571" y="5679537"/>
                  <a:chExt cx="1192314" cy="808371"/>
                </a:xfrm>
              </p:grpSpPr>
              <p:sp>
                <p:nvSpPr>
                  <p:cNvPr id="21" name="20 CuadroTexto"/>
                  <p:cNvSpPr txBox="1"/>
                  <p:nvPr/>
                </p:nvSpPr>
                <p:spPr>
                  <a:xfrm rot="21447301">
                    <a:off x="10577571" y="6210909"/>
                    <a:ext cx="1192314" cy="276999"/>
                  </a:xfrm>
                  <a:prstGeom prst="rect">
                    <a:avLst/>
                  </a:prstGeom>
                  <a:noFill/>
                  <a:ln w="19050">
                    <a:noFill/>
                  </a:ln>
                </p:spPr>
                <p:txBody>
                  <a:bodyPr wrap="none" rtlCol="0">
                    <a:spAutoFit/>
                  </a:bodyPr>
                  <a:lstStyle/>
                  <a:p>
                    <a:r>
                      <a:rPr lang="es-ES" sz="1200" b="1" dirty="0" err="1" smtClean="0">
                        <a:effectLst>
                          <a:outerShdw blurRad="38100" dist="38100" dir="2700000" algn="tl">
                            <a:srgbClr val="000000">
                              <a:alpha val="43137"/>
                            </a:srgbClr>
                          </a:outerShdw>
                        </a:effectLst>
                        <a:latin typeface="Cambria" pitchFamily="18" charset="0"/>
                      </a:rPr>
                      <a:t>Neutron</a:t>
                    </a:r>
                    <a:r>
                      <a:rPr lang="es-ES" sz="1200" b="1" dirty="0" smtClean="0">
                        <a:effectLst>
                          <a:outerShdw blurRad="38100" dist="38100" dir="2700000" algn="tl">
                            <a:srgbClr val="000000">
                              <a:alpha val="43137"/>
                            </a:srgbClr>
                          </a:outerShdw>
                        </a:effectLst>
                        <a:latin typeface="Cambria" pitchFamily="18" charset="0"/>
                      </a:rPr>
                      <a:t> </a:t>
                    </a:r>
                    <a:r>
                      <a:rPr lang="es-ES" sz="1200" b="1" dirty="0" err="1" smtClean="0">
                        <a:effectLst>
                          <a:outerShdw blurRad="38100" dist="38100" dir="2700000" algn="tl">
                            <a:srgbClr val="000000">
                              <a:alpha val="43137"/>
                            </a:srgbClr>
                          </a:outerShdw>
                        </a:effectLst>
                        <a:latin typeface="Cambria" pitchFamily="18" charset="0"/>
                      </a:rPr>
                      <a:t>beam</a:t>
                    </a:r>
                    <a:endParaRPr lang="es-ES" sz="1200" b="1" dirty="0">
                      <a:effectLst>
                        <a:outerShdw blurRad="38100" dist="38100" dir="2700000" algn="tl">
                          <a:srgbClr val="000000">
                            <a:alpha val="43137"/>
                          </a:srgbClr>
                        </a:outerShdw>
                      </a:effectLst>
                      <a:latin typeface="Cambria" pitchFamily="18" charset="0"/>
                    </a:endParaRPr>
                  </a:p>
                </p:txBody>
              </p:sp>
              <p:sp>
                <p:nvSpPr>
                  <p:cNvPr id="23" name="22 Flecha derecha"/>
                  <p:cNvSpPr/>
                  <p:nvPr/>
                </p:nvSpPr>
                <p:spPr>
                  <a:xfrm rot="16200000">
                    <a:off x="10851594" y="5792182"/>
                    <a:ext cx="388769" cy="163479"/>
                  </a:xfrm>
                  <a:prstGeom prst="rightArrow">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pic>
            <p:nvPicPr>
              <p:cNvPr id="142" name="Picture 30" descr="2010-06-25 11"/>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colorTemperature colorTemp="11200"/>
                        </a14:imgEffect>
                      </a14:imgLayer>
                    </a14:imgProps>
                  </a:ext>
                </a:extLst>
              </a:blip>
              <a:srcRect l="6334" r="2653"/>
              <a:stretch/>
            </p:blipFill>
            <p:spPr bwMode="auto">
              <a:xfrm>
                <a:off x="222724" y="1628800"/>
                <a:ext cx="4133252" cy="3456384"/>
              </a:xfrm>
              <a:prstGeom prst="rect">
                <a:avLst/>
              </a:prstGeom>
              <a:noFill/>
              <a:ln w="9525">
                <a:solidFill>
                  <a:srgbClr val="060ABA"/>
                </a:solidFill>
                <a:miter lim="800000"/>
                <a:headEnd/>
                <a:tailEnd/>
              </a:ln>
            </p:spPr>
          </p:pic>
        </p:grpSp>
        <p:sp>
          <p:nvSpPr>
            <p:cNvPr id="143" name="142 CuadroTexto"/>
            <p:cNvSpPr txBox="1"/>
            <p:nvPr/>
          </p:nvSpPr>
          <p:spPr>
            <a:xfrm>
              <a:off x="887773" y="1239143"/>
              <a:ext cx="3126177" cy="461665"/>
            </a:xfrm>
            <a:prstGeom prst="rect">
              <a:avLst/>
            </a:prstGeom>
            <a:noFill/>
          </p:spPr>
          <p:txBody>
            <a:bodyPr wrap="none" rtlCol="0">
              <a:spAutoFit/>
            </a:bodyPr>
            <a:lstStyle/>
            <a:p>
              <a:pPr algn="ctr"/>
              <a:r>
                <a:rPr lang="en-GB" sz="2400" b="1" dirty="0" smtClean="0">
                  <a:solidFill>
                    <a:srgbClr val="C00000"/>
                  </a:solidFill>
                  <a:latin typeface="Arial" pitchFamily="34" charset="0"/>
                  <a:cs typeface="Arial" pitchFamily="34" charset="0"/>
                </a:rPr>
                <a:t>ROSPHERE </a:t>
              </a:r>
              <a:r>
                <a:rPr lang="en-GB" sz="2400" b="1" dirty="0" smtClean="0">
                  <a:solidFill>
                    <a:srgbClr val="C00000"/>
                  </a:solidFill>
                </a:rPr>
                <a:t>IFIN-HH</a:t>
              </a:r>
              <a:endParaRPr lang="en-GB" sz="2400" b="1" dirty="0" smtClean="0">
                <a:solidFill>
                  <a:srgbClr val="C00000"/>
                </a:solidFill>
                <a:latin typeface="Arial" pitchFamily="34" charset="0"/>
                <a:cs typeface="Arial" pitchFamily="34" charset="0"/>
              </a:endParaRPr>
            </a:p>
          </p:txBody>
        </p:sp>
        <p:sp>
          <p:nvSpPr>
            <p:cNvPr id="144" name="143 CuadroTexto"/>
            <p:cNvSpPr txBox="1"/>
            <p:nvPr/>
          </p:nvSpPr>
          <p:spPr>
            <a:xfrm>
              <a:off x="2483768" y="745540"/>
              <a:ext cx="4209294" cy="523220"/>
            </a:xfrm>
            <a:prstGeom prst="rect">
              <a:avLst/>
            </a:prstGeom>
            <a:noFill/>
          </p:spPr>
          <p:txBody>
            <a:bodyPr wrap="none" rtlCol="0">
              <a:spAutoFit/>
            </a:bodyPr>
            <a:lstStyle/>
            <a:p>
              <a:r>
                <a:rPr lang="en-GB" sz="2800" b="1" dirty="0" smtClean="0">
                  <a:solidFill>
                    <a:srgbClr val="060ABA"/>
                  </a:solidFill>
                  <a:effectLst>
                    <a:outerShdw blurRad="38100" dist="38100" dir="2700000" algn="tl">
                      <a:srgbClr val="000000">
                        <a:alpha val="43137"/>
                      </a:srgbClr>
                    </a:outerShdw>
                  </a:effectLst>
                </a:rPr>
                <a:t>Large LaBr</a:t>
              </a:r>
              <a:r>
                <a:rPr lang="en-GB" sz="2800" b="1" baseline="-25000" dirty="0" smtClean="0">
                  <a:solidFill>
                    <a:srgbClr val="060ABA"/>
                  </a:solidFill>
                  <a:effectLst>
                    <a:outerShdw blurRad="38100" dist="38100" dir="2700000" algn="tl">
                      <a:srgbClr val="000000">
                        <a:alpha val="43137"/>
                      </a:srgbClr>
                    </a:outerShdw>
                  </a:effectLst>
                </a:rPr>
                <a:t>3</a:t>
              </a:r>
              <a:r>
                <a:rPr lang="en-GB" sz="2800" b="1" dirty="0" smtClean="0">
                  <a:solidFill>
                    <a:srgbClr val="060ABA"/>
                  </a:solidFill>
                  <a:effectLst>
                    <a:outerShdw blurRad="38100" dist="38100" dir="2700000" algn="tl">
                      <a:srgbClr val="000000">
                        <a:alpha val="43137"/>
                      </a:srgbClr>
                    </a:outerShdw>
                  </a:effectLst>
                </a:rPr>
                <a:t>(Ce) Arrays</a:t>
              </a:r>
              <a:endParaRPr lang="es-ES" sz="2800" dirty="0">
                <a:solidFill>
                  <a:srgbClr val="060ABA"/>
                </a:solidFill>
                <a:effectLst>
                  <a:outerShdw blurRad="38100" dist="38100" dir="2700000" algn="tl">
                    <a:srgbClr val="000000">
                      <a:alpha val="43137"/>
                    </a:srgbClr>
                  </a:outerShdw>
                </a:effectLst>
              </a:endParaRPr>
            </a:p>
          </p:txBody>
        </p:sp>
        <p:sp>
          <p:nvSpPr>
            <p:cNvPr id="146" name="145 CuadroTexto"/>
            <p:cNvSpPr txBox="1"/>
            <p:nvPr/>
          </p:nvSpPr>
          <p:spPr>
            <a:xfrm>
              <a:off x="5124612" y="1196752"/>
              <a:ext cx="3113416" cy="461665"/>
            </a:xfrm>
            <a:prstGeom prst="rect">
              <a:avLst/>
            </a:prstGeom>
            <a:noFill/>
          </p:spPr>
          <p:txBody>
            <a:bodyPr wrap="none" rtlCol="0">
              <a:spAutoFit/>
            </a:bodyPr>
            <a:lstStyle/>
            <a:p>
              <a:pPr algn="ctr"/>
              <a:r>
                <a:rPr lang="en-GB" sz="2400" b="1" dirty="0" smtClean="0">
                  <a:solidFill>
                    <a:srgbClr val="C00000"/>
                  </a:solidFill>
                  <a:latin typeface="Arial" pitchFamily="34" charset="0"/>
                  <a:cs typeface="Arial" pitchFamily="34" charset="0"/>
                </a:rPr>
                <a:t>EXILL-FATIMA @ILL</a:t>
              </a:r>
            </a:p>
          </p:txBody>
        </p:sp>
        <p:sp>
          <p:nvSpPr>
            <p:cNvPr id="147" name="146 CuadroTexto"/>
            <p:cNvSpPr txBox="1"/>
            <p:nvPr/>
          </p:nvSpPr>
          <p:spPr>
            <a:xfrm>
              <a:off x="395536" y="5258524"/>
              <a:ext cx="3744416" cy="1338828"/>
            </a:xfrm>
            <a:prstGeom prst="rect">
              <a:avLst/>
            </a:prstGeom>
            <a:noFill/>
          </p:spPr>
          <p:txBody>
            <a:bodyPr wrap="square" rtlCol="0">
              <a:spAutoFit/>
            </a:bodyPr>
            <a:lstStyle/>
            <a:p>
              <a:pPr algn="ctr" eaLnBrk="1" hangingPunct="1"/>
              <a:r>
                <a:rPr lang="es-ES" altLang="es-ES" b="1" dirty="0" err="1" smtClean="0">
                  <a:solidFill>
                    <a:srgbClr val="C00000"/>
                  </a:solidFill>
                  <a:effectLst>
                    <a:outerShdw blurRad="38100" dist="38100" dir="2700000" algn="tl">
                      <a:srgbClr val="000000">
                        <a:alpha val="43137"/>
                      </a:srgbClr>
                    </a:outerShdw>
                  </a:effectLst>
                </a:rPr>
                <a:t>First</a:t>
              </a:r>
              <a:r>
                <a:rPr lang="es-ES" altLang="es-ES" dirty="0" smtClean="0">
                  <a:solidFill>
                    <a:srgbClr val="060ABA"/>
                  </a:solidFill>
                  <a:effectLst>
                    <a:outerShdw blurRad="38100" dist="38100" dir="2700000" algn="tl">
                      <a:srgbClr val="000000">
                        <a:alpha val="43137"/>
                      </a:srgbClr>
                    </a:outerShdw>
                  </a:effectLst>
                </a:rPr>
                <a:t> </a:t>
              </a:r>
              <a:r>
                <a:rPr lang="es-ES" altLang="es-ES" b="1" dirty="0" err="1" smtClean="0">
                  <a:solidFill>
                    <a:srgbClr val="060ABA"/>
                  </a:solidFill>
                  <a:effectLst>
                    <a:outerShdw blurRad="38100" dist="38100" dir="2700000" algn="tl">
                      <a:srgbClr val="000000">
                        <a:alpha val="43137"/>
                      </a:srgbClr>
                    </a:outerShdw>
                  </a:effectLst>
                </a:rPr>
                <a:t>Hybrid</a:t>
              </a:r>
              <a:r>
                <a:rPr lang="es-ES" altLang="es-ES" b="1" dirty="0" smtClean="0">
                  <a:solidFill>
                    <a:srgbClr val="060ABA"/>
                  </a:solidFill>
                  <a:effectLst>
                    <a:outerShdw blurRad="38100" dist="38100" dir="2700000" algn="tl">
                      <a:srgbClr val="000000">
                        <a:alpha val="43137"/>
                      </a:srgbClr>
                    </a:outerShdw>
                  </a:effectLst>
                </a:rPr>
                <a:t> </a:t>
              </a:r>
              <a:r>
                <a:rPr lang="es-ES" altLang="es-ES" b="1" dirty="0" err="1" smtClean="0">
                  <a:solidFill>
                    <a:srgbClr val="060ABA"/>
                  </a:solidFill>
                  <a:effectLst>
                    <a:outerShdw blurRad="38100" dist="38100" dir="2700000" algn="tl">
                      <a:srgbClr val="000000">
                        <a:alpha val="43137"/>
                      </a:srgbClr>
                    </a:outerShdw>
                  </a:effectLst>
                </a:rPr>
                <a:t>Spectrometer</a:t>
              </a:r>
              <a:endParaRPr lang="es-ES" altLang="es-ES" b="1" dirty="0" smtClean="0">
                <a:solidFill>
                  <a:srgbClr val="060ABA"/>
                </a:solidFill>
                <a:effectLst>
                  <a:outerShdw blurRad="38100" dist="38100" dir="2700000" algn="tl">
                    <a:srgbClr val="000000">
                      <a:alpha val="43137"/>
                    </a:srgbClr>
                  </a:outerShdw>
                </a:effectLst>
              </a:endParaRPr>
            </a:p>
            <a:p>
              <a:pPr algn="ctr" eaLnBrk="1" hangingPunct="1">
                <a:spcBef>
                  <a:spcPts val="600"/>
                </a:spcBef>
              </a:pPr>
              <a:r>
                <a:rPr lang="es-ES" altLang="es-ES" dirty="0" err="1" smtClean="0">
                  <a:effectLst>
                    <a:outerShdw blurRad="38100" dist="38100" dir="2700000" algn="tl">
                      <a:srgbClr val="000000">
                        <a:alpha val="43137"/>
                      </a:srgbClr>
                    </a:outerShdw>
                  </a:effectLst>
                </a:rPr>
                <a:t>Large</a:t>
              </a:r>
              <a:r>
                <a:rPr lang="es-ES" altLang="es-ES" dirty="0" smtClean="0">
                  <a:effectLst>
                    <a:outerShdw blurRad="38100" dist="38100" dir="2700000" algn="tl">
                      <a:srgbClr val="000000">
                        <a:alpha val="43137"/>
                      </a:srgbClr>
                    </a:outerShdw>
                  </a:effectLst>
                </a:rPr>
                <a:t> </a:t>
              </a:r>
              <a:r>
                <a:rPr lang="en-GB" dirty="0" smtClean="0">
                  <a:effectLst>
                    <a:outerShdw blurRad="38100" dist="38100" dir="2700000" algn="tl">
                      <a:srgbClr val="000000">
                        <a:alpha val="43137"/>
                      </a:srgbClr>
                    </a:outerShdw>
                  </a:effectLst>
                </a:rPr>
                <a:t>LaBr</a:t>
              </a:r>
              <a:r>
                <a:rPr lang="en-GB" baseline="-25000" dirty="0" smtClean="0">
                  <a:effectLst>
                    <a:outerShdw blurRad="38100" dist="38100" dir="2700000" algn="tl">
                      <a:srgbClr val="000000">
                        <a:alpha val="43137"/>
                      </a:srgbClr>
                    </a:outerShdw>
                  </a:effectLst>
                </a:rPr>
                <a:t>3</a:t>
              </a:r>
              <a:r>
                <a:rPr lang="en-GB" dirty="0" smtClean="0">
                  <a:effectLst>
                    <a:outerShdw blurRad="38100" dist="38100" dir="2700000" algn="tl">
                      <a:srgbClr val="000000">
                        <a:alpha val="43137"/>
                      </a:srgbClr>
                    </a:outerShdw>
                  </a:effectLst>
                </a:rPr>
                <a:t>(Ce) array</a:t>
              </a:r>
              <a:r>
                <a:rPr lang="es-ES" altLang="es-ES" dirty="0" smtClean="0">
                  <a:effectLst>
                    <a:outerShdw blurRad="38100" dist="38100" dir="2700000" algn="tl">
                      <a:srgbClr val="000000">
                        <a:alpha val="43137"/>
                      </a:srgbClr>
                    </a:outerShdw>
                  </a:effectLst>
                </a:rPr>
                <a:t> +</a:t>
              </a:r>
            </a:p>
            <a:p>
              <a:pPr algn="ctr" eaLnBrk="1" hangingPunct="1"/>
              <a:r>
                <a:rPr lang="es-ES" altLang="es-ES" dirty="0" err="1" smtClean="0">
                  <a:effectLst>
                    <a:outerShdw blurRad="38100" dist="38100" dir="2700000" algn="tl">
                      <a:srgbClr val="000000">
                        <a:alpha val="43137"/>
                      </a:srgbClr>
                    </a:outerShdw>
                  </a:effectLst>
                </a:rPr>
                <a:t>HPGe</a:t>
              </a:r>
              <a:r>
                <a:rPr lang="es-ES" altLang="es-ES" dirty="0" smtClean="0">
                  <a:effectLst>
                    <a:outerShdw blurRad="38100" dist="38100" dir="2700000" algn="tl">
                      <a:srgbClr val="000000">
                        <a:alpha val="43137"/>
                      </a:srgbClr>
                    </a:outerShdw>
                  </a:effectLst>
                </a:rPr>
                <a:t> </a:t>
              </a:r>
              <a:r>
                <a:rPr lang="es-ES" altLang="es-ES" dirty="0" err="1" smtClean="0">
                  <a:effectLst>
                    <a:outerShdw blurRad="38100" dist="38100" dir="2700000" algn="tl">
                      <a:srgbClr val="000000">
                        <a:alpha val="43137"/>
                      </a:srgbClr>
                    </a:outerShdw>
                  </a:effectLst>
                </a:rPr>
                <a:t>array</a:t>
              </a:r>
              <a:r>
                <a:rPr lang="es-ES" altLang="es-ES" dirty="0" smtClean="0">
                  <a:effectLst>
                    <a:outerShdw blurRad="38100" dist="38100" dir="2700000" algn="tl">
                      <a:srgbClr val="000000">
                        <a:alpha val="43137"/>
                      </a:srgbClr>
                    </a:outerShdw>
                  </a:effectLst>
                </a:rPr>
                <a:t> </a:t>
              </a:r>
              <a:endParaRPr lang="es-ES" altLang="es-ES" dirty="0" smtClean="0"/>
            </a:p>
            <a:p>
              <a:pPr algn="ctr"/>
              <a:endParaRPr lang="es-ES" sz="1900" dirty="0"/>
            </a:p>
          </p:txBody>
        </p:sp>
        <p:sp>
          <p:nvSpPr>
            <p:cNvPr id="148" name="147 CuadroTexto"/>
            <p:cNvSpPr txBox="1"/>
            <p:nvPr/>
          </p:nvSpPr>
          <p:spPr>
            <a:xfrm>
              <a:off x="4283968" y="5229200"/>
              <a:ext cx="4968552" cy="1338828"/>
            </a:xfrm>
            <a:prstGeom prst="rect">
              <a:avLst/>
            </a:prstGeom>
            <a:noFill/>
          </p:spPr>
          <p:txBody>
            <a:bodyPr wrap="square" rtlCol="0">
              <a:spAutoFit/>
            </a:bodyPr>
            <a:lstStyle/>
            <a:p>
              <a:pPr algn="ctr" eaLnBrk="1" hangingPunct="1"/>
              <a:r>
                <a:rPr lang="es-ES" altLang="es-ES" b="1" dirty="0" err="1" smtClean="0">
                  <a:solidFill>
                    <a:srgbClr val="060ABA"/>
                  </a:solidFill>
                  <a:effectLst>
                    <a:outerShdw blurRad="38100" dist="38100" dir="2700000" algn="tl">
                      <a:srgbClr val="000000">
                        <a:alpha val="43137"/>
                      </a:srgbClr>
                    </a:outerShdw>
                  </a:effectLst>
                </a:rPr>
                <a:t>Hybrid</a:t>
              </a:r>
              <a:r>
                <a:rPr lang="es-ES" altLang="es-ES" b="1" dirty="0" smtClean="0">
                  <a:solidFill>
                    <a:srgbClr val="060ABA"/>
                  </a:solidFill>
                  <a:effectLst>
                    <a:outerShdw blurRad="38100" dist="38100" dir="2700000" algn="tl">
                      <a:srgbClr val="000000">
                        <a:alpha val="43137"/>
                      </a:srgbClr>
                    </a:outerShdw>
                  </a:effectLst>
                </a:rPr>
                <a:t> </a:t>
              </a:r>
              <a:r>
                <a:rPr lang="es-ES" altLang="es-ES" b="1" dirty="0" err="1" smtClean="0">
                  <a:solidFill>
                    <a:srgbClr val="060ABA"/>
                  </a:solidFill>
                  <a:effectLst>
                    <a:outerShdw blurRad="38100" dist="38100" dir="2700000" algn="tl">
                      <a:srgbClr val="000000">
                        <a:alpha val="43137"/>
                      </a:srgbClr>
                    </a:outerShdw>
                  </a:effectLst>
                </a:rPr>
                <a:t>Spectrometer</a:t>
              </a:r>
              <a:r>
                <a:rPr lang="es-ES" altLang="es-ES" b="1" dirty="0" smtClean="0">
                  <a:solidFill>
                    <a:srgbClr val="060ABA"/>
                  </a:solidFill>
                  <a:effectLst>
                    <a:outerShdw blurRad="38100" dist="38100" dir="2700000" algn="tl">
                      <a:srgbClr val="000000">
                        <a:alpha val="43137"/>
                      </a:srgbClr>
                    </a:outerShdw>
                  </a:effectLst>
                </a:rPr>
                <a:t> </a:t>
              </a:r>
              <a:r>
                <a:rPr lang="es-ES" altLang="es-ES" b="1" dirty="0" smtClean="0">
                  <a:solidFill>
                    <a:srgbClr val="C00000"/>
                  </a:solidFill>
                  <a:effectLst>
                    <a:outerShdw blurRad="38100" dist="38100" dir="2700000" algn="tl">
                      <a:srgbClr val="000000">
                        <a:alpha val="43137"/>
                      </a:srgbClr>
                    </a:outerShdw>
                  </a:effectLst>
                </a:rPr>
                <a:t>in </a:t>
              </a:r>
              <a:r>
                <a:rPr lang="es-ES" altLang="es-ES" b="1" dirty="0" err="1" smtClean="0">
                  <a:solidFill>
                    <a:srgbClr val="C00000"/>
                  </a:solidFill>
                  <a:effectLst>
                    <a:outerShdw blurRad="38100" dist="38100" dir="2700000" algn="tl">
                      <a:srgbClr val="000000">
                        <a:alpha val="43137"/>
                      </a:srgbClr>
                    </a:outerShdw>
                  </a:effectLst>
                </a:rPr>
                <a:t>induced</a:t>
              </a:r>
              <a:r>
                <a:rPr lang="es-ES" altLang="es-ES" b="1" dirty="0" smtClean="0">
                  <a:solidFill>
                    <a:srgbClr val="C00000"/>
                  </a:solidFill>
                  <a:effectLst>
                    <a:outerShdw blurRad="38100" dist="38100" dir="2700000" algn="tl">
                      <a:srgbClr val="000000">
                        <a:alpha val="43137"/>
                      </a:srgbClr>
                    </a:outerShdw>
                  </a:effectLst>
                </a:rPr>
                <a:t> </a:t>
              </a:r>
              <a:r>
                <a:rPr lang="es-ES" altLang="es-ES" b="1" dirty="0" err="1" smtClean="0">
                  <a:solidFill>
                    <a:srgbClr val="C00000"/>
                  </a:solidFill>
                  <a:effectLst>
                    <a:outerShdw blurRad="38100" dist="38100" dir="2700000" algn="tl">
                      <a:srgbClr val="000000">
                        <a:alpha val="43137"/>
                      </a:srgbClr>
                    </a:outerShdw>
                  </a:effectLst>
                </a:rPr>
                <a:t>fission</a:t>
              </a:r>
              <a:endParaRPr lang="es-ES" altLang="es-ES" b="1" dirty="0" smtClean="0">
                <a:solidFill>
                  <a:srgbClr val="C00000"/>
                </a:solidFill>
                <a:effectLst>
                  <a:outerShdw blurRad="38100" dist="38100" dir="2700000" algn="tl">
                    <a:srgbClr val="000000">
                      <a:alpha val="43137"/>
                    </a:srgbClr>
                  </a:outerShdw>
                </a:effectLst>
              </a:endParaRPr>
            </a:p>
            <a:p>
              <a:pPr algn="ctr" eaLnBrk="1" hangingPunct="1">
                <a:spcBef>
                  <a:spcPts val="600"/>
                </a:spcBef>
              </a:pPr>
              <a:r>
                <a:rPr lang="es-ES" altLang="es-ES" dirty="0" err="1" smtClean="0">
                  <a:effectLst>
                    <a:outerShdw blurRad="38100" dist="38100" dir="2700000" algn="tl">
                      <a:srgbClr val="000000">
                        <a:alpha val="43137"/>
                      </a:srgbClr>
                    </a:outerShdw>
                  </a:effectLst>
                </a:rPr>
                <a:t>Large</a:t>
              </a:r>
              <a:r>
                <a:rPr lang="es-ES" altLang="es-ES" dirty="0" smtClean="0">
                  <a:effectLst>
                    <a:outerShdw blurRad="38100" dist="38100" dir="2700000" algn="tl">
                      <a:srgbClr val="000000">
                        <a:alpha val="43137"/>
                      </a:srgbClr>
                    </a:outerShdw>
                  </a:effectLst>
                </a:rPr>
                <a:t> </a:t>
              </a:r>
              <a:r>
                <a:rPr lang="en-GB" dirty="0" smtClean="0">
                  <a:effectLst>
                    <a:outerShdw blurRad="38100" dist="38100" dir="2700000" algn="tl">
                      <a:srgbClr val="000000">
                        <a:alpha val="43137"/>
                      </a:srgbClr>
                    </a:outerShdw>
                  </a:effectLst>
                </a:rPr>
                <a:t>LaBr</a:t>
              </a:r>
              <a:r>
                <a:rPr lang="en-GB" baseline="-25000" dirty="0" smtClean="0">
                  <a:effectLst>
                    <a:outerShdw blurRad="38100" dist="38100" dir="2700000" algn="tl">
                      <a:srgbClr val="000000">
                        <a:alpha val="43137"/>
                      </a:srgbClr>
                    </a:outerShdw>
                  </a:effectLst>
                </a:rPr>
                <a:t>3</a:t>
              </a:r>
              <a:r>
                <a:rPr lang="en-GB" dirty="0" smtClean="0">
                  <a:effectLst>
                    <a:outerShdw blurRad="38100" dist="38100" dir="2700000" algn="tl">
                      <a:srgbClr val="000000">
                        <a:alpha val="43137"/>
                      </a:srgbClr>
                    </a:outerShdw>
                  </a:effectLst>
                </a:rPr>
                <a:t>(Ce) array (FATIMA)</a:t>
              </a:r>
              <a:r>
                <a:rPr lang="es-ES" altLang="es-ES" dirty="0" smtClean="0">
                  <a:effectLst>
                    <a:outerShdw blurRad="38100" dist="38100" dir="2700000" algn="tl">
                      <a:srgbClr val="000000">
                        <a:alpha val="43137"/>
                      </a:srgbClr>
                    </a:outerShdw>
                  </a:effectLst>
                </a:rPr>
                <a:t> +</a:t>
              </a:r>
            </a:p>
            <a:p>
              <a:pPr algn="ctr" eaLnBrk="1" hangingPunct="1"/>
              <a:r>
                <a:rPr lang="es-ES" altLang="es-ES" dirty="0" err="1" smtClean="0">
                  <a:effectLst>
                    <a:outerShdw blurRad="38100" dist="38100" dir="2700000" algn="tl">
                      <a:srgbClr val="000000">
                        <a:alpha val="43137"/>
                      </a:srgbClr>
                    </a:outerShdw>
                  </a:effectLst>
                </a:rPr>
                <a:t>HPGe</a:t>
              </a:r>
              <a:r>
                <a:rPr lang="es-ES" altLang="es-ES" dirty="0" smtClean="0">
                  <a:effectLst>
                    <a:outerShdw blurRad="38100" dist="38100" dir="2700000" algn="tl">
                      <a:srgbClr val="000000">
                        <a:alpha val="43137"/>
                      </a:srgbClr>
                    </a:outerShdw>
                  </a:effectLst>
                </a:rPr>
                <a:t> </a:t>
              </a:r>
              <a:r>
                <a:rPr lang="es-ES" altLang="es-ES" dirty="0" err="1" smtClean="0">
                  <a:effectLst>
                    <a:outerShdw blurRad="38100" dist="38100" dir="2700000" algn="tl">
                      <a:srgbClr val="000000">
                        <a:alpha val="43137"/>
                      </a:srgbClr>
                    </a:outerShdw>
                  </a:effectLst>
                </a:rPr>
                <a:t>array</a:t>
              </a:r>
              <a:r>
                <a:rPr lang="es-ES" altLang="es-ES" dirty="0" smtClean="0">
                  <a:effectLst>
                    <a:outerShdw blurRad="38100" dist="38100" dir="2700000" algn="tl">
                      <a:srgbClr val="000000">
                        <a:alpha val="43137"/>
                      </a:srgbClr>
                    </a:outerShdw>
                  </a:effectLst>
                </a:rPr>
                <a:t> (EXOGAM)</a:t>
              </a:r>
              <a:endParaRPr lang="es-ES" altLang="es-ES" dirty="0" smtClean="0"/>
            </a:p>
            <a:p>
              <a:pPr algn="ctr"/>
              <a:endParaRPr lang="es-ES" sz="1900" dirty="0"/>
            </a:p>
          </p:txBody>
        </p:sp>
      </p:grpSp>
      <p:sp>
        <p:nvSpPr>
          <p:cNvPr id="20" name="19 CuadroTexto"/>
          <p:cNvSpPr txBox="1"/>
          <p:nvPr/>
        </p:nvSpPr>
        <p:spPr>
          <a:xfrm>
            <a:off x="611560" y="6309320"/>
            <a:ext cx="3528392" cy="307777"/>
          </a:xfrm>
          <a:prstGeom prst="rect">
            <a:avLst/>
          </a:prstGeom>
          <a:noFill/>
        </p:spPr>
        <p:txBody>
          <a:bodyPr wrap="square" rtlCol="0">
            <a:spAutoFit/>
          </a:bodyPr>
          <a:lstStyle/>
          <a:p>
            <a:r>
              <a:rPr lang="es-ES" sz="1400" dirty="0" smtClean="0"/>
              <a:t>D. </a:t>
            </a:r>
            <a:r>
              <a:rPr lang="es-ES" sz="1400" dirty="0" err="1" smtClean="0"/>
              <a:t>Bucurescu</a:t>
            </a:r>
            <a:r>
              <a:rPr lang="es-ES" sz="1400" dirty="0" smtClean="0"/>
              <a:t> </a:t>
            </a:r>
            <a:r>
              <a:rPr lang="es-ES" sz="1400" dirty="0" smtClean="0"/>
              <a:t>et </a:t>
            </a:r>
            <a:r>
              <a:rPr lang="es-ES" sz="1400" dirty="0" smtClean="0"/>
              <a:t>al. NIM A </a:t>
            </a:r>
            <a:r>
              <a:rPr lang="es-ES" sz="1400" dirty="0" smtClean="0"/>
              <a:t>837:1-10, 2016</a:t>
            </a:r>
            <a:endParaRPr lang="es-ES" sz="1400" dirty="0"/>
          </a:p>
        </p:txBody>
      </p:sp>
      <p:sp>
        <p:nvSpPr>
          <p:cNvPr id="22" name="21 CuadroTexto"/>
          <p:cNvSpPr txBox="1"/>
          <p:nvPr/>
        </p:nvSpPr>
        <p:spPr>
          <a:xfrm>
            <a:off x="4716016" y="6289575"/>
            <a:ext cx="4464496" cy="307777"/>
          </a:xfrm>
          <a:prstGeom prst="rect">
            <a:avLst/>
          </a:prstGeom>
          <a:noFill/>
        </p:spPr>
        <p:txBody>
          <a:bodyPr wrap="square" rtlCol="0">
            <a:spAutoFit/>
          </a:bodyPr>
          <a:lstStyle/>
          <a:p>
            <a:pPr algn="ctr"/>
            <a:r>
              <a:rPr lang="es-ES" sz="1400" dirty="0" smtClean="0"/>
              <a:t>J.-M. </a:t>
            </a:r>
            <a:r>
              <a:rPr lang="es-ES" sz="1400" dirty="0" err="1" smtClean="0"/>
              <a:t>Régis</a:t>
            </a:r>
            <a:r>
              <a:rPr lang="es-ES" sz="1400" dirty="0" smtClean="0"/>
              <a:t> et al. NIM A, 763:210-220,2014</a:t>
            </a:r>
            <a:endParaRPr lang="es-ES" sz="1400" dirty="0"/>
          </a:p>
        </p:txBody>
      </p:sp>
      <p:sp>
        <p:nvSpPr>
          <p:cNvPr id="25" name="24 CuadroTexto"/>
          <p:cNvSpPr txBox="1"/>
          <p:nvPr/>
        </p:nvSpPr>
        <p:spPr>
          <a:xfrm>
            <a:off x="3923928" y="6546830"/>
            <a:ext cx="5328592" cy="307777"/>
          </a:xfrm>
          <a:prstGeom prst="rect">
            <a:avLst/>
          </a:prstGeom>
          <a:noFill/>
        </p:spPr>
        <p:txBody>
          <a:bodyPr wrap="square" rtlCol="0">
            <a:spAutoFit/>
          </a:bodyPr>
          <a:lstStyle/>
          <a:p>
            <a:pPr algn="ctr"/>
            <a:r>
              <a:rPr lang="es-ES" sz="1400" dirty="0" smtClean="0"/>
              <a:t>M. </a:t>
            </a:r>
            <a:r>
              <a:rPr lang="es-ES" sz="1400" dirty="0" err="1" smtClean="0"/>
              <a:t>Jentschel</a:t>
            </a:r>
            <a:r>
              <a:rPr lang="es-ES" sz="1400" dirty="0" smtClean="0"/>
              <a:t> et al. NIM A </a:t>
            </a:r>
            <a:r>
              <a:rPr lang="es-ES" sz="1400" dirty="0" err="1" smtClean="0"/>
              <a:t>Journal</a:t>
            </a:r>
            <a:r>
              <a:rPr lang="es-ES" sz="1400" dirty="0" smtClean="0"/>
              <a:t> of </a:t>
            </a:r>
            <a:r>
              <a:rPr lang="es-ES" sz="1400" dirty="0" err="1" smtClean="0"/>
              <a:t>instrumentation</a:t>
            </a:r>
            <a:r>
              <a:rPr lang="es-ES" sz="1400" dirty="0" smtClean="0"/>
              <a:t> 2017</a:t>
            </a:r>
            <a:endParaRPr lang="es-ES" sz="1400" dirty="0"/>
          </a:p>
        </p:txBody>
      </p:sp>
    </p:spTree>
  </p:cSld>
  <p:clrMapOvr>
    <a:masterClrMapping/>
  </p:clrMapOvr>
  <p:transition spd="med">
    <p:pull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000" y="1484784"/>
            <a:ext cx="8255000" cy="4819178"/>
          </a:xfrm>
          <a:prstGeom prst="rect">
            <a:avLst/>
          </a:prstGeom>
        </p:spPr>
        <p:txBody>
          <a:bodyPr lIns="80202" tIns="40101" rIns="80202" bIns="40101"/>
          <a:lstStyle>
            <a:lvl1pPr marL="388815" indent="-388815" algn="l" rtl="0" eaLnBrk="0" fontAlgn="base" hangingPunct="0">
              <a:spcBef>
                <a:spcPct val="20000"/>
              </a:spcBef>
              <a:spcAft>
                <a:spcPct val="0"/>
              </a:spcAft>
              <a:buClr>
                <a:schemeClr val="accent2"/>
              </a:buClr>
              <a:buFont typeface="Wingdings" charset="0"/>
              <a:buChar char="ü"/>
              <a:defRPr sz="3200">
                <a:solidFill>
                  <a:srgbClr val="0000CC"/>
                </a:solidFill>
                <a:latin typeface="+mn-lt"/>
                <a:ea typeface="ＭＳ Ｐゴシック" pitchFamily="-65" charset="-128"/>
                <a:cs typeface="ＭＳ Ｐゴシック" pitchFamily="-65" charset="-128"/>
              </a:defRPr>
            </a:lvl1pPr>
            <a:lvl2pPr marL="844283" indent="-323747" algn="l" rtl="0" eaLnBrk="0" fontAlgn="base" hangingPunct="0">
              <a:spcBef>
                <a:spcPct val="20000"/>
              </a:spcBef>
              <a:spcAft>
                <a:spcPct val="0"/>
              </a:spcAft>
              <a:buClr>
                <a:srgbClr val="FF3300"/>
              </a:buClr>
              <a:buFont typeface="Times New Roman" charset="0"/>
              <a:buChar char="→"/>
              <a:defRPr sz="2700">
                <a:solidFill>
                  <a:srgbClr val="FF3300"/>
                </a:solidFill>
                <a:latin typeface="+mn-lt"/>
                <a:ea typeface="ＭＳ Ｐゴシック" charset="-128"/>
              </a:defRPr>
            </a:lvl2pPr>
            <a:lvl3pPr marL="1299749" indent="-258681" algn="l" rtl="0" eaLnBrk="0" fontAlgn="base" hangingPunct="0">
              <a:spcBef>
                <a:spcPct val="20000"/>
              </a:spcBef>
              <a:spcAft>
                <a:spcPct val="0"/>
              </a:spcAft>
              <a:buChar char="•"/>
              <a:defRPr sz="2300">
                <a:solidFill>
                  <a:schemeClr val="tx1"/>
                </a:solidFill>
                <a:latin typeface="+mn-lt"/>
                <a:ea typeface="ＭＳ Ｐゴシック" charset="-128"/>
              </a:defRPr>
            </a:lvl3pPr>
            <a:lvl4pPr marL="1821870" indent="-258681" algn="l" rtl="0" eaLnBrk="0" fontAlgn="base" hangingPunct="0">
              <a:spcBef>
                <a:spcPct val="20000"/>
              </a:spcBef>
              <a:spcAft>
                <a:spcPct val="0"/>
              </a:spcAft>
              <a:buChar char="–"/>
              <a:defRPr sz="2300">
                <a:solidFill>
                  <a:schemeClr val="tx1"/>
                </a:solidFill>
                <a:latin typeface="+mn-lt"/>
                <a:ea typeface="ＭＳ Ｐゴシック" charset="-128"/>
              </a:defRPr>
            </a:lvl4pPr>
            <a:lvl5pPr marL="2342405" indent="-258681" algn="l" rtl="0" eaLnBrk="0" fontAlgn="base" hangingPunct="0">
              <a:spcBef>
                <a:spcPct val="20000"/>
              </a:spcBef>
              <a:spcAft>
                <a:spcPct val="0"/>
              </a:spcAft>
              <a:buChar char="»"/>
              <a:defRPr sz="2300">
                <a:solidFill>
                  <a:schemeClr val="tx1"/>
                </a:solidFill>
                <a:latin typeface="+mn-lt"/>
                <a:ea typeface="ＭＳ Ｐゴシック" charset="-128"/>
              </a:defRPr>
            </a:lvl5pPr>
            <a:lvl6pPr marL="2865126" indent="-260467" algn="l" rtl="0" fontAlgn="base">
              <a:spcBef>
                <a:spcPct val="20000"/>
              </a:spcBef>
              <a:spcAft>
                <a:spcPct val="0"/>
              </a:spcAft>
              <a:buChar char="»"/>
              <a:defRPr sz="2300">
                <a:solidFill>
                  <a:schemeClr val="tx1"/>
                </a:solidFill>
                <a:latin typeface="+mn-lt"/>
              </a:defRPr>
            </a:lvl6pPr>
            <a:lvl7pPr marL="3386057" indent="-260467" algn="l" rtl="0" fontAlgn="base">
              <a:spcBef>
                <a:spcPct val="20000"/>
              </a:spcBef>
              <a:spcAft>
                <a:spcPct val="0"/>
              </a:spcAft>
              <a:buChar char="»"/>
              <a:defRPr sz="2300">
                <a:solidFill>
                  <a:schemeClr val="tx1"/>
                </a:solidFill>
                <a:latin typeface="+mn-lt"/>
              </a:defRPr>
            </a:lvl7pPr>
            <a:lvl8pPr marL="3906986" indent="-260467" algn="l" rtl="0" fontAlgn="base">
              <a:spcBef>
                <a:spcPct val="20000"/>
              </a:spcBef>
              <a:spcAft>
                <a:spcPct val="0"/>
              </a:spcAft>
              <a:buChar char="»"/>
              <a:defRPr sz="2300">
                <a:solidFill>
                  <a:schemeClr val="tx1"/>
                </a:solidFill>
                <a:latin typeface="+mn-lt"/>
              </a:defRPr>
            </a:lvl8pPr>
            <a:lvl9pPr marL="4427920" indent="-260467" algn="l" rtl="0" fontAlgn="base">
              <a:spcBef>
                <a:spcPct val="20000"/>
              </a:spcBef>
              <a:spcAft>
                <a:spcPct val="0"/>
              </a:spcAft>
              <a:buChar char="»"/>
              <a:defRPr sz="2300">
                <a:solidFill>
                  <a:schemeClr val="tx1"/>
                </a:solidFill>
                <a:latin typeface="+mn-lt"/>
              </a:defRPr>
            </a:lvl9pPr>
          </a:lstStyle>
          <a:p>
            <a:pPr>
              <a:buNone/>
            </a:pPr>
            <a:endParaRPr lang="en-US" sz="2400" dirty="0" smtClean="0"/>
          </a:p>
          <a:p>
            <a:pPr lvl="1"/>
            <a:endParaRPr lang="en-US" dirty="0" smtClean="0"/>
          </a:p>
          <a:p>
            <a:pPr>
              <a:buFont typeface="Wingdings" charset="2"/>
              <a:buNone/>
            </a:pPr>
            <a:endParaRPr lang="en-US" dirty="0" smtClean="0">
              <a:solidFill>
                <a:schemeClr val="tx1"/>
              </a:solidFill>
              <a:ea typeface="ＭＳ Ｐゴシック" charset="-128"/>
              <a:cs typeface="ＭＳ Ｐゴシック" charset="-128"/>
            </a:endParaRPr>
          </a:p>
          <a:p>
            <a:pPr>
              <a:buFont typeface="Wingdings" charset="2"/>
              <a:buNone/>
            </a:pPr>
            <a:endParaRPr lang="en-US" dirty="0">
              <a:solidFill>
                <a:schemeClr val="tx1"/>
              </a:solidFill>
              <a:ea typeface="ＭＳ Ｐゴシック" charset="-128"/>
              <a:cs typeface="ＭＳ Ｐゴシック" charset="-128"/>
            </a:endParaRPr>
          </a:p>
          <a:p>
            <a:pPr>
              <a:buFont typeface="Wingdings" charset="2"/>
              <a:buNone/>
            </a:pPr>
            <a:endParaRPr lang="en-US" dirty="0" smtClean="0">
              <a:solidFill>
                <a:schemeClr val="tx1"/>
              </a:solidFill>
              <a:ea typeface="ＭＳ Ｐゴシック" charset="-128"/>
              <a:cs typeface="ＭＳ Ｐゴシック" charset="-128"/>
            </a:endParaRPr>
          </a:p>
          <a:p>
            <a:pPr>
              <a:buFont typeface="Wingdings" charset="2"/>
              <a:buNone/>
            </a:pPr>
            <a:endParaRPr lang="en-US" dirty="0" smtClean="0">
              <a:solidFill>
                <a:schemeClr val="tx1"/>
              </a:solidFill>
              <a:ea typeface="ＭＳ Ｐゴシック" charset="-128"/>
              <a:cs typeface="ＭＳ Ｐゴシック" charset="-128"/>
            </a:endParaRPr>
          </a:p>
          <a:p>
            <a:pPr>
              <a:buFont typeface="Wingdings" charset="2"/>
              <a:buNone/>
            </a:pPr>
            <a:endParaRPr lang="en-US" dirty="0">
              <a:solidFill>
                <a:schemeClr val="tx1"/>
              </a:solidFill>
              <a:ea typeface="ＭＳ Ｐゴシック" charset="-128"/>
              <a:cs typeface="ＭＳ Ｐゴシック" charset="-128"/>
            </a:endParaRPr>
          </a:p>
        </p:txBody>
      </p:sp>
      <p:sp>
        <p:nvSpPr>
          <p:cNvPr id="12"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3" name="30 Marcador de número de diapositiva"/>
          <p:cNvSpPr>
            <a:spLocks noGrp="1"/>
          </p:cNvSpPr>
          <p:nvPr>
            <p:ph type="sldNum" sz="quarter" idx="12"/>
          </p:nvPr>
        </p:nvSpPr>
        <p:spPr>
          <a:xfrm>
            <a:off x="8748464" y="6619651"/>
            <a:ext cx="395536" cy="265733"/>
          </a:xfrm>
        </p:spPr>
        <p:txBody>
          <a:bodyPr/>
          <a:lstStyle/>
          <a:p>
            <a:pPr>
              <a:defRPr/>
            </a:pPr>
            <a:fld id="{98A2EE96-BED7-4DAD-871F-BA89A52F8872}" type="slidenum">
              <a:rPr lang="es-ES" b="1" smtClean="0">
                <a:solidFill>
                  <a:schemeClr val="tx1"/>
                </a:solidFill>
              </a:rPr>
              <a:pPr>
                <a:defRPr/>
              </a:pPr>
              <a:t>11</a:t>
            </a:fld>
            <a:endParaRPr lang="es-ES" b="1" dirty="0">
              <a:solidFill>
                <a:schemeClr val="tx1"/>
              </a:solidFill>
            </a:endParaRPr>
          </a:p>
        </p:txBody>
      </p:sp>
      <p:sp>
        <p:nvSpPr>
          <p:cNvPr id="14" name="Rectangle 2"/>
          <p:cNvSpPr txBox="1">
            <a:spLocks noChangeArrowheads="1"/>
          </p:cNvSpPr>
          <p:nvPr/>
        </p:nvSpPr>
        <p:spPr bwMode="auto">
          <a:xfrm>
            <a:off x="395536"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14 CuadroTexto"/>
          <p:cNvSpPr txBox="1"/>
          <p:nvPr/>
        </p:nvSpPr>
        <p:spPr>
          <a:xfrm>
            <a:off x="2313660" y="941239"/>
            <a:ext cx="4562596" cy="615553"/>
          </a:xfrm>
          <a:prstGeom prst="rect">
            <a:avLst/>
          </a:prstGeom>
          <a:noFill/>
        </p:spPr>
        <p:txBody>
          <a:bodyPr wrap="none" rtlCol="0">
            <a:spAutoFit/>
          </a:bodyPr>
          <a:lstStyle/>
          <a:p>
            <a:r>
              <a:rPr lang="en-GB" sz="3400" b="1" dirty="0" smtClean="0">
                <a:solidFill>
                  <a:srgbClr val="060ABA"/>
                </a:solidFill>
                <a:effectLst>
                  <a:outerShdw blurRad="38100" dist="38100" dir="2700000" algn="tl">
                    <a:srgbClr val="000000">
                      <a:alpha val="43137"/>
                    </a:srgbClr>
                  </a:outerShdw>
                </a:effectLst>
              </a:rPr>
              <a:t>Fast-Timing Methods</a:t>
            </a:r>
            <a:endParaRPr lang="es-ES" sz="3400" dirty="0">
              <a:solidFill>
                <a:srgbClr val="060ABA"/>
              </a:solidFill>
              <a:effectLst>
                <a:outerShdw blurRad="38100" dist="38100" dir="2700000" algn="tl">
                  <a:srgbClr val="000000">
                    <a:alpha val="43137"/>
                  </a:srgbClr>
                </a:outerShdw>
              </a:effectLst>
            </a:endParaRPr>
          </a:p>
        </p:txBody>
      </p:sp>
      <p:grpSp>
        <p:nvGrpSpPr>
          <p:cNvPr id="16" name="31 Grupo"/>
          <p:cNvGrpSpPr/>
          <p:nvPr/>
        </p:nvGrpSpPr>
        <p:grpSpPr>
          <a:xfrm>
            <a:off x="251520" y="5877272"/>
            <a:ext cx="8726174" cy="432048"/>
            <a:chOff x="251520" y="5877272"/>
            <a:chExt cx="8726174" cy="432048"/>
          </a:xfrm>
        </p:grpSpPr>
        <p:sp>
          <p:nvSpPr>
            <p:cNvPr id="17" name="16 CuadroTexto"/>
            <p:cNvSpPr txBox="1"/>
            <p:nvPr/>
          </p:nvSpPr>
          <p:spPr>
            <a:xfrm>
              <a:off x="251520" y="5877272"/>
              <a:ext cx="4395755" cy="430887"/>
            </a:xfrm>
            <a:prstGeom prst="rect">
              <a:avLst/>
            </a:prstGeom>
            <a:noFill/>
          </p:spPr>
          <p:txBody>
            <a:bodyPr wrap="none" rtlCol="0">
              <a:spAutoFit/>
            </a:bodyPr>
            <a:lstStyle/>
            <a:p>
              <a:r>
                <a:rPr lang="en-GB" sz="2200" b="1" dirty="0" smtClean="0">
                  <a:solidFill>
                    <a:srgbClr val="C00000"/>
                  </a:solidFill>
                  <a:latin typeface="Arial" pitchFamily="34" charset="0"/>
                  <a:cs typeface="Arial" pitchFamily="34" charset="0"/>
                </a:rPr>
                <a:t> The better </a:t>
              </a:r>
              <a:r>
                <a:rPr lang="en-GB" sz="2200" b="1" dirty="0" smtClean="0">
                  <a:solidFill>
                    <a:srgbClr val="C00000"/>
                  </a:solidFill>
                  <a:latin typeface="Arial" pitchFamily="34" charset="0"/>
                  <a:cs typeface="Arial" pitchFamily="34" charset="0"/>
                </a:rPr>
                <a:t>the time </a:t>
              </a:r>
              <a:r>
                <a:rPr lang="en-GB" sz="2200" b="1" dirty="0" smtClean="0">
                  <a:solidFill>
                    <a:srgbClr val="C00000"/>
                  </a:solidFill>
                  <a:latin typeface="Arial" pitchFamily="34" charset="0"/>
                  <a:cs typeface="Arial" pitchFamily="34" charset="0"/>
                </a:rPr>
                <a:t>resolution  </a:t>
              </a:r>
              <a:endParaRPr lang="es-ES" sz="2200" dirty="0">
                <a:latin typeface="Arial" pitchFamily="34" charset="0"/>
                <a:cs typeface="Arial" pitchFamily="34" charset="0"/>
              </a:endParaRPr>
            </a:p>
          </p:txBody>
        </p:sp>
        <p:sp>
          <p:nvSpPr>
            <p:cNvPr id="18" name="17 CuadroTexto"/>
            <p:cNvSpPr txBox="1"/>
            <p:nvPr/>
          </p:nvSpPr>
          <p:spPr>
            <a:xfrm>
              <a:off x="5146196" y="5877272"/>
              <a:ext cx="3831498" cy="430887"/>
            </a:xfrm>
            <a:prstGeom prst="rect">
              <a:avLst/>
            </a:prstGeom>
            <a:noFill/>
          </p:spPr>
          <p:txBody>
            <a:bodyPr wrap="none" rtlCol="0">
              <a:spAutoFit/>
            </a:bodyPr>
            <a:lstStyle/>
            <a:p>
              <a:r>
                <a:rPr lang="en-GB" sz="2200" b="1" dirty="0" smtClean="0">
                  <a:solidFill>
                    <a:srgbClr val="C00000"/>
                  </a:solidFill>
                  <a:latin typeface="Arial" pitchFamily="34" charset="0"/>
                  <a:cs typeface="Arial" pitchFamily="34" charset="0"/>
                </a:rPr>
                <a:t> The better </a:t>
              </a:r>
              <a:r>
                <a:rPr lang="en-GB" sz="2200" b="1" dirty="0" smtClean="0">
                  <a:solidFill>
                    <a:srgbClr val="C00000"/>
                  </a:solidFill>
                  <a:latin typeface="Arial" pitchFamily="34" charset="0"/>
                  <a:cs typeface="Arial" pitchFamily="34" charset="0"/>
                </a:rPr>
                <a:t>the sensitivity   </a:t>
              </a:r>
              <a:endParaRPr lang="es-ES" sz="2200" dirty="0">
                <a:latin typeface="Arial" pitchFamily="34" charset="0"/>
                <a:cs typeface="Arial" pitchFamily="34" charset="0"/>
              </a:endParaRPr>
            </a:p>
          </p:txBody>
        </p:sp>
        <p:sp>
          <p:nvSpPr>
            <p:cNvPr id="19" name="18 Flecha derecha"/>
            <p:cNvSpPr/>
            <p:nvPr/>
          </p:nvSpPr>
          <p:spPr>
            <a:xfrm>
              <a:off x="4427984" y="5949280"/>
              <a:ext cx="546056" cy="360040"/>
            </a:xfrm>
            <a:prstGeom prst="rightArrow">
              <a:avLst/>
            </a:prstGeom>
            <a:solidFill>
              <a:schemeClr val="accent1">
                <a:lumMod val="7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0" name="CuadroTexto 6"/>
          <p:cNvSpPr txBox="1"/>
          <p:nvPr/>
        </p:nvSpPr>
        <p:spPr>
          <a:xfrm>
            <a:off x="1" y="4221088"/>
            <a:ext cx="2915816" cy="1312091"/>
          </a:xfrm>
          <a:prstGeom prst="rect">
            <a:avLst/>
          </a:prstGeom>
        </p:spPr>
        <p:style>
          <a:lnRef idx="2">
            <a:schemeClr val="accent2"/>
          </a:lnRef>
          <a:fillRef idx="1">
            <a:schemeClr val="lt1"/>
          </a:fillRef>
          <a:effectRef idx="0">
            <a:schemeClr val="accent2"/>
          </a:effectRef>
          <a:fontRef idx="minor">
            <a:schemeClr val="dk1"/>
          </a:fontRef>
        </p:style>
        <p:txBody>
          <a:bodyPr wrap="square" lIns="80202" tIns="40101" rIns="80202" bIns="40101" rtlCol="0">
            <a:spAutoFit/>
          </a:bodyPr>
          <a:lstStyle/>
          <a:p>
            <a:pPr algn="ctr">
              <a:lnSpc>
                <a:spcPct val="80000"/>
              </a:lnSpc>
            </a:pPr>
            <a:r>
              <a:rPr lang="es-ES" sz="2500" b="1" dirty="0" err="1" smtClean="0">
                <a:solidFill>
                  <a:srgbClr val="0000CC"/>
                </a:solidFill>
                <a:latin typeface="Arial" pitchFamily="34" charset="0"/>
                <a:cs typeface="Arial" pitchFamily="34" charset="0"/>
              </a:rPr>
              <a:t>Need</a:t>
            </a:r>
            <a:r>
              <a:rPr lang="es-ES" sz="2500" b="1" dirty="0" smtClean="0">
                <a:solidFill>
                  <a:srgbClr val="0000CC"/>
                </a:solidFill>
                <a:latin typeface="Arial" pitchFamily="34" charset="0"/>
                <a:cs typeface="Arial" pitchFamily="34" charset="0"/>
              </a:rPr>
              <a:t> </a:t>
            </a:r>
            <a:r>
              <a:rPr lang="es-ES" sz="2500" b="1" dirty="0" err="1" smtClean="0">
                <a:solidFill>
                  <a:srgbClr val="0000CC"/>
                </a:solidFill>
                <a:latin typeface="Arial" pitchFamily="34" charset="0"/>
                <a:cs typeface="Arial" pitchFamily="34" charset="0"/>
              </a:rPr>
              <a:t>for</a:t>
            </a:r>
            <a:r>
              <a:rPr lang="es-ES" sz="2500" b="1" dirty="0" smtClean="0">
                <a:solidFill>
                  <a:srgbClr val="0000CC"/>
                </a:solidFill>
                <a:latin typeface="Arial" pitchFamily="34" charset="0"/>
                <a:cs typeface="Arial" pitchFamily="34" charset="0"/>
              </a:rPr>
              <a:t> </a:t>
            </a:r>
            <a:r>
              <a:rPr lang="es-ES" sz="2500" b="1" dirty="0" err="1" smtClean="0">
                <a:solidFill>
                  <a:srgbClr val="0000CC"/>
                </a:solidFill>
                <a:latin typeface="Arial" pitchFamily="34" charset="0"/>
                <a:cs typeface="Arial" pitchFamily="34" charset="0"/>
              </a:rPr>
              <a:t>very</a:t>
            </a:r>
            <a:r>
              <a:rPr lang="es-ES" sz="2500" b="1" dirty="0" smtClean="0">
                <a:solidFill>
                  <a:srgbClr val="0000CC"/>
                </a:solidFill>
                <a:latin typeface="Arial" pitchFamily="34" charset="0"/>
                <a:cs typeface="Arial" pitchFamily="34" charset="0"/>
              </a:rPr>
              <a:t> precise </a:t>
            </a:r>
          </a:p>
          <a:p>
            <a:pPr algn="ctr">
              <a:lnSpc>
                <a:spcPct val="80000"/>
              </a:lnSpc>
            </a:pPr>
            <a:r>
              <a:rPr lang="es-ES" sz="2500" b="1" dirty="0" smtClean="0">
                <a:solidFill>
                  <a:srgbClr val="0000CC"/>
                </a:solidFill>
                <a:latin typeface="Arial" pitchFamily="34" charset="0"/>
                <a:cs typeface="Arial" pitchFamily="34" charset="0"/>
              </a:rPr>
              <a:t>time </a:t>
            </a:r>
            <a:r>
              <a:rPr lang="es-ES" sz="2500" b="1" dirty="0" err="1" smtClean="0">
                <a:solidFill>
                  <a:srgbClr val="0000CC"/>
                </a:solidFill>
                <a:latin typeface="Arial" pitchFamily="34" charset="0"/>
                <a:cs typeface="Arial" pitchFamily="34" charset="0"/>
              </a:rPr>
              <a:t>calibrations</a:t>
            </a:r>
            <a:endParaRPr lang="es-ES" sz="2500" b="1" dirty="0" smtClean="0">
              <a:solidFill>
                <a:srgbClr val="0000CC"/>
              </a:solidFill>
              <a:latin typeface="Arial" pitchFamily="34" charset="0"/>
              <a:cs typeface="Arial" pitchFamily="34" charset="0"/>
            </a:endParaRPr>
          </a:p>
          <a:p>
            <a:pPr algn="ctr">
              <a:lnSpc>
                <a:spcPct val="80000"/>
              </a:lnSpc>
            </a:pPr>
            <a:endParaRPr lang="es-ES" sz="2500" dirty="0" smtClean="0">
              <a:solidFill>
                <a:srgbClr val="0000CC"/>
              </a:solidFill>
              <a:latin typeface="Arial" pitchFamily="34" charset="0"/>
              <a:cs typeface="Arial" pitchFamily="34" charset="0"/>
            </a:endParaRPr>
          </a:p>
        </p:txBody>
      </p:sp>
      <p:sp>
        <p:nvSpPr>
          <p:cNvPr id="22" name="CuadroTexto 6"/>
          <p:cNvSpPr txBox="1"/>
          <p:nvPr/>
        </p:nvSpPr>
        <p:spPr>
          <a:xfrm>
            <a:off x="2987825" y="4221088"/>
            <a:ext cx="3240359" cy="1312091"/>
          </a:xfrm>
          <a:prstGeom prst="rect">
            <a:avLst/>
          </a:prstGeom>
        </p:spPr>
        <p:style>
          <a:lnRef idx="2">
            <a:schemeClr val="accent2"/>
          </a:lnRef>
          <a:fillRef idx="1">
            <a:schemeClr val="lt1"/>
          </a:fillRef>
          <a:effectRef idx="0">
            <a:schemeClr val="accent2"/>
          </a:effectRef>
          <a:fontRef idx="minor">
            <a:schemeClr val="dk1"/>
          </a:fontRef>
        </p:style>
        <p:txBody>
          <a:bodyPr wrap="square" lIns="80202" tIns="40101" rIns="80202" bIns="40101" rtlCol="0">
            <a:spAutoFit/>
          </a:bodyPr>
          <a:lstStyle/>
          <a:p>
            <a:pPr algn="ctr">
              <a:lnSpc>
                <a:spcPct val="80000"/>
              </a:lnSpc>
            </a:pPr>
            <a:r>
              <a:rPr lang="es-ES" sz="2500" b="1" dirty="0" err="1" smtClean="0">
                <a:solidFill>
                  <a:srgbClr val="C00000"/>
                </a:solidFill>
                <a:latin typeface="Arial" pitchFamily="34" charset="0"/>
                <a:cs typeface="Arial" pitchFamily="34" charset="0"/>
              </a:rPr>
              <a:t>Their</a:t>
            </a:r>
            <a:r>
              <a:rPr lang="es-ES" sz="2500" b="1" dirty="0" smtClean="0">
                <a:solidFill>
                  <a:srgbClr val="C00000"/>
                </a:solidFill>
                <a:latin typeface="Arial" pitchFamily="34" charset="0"/>
                <a:cs typeface="Arial" pitchFamily="34" charset="0"/>
              </a:rPr>
              <a:t> </a:t>
            </a:r>
            <a:r>
              <a:rPr lang="es-ES" sz="2500" b="1" dirty="0" err="1" smtClean="0">
                <a:solidFill>
                  <a:srgbClr val="C00000"/>
                </a:solidFill>
                <a:latin typeface="Arial" pitchFamily="34" charset="0"/>
                <a:cs typeface="Arial" pitchFamily="34" charset="0"/>
              </a:rPr>
              <a:t>sensibility</a:t>
            </a:r>
            <a:r>
              <a:rPr lang="es-ES" sz="2500" b="1" dirty="0" smtClean="0">
                <a:solidFill>
                  <a:srgbClr val="C00000"/>
                </a:solidFill>
                <a:latin typeface="Arial" pitchFamily="34" charset="0"/>
                <a:cs typeface="Arial" pitchFamily="34" charset="0"/>
              </a:rPr>
              <a:t> </a:t>
            </a:r>
            <a:r>
              <a:rPr lang="es-ES" sz="2500" b="1" dirty="0" err="1" smtClean="0">
                <a:solidFill>
                  <a:srgbClr val="C00000"/>
                </a:solidFill>
                <a:latin typeface="Arial" pitchFamily="34" charset="0"/>
                <a:cs typeface="Arial" pitchFamily="34" charset="0"/>
              </a:rPr>
              <a:t>directly</a:t>
            </a:r>
            <a:r>
              <a:rPr lang="es-ES" sz="2500" b="1" dirty="0" smtClean="0">
                <a:solidFill>
                  <a:srgbClr val="C00000"/>
                </a:solidFill>
                <a:latin typeface="Arial" pitchFamily="34" charset="0"/>
                <a:cs typeface="Arial" pitchFamily="34" charset="0"/>
              </a:rPr>
              <a:t> </a:t>
            </a:r>
            <a:r>
              <a:rPr lang="es-ES" sz="2500" b="1" dirty="0" err="1" smtClean="0">
                <a:solidFill>
                  <a:srgbClr val="C00000"/>
                </a:solidFill>
                <a:latin typeface="Arial" pitchFamily="34" charset="0"/>
                <a:cs typeface="Arial" pitchFamily="34" charset="0"/>
              </a:rPr>
              <a:t>depends</a:t>
            </a:r>
            <a:r>
              <a:rPr lang="es-ES" sz="2500" b="1" dirty="0" smtClean="0">
                <a:solidFill>
                  <a:srgbClr val="C00000"/>
                </a:solidFill>
                <a:latin typeface="Arial" pitchFamily="34" charset="0"/>
                <a:cs typeface="Arial" pitchFamily="34" charset="0"/>
              </a:rPr>
              <a:t> </a:t>
            </a:r>
            <a:r>
              <a:rPr lang="es-ES" sz="2500" b="1" dirty="0" err="1" smtClean="0">
                <a:solidFill>
                  <a:srgbClr val="C00000"/>
                </a:solidFill>
                <a:latin typeface="Arial" pitchFamily="34" charset="0"/>
                <a:cs typeface="Arial" pitchFamily="34" charset="0"/>
              </a:rPr>
              <a:t>on</a:t>
            </a:r>
            <a:r>
              <a:rPr lang="es-ES" sz="2500" b="1" dirty="0" smtClean="0">
                <a:solidFill>
                  <a:srgbClr val="C00000"/>
                </a:solidFill>
                <a:latin typeface="Arial" pitchFamily="34" charset="0"/>
                <a:cs typeface="Arial" pitchFamily="34" charset="0"/>
              </a:rPr>
              <a:t> </a:t>
            </a:r>
            <a:r>
              <a:rPr lang="es-ES" sz="2500" b="1" dirty="0" err="1" smtClean="0">
                <a:solidFill>
                  <a:srgbClr val="C00000"/>
                </a:solidFill>
                <a:latin typeface="Arial" pitchFamily="34" charset="0"/>
                <a:cs typeface="Arial" pitchFamily="34" charset="0"/>
              </a:rPr>
              <a:t>the</a:t>
            </a:r>
            <a:r>
              <a:rPr lang="es-ES" sz="2500" b="1" dirty="0" smtClean="0">
                <a:solidFill>
                  <a:srgbClr val="C00000"/>
                </a:solidFill>
                <a:latin typeface="Arial" pitchFamily="34" charset="0"/>
                <a:cs typeface="Arial" pitchFamily="34" charset="0"/>
              </a:rPr>
              <a:t> </a:t>
            </a:r>
            <a:r>
              <a:rPr lang="es-ES" sz="2500" b="1" dirty="0" err="1" smtClean="0">
                <a:solidFill>
                  <a:srgbClr val="C00000"/>
                </a:solidFill>
                <a:latin typeface="Arial" pitchFamily="34" charset="0"/>
                <a:cs typeface="Arial" pitchFamily="34" charset="0"/>
              </a:rPr>
              <a:t>setup</a:t>
            </a:r>
            <a:r>
              <a:rPr lang="es-ES" sz="2500" b="1" dirty="0" smtClean="0">
                <a:solidFill>
                  <a:srgbClr val="C00000"/>
                </a:solidFill>
                <a:latin typeface="Arial" pitchFamily="34" charset="0"/>
                <a:cs typeface="Arial" pitchFamily="34" charset="0"/>
              </a:rPr>
              <a:t> in use</a:t>
            </a:r>
          </a:p>
          <a:p>
            <a:pPr algn="ctr">
              <a:lnSpc>
                <a:spcPct val="80000"/>
              </a:lnSpc>
            </a:pPr>
            <a:endParaRPr lang="es-ES" sz="2500" dirty="0" smtClean="0">
              <a:solidFill>
                <a:srgbClr val="0000CC"/>
              </a:solidFill>
              <a:latin typeface="Arial" pitchFamily="34" charset="0"/>
              <a:cs typeface="Arial" pitchFamily="34" charset="0"/>
            </a:endParaRPr>
          </a:p>
        </p:txBody>
      </p:sp>
      <p:sp>
        <p:nvSpPr>
          <p:cNvPr id="23" name="CuadroTexto 6"/>
          <p:cNvSpPr txBox="1"/>
          <p:nvPr/>
        </p:nvSpPr>
        <p:spPr>
          <a:xfrm>
            <a:off x="6300192" y="4221088"/>
            <a:ext cx="2843808" cy="1312091"/>
          </a:xfrm>
          <a:prstGeom prst="rect">
            <a:avLst/>
          </a:prstGeom>
        </p:spPr>
        <p:style>
          <a:lnRef idx="2">
            <a:schemeClr val="accent2"/>
          </a:lnRef>
          <a:fillRef idx="1">
            <a:schemeClr val="lt1"/>
          </a:fillRef>
          <a:effectRef idx="0">
            <a:schemeClr val="accent2"/>
          </a:effectRef>
          <a:fontRef idx="minor">
            <a:schemeClr val="dk1"/>
          </a:fontRef>
        </p:style>
        <p:txBody>
          <a:bodyPr wrap="square" lIns="80202" tIns="40101" rIns="80202" bIns="40101" rtlCol="0">
            <a:spAutoFit/>
          </a:bodyPr>
          <a:lstStyle/>
          <a:p>
            <a:pPr algn="ctr">
              <a:lnSpc>
                <a:spcPct val="80000"/>
              </a:lnSpc>
            </a:pPr>
            <a:r>
              <a:rPr lang="es-ES" sz="2500" b="1" dirty="0" err="1" smtClean="0">
                <a:solidFill>
                  <a:srgbClr val="0000CC"/>
                </a:solidFill>
                <a:latin typeface="Arial" pitchFamily="34" charset="0"/>
                <a:cs typeface="Arial" pitchFamily="34" charset="0"/>
              </a:rPr>
              <a:t>Need</a:t>
            </a:r>
            <a:r>
              <a:rPr lang="es-ES" sz="2500" b="1" dirty="0" smtClean="0">
                <a:solidFill>
                  <a:srgbClr val="0000CC"/>
                </a:solidFill>
                <a:latin typeface="Arial" pitchFamily="34" charset="0"/>
                <a:cs typeface="Arial" pitchFamily="34" charset="0"/>
              </a:rPr>
              <a:t> </a:t>
            </a:r>
            <a:r>
              <a:rPr lang="es-ES" sz="2500" b="1" dirty="0" err="1" smtClean="0">
                <a:solidFill>
                  <a:srgbClr val="0000CC"/>
                </a:solidFill>
                <a:latin typeface="Arial" pitchFamily="34" charset="0"/>
                <a:cs typeface="Arial" pitchFamily="34" charset="0"/>
              </a:rPr>
              <a:t>for</a:t>
            </a:r>
            <a:r>
              <a:rPr lang="es-ES" sz="2500" b="1" dirty="0" smtClean="0">
                <a:solidFill>
                  <a:srgbClr val="0000CC"/>
                </a:solidFill>
                <a:latin typeface="Arial" pitchFamily="34" charset="0"/>
                <a:cs typeface="Arial" pitchFamily="34" charset="0"/>
              </a:rPr>
              <a:t> </a:t>
            </a:r>
            <a:r>
              <a:rPr lang="es-ES" sz="2500" b="1" dirty="0" err="1" smtClean="0">
                <a:solidFill>
                  <a:srgbClr val="0000CC"/>
                </a:solidFill>
                <a:latin typeface="Arial" pitchFamily="34" charset="0"/>
                <a:cs typeface="Arial" pitchFamily="34" charset="0"/>
              </a:rPr>
              <a:t>Background</a:t>
            </a:r>
            <a:r>
              <a:rPr lang="es-ES" sz="2500" b="1" dirty="0" smtClean="0">
                <a:solidFill>
                  <a:srgbClr val="0000CC"/>
                </a:solidFill>
                <a:latin typeface="Arial" pitchFamily="34" charset="0"/>
                <a:cs typeface="Arial" pitchFamily="34" charset="0"/>
              </a:rPr>
              <a:t>/</a:t>
            </a:r>
            <a:r>
              <a:rPr lang="es-ES" sz="2500" b="1" dirty="0" err="1" smtClean="0">
                <a:solidFill>
                  <a:srgbClr val="0000CC"/>
                </a:solidFill>
                <a:latin typeface="Arial" pitchFamily="34" charset="0"/>
                <a:cs typeface="Arial" pitchFamily="34" charset="0"/>
              </a:rPr>
              <a:t>Compton</a:t>
            </a:r>
            <a:r>
              <a:rPr lang="es-ES" sz="2500" b="1" dirty="0" smtClean="0">
                <a:solidFill>
                  <a:srgbClr val="0000CC"/>
                </a:solidFill>
                <a:latin typeface="Arial" pitchFamily="34" charset="0"/>
                <a:cs typeface="Arial" pitchFamily="34" charset="0"/>
              </a:rPr>
              <a:t> </a:t>
            </a:r>
            <a:r>
              <a:rPr lang="es-ES" sz="2500" b="1" dirty="0" err="1" smtClean="0">
                <a:solidFill>
                  <a:srgbClr val="0000CC"/>
                </a:solidFill>
                <a:latin typeface="Arial" pitchFamily="34" charset="0"/>
                <a:cs typeface="Arial" pitchFamily="34" charset="0"/>
              </a:rPr>
              <a:t>corrections</a:t>
            </a:r>
            <a:endParaRPr lang="es-ES" sz="2500" b="1" dirty="0" smtClean="0">
              <a:solidFill>
                <a:srgbClr val="0000CC"/>
              </a:solidFill>
              <a:latin typeface="Arial" pitchFamily="34" charset="0"/>
              <a:cs typeface="Arial" pitchFamily="34" charset="0"/>
            </a:endParaRPr>
          </a:p>
          <a:p>
            <a:pPr algn="ctr">
              <a:lnSpc>
                <a:spcPct val="80000"/>
              </a:lnSpc>
            </a:pPr>
            <a:endParaRPr lang="es-ES" sz="2500" dirty="0" smtClean="0">
              <a:solidFill>
                <a:srgbClr val="0000CC"/>
              </a:solidFill>
              <a:latin typeface="Arial" pitchFamily="34" charset="0"/>
              <a:cs typeface="Arial" pitchFamily="34" charset="0"/>
            </a:endParaRPr>
          </a:p>
        </p:txBody>
      </p:sp>
      <p:sp>
        <p:nvSpPr>
          <p:cNvPr id="25" name="24 CuadroTexto"/>
          <p:cNvSpPr txBox="1"/>
          <p:nvPr/>
        </p:nvSpPr>
        <p:spPr>
          <a:xfrm>
            <a:off x="2411760" y="2113692"/>
            <a:ext cx="4608512" cy="523220"/>
          </a:xfrm>
          <a:prstGeom prst="rect">
            <a:avLst/>
          </a:prstGeom>
          <a:noFill/>
        </p:spPr>
        <p:txBody>
          <a:bodyPr wrap="square" rtlCol="0">
            <a:spAutoFit/>
          </a:bodyPr>
          <a:lstStyle/>
          <a:p>
            <a:pPr algn="ctr"/>
            <a:r>
              <a:rPr lang="en-US" sz="2800" b="1" dirty="0" smtClean="0">
                <a:solidFill>
                  <a:srgbClr val="C00000"/>
                </a:solidFill>
              </a:rPr>
              <a:t>Powerful tool </a:t>
            </a:r>
          </a:p>
        </p:txBody>
      </p:sp>
      <p:sp>
        <p:nvSpPr>
          <p:cNvPr id="26" name="25 CuadroTexto"/>
          <p:cNvSpPr txBox="1"/>
          <p:nvPr/>
        </p:nvSpPr>
        <p:spPr>
          <a:xfrm>
            <a:off x="2411760" y="3121804"/>
            <a:ext cx="4608512" cy="538609"/>
          </a:xfrm>
          <a:prstGeom prst="rect">
            <a:avLst/>
          </a:prstGeom>
          <a:noFill/>
        </p:spPr>
        <p:txBody>
          <a:bodyPr wrap="square" rtlCol="0">
            <a:spAutoFit/>
          </a:bodyPr>
          <a:lstStyle/>
          <a:p>
            <a:pPr algn="ctr"/>
            <a:r>
              <a:rPr lang="en-US" sz="2900" b="1" dirty="0" smtClean="0"/>
              <a:t>Lifetimes measurements </a:t>
            </a:r>
          </a:p>
        </p:txBody>
      </p:sp>
      <p:sp>
        <p:nvSpPr>
          <p:cNvPr id="27" name="26 Flecha derecha"/>
          <p:cNvSpPr/>
          <p:nvPr/>
        </p:nvSpPr>
        <p:spPr>
          <a:xfrm rot="5400000">
            <a:off x="4319972" y="1664804"/>
            <a:ext cx="447890" cy="344198"/>
          </a:xfrm>
          <a:prstGeom prst="rightArrow">
            <a:avLst/>
          </a:prstGeom>
          <a:solidFill>
            <a:srgbClr val="9E0000"/>
          </a:solidFill>
          <a:ln>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Flecha derecha"/>
          <p:cNvSpPr/>
          <p:nvPr/>
        </p:nvSpPr>
        <p:spPr>
          <a:xfrm rot="5400000">
            <a:off x="4340134" y="2780928"/>
            <a:ext cx="447890" cy="272190"/>
          </a:xfrm>
          <a:prstGeom prst="rightArrow">
            <a:avLst/>
          </a:prstGeom>
          <a:solidFill>
            <a:srgbClr val="060ABA"/>
          </a:solidFill>
          <a:ln>
            <a:solidFill>
              <a:srgbClr val="060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Flecha derecha"/>
          <p:cNvSpPr/>
          <p:nvPr/>
        </p:nvSpPr>
        <p:spPr>
          <a:xfrm rot="8570982">
            <a:off x="2312585" y="3788234"/>
            <a:ext cx="602960" cy="203523"/>
          </a:xfrm>
          <a:prstGeom prst="rightArrow">
            <a:avLst/>
          </a:prstGeom>
          <a:solidFill>
            <a:srgbClr val="060ABA"/>
          </a:solidFill>
          <a:ln>
            <a:solidFill>
              <a:srgbClr val="060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Flecha derecha"/>
          <p:cNvSpPr/>
          <p:nvPr/>
        </p:nvSpPr>
        <p:spPr>
          <a:xfrm rot="5400000">
            <a:off x="4392877" y="3769776"/>
            <a:ext cx="447890" cy="198387"/>
          </a:xfrm>
          <a:prstGeom prst="rightArrow">
            <a:avLst/>
          </a:prstGeom>
          <a:solidFill>
            <a:srgbClr val="060ABA"/>
          </a:solidFill>
          <a:ln>
            <a:solidFill>
              <a:srgbClr val="060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Flecha derecha"/>
          <p:cNvSpPr/>
          <p:nvPr/>
        </p:nvSpPr>
        <p:spPr>
          <a:xfrm rot="3189858">
            <a:off x="6332910" y="3773555"/>
            <a:ext cx="602960" cy="203523"/>
          </a:xfrm>
          <a:prstGeom prst="rightArrow">
            <a:avLst/>
          </a:prstGeom>
          <a:solidFill>
            <a:srgbClr val="060ABA"/>
          </a:solidFill>
          <a:ln>
            <a:solidFill>
              <a:srgbClr val="060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2336914729"/>
      </p:ext>
    </p:extLst>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962177" y="821153"/>
            <a:ext cx="7858295" cy="663631"/>
          </a:xfrm>
          <a:prstGeom prst="rect">
            <a:avLst/>
          </a:prstGeom>
          <a:noFill/>
          <a:ln w="9525">
            <a:noFill/>
            <a:miter lim="800000"/>
            <a:headEnd/>
            <a:tailEnd/>
          </a:ln>
          <a:effectLst/>
        </p:spPr>
        <p:txBody>
          <a:bodyPr lIns="91411" tIns="45705" rIns="91411" bIns="45705" anchor="ctr">
            <a:prstTxWarp prst="textNoShape">
              <a:avLst/>
            </a:prstTxWarp>
          </a:bodyPr>
          <a:lstStyle/>
          <a:p>
            <a:pPr algn="ctr" eaLnBrk="0" hangingPunct="0"/>
            <a:r>
              <a:rPr lang="en-US" sz="2600" b="1" dirty="0">
                <a:solidFill>
                  <a:srgbClr val="060ABA"/>
                </a:solidFill>
                <a:effectLst>
                  <a:outerShdw blurRad="38100" dist="38100" dir="2700000" algn="tl">
                    <a:srgbClr val="000000">
                      <a:alpha val="43137"/>
                    </a:srgbClr>
                  </a:outerShdw>
                </a:effectLst>
                <a:ea typeface="ＭＳ Ｐゴシック" charset="-128"/>
                <a:cs typeface="ＭＳ Ｐゴシック" charset="-128"/>
              </a:rPr>
              <a:t>Figure of merit </a:t>
            </a:r>
            <a:r>
              <a:rPr lang="en-US" sz="2600" dirty="0">
                <a:solidFill>
                  <a:srgbClr val="060ABA"/>
                </a:solidFill>
                <a:effectLst>
                  <a:outerShdw blurRad="38100" dist="38100" dir="2700000" algn="tl">
                    <a:srgbClr val="000000">
                      <a:alpha val="43137"/>
                    </a:srgbClr>
                  </a:outerShdw>
                </a:effectLst>
                <a:ea typeface="ＭＳ Ｐゴシック" charset="-128"/>
                <a:cs typeface="ＭＳ Ｐゴシック" charset="-128"/>
              </a:rPr>
              <a:t>for fast </a:t>
            </a:r>
            <a:r>
              <a:rPr lang="en-US" sz="2600" dirty="0" smtClean="0">
                <a:solidFill>
                  <a:srgbClr val="060ABA"/>
                </a:solidFill>
                <a:effectLst>
                  <a:outerShdw blurRad="38100" dist="38100" dir="2700000" algn="tl">
                    <a:srgbClr val="000000">
                      <a:alpha val="43137"/>
                    </a:srgbClr>
                  </a:outerShdw>
                </a:effectLst>
                <a:ea typeface="ＭＳ Ｐゴシック" charset="-128"/>
                <a:cs typeface="ＭＳ Ｐゴシック" charset="-128"/>
              </a:rPr>
              <a:t>timing </a:t>
            </a:r>
            <a:r>
              <a:rPr lang="en-US" sz="2600" dirty="0">
                <a:solidFill>
                  <a:srgbClr val="060ABA"/>
                </a:solidFill>
                <a:effectLst>
                  <a:outerShdw blurRad="38100" dist="38100" dir="2700000" algn="tl">
                    <a:srgbClr val="000000">
                      <a:alpha val="43137"/>
                    </a:srgbClr>
                  </a:outerShdw>
                </a:effectLst>
                <a:ea typeface="ＭＳ Ｐゴシック" charset="-128"/>
                <a:cs typeface="ＭＳ Ｐゴシック" charset="-128"/>
              </a:rPr>
              <a:t>measurements</a:t>
            </a:r>
          </a:p>
        </p:txBody>
      </p:sp>
      <p:sp>
        <p:nvSpPr>
          <p:cNvPr id="4" name="Content Placeholder 2"/>
          <p:cNvSpPr txBox="1">
            <a:spLocks/>
          </p:cNvSpPr>
          <p:nvPr/>
        </p:nvSpPr>
        <p:spPr>
          <a:xfrm>
            <a:off x="254000" y="1484784"/>
            <a:ext cx="8255000" cy="4819178"/>
          </a:xfrm>
          <a:prstGeom prst="rect">
            <a:avLst/>
          </a:prstGeom>
        </p:spPr>
        <p:txBody>
          <a:bodyPr lIns="80202" tIns="40101" rIns="80202" bIns="40101"/>
          <a:lstStyle>
            <a:lvl1pPr marL="388815" indent="-388815" algn="l" rtl="0" eaLnBrk="0" fontAlgn="base" hangingPunct="0">
              <a:spcBef>
                <a:spcPct val="20000"/>
              </a:spcBef>
              <a:spcAft>
                <a:spcPct val="0"/>
              </a:spcAft>
              <a:buClr>
                <a:schemeClr val="accent2"/>
              </a:buClr>
              <a:buFont typeface="Wingdings" charset="0"/>
              <a:buChar char="ü"/>
              <a:defRPr sz="3200">
                <a:solidFill>
                  <a:srgbClr val="0000CC"/>
                </a:solidFill>
                <a:latin typeface="+mn-lt"/>
                <a:ea typeface="ＭＳ Ｐゴシック" pitchFamily="-65" charset="-128"/>
                <a:cs typeface="ＭＳ Ｐゴシック" pitchFamily="-65" charset="-128"/>
              </a:defRPr>
            </a:lvl1pPr>
            <a:lvl2pPr marL="844283" indent="-323747" algn="l" rtl="0" eaLnBrk="0" fontAlgn="base" hangingPunct="0">
              <a:spcBef>
                <a:spcPct val="20000"/>
              </a:spcBef>
              <a:spcAft>
                <a:spcPct val="0"/>
              </a:spcAft>
              <a:buClr>
                <a:srgbClr val="FF3300"/>
              </a:buClr>
              <a:buFont typeface="Times New Roman" charset="0"/>
              <a:buChar char="→"/>
              <a:defRPr sz="2700">
                <a:solidFill>
                  <a:srgbClr val="FF3300"/>
                </a:solidFill>
                <a:latin typeface="+mn-lt"/>
                <a:ea typeface="ＭＳ Ｐゴシック" charset="-128"/>
              </a:defRPr>
            </a:lvl2pPr>
            <a:lvl3pPr marL="1299749" indent="-258681" algn="l" rtl="0" eaLnBrk="0" fontAlgn="base" hangingPunct="0">
              <a:spcBef>
                <a:spcPct val="20000"/>
              </a:spcBef>
              <a:spcAft>
                <a:spcPct val="0"/>
              </a:spcAft>
              <a:buChar char="•"/>
              <a:defRPr sz="2300">
                <a:solidFill>
                  <a:schemeClr val="tx1"/>
                </a:solidFill>
                <a:latin typeface="+mn-lt"/>
                <a:ea typeface="ＭＳ Ｐゴシック" charset="-128"/>
              </a:defRPr>
            </a:lvl3pPr>
            <a:lvl4pPr marL="1821870" indent="-258681" algn="l" rtl="0" eaLnBrk="0" fontAlgn="base" hangingPunct="0">
              <a:spcBef>
                <a:spcPct val="20000"/>
              </a:spcBef>
              <a:spcAft>
                <a:spcPct val="0"/>
              </a:spcAft>
              <a:buChar char="–"/>
              <a:defRPr sz="2300">
                <a:solidFill>
                  <a:schemeClr val="tx1"/>
                </a:solidFill>
                <a:latin typeface="+mn-lt"/>
                <a:ea typeface="ＭＳ Ｐゴシック" charset="-128"/>
              </a:defRPr>
            </a:lvl4pPr>
            <a:lvl5pPr marL="2342405" indent="-258681" algn="l" rtl="0" eaLnBrk="0" fontAlgn="base" hangingPunct="0">
              <a:spcBef>
                <a:spcPct val="20000"/>
              </a:spcBef>
              <a:spcAft>
                <a:spcPct val="0"/>
              </a:spcAft>
              <a:buChar char="»"/>
              <a:defRPr sz="2300">
                <a:solidFill>
                  <a:schemeClr val="tx1"/>
                </a:solidFill>
                <a:latin typeface="+mn-lt"/>
                <a:ea typeface="ＭＳ Ｐゴシック" charset="-128"/>
              </a:defRPr>
            </a:lvl5pPr>
            <a:lvl6pPr marL="2865126" indent="-260467" algn="l" rtl="0" fontAlgn="base">
              <a:spcBef>
                <a:spcPct val="20000"/>
              </a:spcBef>
              <a:spcAft>
                <a:spcPct val="0"/>
              </a:spcAft>
              <a:buChar char="»"/>
              <a:defRPr sz="2300">
                <a:solidFill>
                  <a:schemeClr val="tx1"/>
                </a:solidFill>
                <a:latin typeface="+mn-lt"/>
              </a:defRPr>
            </a:lvl6pPr>
            <a:lvl7pPr marL="3386057" indent="-260467" algn="l" rtl="0" fontAlgn="base">
              <a:spcBef>
                <a:spcPct val="20000"/>
              </a:spcBef>
              <a:spcAft>
                <a:spcPct val="0"/>
              </a:spcAft>
              <a:buChar char="»"/>
              <a:defRPr sz="2300">
                <a:solidFill>
                  <a:schemeClr val="tx1"/>
                </a:solidFill>
                <a:latin typeface="+mn-lt"/>
              </a:defRPr>
            </a:lvl7pPr>
            <a:lvl8pPr marL="3906986" indent="-260467" algn="l" rtl="0" fontAlgn="base">
              <a:spcBef>
                <a:spcPct val="20000"/>
              </a:spcBef>
              <a:spcAft>
                <a:spcPct val="0"/>
              </a:spcAft>
              <a:buChar char="»"/>
              <a:defRPr sz="2300">
                <a:solidFill>
                  <a:schemeClr val="tx1"/>
                </a:solidFill>
                <a:latin typeface="+mn-lt"/>
              </a:defRPr>
            </a:lvl8pPr>
            <a:lvl9pPr marL="4427920" indent="-260467" algn="l" rtl="0" fontAlgn="base">
              <a:spcBef>
                <a:spcPct val="20000"/>
              </a:spcBef>
              <a:spcAft>
                <a:spcPct val="0"/>
              </a:spcAft>
              <a:buChar char="»"/>
              <a:defRPr sz="2300">
                <a:solidFill>
                  <a:schemeClr val="tx1"/>
                </a:solidFill>
                <a:latin typeface="+mn-lt"/>
              </a:defRPr>
            </a:lvl9pPr>
          </a:lstStyle>
          <a:p>
            <a:pPr>
              <a:buNone/>
            </a:pPr>
            <a:endParaRPr lang="en-US" sz="2400" dirty="0" smtClean="0"/>
          </a:p>
          <a:p>
            <a:pPr lvl="1"/>
            <a:endParaRPr lang="en-US" dirty="0" smtClean="0"/>
          </a:p>
          <a:p>
            <a:pPr>
              <a:buFont typeface="Wingdings" charset="2"/>
              <a:buNone/>
            </a:pPr>
            <a:endParaRPr lang="en-US" dirty="0" smtClean="0">
              <a:solidFill>
                <a:schemeClr val="tx1"/>
              </a:solidFill>
              <a:ea typeface="ＭＳ Ｐゴシック" charset="-128"/>
              <a:cs typeface="ＭＳ Ｐゴシック" charset="-128"/>
            </a:endParaRPr>
          </a:p>
          <a:p>
            <a:pPr>
              <a:buFont typeface="Wingdings" charset="2"/>
              <a:buNone/>
            </a:pPr>
            <a:endParaRPr lang="en-US" dirty="0">
              <a:solidFill>
                <a:schemeClr val="tx1"/>
              </a:solidFill>
              <a:ea typeface="ＭＳ Ｐゴシック" charset="-128"/>
              <a:cs typeface="ＭＳ Ｐゴシック" charset="-128"/>
            </a:endParaRPr>
          </a:p>
          <a:p>
            <a:pPr>
              <a:buFont typeface="Wingdings" charset="2"/>
              <a:buNone/>
            </a:pPr>
            <a:endParaRPr lang="en-US" dirty="0" smtClean="0">
              <a:solidFill>
                <a:schemeClr val="tx1"/>
              </a:solidFill>
              <a:ea typeface="ＭＳ Ｐゴシック" charset="-128"/>
              <a:cs typeface="ＭＳ Ｐゴシック" charset="-128"/>
            </a:endParaRPr>
          </a:p>
          <a:p>
            <a:pPr>
              <a:buFont typeface="Wingdings" charset="2"/>
              <a:buNone/>
            </a:pPr>
            <a:endParaRPr lang="en-US" dirty="0" smtClean="0">
              <a:solidFill>
                <a:schemeClr val="tx1"/>
              </a:solidFill>
              <a:ea typeface="ＭＳ Ｐゴシック" charset="-128"/>
              <a:cs typeface="ＭＳ Ｐゴシック" charset="-128"/>
            </a:endParaRPr>
          </a:p>
          <a:p>
            <a:pPr>
              <a:buFont typeface="Wingdings" charset="2"/>
              <a:buNone/>
            </a:pPr>
            <a:endParaRPr lang="en-US" dirty="0">
              <a:solidFill>
                <a:schemeClr val="tx1"/>
              </a:solidFill>
              <a:ea typeface="ＭＳ Ｐゴシック" charset="-128"/>
              <a:cs typeface="ＭＳ Ｐゴシック" charset="-128"/>
            </a:endParaRPr>
          </a:p>
        </p:txBody>
      </p:sp>
      <p:graphicFrame>
        <p:nvGraphicFramePr>
          <p:cNvPr id="5" name="Object 2"/>
          <p:cNvGraphicFramePr>
            <a:graphicFrameLocks noChangeAspect="1"/>
          </p:cNvGraphicFramePr>
          <p:nvPr>
            <p:extLst>
              <p:ext uri="{D42A27DB-BD31-4B8C-83A1-F6EECF244321}">
                <p14:modId xmlns:p14="http://schemas.microsoft.com/office/powerpoint/2010/main" xmlns="" val="3422066020"/>
              </p:ext>
            </p:extLst>
          </p:nvPr>
        </p:nvGraphicFramePr>
        <p:xfrm>
          <a:off x="433745" y="3212976"/>
          <a:ext cx="3562191" cy="1249526"/>
        </p:xfrm>
        <a:graphic>
          <a:graphicData uri="http://schemas.openxmlformats.org/presentationml/2006/ole">
            <p:oleObj spid="_x0000_s7192" name="EcuaciÛn" r:id="rId3" imgW="1179360" imgH="411120" progId="">
              <p:embed/>
            </p:oleObj>
          </a:graphicData>
        </a:graphic>
      </p:graphicFrame>
      <p:sp>
        <p:nvSpPr>
          <p:cNvPr id="6" name="CuadroTexto 5"/>
          <p:cNvSpPr txBox="1"/>
          <p:nvPr/>
        </p:nvSpPr>
        <p:spPr>
          <a:xfrm>
            <a:off x="439797" y="1841566"/>
            <a:ext cx="4094594" cy="867354"/>
          </a:xfrm>
          <a:prstGeom prst="rect">
            <a:avLst/>
          </a:prstGeom>
        </p:spPr>
        <p:style>
          <a:lnRef idx="2">
            <a:schemeClr val="accent2"/>
          </a:lnRef>
          <a:fillRef idx="1">
            <a:schemeClr val="lt1"/>
          </a:fillRef>
          <a:effectRef idx="0">
            <a:schemeClr val="accent2"/>
          </a:effectRef>
          <a:fontRef idx="minor">
            <a:schemeClr val="dk1"/>
          </a:fontRef>
        </p:style>
        <p:txBody>
          <a:bodyPr wrap="none" lIns="80202" tIns="40101" rIns="80202" bIns="40101" rtlCol="0">
            <a:spAutoFit/>
          </a:bodyPr>
          <a:lstStyle/>
          <a:p>
            <a:pPr>
              <a:lnSpc>
                <a:spcPct val="80000"/>
              </a:lnSpc>
            </a:pPr>
            <a:r>
              <a:rPr lang="es-ES" sz="2100" b="1" dirty="0" smtClean="0">
                <a:solidFill>
                  <a:srgbClr val="008000"/>
                </a:solidFill>
                <a:latin typeface="Arial" pitchFamily="34" charset="0"/>
                <a:cs typeface="Arial" pitchFamily="34" charset="0"/>
              </a:rPr>
              <a:t>Time </a:t>
            </a:r>
            <a:r>
              <a:rPr lang="es-ES" sz="2100" b="1" dirty="0" err="1" smtClean="0">
                <a:solidFill>
                  <a:srgbClr val="008000"/>
                </a:solidFill>
                <a:latin typeface="Arial" pitchFamily="34" charset="0"/>
                <a:cs typeface="Arial" pitchFamily="34" charset="0"/>
              </a:rPr>
              <a:t>resolution</a:t>
            </a:r>
            <a:r>
              <a:rPr lang="es-ES" sz="2100" dirty="0" smtClean="0">
                <a:solidFill>
                  <a:srgbClr val="008000"/>
                </a:solidFill>
                <a:latin typeface="Arial" pitchFamily="34" charset="0"/>
                <a:cs typeface="Arial" pitchFamily="34" charset="0"/>
              </a:rPr>
              <a:t> (FWHM)</a:t>
            </a:r>
          </a:p>
          <a:p>
            <a:pPr>
              <a:lnSpc>
                <a:spcPct val="80000"/>
              </a:lnSpc>
            </a:pPr>
            <a:r>
              <a:rPr lang="es-ES" sz="2100" dirty="0">
                <a:solidFill>
                  <a:srgbClr val="008000"/>
                </a:solidFill>
                <a:latin typeface="Arial" pitchFamily="34" charset="0"/>
                <a:cs typeface="Arial" pitchFamily="34" charset="0"/>
              </a:rPr>
              <a:t>	</a:t>
            </a:r>
            <a:r>
              <a:rPr lang="es-ES" sz="2100" dirty="0" err="1" smtClean="0">
                <a:solidFill>
                  <a:srgbClr val="008000"/>
                </a:solidFill>
                <a:latin typeface="Arial" pitchFamily="34" charset="0"/>
                <a:cs typeface="Arial" pitchFamily="34" charset="0"/>
              </a:rPr>
              <a:t>energy</a:t>
            </a:r>
            <a:r>
              <a:rPr lang="es-ES" sz="2100" dirty="0" smtClean="0">
                <a:solidFill>
                  <a:srgbClr val="008000"/>
                </a:solidFill>
                <a:latin typeface="Arial" pitchFamily="34" charset="0"/>
                <a:cs typeface="Arial" pitchFamily="34" charset="0"/>
              </a:rPr>
              <a:t> </a:t>
            </a:r>
            <a:r>
              <a:rPr lang="es-ES" sz="2100" dirty="0" err="1" smtClean="0">
                <a:solidFill>
                  <a:srgbClr val="008000"/>
                </a:solidFill>
                <a:latin typeface="Arial" pitchFamily="34" charset="0"/>
                <a:cs typeface="Arial" pitchFamily="34" charset="0"/>
              </a:rPr>
              <a:t>dependent</a:t>
            </a:r>
            <a:r>
              <a:rPr lang="es-ES" sz="2100" dirty="0" smtClean="0">
                <a:solidFill>
                  <a:srgbClr val="008000"/>
                </a:solidFill>
                <a:latin typeface="Arial" pitchFamily="34" charset="0"/>
                <a:cs typeface="Arial" pitchFamily="34" charset="0"/>
              </a:rPr>
              <a:t> (</a:t>
            </a:r>
            <a:r>
              <a:rPr lang="es-ES" sz="2100" b="1" dirty="0" err="1" smtClean="0">
                <a:solidFill>
                  <a:srgbClr val="008000"/>
                </a:solidFill>
                <a:latin typeface="Arial" pitchFamily="34" charset="0"/>
                <a:cs typeface="Arial" pitchFamily="34" charset="0"/>
              </a:rPr>
              <a:t>walk</a:t>
            </a:r>
            <a:r>
              <a:rPr lang="es-ES" sz="2100" dirty="0" smtClean="0">
                <a:solidFill>
                  <a:srgbClr val="008000"/>
                </a:solidFill>
                <a:latin typeface="Arial" pitchFamily="34" charset="0"/>
                <a:cs typeface="Arial" pitchFamily="34" charset="0"/>
              </a:rPr>
              <a:t>)</a:t>
            </a:r>
          </a:p>
          <a:p>
            <a:pPr>
              <a:lnSpc>
                <a:spcPct val="80000"/>
              </a:lnSpc>
            </a:pPr>
            <a:r>
              <a:rPr lang="es-ES" sz="2100" dirty="0">
                <a:solidFill>
                  <a:srgbClr val="008000"/>
                </a:solidFill>
                <a:latin typeface="Arial" pitchFamily="34" charset="0"/>
                <a:cs typeface="Arial" pitchFamily="34" charset="0"/>
              </a:rPr>
              <a:t>	</a:t>
            </a:r>
            <a:r>
              <a:rPr lang="es-ES" sz="2100" dirty="0" err="1" smtClean="0">
                <a:solidFill>
                  <a:srgbClr val="008000"/>
                </a:solidFill>
                <a:latin typeface="Arial" pitchFamily="34" charset="0"/>
                <a:cs typeface="Arial" pitchFamily="34" charset="0"/>
              </a:rPr>
              <a:t>Gaussian</a:t>
            </a:r>
            <a:r>
              <a:rPr lang="es-ES" sz="2100" dirty="0" smtClean="0">
                <a:solidFill>
                  <a:srgbClr val="008000"/>
                </a:solidFill>
                <a:latin typeface="Arial" pitchFamily="34" charset="0"/>
                <a:cs typeface="Arial" pitchFamily="34" charset="0"/>
              </a:rPr>
              <a:t> response?</a:t>
            </a:r>
            <a:endParaRPr lang="es-ES" sz="2100" dirty="0">
              <a:solidFill>
                <a:srgbClr val="008000"/>
              </a:solidFill>
              <a:latin typeface="Arial" pitchFamily="34" charset="0"/>
              <a:cs typeface="Arial" pitchFamily="34" charset="0"/>
            </a:endParaRPr>
          </a:p>
        </p:txBody>
      </p:sp>
      <p:sp>
        <p:nvSpPr>
          <p:cNvPr id="7" name="CuadroTexto 6"/>
          <p:cNvSpPr txBox="1"/>
          <p:nvPr/>
        </p:nvSpPr>
        <p:spPr>
          <a:xfrm>
            <a:off x="407027" y="4834166"/>
            <a:ext cx="5245093" cy="1115114"/>
          </a:xfrm>
          <a:prstGeom prst="rect">
            <a:avLst/>
          </a:prstGeom>
        </p:spPr>
        <p:style>
          <a:lnRef idx="2">
            <a:schemeClr val="accent2"/>
          </a:lnRef>
          <a:fillRef idx="1">
            <a:schemeClr val="lt1"/>
          </a:fillRef>
          <a:effectRef idx="0">
            <a:schemeClr val="accent2"/>
          </a:effectRef>
          <a:fontRef idx="minor">
            <a:schemeClr val="dk1"/>
          </a:fontRef>
        </p:style>
        <p:txBody>
          <a:bodyPr wrap="none" lIns="80202" tIns="40101" rIns="80202" bIns="40101" rtlCol="0">
            <a:spAutoFit/>
          </a:bodyPr>
          <a:lstStyle/>
          <a:p>
            <a:pPr>
              <a:lnSpc>
                <a:spcPct val="80000"/>
              </a:lnSpc>
            </a:pPr>
            <a:r>
              <a:rPr lang="es-ES" sz="2100" dirty="0" err="1" smtClean="0">
                <a:solidFill>
                  <a:srgbClr val="0000CC"/>
                </a:solidFill>
                <a:latin typeface="Arial" pitchFamily="34" charset="0"/>
                <a:cs typeface="Arial" pitchFamily="34" charset="0"/>
              </a:rPr>
              <a:t>Number</a:t>
            </a:r>
            <a:r>
              <a:rPr lang="es-ES" sz="2100" dirty="0" smtClean="0">
                <a:solidFill>
                  <a:srgbClr val="0000CC"/>
                </a:solidFill>
                <a:latin typeface="Arial" pitchFamily="34" charset="0"/>
                <a:cs typeface="Arial" pitchFamily="34" charset="0"/>
              </a:rPr>
              <a:t> of </a:t>
            </a:r>
            <a:r>
              <a:rPr lang="es-ES" sz="2100" dirty="0" err="1" smtClean="0">
                <a:solidFill>
                  <a:srgbClr val="0000CC"/>
                </a:solidFill>
                <a:latin typeface="Arial" pitchFamily="34" charset="0"/>
                <a:cs typeface="Arial" pitchFamily="34" charset="0"/>
              </a:rPr>
              <a:t>counts</a:t>
            </a:r>
            <a:r>
              <a:rPr lang="es-ES" sz="2100" dirty="0" smtClean="0">
                <a:solidFill>
                  <a:srgbClr val="0000CC"/>
                </a:solidFill>
                <a:latin typeface="Arial" pitchFamily="34" charset="0"/>
                <a:cs typeface="Arial" pitchFamily="34" charset="0"/>
              </a:rPr>
              <a:t> in </a:t>
            </a:r>
            <a:r>
              <a:rPr lang="es-ES" sz="2100" dirty="0" err="1" smtClean="0">
                <a:solidFill>
                  <a:srgbClr val="0000CC"/>
                </a:solidFill>
                <a:latin typeface="Arial" pitchFamily="34" charset="0"/>
                <a:cs typeface="Arial" pitchFamily="34" charset="0"/>
              </a:rPr>
              <a:t>the</a:t>
            </a:r>
            <a:r>
              <a:rPr lang="es-ES" sz="2100" dirty="0" smtClean="0">
                <a:solidFill>
                  <a:srgbClr val="0000CC"/>
                </a:solidFill>
                <a:latin typeface="Arial" pitchFamily="34" charset="0"/>
                <a:cs typeface="Arial" pitchFamily="34" charset="0"/>
              </a:rPr>
              <a:t> time </a:t>
            </a:r>
            <a:r>
              <a:rPr lang="es-ES" sz="2100" dirty="0" err="1" smtClean="0">
                <a:solidFill>
                  <a:srgbClr val="0000CC"/>
                </a:solidFill>
                <a:latin typeface="Arial" pitchFamily="34" charset="0"/>
                <a:cs typeface="Arial" pitchFamily="34" charset="0"/>
              </a:rPr>
              <a:t>peak</a:t>
            </a:r>
            <a:endParaRPr lang="es-ES" sz="2100" dirty="0" smtClean="0">
              <a:solidFill>
                <a:srgbClr val="0000CC"/>
              </a:solidFill>
              <a:latin typeface="Arial" pitchFamily="34" charset="0"/>
              <a:cs typeface="Arial" pitchFamily="34" charset="0"/>
            </a:endParaRPr>
          </a:p>
          <a:p>
            <a:pPr>
              <a:lnSpc>
                <a:spcPct val="80000"/>
              </a:lnSpc>
            </a:pPr>
            <a:r>
              <a:rPr lang="es-ES" sz="2100" dirty="0">
                <a:solidFill>
                  <a:srgbClr val="0000CC"/>
                </a:solidFill>
                <a:latin typeface="Arial" pitchFamily="34" charset="0"/>
                <a:cs typeface="Arial" pitchFamily="34" charset="0"/>
              </a:rPr>
              <a:t>	</a:t>
            </a:r>
            <a:r>
              <a:rPr lang="es-ES" sz="2100" b="1" dirty="0" err="1" smtClean="0">
                <a:solidFill>
                  <a:srgbClr val="0000CC"/>
                </a:solidFill>
                <a:latin typeface="Arial" pitchFamily="34" charset="0"/>
                <a:cs typeface="Arial" pitchFamily="34" charset="0"/>
              </a:rPr>
              <a:t>Efficiency</a:t>
            </a:r>
            <a:r>
              <a:rPr lang="es-ES" sz="2100" dirty="0" smtClean="0">
                <a:solidFill>
                  <a:srgbClr val="0000CC"/>
                </a:solidFill>
                <a:latin typeface="Arial" pitchFamily="34" charset="0"/>
                <a:cs typeface="Arial" pitchFamily="34" charset="0"/>
              </a:rPr>
              <a:t> / </a:t>
            </a:r>
            <a:r>
              <a:rPr lang="es-ES" sz="2100" dirty="0" err="1" smtClean="0">
                <a:solidFill>
                  <a:srgbClr val="0000CC"/>
                </a:solidFill>
                <a:latin typeface="Arial" pitchFamily="34" charset="0"/>
                <a:cs typeface="Arial" pitchFamily="34" charset="0"/>
              </a:rPr>
              <a:t>statistics</a:t>
            </a:r>
            <a:endParaRPr lang="es-ES" sz="2100" dirty="0" smtClean="0">
              <a:solidFill>
                <a:srgbClr val="0000CC"/>
              </a:solidFill>
              <a:latin typeface="Arial" pitchFamily="34" charset="0"/>
              <a:cs typeface="Arial" pitchFamily="34" charset="0"/>
            </a:endParaRPr>
          </a:p>
          <a:p>
            <a:pPr>
              <a:lnSpc>
                <a:spcPct val="80000"/>
              </a:lnSpc>
            </a:pPr>
            <a:r>
              <a:rPr lang="es-ES" sz="2100" dirty="0">
                <a:solidFill>
                  <a:srgbClr val="0000CC"/>
                </a:solidFill>
                <a:latin typeface="Arial" pitchFamily="34" charset="0"/>
                <a:cs typeface="Arial" pitchFamily="34" charset="0"/>
              </a:rPr>
              <a:t>	</a:t>
            </a:r>
            <a:r>
              <a:rPr lang="es-ES" sz="2100" dirty="0" err="1" smtClean="0">
                <a:solidFill>
                  <a:srgbClr val="0000CC"/>
                </a:solidFill>
                <a:latin typeface="Arial" pitchFamily="34" charset="0"/>
                <a:cs typeface="Arial" pitchFamily="34" charset="0"/>
              </a:rPr>
              <a:t>Ability</a:t>
            </a:r>
            <a:r>
              <a:rPr lang="es-ES" sz="2100" dirty="0" smtClean="0">
                <a:solidFill>
                  <a:srgbClr val="0000CC"/>
                </a:solidFill>
                <a:latin typeface="Arial" pitchFamily="34" charset="0"/>
                <a:cs typeface="Arial" pitchFamily="34" charset="0"/>
              </a:rPr>
              <a:t> </a:t>
            </a:r>
            <a:r>
              <a:rPr lang="es-ES" sz="2100" dirty="0" err="1" smtClean="0">
                <a:solidFill>
                  <a:srgbClr val="0000CC"/>
                </a:solidFill>
                <a:latin typeface="Arial" pitchFamily="34" charset="0"/>
                <a:cs typeface="Arial" pitchFamily="34" charset="0"/>
              </a:rPr>
              <a:t>to</a:t>
            </a:r>
            <a:r>
              <a:rPr lang="es-ES" sz="2100" dirty="0" smtClean="0">
                <a:solidFill>
                  <a:srgbClr val="0000CC"/>
                </a:solidFill>
                <a:latin typeface="Arial" pitchFamily="34" charset="0"/>
                <a:cs typeface="Arial" pitchFamily="34" charset="0"/>
              </a:rPr>
              <a:t> </a:t>
            </a:r>
            <a:r>
              <a:rPr lang="es-ES" sz="2100" dirty="0" err="1" smtClean="0">
                <a:solidFill>
                  <a:srgbClr val="0000CC"/>
                </a:solidFill>
                <a:latin typeface="Arial" pitchFamily="34" charset="0"/>
                <a:cs typeface="Arial" pitchFamily="34" charset="0"/>
              </a:rPr>
              <a:t>select</a:t>
            </a:r>
            <a:r>
              <a:rPr lang="es-ES" sz="2100" dirty="0" smtClean="0">
                <a:solidFill>
                  <a:srgbClr val="0000CC"/>
                </a:solidFill>
                <a:latin typeface="Arial" pitchFamily="34" charset="0"/>
                <a:cs typeface="Arial" pitchFamily="34" charset="0"/>
              </a:rPr>
              <a:t> </a:t>
            </a:r>
            <a:r>
              <a:rPr lang="es-ES" sz="2100" dirty="0" err="1" smtClean="0">
                <a:solidFill>
                  <a:srgbClr val="0000CC"/>
                </a:solidFill>
                <a:latin typeface="Arial" pitchFamily="34" charset="0"/>
                <a:cs typeface="Arial" pitchFamily="34" charset="0"/>
              </a:rPr>
              <a:t>peak</a:t>
            </a:r>
            <a:r>
              <a:rPr lang="es-ES" sz="2100" dirty="0" smtClean="0">
                <a:solidFill>
                  <a:srgbClr val="0000CC"/>
                </a:solidFill>
                <a:latin typeface="Arial" pitchFamily="34" charset="0"/>
                <a:cs typeface="Arial" pitchFamily="34" charset="0"/>
              </a:rPr>
              <a:t>: </a:t>
            </a:r>
            <a:r>
              <a:rPr lang="es-ES" sz="2100" b="1" dirty="0" smtClean="0">
                <a:solidFill>
                  <a:srgbClr val="0000CC"/>
                </a:solidFill>
                <a:latin typeface="Arial" pitchFamily="34" charset="0"/>
                <a:cs typeface="Arial" pitchFamily="34" charset="0"/>
              </a:rPr>
              <a:t>E </a:t>
            </a:r>
            <a:r>
              <a:rPr lang="es-ES" sz="2100" b="1" dirty="0" err="1" smtClean="0">
                <a:solidFill>
                  <a:srgbClr val="0000CC"/>
                </a:solidFill>
                <a:latin typeface="Arial" pitchFamily="34" charset="0"/>
                <a:cs typeface="Arial" pitchFamily="34" charset="0"/>
              </a:rPr>
              <a:t>resolution</a:t>
            </a:r>
            <a:endParaRPr lang="es-ES" sz="2100" b="1" dirty="0" smtClean="0">
              <a:solidFill>
                <a:srgbClr val="0000CC"/>
              </a:solidFill>
              <a:latin typeface="Arial" pitchFamily="34" charset="0"/>
              <a:cs typeface="Arial" pitchFamily="34" charset="0"/>
            </a:endParaRPr>
          </a:p>
          <a:p>
            <a:pPr>
              <a:lnSpc>
                <a:spcPct val="80000"/>
              </a:lnSpc>
            </a:pPr>
            <a:r>
              <a:rPr lang="es-ES" sz="2100" b="1" dirty="0">
                <a:solidFill>
                  <a:srgbClr val="0000CC"/>
                </a:solidFill>
                <a:latin typeface="Arial" pitchFamily="34" charset="0"/>
                <a:cs typeface="Arial" pitchFamily="34" charset="0"/>
              </a:rPr>
              <a:t>	</a:t>
            </a:r>
            <a:r>
              <a:rPr lang="es-ES" sz="2100" b="1" dirty="0" smtClean="0">
                <a:solidFill>
                  <a:srgbClr val="0000CC"/>
                </a:solidFill>
                <a:latin typeface="Arial" pitchFamily="34" charset="0"/>
                <a:cs typeface="Arial" pitchFamily="34" charset="0"/>
              </a:rPr>
              <a:t>Non-</a:t>
            </a:r>
            <a:r>
              <a:rPr lang="es-ES" sz="2100" b="1" dirty="0" err="1" smtClean="0">
                <a:solidFill>
                  <a:srgbClr val="0000CC"/>
                </a:solidFill>
                <a:latin typeface="Arial" pitchFamily="34" charset="0"/>
                <a:cs typeface="Arial" pitchFamily="34" charset="0"/>
              </a:rPr>
              <a:t>linearity</a:t>
            </a:r>
            <a:endParaRPr lang="es-ES" sz="2100" b="1" dirty="0">
              <a:solidFill>
                <a:srgbClr val="0000CC"/>
              </a:solidFill>
              <a:latin typeface="Arial" pitchFamily="34" charset="0"/>
              <a:cs typeface="Arial" pitchFamily="34" charset="0"/>
            </a:endParaRPr>
          </a:p>
        </p:txBody>
      </p:sp>
      <p:sp>
        <p:nvSpPr>
          <p:cNvPr id="8" name="CuadroTexto 7"/>
          <p:cNvSpPr txBox="1"/>
          <p:nvPr/>
        </p:nvSpPr>
        <p:spPr>
          <a:xfrm>
            <a:off x="4544942" y="3033966"/>
            <a:ext cx="4419546" cy="1115114"/>
          </a:xfrm>
          <a:prstGeom prst="rect">
            <a:avLst/>
          </a:prstGeom>
        </p:spPr>
        <p:style>
          <a:lnRef idx="2">
            <a:schemeClr val="accent2"/>
          </a:lnRef>
          <a:fillRef idx="1">
            <a:schemeClr val="lt1"/>
          </a:fillRef>
          <a:effectRef idx="0">
            <a:schemeClr val="accent2"/>
          </a:effectRef>
          <a:fontRef idx="minor">
            <a:schemeClr val="dk1"/>
          </a:fontRef>
        </p:style>
        <p:txBody>
          <a:bodyPr wrap="none" lIns="80202" tIns="40101" rIns="80202" bIns="40101" rtlCol="0">
            <a:spAutoFit/>
          </a:bodyPr>
          <a:lstStyle/>
          <a:p>
            <a:pPr>
              <a:lnSpc>
                <a:spcPct val="80000"/>
              </a:lnSpc>
            </a:pPr>
            <a:r>
              <a:rPr lang="es-ES" sz="2100" dirty="0" smtClean="0">
                <a:solidFill>
                  <a:srgbClr val="FF0000"/>
                </a:solidFill>
                <a:latin typeface="Arial" pitchFamily="34" charset="0"/>
                <a:cs typeface="Arial" pitchFamily="34" charset="0"/>
              </a:rPr>
              <a:t>Timing </a:t>
            </a:r>
            <a:r>
              <a:rPr lang="es-ES" sz="2100" dirty="0" err="1" smtClean="0">
                <a:solidFill>
                  <a:srgbClr val="FF0000"/>
                </a:solidFill>
                <a:latin typeface="Arial" pitchFamily="34" charset="0"/>
                <a:cs typeface="Arial" pitchFamily="34" charset="0"/>
              </a:rPr>
              <a:t>corrections</a:t>
            </a:r>
            <a:r>
              <a:rPr lang="es-ES" sz="2100" dirty="0" smtClean="0">
                <a:solidFill>
                  <a:srgbClr val="FF0000"/>
                </a:solidFill>
                <a:latin typeface="Arial" pitchFamily="34" charset="0"/>
                <a:cs typeface="Arial" pitchFamily="34" charset="0"/>
              </a:rPr>
              <a:t> (C&gt;1)</a:t>
            </a:r>
          </a:p>
          <a:p>
            <a:pPr>
              <a:lnSpc>
                <a:spcPct val="80000"/>
              </a:lnSpc>
            </a:pPr>
            <a:r>
              <a:rPr lang="es-ES" sz="2100" dirty="0">
                <a:solidFill>
                  <a:srgbClr val="FF0000"/>
                </a:solidFill>
                <a:latin typeface="Arial" pitchFamily="34" charset="0"/>
                <a:cs typeface="Arial" pitchFamily="34" charset="0"/>
              </a:rPr>
              <a:t>	</a:t>
            </a:r>
            <a:r>
              <a:rPr lang="es-ES" sz="2100" b="1" dirty="0" err="1" smtClean="0">
                <a:solidFill>
                  <a:srgbClr val="FF0000"/>
                </a:solidFill>
                <a:latin typeface="Arial" pitchFamily="34" charset="0"/>
                <a:cs typeface="Arial" pitchFamily="34" charset="0"/>
              </a:rPr>
              <a:t>Peak</a:t>
            </a:r>
            <a:r>
              <a:rPr lang="es-ES" sz="2100" b="1" dirty="0" smtClean="0">
                <a:solidFill>
                  <a:srgbClr val="FF0000"/>
                </a:solidFill>
                <a:latin typeface="Arial" pitchFamily="34" charset="0"/>
                <a:cs typeface="Arial" pitchFamily="34" charset="0"/>
              </a:rPr>
              <a:t> </a:t>
            </a:r>
            <a:r>
              <a:rPr lang="es-ES" sz="2100" b="1" dirty="0" err="1" smtClean="0">
                <a:solidFill>
                  <a:srgbClr val="FF0000"/>
                </a:solidFill>
                <a:latin typeface="Arial" pitchFamily="34" charset="0"/>
                <a:cs typeface="Arial" pitchFamily="34" charset="0"/>
              </a:rPr>
              <a:t>to</a:t>
            </a:r>
            <a:r>
              <a:rPr lang="es-ES" sz="2100" b="1" dirty="0" smtClean="0">
                <a:solidFill>
                  <a:srgbClr val="FF0000"/>
                </a:solidFill>
                <a:latin typeface="Arial" pitchFamily="34" charset="0"/>
                <a:cs typeface="Arial" pitchFamily="34" charset="0"/>
              </a:rPr>
              <a:t> </a:t>
            </a:r>
            <a:r>
              <a:rPr lang="es-ES" sz="2100" b="1" dirty="0" err="1" smtClean="0">
                <a:solidFill>
                  <a:srgbClr val="FF0000"/>
                </a:solidFill>
                <a:latin typeface="Arial" pitchFamily="34" charset="0"/>
                <a:cs typeface="Arial" pitchFamily="34" charset="0"/>
              </a:rPr>
              <a:t>background</a:t>
            </a:r>
            <a:endParaRPr lang="es-ES" sz="2100" b="1" dirty="0" smtClean="0">
              <a:solidFill>
                <a:srgbClr val="FF0000"/>
              </a:solidFill>
              <a:latin typeface="Arial" pitchFamily="34" charset="0"/>
              <a:cs typeface="Arial" pitchFamily="34" charset="0"/>
            </a:endParaRPr>
          </a:p>
          <a:p>
            <a:pPr>
              <a:lnSpc>
                <a:spcPct val="80000"/>
              </a:lnSpc>
            </a:pPr>
            <a:r>
              <a:rPr lang="es-ES" sz="2100" dirty="0">
                <a:solidFill>
                  <a:srgbClr val="FF0000"/>
                </a:solidFill>
                <a:latin typeface="Arial" pitchFamily="34" charset="0"/>
                <a:cs typeface="Arial" pitchFamily="34" charset="0"/>
              </a:rPr>
              <a:t>	</a:t>
            </a:r>
            <a:r>
              <a:rPr lang="es-ES" sz="2100" dirty="0" err="1" smtClean="0">
                <a:solidFill>
                  <a:srgbClr val="FF0000"/>
                </a:solidFill>
                <a:latin typeface="Arial" pitchFamily="34" charset="0"/>
                <a:cs typeface="Arial" pitchFamily="34" charset="0"/>
              </a:rPr>
              <a:t>Branch</a:t>
            </a:r>
            <a:r>
              <a:rPr lang="es-ES" sz="2100" dirty="0" smtClean="0">
                <a:solidFill>
                  <a:srgbClr val="FF0000"/>
                </a:solidFill>
                <a:latin typeface="Arial" pitchFamily="34" charset="0"/>
                <a:cs typeface="Arial" pitchFamily="34" charset="0"/>
              </a:rPr>
              <a:t> / </a:t>
            </a:r>
            <a:r>
              <a:rPr lang="es-ES" sz="2100" dirty="0" err="1" smtClean="0">
                <a:solidFill>
                  <a:srgbClr val="FF0000"/>
                </a:solidFill>
                <a:latin typeface="Arial" pitchFamily="34" charset="0"/>
                <a:cs typeface="Arial" pitchFamily="34" charset="0"/>
              </a:rPr>
              <a:t>channel</a:t>
            </a:r>
            <a:r>
              <a:rPr lang="es-ES" sz="2100" dirty="0" smtClean="0">
                <a:solidFill>
                  <a:srgbClr val="FF0000"/>
                </a:solidFill>
                <a:latin typeface="Arial" pitchFamily="34" charset="0"/>
                <a:cs typeface="Arial" pitchFamily="34" charset="0"/>
              </a:rPr>
              <a:t> </a:t>
            </a:r>
            <a:r>
              <a:rPr lang="es-ES" sz="2100" b="1" dirty="0" err="1" smtClean="0">
                <a:solidFill>
                  <a:srgbClr val="FF0000"/>
                </a:solidFill>
                <a:latin typeface="Arial" pitchFamily="34" charset="0"/>
                <a:cs typeface="Arial" pitchFamily="34" charset="0"/>
              </a:rPr>
              <a:t>selection</a:t>
            </a:r>
            <a:r>
              <a:rPr lang="es-ES" sz="2100" b="1" dirty="0" smtClean="0">
                <a:solidFill>
                  <a:srgbClr val="FF0000"/>
                </a:solidFill>
                <a:latin typeface="Arial" pitchFamily="34" charset="0"/>
                <a:cs typeface="Arial" pitchFamily="34" charset="0"/>
              </a:rPr>
              <a:t> </a:t>
            </a:r>
          </a:p>
          <a:p>
            <a:pPr>
              <a:lnSpc>
                <a:spcPct val="80000"/>
              </a:lnSpc>
            </a:pPr>
            <a:r>
              <a:rPr lang="es-ES" sz="2100" dirty="0">
                <a:solidFill>
                  <a:srgbClr val="FF0000"/>
                </a:solidFill>
                <a:latin typeface="Arial" pitchFamily="34" charset="0"/>
                <a:cs typeface="Arial" pitchFamily="34" charset="0"/>
              </a:rPr>
              <a:t>	</a:t>
            </a:r>
            <a:r>
              <a:rPr lang="es-ES" sz="2100" b="1" dirty="0" smtClean="0">
                <a:solidFill>
                  <a:srgbClr val="FF0000"/>
                </a:solidFill>
                <a:latin typeface="Arial" pitchFamily="34" charset="0"/>
                <a:cs typeface="Arial" pitchFamily="34" charset="0"/>
              </a:rPr>
              <a:t>E </a:t>
            </a:r>
            <a:r>
              <a:rPr lang="es-ES" sz="2100" b="1" dirty="0" err="1" smtClean="0">
                <a:solidFill>
                  <a:srgbClr val="FF0000"/>
                </a:solidFill>
                <a:latin typeface="Arial" pitchFamily="34" charset="0"/>
                <a:cs typeface="Arial" pitchFamily="34" charset="0"/>
              </a:rPr>
              <a:t>resolution</a:t>
            </a:r>
            <a:endParaRPr lang="es-ES" sz="2100" b="1" dirty="0">
              <a:solidFill>
                <a:srgbClr val="FF0000"/>
              </a:solidFill>
              <a:latin typeface="Arial" pitchFamily="34" charset="0"/>
              <a:cs typeface="Arial" pitchFamily="34" charset="0"/>
            </a:endParaRPr>
          </a:p>
        </p:txBody>
      </p:sp>
      <p:sp>
        <p:nvSpPr>
          <p:cNvPr id="9" name="Elipse 8"/>
          <p:cNvSpPr>
            <a:spLocks noChangeAspect="1"/>
          </p:cNvSpPr>
          <p:nvPr/>
        </p:nvSpPr>
        <p:spPr bwMode="auto">
          <a:xfrm>
            <a:off x="3574870" y="3501008"/>
            <a:ext cx="493074" cy="522317"/>
          </a:xfrm>
          <a:prstGeom prst="ellipse">
            <a:avLst/>
          </a:prstGeom>
          <a:noFill/>
          <a:ln w="28575" cap="flat" cmpd="sng" algn="ctr">
            <a:solidFill>
              <a:srgbClr val="FF0000"/>
            </a:solidFill>
            <a:prstDash val="solid"/>
            <a:round/>
            <a:headEnd type="none" w="med" len="med"/>
            <a:tailEnd type="none" w="med" len="med"/>
          </a:ln>
          <a:effectLst/>
        </p:spPr>
        <p:txBody>
          <a:bodyPr vert="horz" wrap="square" lIns="80202" tIns="40101" rIns="80202" bIns="40101" numCol="1" rtlCol="0" anchor="t" anchorCtr="0" compatLnSpc="1">
            <a:prstTxWarp prst="textNoShape">
              <a:avLst/>
            </a:prstTxWarp>
          </a:bodyPr>
          <a:lstStyle/>
          <a:p>
            <a:pPr defTabSz="802020">
              <a:lnSpc>
                <a:spcPct val="90000"/>
              </a:lnSpc>
              <a:spcBef>
                <a:spcPct val="20000"/>
              </a:spcBef>
              <a:buClr>
                <a:schemeClr val="accent2"/>
              </a:buClr>
              <a:buFont typeface="Wingdings" pitchFamily="2" charset="2"/>
              <a:buChar char="ü"/>
            </a:pPr>
            <a:endParaRPr lang="es-ES" sz="2100" b="1" dirty="0" smtClean="0">
              <a:solidFill>
                <a:srgbClr val="0000CC"/>
              </a:solidFill>
              <a:latin typeface="Times New Roman" pitchFamily="18" charset="0"/>
            </a:endParaRPr>
          </a:p>
        </p:txBody>
      </p:sp>
      <p:sp>
        <p:nvSpPr>
          <p:cNvPr id="10" name="Elipse 9"/>
          <p:cNvSpPr>
            <a:spLocks noChangeAspect="1"/>
          </p:cNvSpPr>
          <p:nvPr/>
        </p:nvSpPr>
        <p:spPr bwMode="auto">
          <a:xfrm>
            <a:off x="2638766" y="3212976"/>
            <a:ext cx="493074" cy="522317"/>
          </a:xfrm>
          <a:prstGeom prst="ellipse">
            <a:avLst/>
          </a:prstGeom>
          <a:noFill/>
          <a:ln w="28575" cap="flat" cmpd="sng" algn="ctr">
            <a:solidFill>
              <a:srgbClr val="008000"/>
            </a:solidFill>
            <a:prstDash val="solid"/>
            <a:round/>
            <a:headEnd type="none" w="med" len="med"/>
            <a:tailEnd type="none" w="med" len="med"/>
          </a:ln>
          <a:effectLst/>
        </p:spPr>
        <p:txBody>
          <a:bodyPr vert="horz" wrap="square" lIns="80202" tIns="40101" rIns="80202" bIns="40101" numCol="1" rtlCol="0" anchor="t" anchorCtr="0" compatLnSpc="1">
            <a:prstTxWarp prst="textNoShape">
              <a:avLst/>
            </a:prstTxWarp>
          </a:bodyPr>
          <a:lstStyle/>
          <a:p>
            <a:pPr defTabSz="802020">
              <a:lnSpc>
                <a:spcPct val="90000"/>
              </a:lnSpc>
              <a:spcBef>
                <a:spcPct val="20000"/>
              </a:spcBef>
              <a:buClr>
                <a:schemeClr val="accent2"/>
              </a:buClr>
              <a:buFont typeface="Wingdings" pitchFamily="2" charset="2"/>
              <a:buChar char="ü"/>
            </a:pPr>
            <a:endParaRPr lang="es-ES" sz="2100" b="1" dirty="0" smtClean="0">
              <a:solidFill>
                <a:srgbClr val="0000CC"/>
              </a:solidFill>
              <a:latin typeface="Times New Roman" pitchFamily="18" charset="0"/>
            </a:endParaRPr>
          </a:p>
        </p:txBody>
      </p:sp>
      <p:sp>
        <p:nvSpPr>
          <p:cNvPr id="11" name="Elipse 10"/>
          <p:cNvSpPr>
            <a:spLocks noChangeAspect="1"/>
          </p:cNvSpPr>
          <p:nvPr/>
        </p:nvSpPr>
        <p:spPr bwMode="auto">
          <a:xfrm>
            <a:off x="2782782" y="3861048"/>
            <a:ext cx="493074" cy="522317"/>
          </a:xfrm>
          <a:prstGeom prst="ellipse">
            <a:avLst/>
          </a:prstGeom>
          <a:noFill/>
          <a:ln w="28575" cap="flat" cmpd="sng" algn="ctr">
            <a:solidFill>
              <a:srgbClr val="0000CC"/>
            </a:solidFill>
            <a:prstDash val="solid"/>
            <a:round/>
            <a:headEnd type="none" w="med" len="med"/>
            <a:tailEnd type="none" w="med" len="med"/>
          </a:ln>
          <a:effectLst/>
        </p:spPr>
        <p:txBody>
          <a:bodyPr vert="horz" wrap="square" lIns="80202" tIns="40101" rIns="80202" bIns="40101" numCol="1" rtlCol="0" anchor="t" anchorCtr="0" compatLnSpc="1">
            <a:prstTxWarp prst="textNoShape">
              <a:avLst/>
            </a:prstTxWarp>
          </a:bodyPr>
          <a:lstStyle/>
          <a:p>
            <a:pPr defTabSz="802020">
              <a:lnSpc>
                <a:spcPct val="90000"/>
              </a:lnSpc>
              <a:spcBef>
                <a:spcPct val="20000"/>
              </a:spcBef>
              <a:buClr>
                <a:schemeClr val="accent2"/>
              </a:buClr>
              <a:buFont typeface="Wingdings" pitchFamily="2" charset="2"/>
              <a:buChar char="ü"/>
            </a:pPr>
            <a:endParaRPr lang="es-ES" sz="2100" b="1" dirty="0" smtClean="0">
              <a:solidFill>
                <a:srgbClr val="0000CC"/>
              </a:solidFill>
              <a:latin typeface="Times New Roman" pitchFamily="18" charset="0"/>
            </a:endParaRPr>
          </a:p>
        </p:txBody>
      </p:sp>
      <p:sp>
        <p:nvSpPr>
          <p:cNvPr id="12"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3" name="30 Marcador de número de diapositiva"/>
          <p:cNvSpPr>
            <a:spLocks noGrp="1"/>
          </p:cNvSpPr>
          <p:nvPr>
            <p:ph type="sldNum" sz="quarter" idx="12"/>
          </p:nvPr>
        </p:nvSpPr>
        <p:spPr>
          <a:xfrm>
            <a:off x="8748464" y="6619651"/>
            <a:ext cx="395536" cy="265733"/>
          </a:xfrm>
        </p:spPr>
        <p:txBody>
          <a:bodyPr/>
          <a:lstStyle/>
          <a:p>
            <a:pPr>
              <a:defRPr/>
            </a:pPr>
            <a:fld id="{98A2EE96-BED7-4DAD-871F-BA89A52F8872}" type="slidenum">
              <a:rPr lang="es-ES" b="1" smtClean="0">
                <a:solidFill>
                  <a:schemeClr val="tx1"/>
                </a:solidFill>
              </a:rPr>
              <a:pPr>
                <a:defRPr/>
              </a:pPr>
              <a:t>12</a:t>
            </a:fld>
            <a:endParaRPr lang="es-ES" b="1" dirty="0">
              <a:solidFill>
                <a:schemeClr val="tx1"/>
              </a:solidFill>
            </a:endParaRPr>
          </a:p>
        </p:txBody>
      </p:sp>
      <p:sp>
        <p:nvSpPr>
          <p:cNvPr id="14" name="Rectangle 2"/>
          <p:cNvSpPr txBox="1">
            <a:spLocks noChangeArrowheads="1"/>
          </p:cNvSpPr>
          <p:nvPr/>
        </p:nvSpPr>
        <p:spPr bwMode="auto">
          <a:xfrm>
            <a:off x="395536"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14 CuadroTexto"/>
          <p:cNvSpPr txBox="1"/>
          <p:nvPr/>
        </p:nvSpPr>
        <p:spPr>
          <a:xfrm>
            <a:off x="3923928" y="6577607"/>
            <a:ext cx="5040560" cy="307777"/>
          </a:xfrm>
          <a:prstGeom prst="rect">
            <a:avLst/>
          </a:prstGeom>
          <a:noFill/>
        </p:spPr>
        <p:txBody>
          <a:bodyPr wrap="square" rtlCol="0">
            <a:spAutoFit/>
          </a:bodyPr>
          <a:lstStyle/>
          <a:p>
            <a:pPr algn="ctr"/>
            <a:r>
              <a:rPr lang="es-ES" sz="1400" dirty="0" smtClean="0"/>
              <a:t>L. M. Fraile et al. NIM B, in </a:t>
            </a:r>
            <a:r>
              <a:rPr lang="es-ES" sz="1400" dirty="0" err="1" smtClean="0"/>
              <a:t>press</a:t>
            </a:r>
            <a:r>
              <a:rPr lang="es-ES" sz="1400" dirty="0" smtClean="0"/>
              <a:t> (</a:t>
            </a:r>
            <a:r>
              <a:rPr lang="es-ES" sz="1400" dirty="0" err="1" smtClean="0"/>
              <a:t>proceedings</a:t>
            </a:r>
            <a:r>
              <a:rPr lang="es-ES" sz="1400" dirty="0" smtClean="0"/>
              <a:t> EMIS2018)</a:t>
            </a:r>
            <a:endParaRPr lang="es-ES" sz="1400" dirty="0"/>
          </a:p>
        </p:txBody>
      </p:sp>
    </p:spTree>
    <p:extLst>
      <p:ext uri="{BB962C8B-B14F-4D97-AF65-F5344CB8AC3E}">
        <p14:creationId xmlns:p14="http://schemas.microsoft.com/office/powerpoint/2010/main" xmlns="" val="2336914729"/>
      </p:ext>
    </p:extLst>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748464" y="6525345"/>
            <a:ext cx="395536" cy="432048"/>
          </a:xfrm>
        </p:spPr>
        <p:txBody>
          <a:bodyPr/>
          <a:lstStyle/>
          <a:p>
            <a:pPr>
              <a:defRPr/>
            </a:pPr>
            <a:fld id="{98A2EE96-BED7-4DAD-871F-BA89A52F8872}" type="slidenum">
              <a:rPr lang="es-ES" b="1" smtClean="0">
                <a:solidFill>
                  <a:schemeClr val="tx1"/>
                </a:solidFill>
              </a:rPr>
              <a:pPr>
                <a:defRPr/>
              </a:pPr>
              <a:t>13</a:t>
            </a:fld>
            <a:endParaRPr lang="es-ES" b="1" dirty="0">
              <a:solidFill>
                <a:schemeClr val="tx1"/>
              </a:solidFill>
            </a:endParaRPr>
          </a:p>
        </p:txBody>
      </p:sp>
      <p:sp>
        <p:nvSpPr>
          <p:cNvPr id="13" name="Text Box 16"/>
          <p:cNvSpPr txBox="1">
            <a:spLocks noChangeArrowheads="1"/>
          </p:cNvSpPr>
          <p:nvPr/>
        </p:nvSpPr>
        <p:spPr bwMode="auto">
          <a:xfrm>
            <a:off x="1115616" y="1044055"/>
            <a:ext cx="6912768" cy="584745"/>
          </a:xfrm>
          <a:prstGeom prst="rect">
            <a:avLst/>
          </a:prstGeom>
          <a:noFill/>
          <a:ln w="9525">
            <a:noFill/>
            <a:miter lim="800000"/>
            <a:headEnd/>
            <a:tailEnd/>
          </a:ln>
        </p:spPr>
        <p:txBody>
          <a:bodyPr wrap="square" lIns="91411" tIns="45705" rIns="91411" bIns="45705">
            <a:prstTxWarp prst="textNoShape">
              <a:avLst/>
            </a:prstTxWarp>
            <a:spAutoFit/>
          </a:bodyPr>
          <a:lstStyle/>
          <a:p>
            <a:pPr algn="ctr">
              <a:spcBef>
                <a:spcPct val="50000"/>
              </a:spcBef>
            </a:pPr>
            <a:r>
              <a:rPr lang="en-US" sz="3200" b="1" dirty="0" smtClean="0">
                <a:solidFill>
                  <a:srgbClr val="C00000"/>
                </a:solidFill>
              </a:rPr>
              <a:t>To obtain the best sensitivity</a:t>
            </a:r>
            <a:endParaRPr lang="en-US" sz="3200" b="1" dirty="0" smtClean="0">
              <a:solidFill>
                <a:srgbClr val="C00000"/>
              </a:solidFill>
              <a:latin typeface="Symbol" pitchFamily="18" charset="2"/>
            </a:endParaRPr>
          </a:p>
        </p:txBody>
      </p:sp>
      <p:sp>
        <p:nvSpPr>
          <p:cNvPr id="20" name="Rectangle 2"/>
          <p:cNvSpPr txBox="1">
            <a:spLocks noChangeArrowheads="1"/>
          </p:cNvSpPr>
          <p:nvPr/>
        </p:nvSpPr>
        <p:spPr bwMode="auto">
          <a:xfrm>
            <a:off x="323528"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p:txBody>
      </p:sp>
      <p:sp>
        <p:nvSpPr>
          <p:cNvPr id="21" name="Text Box 18"/>
          <p:cNvSpPr txBox="1">
            <a:spLocks noChangeArrowheads="1"/>
          </p:cNvSpPr>
          <p:nvPr/>
        </p:nvSpPr>
        <p:spPr bwMode="auto">
          <a:xfrm>
            <a:off x="827584" y="1734488"/>
            <a:ext cx="7848872" cy="1046440"/>
          </a:xfrm>
          <a:prstGeom prst="rect">
            <a:avLst/>
          </a:prstGeom>
          <a:noFill/>
          <a:ln w="9525">
            <a:noFill/>
            <a:miter lim="800000"/>
            <a:headEnd/>
            <a:tailEnd/>
          </a:ln>
        </p:spPr>
        <p:txBody>
          <a:bodyPr wrap="square">
            <a:spAutoFit/>
          </a:bodyPr>
          <a:lstStyle/>
          <a:p>
            <a:pPr>
              <a:buFont typeface="Wingdings" pitchFamily="2" charset="2"/>
              <a:buChar char="q"/>
            </a:pPr>
            <a:r>
              <a:rPr lang="en-US" sz="3200" b="1" dirty="0" smtClean="0">
                <a:latin typeface="Arial" pitchFamily="34" charset="0"/>
              </a:rPr>
              <a:t>   </a:t>
            </a:r>
            <a:r>
              <a:rPr lang="en-US" sz="3000" b="1" dirty="0" smtClean="0">
                <a:latin typeface="Arial" pitchFamily="34" charset="0"/>
              </a:rPr>
              <a:t>1 : </a:t>
            </a:r>
            <a:r>
              <a:rPr lang="en-US" sz="3000" b="1" dirty="0" smtClean="0">
                <a:solidFill>
                  <a:schemeClr val="tx2"/>
                </a:solidFill>
                <a:latin typeface="Arial" pitchFamily="34" charset="0"/>
              </a:rPr>
              <a:t>LaBr</a:t>
            </a:r>
            <a:r>
              <a:rPr lang="en-US" sz="3000" b="1" baseline="-25000" dirty="0" smtClean="0">
                <a:solidFill>
                  <a:schemeClr val="tx2"/>
                </a:solidFill>
                <a:latin typeface="Arial" pitchFamily="34" charset="0"/>
              </a:rPr>
              <a:t>3</a:t>
            </a:r>
            <a:r>
              <a:rPr lang="en-US" sz="3000" b="1" dirty="0" smtClean="0">
                <a:solidFill>
                  <a:schemeClr val="tx2"/>
                </a:solidFill>
                <a:latin typeface="Arial" pitchFamily="34" charset="0"/>
              </a:rPr>
              <a:t>(Ce) detectors and Fast-timing setup optimization</a:t>
            </a:r>
            <a:endParaRPr lang="en-US" sz="3000" b="1" dirty="0">
              <a:solidFill>
                <a:schemeClr val="tx2"/>
              </a:solidFill>
              <a:latin typeface="Arial" pitchFamily="34" charset="0"/>
            </a:endParaRPr>
          </a:p>
        </p:txBody>
      </p:sp>
      <p:sp>
        <p:nvSpPr>
          <p:cNvPr id="22" name="Text Box 16"/>
          <p:cNvSpPr txBox="1">
            <a:spLocks noChangeArrowheads="1"/>
          </p:cNvSpPr>
          <p:nvPr/>
        </p:nvSpPr>
        <p:spPr bwMode="auto">
          <a:xfrm>
            <a:off x="1115616" y="2996952"/>
            <a:ext cx="6912768" cy="584745"/>
          </a:xfrm>
          <a:prstGeom prst="rect">
            <a:avLst/>
          </a:prstGeom>
          <a:noFill/>
          <a:ln w="9525">
            <a:noFill/>
            <a:miter lim="800000"/>
            <a:headEnd/>
            <a:tailEnd/>
          </a:ln>
        </p:spPr>
        <p:txBody>
          <a:bodyPr wrap="square" lIns="91411" tIns="45705" rIns="91411" bIns="45705">
            <a:prstTxWarp prst="textNoShape">
              <a:avLst/>
            </a:prstTxWarp>
            <a:spAutoFit/>
          </a:bodyPr>
          <a:lstStyle/>
          <a:p>
            <a:pPr algn="ctr">
              <a:spcBef>
                <a:spcPct val="50000"/>
              </a:spcBef>
            </a:pPr>
            <a:r>
              <a:rPr lang="en-US" sz="3200" b="1" dirty="0" smtClean="0">
                <a:solidFill>
                  <a:srgbClr val="C00000"/>
                </a:solidFill>
              </a:rPr>
              <a:t>To minimize the background effect</a:t>
            </a:r>
            <a:endParaRPr lang="en-US" sz="3200" b="1" dirty="0" smtClean="0">
              <a:solidFill>
                <a:srgbClr val="C00000"/>
              </a:solidFill>
              <a:latin typeface="Symbol" pitchFamily="18" charset="2"/>
            </a:endParaRPr>
          </a:p>
        </p:txBody>
      </p:sp>
      <p:sp>
        <p:nvSpPr>
          <p:cNvPr id="23" name="Text Box 18"/>
          <p:cNvSpPr txBox="1">
            <a:spLocks noChangeArrowheads="1"/>
          </p:cNvSpPr>
          <p:nvPr/>
        </p:nvSpPr>
        <p:spPr bwMode="auto">
          <a:xfrm>
            <a:off x="827584" y="3678704"/>
            <a:ext cx="7848872" cy="1046440"/>
          </a:xfrm>
          <a:prstGeom prst="rect">
            <a:avLst/>
          </a:prstGeom>
          <a:noFill/>
          <a:ln w="9525">
            <a:noFill/>
            <a:miter lim="800000"/>
            <a:headEnd/>
            <a:tailEnd/>
          </a:ln>
        </p:spPr>
        <p:txBody>
          <a:bodyPr wrap="square">
            <a:spAutoFit/>
          </a:bodyPr>
          <a:lstStyle/>
          <a:p>
            <a:pPr>
              <a:buFont typeface="Wingdings" pitchFamily="2" charset="2"/>
              <a:buChar char="q"/>
            </a:pPr>
            <a:r>
              <a:rPr lang="en-US" sz="3200" b="1" dirty="0" smtClean="0">
                <a:latin typeface="Arial" pitchFamily="34" charset="0"/>
              </a:rPr>
              <a:t>   </a:t>
            </a:r>
            <a:r>
              <a:rPr lang="en-US" sz="3000" b="1" dirty="0" smtClean="0">
                <a:latin typeface="Arial" pitchFamily="34" charset="0"/>
              </a:rPr>
              <a:t>2 : </a:t>
            </a:r>
            <a:r>
              <a:rPr lang="en-US" sz="3000" b="1" dirty="0" smtClean="0">
                <a:solidFill>
                  <a:schemeClr val="tx2"/>
                </a:solidFill>
                <a:latin typeface="Arial" pitchFamily="34" charset="0"/>
              </a:rPr>
              <a:t>Analysis method and Compton correction procedure</a:t>
            </a:r>
            <a:endParaRPr lang="en-US" sz="3000" b="1" dirty="0">
              <a:solidFill>
                <a:schemeClr val="tx2"/>
              </a:solidFill>
              <a:latin typeface="Arial" pitchFamily="34" charset="0"/>
            </a:endParaRPr>
          </a:p>
        </p:txBody>
      </p:sp>
      <p:sp>
        <p:nvSpPr>
          <p:cNvPr id="24" name="Text Box 16"/>
          <p:cNvSpPr txBox="1">
            <a:spLocks noChangeArrowheads="1"/>
          </p:cNvSpPr>
          <p:nvPr/>
        </p:nvSpPr>
        <p:spPr bwMode="auto">
          <a:xfrm>
            <a:off x="1115616" y="4932487"/>
            <a:ext cx="6912768" cy="584745"/>
          </a:xfrm>
          <a:prstGeom prst="rect">
            <a:avLst/>
          </a:prstGeom>
          <a:noFill/>
          <a:ln w="9525">
            <a:noFill/>
            <a:miter lim="800000"/>
            <a:headEnd/>
            <a:tailEnd/>
          </a:ln>
        </p:spPr>
        <p:txBody>
          <a:bodyPr wrap="square" lIns="91411" tIns="45705" rIns="91411" bIns="45705">
            <a:prstTxWarp prst="textNoShape">
              <a:avLst/>
            </a:prstTxWarp>
            <a:spAutoFit/>
          </a:bodyPr>
          <a:lstStyle/>
          <a:p>
            <a:pPr algn="ctr">
              <a:spcBef>
                <a:spcPct val="50000"/>
              </a:spcBef>
            </a:pPr>
            <a:r>
              <a:rPr lang="en-US" sz="3200" b="1" dirty="0" smtClean="0">
                <a:solidFill>
                  <a:srgbClr val="C00000"/>
                </a:solidFill>
              </a:rPr>
              <a:t>Application to</a:t>
            </a:r>
            <a:endParaRPr lang="en-US" sz="3200" b="1" dirty="0" smtClean="0">
              <a:solidFill>
                <a:srgbClr val="C00000"/>
              </a:solidFill>
              <a:latin typeface="Symbol" pitchFamily="18" charset="2"/>
            </a:endParaRPr>
          </a:p>
        </p:txBody>
      </p:sp>
      <p:sp>
        <p:nvSpPr>
          <p:cNvPr id="25" name="Text Box 18"/>
          <p:cNvSpPr txBox="1">
            <a:spLocks noChangeArrowheads="1"/>
          </p:cNvSpPr>
          <p:nvPr/>
        </p:nvSpPr>
        <p:spPr bwMode="auto">
          <a:xfrm>
            <a:off x="827584" y="5652537"/>
            <a:ext cx="7848872" cy="584775"/>
          </a:xfrm>
          <a:prstGeom prst="rect">
            <a:avLst/>
          </a:prstGeom>
          <a:noFill/>
          <a:ln w="9525">
            <a:noFill/>
            <a:miter lim="800000"/>
            <a:headEnd/>
            <a:tailEnd/>
          </a:ln>
        </p:spPr>
        <p:txBody>
          <a:bodyPr wrap="square">
            <a:spAutoFit/>
          </a:bodyPr>
          <a:lstStyle/>
          <a:p>
            <a:pPr>
              <a:buFont typeface="Wingdings" pitchFamily="2" charset="2"/>
              <a:buChar char="q"/>
            </a:pPr>
            <a:r>
              <a:rPr lang="en-US" sz="3200" b="1" dirty="0" smtClean="0">
                <a:latin typeface="Arial" pitchFamily="34" charset="0"/>
              </a:rPr>
              <a:t>   </a:t>
            </a:r>
            <a:r>
              <a:rPr lang="en-US" sz="3000" b="1" dirty="0" smtClean="0">
                <a:latin typeface="Arial" pitchFamily="34" charset="0"/>
              </a:rPr>
              <a:t>3 : </a:t>
            </a:r>
            <a:r>
              <a:rPr lang="en-US" sz="3000" b="1" dirty="0" smtClean="0">
                <a:solidFill>
                  <a:schemeClr val="tx2"/>
                </a:solidFill>
                <a:latin typeface="Arial" pitchFamily="34" charset="0"/>
              </a:rPr>
              <a:t>Lifetimes of </a:t>
            </a:r>
            <a:r>
              <a:rPr lang="en-US" sz="3000" b="1" baseline="30000" dirty="0" smtClean="0">
                <a:solidFill>
                  <a:schemeClr val="tx2"/>
                </a:solidFill>
                <a:latin typeface="Arial" pitchFamily="34" charset="0"/>
              </a:rPr>
              <a:t>136</a:t>
            </a:r>
            <a:r>
              <a:rPr lang="en-US" sz="3000" b="1" dirty="0" smtClean="0">
                <a:solidFill>
                  <a:schemeClr val="tx2"/>
                </a:solidFill>
                <a:latin typeface="Arial" pitchFamily="34" charset="0"/>
              </a:rPr>
              <a:t>Te.</a:t>
            </a:r>
            <a:endParaRPr lang="en-US" sz="3000" b="1" dirty="0">
              <a:solidFill>
                <a:schemeClr val="tx2"/>
              </a:solidFill>
              <a:latin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584176" y="128826"/>
            <a:ext cx="5940152" cy="707886"/>
          </a:xfrm>
          <a:prstGeom prst="rect">
            <a:avLst/>
          </a:prstGeom>
          <a:noFill/>
          <a:ln w="9525">
            <a:noFill/>
            <a:miter lim="800000"/>
            <a:headEnd/>
            <a:tailEnd/>
          </a:ln>
        </p:spPr>
        <p:txBody>
          <a:bodyPr wrap="square">
            <a:spAutoFit/>
          </a:bodyPr>
          <a:lstStyle/>
          <a:p>
            <a:pPr algn="ctr"/>
            <a:r>
              <a:rPr lang="es-ES_tradnl" sz="4000" b="1" dirty="0" smtClean="0"/>
              <a:t>	</a:t>
            </a:r>
            <a:r>
              <a:rPr lang="es-ES_tradnl" sz="4000" b="1" dirty="0" err="1" smtClean="0">
                <a:solidFill>
                  <a:srgbClr val="B80000"/>
                </a:solidFill>
                <a:effectLst>
                  <a:outerShdw blurRad="38100" dist="38100" dir="2700000" algn="tl">
                    <a:srgbClr val="000000">
                      <a:alpha val="43137"/>
                    </a:srgbClr>
                  </a:outerShdw>
                </a:effectLst>
              </a:rPr>
              <a:t>Outline</a:t>
            </a:r>
            <a:endParaRPr lang="es-ES_tradnl" sz="4000" b="1" dirty="0">
              <a:solidFill>
                <a:srgbClr val="B80000"/>
              </a:solidFill>
              <a:effectLst>
                <a:outerShdw blurRad="38100" dist="38100" dir="2700000" algn="tl">
                  <a:srgbClr val="000000">
                    <a:alpha val="43137"/>
                  </a:srgbClr>
                </a:outerShdw>
              </a:effectLst>
            </a:endParaRPr>
          </a:p>
        </p:txBody>
      </p:sp>
      <p:sp>
        <p:nvSpPr>
          <p:cNvPr id="10248" name="11 CuadroTexto"/>
          <p:cNvSpPr txBox="1">
            <a:spLocks noChangeArrowheads="1"/>
          </p:cNvSpPr>
          <p:nvPr/>
        </p:nvSpPr>
        <p:spPr bwMode="auto">
          <a:xfrm>
            <a:off x="611560" y="5445224"/>
            <a:ext cx="6696744"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Conclusions</a:t>
            </a:r>
            <a:endParaRPr lang="es-ES_tradnl" sz="3200" dirty="0"/>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8" name="30 Marcador de número de diapositiva"/>
          <p:cNvSpPr>
            <a:spLocks noGrp="1"/>
          </p:cNvSpPr>
          <p:nvPr>
            <p:ph type="sldNum" sz="quarter" idx="12"/>
          </p:nvPr>
        </p:nvSpPr>
        <p:spPr>
          <a:xfrm>
            <a:off x="8917632" y="6592267"/>
            <a:ext cx="226368" cy="365125"/>
          </a:xfrm>
        </p:spPr>
        <p:txBody>
          <a:bodyPr/>
          <a:lstStyle/>
          <a:p>
            <a:pPr>
              <a:defRPr/>
            </a:pPr>
            <a:fld id="{98A2EE96-BED7-4DAD-871F-BA89A52F8872}" type="slidenum">
              <a:rPr lang="es-ES" b="1" smtClean="0">
                <a:solidFill>
                  <a:schemeClr val="tx1"/>
                </a:solidFill>
              </a:rPr>
              <a:pPr>
                <a:defRPr/>
              </a:pPr>
              <a:t>14</a:t>
            </a:fld>
            <a:endParaRPr lang="es-ES" b="1" dirty="0">
              <a:solidFill>
                <a:schemeClr val="tx1"/>
              </a:solidFill>
            </a:endParaRPr>
          </a:p>
        </p:txBody>
      </p:sp>
      <p:sp>
        <p:nvSpPr>
          <p:cNvPr id="14" name="8 CuadroTexto"/>
          <p:cNvSpPr txBox="1">
            <a:spLocks noChangeArrowheads="1"/>
          </p:cNvSpPr>
          <p:nvPr/>
        </p:nvSpPr>
        <p:spPr bwMode="auto">
          <a:xfrm>
            <a:off x="611560" y="1548081"/>
            <a:ext cx="8064896"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  </a:t>
            </a:r>
            <a:r>
              <a:rPr lang="en-GB" sz="3200" b="1" dirty="0" smtClean="0">
                <a:latin typeface="Arial" pitchFamily="34" charset="0"/>
                <a:cs typeface="Arial" pitchFamily="34" charset="0"/>
              </a:rPr>
              <a:t>Introduction and motivation </a:t>
            </a:r>
            <a:endParaRPr lang="es-ES_tradnl" sz="3200" dirty="0">
              <a:latin typeface="Arial" pitchFamily="34" charset="0"/>
              <a:cs typeface="Arial" pitchFamily="34" charset="0"/>
            </a:endParaRPr>
          </a:p>
        </p:txBody>
      </p:sp>
      <p:grpSp>
        <p:nvGrpSpPr>
          <p:cNvPr id="2" name="11 Grupo"/>
          <p:cNvGrpSpPr/>
          <p:nvPr/>
        </p:nvGrpSpPr>
        <p:grpSpPr>
          <a:xfrm>
            <a:off x="611560" y="2547482"/>
            <a:ext cx="8532440" cy="2105654"/>
            <a:chOff x="827584" y="2332618"/>
            <a:chExt cx="8017551" cy="2105654"/>
          </a:xfrm>
        </p:grpSpPr>
        <p:sp>
          <p:nvSpPr>
            <p:cNvPr id="16" name="8 CuadroTexto"/>
            <p:cNvSpPr txBox="1">
              <a:spLocks noChangeArrowheads="1"/>
            </p:cNvSpPr>
            <p:nvPr/>
          </p:nvSpPr>
          <p:spPr bwMode="auto">
            <a:xfrm>
              <a:off x="827584" y="2332618"/>
              <a:ext cx="8017551"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  </a:t>
              </a:r>
              <a:r>
                <a:rPr lang="en-GB" sz="3200" b="1" dirty="0" smtClean="0">
                  <a:solidFill>
                    <a:srgbClr val="C00000"/>
                  </a:solidFill>
                </a:rPr>
                <a:t>1:</a:t>
              </a:r>
              <a:r>
                <a:rPr lang="en-GB" sz="3200" b="1" dirty="0" smtClean="0"/>
                <a:t> </a:t>
              </a:r>
              <a:r>
                <a:rPr lang="en-GB" sz="3100" b="1" dirty="0" smtClean="0">
                  <a:solidFill>
                    <a:srgbClr val="C00000"/>
                  </a:solidFill>
                </a:rPr>
                <a:t>Fast-timing setup and its optimization</a:t>
              </a:r>
              <a:r>
                <a:rPr lang="en-GB" sz="3200" b="1" dirty="0" smtClean="0">
                  <a:solidFill>
                    <a:srgbClr val="C00000"/>
                  </a:solidFill>
                </a:rPr>
                <a:t> </a:t>
              </a:r>
              <a:endParaRPr lang="es-ES_tradnl" sz="3200" dirty="0">
                <a:solidFill>
                  <a:srgbClr val="C00000"/>
                </a:solidFill>
              </a:endParaRPr>
            </a:p>
          </p:txBody>
        </p:sp>
        <p:sp>
          <p:nvSpPr>
            <p:cNvPr id="15" name="8 CuadroTexto"/>
            <p:cNvSpPr txBox="1">
              <a:spLocks noChangeArrowheads="1"/>
            </p:cNvSpPr>
            <p:nvPr/>
          </p:nvSpPr>
          <p:spPr bwMode="auto">
            <a:xfrm>
              <a:off x="827584" y="3053858"/>
              <a:ext cx="7848872"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  2: </a:t>
              </a:r>
              <a:r>
                <a:rPr lang="en-GB" sz="2800" b="1" dirty="0" smtClean="0">
                  <a:solidFill>
                    <a:schemeClr val="tx2"/>
                  </a:solidFill>
                </a:rPr>
                <a:t>Analysis method and corrections</a:t>
              </a:r>
              <a:endParaRPr lang="es-ES_tradnl" sz="3200" dirty="0"/>
            </a:p>
          </p:txBody>
        </p:sp>
        <p:sp>
          <p:nvSpPr>
            <p:cNvPr id="19" name="8 CuadroTexto"/>
            <p:cNvSpPr txBox="1">
              <a:spLocks noChangeArrowheads="1"/>
            </p:cNvSpPr>
            <p:nvPr/>
          </p:nvSpPr>
          <p:spPr bwMode="auto">
            <a:xfrm>
              <a:off x="827584" y="3853497"/>
              <a:ext cx="7848872"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  3: </a:t>
              </a:r>
              <a:r>
                <a:rPr lang="en-GB" sz="2800" b="1" dirty="0" smtClean="0">
                  <a:solidFill>
                    <a:schemeClr val="tx2"/>
                  </a:solidFill>
                </a:rPr>
                <a:t>Lifetime measurements in </a:t>
              </a:r>
              <a:r>
                <a:rPr lang="en-GB" sz="2800" b="1" baseline="30000" dirty="0" smtClean="0">
                  <a:solidFill>
                    <a:schemeClr val="tx2"/>
                  </a:solidFill>
                </a:rPr>
                <a:t>136</a:t>
              </a:r>
              <a:r>
                <a:rPr lang="en-GB" sz="2800" b="1" dirty="0" smtClean="0">
                  <a:solidFill>
                    <a:schemeClr val="tx2"/>
                  </a:solidFill>
                </a:rPr>
                <a:t>Te and </a:t>
              </a:r>
              <a:r>
                <a:rPr lang="en-GB" sz="2800" b="1" baseline="30000" dirty="0" smtClean="0">
                  <a:solidFill>
                    <a:schemeClr val="tx2"/>
                  </a:solidFill>
                </a:rPr>
                <a:t>138</a:t>
              </a:r>
              <a:r>
                <a:rPr lang="en-GB" sz="2800" b="1" dirty="0" smtClean="0">
                  <a:solidFill>
                    <a:schemeClr val="tx2"/>
                  </a:solidFill>
                </a:rPr>
                <a:t>Te</a:t>
              </a:r>
              <a:endParaRPr lang="es-ES_tradnl" sz="3200" dirty="0"/>
            </a:p>
          </p:txBody>
        </p:sp>
      </p:grpSp>
    </p:spTree>
  </p:cSld>
  <p:clrMapOvr>
    <a:masterClrMapping/>
  </p:clrMapOvr>
  <p:transition spd="slow">
    <p:pull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475656" y="202283"/>
            <a:ext cx="6994525" cy="706437"/>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s-ES_tradnl" sz="4000" b="1" kern="0" noProof="0" dirty="0" smtClean="0">
                <a:solidFill>
                  <a:srgbClr val="C00000"/>
                </a:solidFill>
                <a:effectLst>
                  <a:outerShdw blurRad="38100" dist="38100" dir="2700000" algn="tl">
                    <a:srgbClr val="C0C0C0"/>
                  </a:outerShdw>
                </a:effectLst>
                <a:latin typeface="+mj-lt"/>
                <a:ea typeface="+mj-ea"/>
                <a:cs typeface="+mj-cs"/>
              </a:rPr>
              <a:t>Experimental Set up</a:t>
            </a:r>
            <a:endParaRPr kumimoji="0" lang="es-ES" sz="4000" b="1" i="0" u="none" strike="noStrike" kern="0" cap="none" spc="0" normalizeH="0" baseline="0" noProof="0" dirty="0" smtClean="0">
              <a:ln>
                <a:noFill/>
              </a:ln>
              <a:solidFill>
                <a:srgbClr val="C00000"/>
              </a:solidFill>
              <a:effectLst>
                <a:outerShdw blurRad="38100" dist="38100" dir="2700000" algn="tl">
                  <a:srgbClr val="C0C0C0"/>
                </a:outerShdw>
              </a:effectLst>
              <a:uLnTx/>
              <a:uFillTx/>
              <a:latin typeface="+mj-lt"/>
              <a:ea typeface="+mj-ea"/>
              <a:cs typeface="+mj-cs"/>
            </a:endParaRPr>
          </a:p>
        </p:txBody>
      </p:sp>
      <p:sp>
        <p:nvSpPr>
          <p:cNvPr id="22" name="24 CuadroTexto"/>
          <p:cNvSpPr txBox="1"/>
          <p:nvPr/>
        </p:nvSpPr>
        <p:spPr bwMode="auto">
          <a:xfrm>
            <a:off x="35496" y="1052736"/>
            <a:ext cx="9144000" cy="400110"/>
          </a:xfrm>
          <a:prstGeom prst="rect">
            <a:avLst/>
          </a:prstGeom>
          <a:noFill/>
        </p:spPr>
        <p:txBody>
          <a:bodyPr wrap="square">
            <a:spAutoFit/>
          </a:bodyPr>
          <a:lstStyle/>
          <a:p>
            <a:pPr algn="ctr">
              <a:defRPr/>
            </a:pPr>
            <a:r>
              <a:rPr lang="es-ES" sz="2000" b="1" dirty="0" smtClean="0">
                <a:solidFill>
                  <a:srgbClr val="000099"/>
                </a:solidFill>
                <a:effectLst>
                  <a:outerShdw blurRad="38100" dist="38100" dir="2700000" algn="tl">
                    <a:srgbClr val="000000">
                      <a:alpha val="43137"/>
                    </a:srgbClr>
                  </a:outerShdw>
                </a:effectLst>
                <a:latin typeface="+mj-lt"/>
                <a:cs typeface="Arial" panose="020B0604020202020204" pitchFamily="34" charset="0"/>
              </a:rPr>
              <a:t>THE EXILL-FATIMA CAMPAIGN AND THE HYBRID SPECTROMER 2013</a:t>
            </a:r>
            <a:endParaRPr lang="es-ES" sz="2000" b="1" dirty="0">
              <a:solidFill>
                <a:srgbClr val="000099"/>
              </a:solidFill>
              <a:effectLst>
                <a:outerShdw blurRad="38100" dist="38100" dir="2700000" algn="tl">
                  <a:srgbClr val="000000">
                    <a:alpha val="43137"/>
                  </a:srgbClr>
                </a:outerShdw>
              </a:effectLst>
              <a:latin typeface="+mj-lt"/>
              <a:cs typeface="Arial" panose="020B0604020202020204" pitchFamily="34" charset="0"/>
            </a:endParaRPr>
          </a:p>
        </p:txBody>
      </p:sp>
      <p:grpSp>
        <p:nvGrpSpPr>
          <p:cNvPr id="2" name="11 Grupo"/>
          <p:cNvGrpSpPr/>
          <p:nvPr/>
        </p:nvGrpSpPr>
        <p:grpSpPr>
          <a:xfrm>
            <a:off x="395536" y="1716827"/>
            <a:ext cx="3528392" cy="3152333"/>
            <a:chOff x="4932040" y="3212976"/>
            <a:chExt cx="3888432" cy="3440365"/>
          </a:xfrm>
        </p:grpSpPr>
        <p:pic>
          <p:nvPicPr>
            <p:cNvPr id="19" name="Picture 2" descr="H:\EXILL_FATIMA_EXPERIMENT_ILL_2013\SetUp\Photos\2013-01-23 16.12.56.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932040" y="3212976"/>
              <a:ext cx="3888432" cy="3440365"/>
            </a:xfrm>
            <a:prstGeom prst="rect">
              <a:avLst/>
            </a:prstGeom>
            <a:noFill/>
            <a:ln w="19050">
              <a:solidFill>
                <a:srgbClr val="000099"/>
              </a:solidFill>
            </a:ln>
          </p:spPr>
        </p:pic>
        <p:sp>
          <p:nvSpPr>
            <p:cNvPr id="24" name="23 Rectángulo"/>
            <p:cNvSpPr/>
            <p:nvPr/>
          </p:nvSpPr>
          <p:spPr>
            <a:xfrm>
              <a:off x="6444208" y="4653136"/>
              <a:ext cx="1008112" cy="9361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5" name="24 CuadroTexto"/>
          <p:cNvSpPr txBox="1"/>
          <p:nvPr/>
        </p:nvSpPr>
        <p:spPr>
          <a:xfrm>
            <a:off x="323528" y="5013176"/>
            <a:ext cx="8928992" cy="1708160"/>
          </a:xfrm>
          <a:prstGeom prst="rect">
            <a:avLst/>
          </a:prstGeom>
          <a:noFill/>
        </p:spPr>
        <p:txBody>
          <a:bodyPr wrap="square" rtlCol="0">
            <a:spAutoFit/>
          </a:bodyPr>
          <a:lstStyle/>
          <a:p>
            <a:pPr algn="just" eaLnBrk="1" hangingPunct="1"/>
            <a:r>
              <a:rPr lang="es-ES" altLang="es-ES" b="1" dirty="0" err="1" smtClean="0">
                <a:solidFill>
                  <a:srgbClr val="C00000"/>
                </a:solidFill>
                <a:effectLst>
                  <a:outerShdw blurRad="38100" dist="38100" dir="2700000" algn="tl">
                    <a:srgbClr val="000000">
                      <a:alpha val="43137"/>
                    </a:srgbClr>
                  </a:outerShdw>
                </a:effectLst>
              </a:rPr>
              <a:t>Characteristics</a:t>
            </a:r>
            <a:r>
              <a:rPr lang="es-ES" altLang="es-ES" dirty="0" smtClean="0">
                <a:solidFill>
                  <a:srgbClr val="C00000"/>
                </a:solidFill>
              </a:rPr>
              <a:t> </a:t>
            </a:r>
          </a:p>
          <a:p>
            <a:pPr eaLnBrk="1" hangingPunct="1">
              <a:spcBef>
                <a:spcPts val="600"/>
              </a:spcBef>
              <a:buFont typeface="Arial" pitchFamily="34" charset="0"/>
              <a:buChar char="•"/>
            </a:pPr>
            <a:r>
              <a:rPr lang="es-ES" altLang="es-ES" dirty="0" smtClean="0">
                <a:solidFill>
                  <a:srgbClr val="000099"/>
                </a:solidFill>
              </a:rPr>
              <a:t> </a:t>
            </a:r>
            <a:r>
              <a:rPr lang="es-ES" altLang="es-ES" dirty="0" err="1" smtClean="0">
                <a:solidFill>
                  <a:srgbClr val="000099"/>
                </a:solidFill>
              </a:rPr>
              <a:t>First</a:t>
            </a:r>
            <a:r>
              <a:rPr lang="es-ES" altLang="es-ES" dirty="0" smtClean="0">
                <a:solidFill>
                  <a:srgbClr val="000099"/>
                </a:solidFill>
              </a:rPr>
              <a:t> </a:t>
            </a:r>
            <a:r>
              <a:rPr lang="es-ES" altLang="es-ES" dirty="0" err="1" smtClean="0">
                <a:solidFill>
                  <a:srgbClr val="000099"/>
                </a:solidFill>
              </a:rPr>
              <a:t>experiment</a:t>
            </a:r>
            <a:r>
              <a:rPr lang="es-ES" altLang="es-ES" dirty="0" smtClean="0">
                <a:solidFill>
                  <a:srgbClr val="000099"/>
                </a:solidFill>
              </a:rPr>
              <a:t>  </a:t>
            </a:r>
            <a:r>
              <a:rPr lang="es-ES" altLang="es-ES" dirty="0" err="1" smtClean="0">
                <a:solidFill>
                  <a:srgbClr val="000099"/>
                </a:solidFill>
              </a:rPr>
              <a:t>on</a:t>
            </a:r>
            <a:r>
              <a:rPr lang="es-ES" altLang="es-ES" dirty="0" smtClean="0">
                <a:solidFill>
                  <a:srgbClr val="000099"/>
                </a:solidFill>
              </a:rPr>
              <a:t> Nuclear </a:t>
            </a:r>
            <a:r>
              <a:rPr lang="es-ES" altLang="es-ES" dirty="0" err="1" smtClean="0">
                <a:solidFill>
                  <a:srgbClr val="000099"/>
                </a:solidFill>
              </a:rPr>
              <a:t>Spectroscopy</a:t>
            </a:r>
            <a:r>
              <a:rPr lang="es-ES" altLang="es-ES" dirty="0" smtClean="0">
                <a:solidFill>
                  <a:srgbClr val="000099"/>
                </a:solidFill>
              </a:rPr>
              <a:t> of </a:t>
            </a:r>
            <a:r>
              <a:rPr lang="es-ES" altLang="es-ES" dirty="0" err="1" smtClean="0">
                <a:solidFill>
                  <a:srgbClr val="000099"/>
                </a:solidFill>
              </a:rPr>
              <a:t>Prompt</a:t>
            </a:r>
            <a:r>
              <a:rPr lang="es-ES" altLang="es-ES" dirty="0" smtClean="0">
                <a:solidFill>
                  <a:srgbClr val="000099"/>
                </a:solidFill>
              </a:rPr>
              <a:t> </a:t>
            </a:r>
            <a:r>
              <a:rPr lang="es-ES" altLang="es-ES" dirty="0" err="1" smtClean="0">
                <a:solidFill>
                  <a:srgbClr val="000099"/>
                </a:solidFill>
              </a:rPr>
              <a:t>Fission</a:t>
            </a:r>
            <a:r>
              <a:rPr lang="es-ES" altLang="es-ES" dirty="0" smtClean="0">
                <a:solidFill>
                  <a:srgbClr val="000099"/>
                </a:solidFill>
              </a:rPr>
              <a:t> </a:t>
            </a:r>
            <a:r>
              <a:rPr lang="es-ES" altLang="es-ES" dirty="0" err="1" smtClean="0">
                <a:solidFill>
                  <a:srgbClr val="000099"/>
                </a:solidFill>
              </a:rPr>
              <a:t>Fragments</a:t>
            </a:r>
            <a:endParaRPr lang="es-ES" altLang="es-ES" dirty="0" smtClean="0">
              <a:solidFill>
                <a:srgbClr val="000099"/>
              </a:solidFill>
            </a:endParaRPr>
          </a:p>
          <a:p>
            <a:pPr eaLnBrk="1" hangingPunct="1">
              <a:spcBef>
                <a:spcPts val="600"/>
              </a:spcBef>
              <a:buFont typeface="Arial" pitchFamily="34" charset="0"/>
              <a:buChar char="•"/>
            </a:pPr>
            <a:r>
              <a:rPr lang="es-ES" altLang="es-ES" dirty="0" smtClean="0">
                <a:solidFill>
                  <a:srgbClr val="000099"/>
                </a:solidFill>
              </a:rPr>
              <a:t> Targets of </a:t>
            </a:r>
            <a:r>
              <a:rPr lang="es-ES" altLang="es-ES" baseline="30000" dirty="0" smtClean="0">
                <a:solidFill>
                  <a:srgbClr val="000099"/>
                </a:solidFill>
              </a:rPr>
              <a:t>235</a:t>
            </a:r>
            <a:r>
              <a:rPr lang="es-ES" altLang="es-ES" dirty="0" smtClean="0">
                <a:solidFill>
                  <a:srgbClr val="000099"/>
                </a:solidFill>
              </a:rPr>
              <a:t>U and </a:t>
            </a:r>
            <a:r>
              <a:rPr lang="es-ES" altLang="es-ES" baseline="30000" dirty="0" smtClean="0">
                <a:solidFill>
                  <a:srgbClr val="000099"/>
                </a:solidFill>
              </a:rPr>
              <a:t>241</a:t>
            </a:r>
            <a:r>
              <a:rPr lang="es-ES" altLang="es-ES" dirty="0" smtClean="0">
                <a:solidFill>
                  <a:srgbClr val="000099"/>
                </a:solidFill>
              </a:rPr>
              <a:t>Pu . </a:t>
            </a:r>
            <a:r>
              <a:rPr lang="es-ES" altLang="es-ES" dirty="0" err="1" smtClean="0">
                <a:solidFill>
                  <a:srgbClr val="000099"/>
                </a:solidFill>
              </a:rPr>
              <a:t>Detectors</a:t>
            </a:r>
            <a:r>
              <a:rPr lang="es-ES" altLang="es-ES" dirty="0" smtClean="0">
                <a:solidFill>
                  <a:srgbClr val="000099"/>
                </a:solidFill>
              </a:rPr>
              <a:t> in </a:t>
            </a:r>
            <a:r>
              <a:rPr lang="es-ES" altLang="es-ES" dirty="0" err="1" smtClean="0">
                <a:solidFill>
                  <a:srgbClr val="000099"/>
                </a:solidFill>
              </a:rPr>
              <a:t>close</a:t>
            </a:r>
            <a:r>
              <a:rPr lang="es-ES" altLang="es-ES" dirty="0" smtClean="0">
                <a:solidFill>
                  <a:srgbClr val="000099"/>
                </a:solidFill>
              </a:rPr>
              <a:t> </a:t>
            </a:r>
            <a:r>
              <a:rPr lang="es-ES" altLang="es-ES" dirty="0" err="1" smtClean="0">
                <a:solidFill>
                  <a:srgbClr val="000099"/>
                </a:solidFill>
              </a:rPr>
              <a:t>geometry</a:t>
            </a:r>
            <a:endParaRPr lang="es-ES" altLang="es-ES" dirty="0" smtClean="0">
              <a:solidFill>
                <a:srgbClr val="000099"/>
              </a:solidFill>
            </a:endParaRPr>
          </a:p>
          <a:p>
            <a:pPr eaLnBrk="1" hangingPunct="1">
              <a:spcBef>
                <a:spcPts val="600"/>
              </a:spcBef>
              <a:buFont typeface="Arial" pitchFamily="34" charset="0"/>
              <a:buChar char="•"/>
            </a:pPr>
            <a:r>
              <a:rPr lang="es-ES" altLang="es-ES" dirty="0" smtClean="0">
                <a:solidFill>
                  <a:srgbClr val="000099"/>
                </a:solidFill>
              </a:rPr>
              <a:t> </a:t>
            </a:r>
            <a:r>
              <a:rPr lang="es-ES" altLang="es-ES" dirty="0" err="1" smtClean="0">
                <a:solidFill>
                  <a:srgbClr val="000099"/>
                </a:solidFill>
              </a:rPr>
              <a:t>Cold</a:t>
            </a:r>
            <a:r>
              <a:rPr lang="es-ES" altLang="es-ES" dirty="0" smtClean="0">
                <a:solidFill>
                  <a:srgbClr val="000099"/>
                </a:solidFill>
              </a:rPr>
              <a:t> </a:t>
            </a:r>
            <a:r>
              <a:rPr lang="es-ES" altLang="es-ES" dirty="0" err="1" smtClean="0">
                <a:solidFill>
                  <a:srgbClr val="000099"/>
                </a:solidFill>
              </a:rPr>
              <a:t>collimated</a:t>
            </a:r>
            <a:r>
              <a:rPr lang="es-ES" altLang="es-ES" dirty="0" smtClean="0">
                <a:solidFill>
                  <a:srgbClr val="000099"/>
                </a:solidFill>
              </a:rPr>
              <a:t> </a:t>
            </a:r>
            <a:r>
              <a:rPr lang="es-ES" altLang="es-ES" dirty="0" err="1" smtClean="0">
                <a:solidFill>
                  <a:srgbClr val="000099"/>
                </a:solidFill>
              </a:rPr>
              <a:t>neutron</a:t>
            </a:r>
            <a:r>
              <a:rPr lang="es-ES" altLang="es-ES" dirty="0" smtClean="0">
                <a:solidFill>
                  <a:srgbClr val="000099"/>
                </a:solidFill>
              </a:rPr>
              <a:t> </a:t>
            </a:r>
            <a:r>
              <a:rPr lang="es-ES" altLang="es-ES" dirty="0" err="1" smtClean="0">
                <a:solidFill>
                  <a:srgbClr val="000099"/>
                </a:solidFill>
              </a:rPr>
              <a:t>beam</a:t>
            </a:r>
            <a:r>
              <a:rPr lang="es-ES" altLang="es-ES" dirty="0" smtClean="0">
                <a:solidFill>
                  <a:srgbClr val="000099"/>
                </a:solidFill>
              </a:rPr>
              <a:t> of  </a:t>
            </a:r>
            <a:r>
              <a:rPr lang="es-ES" altLang="es-ES" dirty="0" smtClean="0">
                <a:solidFill>
                  <a:srgbClr val="000099"/>
                </a:solidFill>
                <a:sym typeface="Symbol"/>
              </a:rPr>
              <a:t></a:t>
            </a:r>
            <a:r>
              <a:rPr lang="es-ES" altLang="es-ES" dirty="0" smtClean="0">
                <a:solidFill>
                  <a:srgbClr val="000099"/>
                </a:solidFill>
              </a:rPr>
              <a:t>=1.2 cm </a:t>
            </a:r>
            <a:r>
              <a:rPr lang="en-US" spc="73" dirty="0" smtClean="0">
                <a:solidFill>
                  <a:srgbClr val="060ABA"/>
                </a:solidFill>
                <a:latin typeface="Arial" pitchFamily="34" charset="0"/>
                <a:cs typeface="Arial" pitchFamily="34" charset="0"/>
              </a:rPr>
              <a:t>f</a:t>
            </a:r>
            <a:r>
              <a:rPr lang="en-US" dirty="0" smtClean="0">
                <a:solidFill>
                  <a:srgbClr val="060ABA"/>
                </a:solidFill>
                <a:latin typeface="Arial" pitchFamily="34" charset="0"/>
                <a:cs typeface="Arial" pitchFamily="34" charset="0"/>
              </a:rPr>
              <a:t>lux</a:t>
            </a:r>
            <a:r>
              <a:rPr lang="en-US" spc="9" dirty="0" smtClean="0">
                <a:solidFill>
                  <a:srgbClr val="060ABA"/>
                </a:solidFill>
                <a:latin typeface="Arial" pitchFamily="34" charset="0"/>
                <a:cs typeface="Arial" pitchFamily="34" charset="0"/>
              </a:rPr>
              <a:t> </a:t>
            </a:r>
            <a:r>
              <a:rPr lang="en-US" dirty="0" smtClean="0">
                <a:solidFill>
                  <a:srgbClr val="060ABA"/>
                </a:solidFill>
                <a:latin typeface="Arial" pitchFamily="34" charset="0"/>
                <a:cs typeface="Arial" pitchFamily="34" charset="0"/>
              </a:rPr>
              <a:t>of</a:t>
            </a:r>
            <a:r>
              <a:rPr lang="en-US" spc="9" dirty="0" smtClean="0">
                <a:solidFill>
                  <a:srgbClr val="060ABA"/>
                </a:solidFill>
                <a:latin typeface="Arial" pitchFamily="34" charset="0"/>
                <a:cs typeface="Arial" pitchFamily="34" charset="0"/>
              </a:rPr>
              <a:t> </a:t>
            </a:r>
            <a:r>
              <a:rPr lang="en-US" dirty="0" smtClean="0">
                <a:solidFill>
                  <a:srgbClr val="060ABA"/>
                </a:solidFill>
                <a:latin typeface="Arial" pitchFamily="34" charset="0"/>
                <a:cs typeface="Arial" pitchFamily="34" charset="0"/>
              </a:rPr>
              <a:t>about </a:t>
            </a:r>
            <a:r>
              <a:rPr lang="en-US" spc="-91" dirty="0" smtClean="0">
                <a:solidFill>
                  <a:srgbClr val="060ABA"/>
                </a:solidFill>
                <a:latin typeface="Arial" pitchFamily="34" charset="0"/>
                <a:cs typeface="Arial" pitchFamily="34" charset="0"/>
              </a:rPr>
              <a:t>1</a:t>
            </a:r>
            <a:r>
              <a:rPr lang="en-US" spc="-5" dirty="0" smtClean="0">
                <a:solidFill>
                  <a:srgbClr val="060ABA"/>
                </a:solidFill>
                <a:latin typeface="Arial" pitchFamily="34" charset="0"/>
                <a:cs typeface="Arial" pitchFamily="34" charset="0"/>
              </a:rPr>
              <a:t>0</a:t>
            </a:r>
            <a:r>
              <a:rPr lang="en-US" spc="6" baseline="25641" dirty="0" smtClean="0">
                <a:solidFill>
                  <a:srgbClr val="060ABA"/>
                </a:solidFill>
                <a:latin typeface="Arial" pitchFamily="34" charset="0"/>
                <a:cs typeface="Arial" pitchFamily="34" charset="0"/>
              </a:rPr>
              <a:t>8</a:t>
            </a:r>
            <a:r>
              <a:rPr lang="en-US" spc="94" baseline="25641" dirty="0" smtClean="0">
                <a:solidFill>
                  <a:srgbClr val="060ABA"/>
                </a:solidFill>
                <a:latin typeface="Arial" pitchFamily="34" charset="0"/>
                <a:cs typeface="Arial" pitchFamily="34" charset="0"/>
              </a:rPr>
              <a:t> </a:t>
            </a:r>
            <a:r>
              <a:rPr lang="en-US" dirty="0" smtClean="0">
                <a:solidFill>
                  <a:srgbClr val="060ABA"/>
                </a:solidFill>
                <a:latin typeface="Arial" pitchFamily="34" charset="0"/>
                <a:cs typeface="Arial" pitchFamily="34" charset="0"/>
              </a:rPr>
              <a:t>n</a:t>
            </a:r>
            <a:r>
              <a:rPr lang="en-US" spc="5" dirty="0" smtClean="0">
                <a:solidFill>
                  <a:srgbClr val="060ABA"/>
                </a:solidFill>
                <a:latin typeface="Arial" pitchFamily="34" charset="0"/>
                <a:cs typeface="Arial" pitchFamily="34" charset="0"/>
              </a:rPr>
              <a:t>/</a:t>
            </a:r>
            <a:r>
              <a:rPr lang="en-US" spc="-5" dirty="0" smtClean="0">
                <a:solidFill>
                  <a:srgbClr val="060ABA"/>
                </a:solidFill>
                <a:latin typeface="Arial" pitchFamily="34" charset="0"/>
                <a:cs typeface="Arial" pitchFamily="34" charset="0"/>
              </a:rPr>
              <a:t>(</a:t>
            </a:r>
            <a:r>
              <a:rPr lang="en-US" dirty="0" smtClean="0">
                <a:solidFill>
                  <a:srgbClr val="060ABA"/>
                </a:solidFill>
                <a:latin typeface="Arial" pitchFamily="34" charset="0"/>
                <a:cs typeface="Arial" pitchFamily="34" charset="0"/>
              </a:rPr>
              <a:t>s</a:t>
            </a:r>
            <a:r>
              <a:rPr lang="en-US" spc="-9" dirty="0" smtClean="0">
                <a:solidFill>
                  <a:srgbClr val="060ABA"/>
                </a:solidFill>
                <a:latin typeface="Arial" pitchFamily="34" charset="0"/>
                <a:cs typeface="Arial" pitchFamily="34" charset="0"/>
              </a:rPr>
              <a:t> </a:t>
            </a:r>
            <a:r>
              <a:rPr lang="en-US" dirty="0" smtClean="0">
                <a:solidFill>
                  <a:srgbClr val="060ABA"/>
                </a:solidFill>
                <a:latin typeface="Arial" pitchFamily="34" charset="0"/>
                <a:cs typeface="Arial" pitchFamily="34" charset="0"/>
              </a:rPr>
              <a:t>c</a:t>
            </a:r>
            <a:r>
              <a:rPr lang="en-US" spc="-14" dirty="0" smtClean="0">
                <a:solidFill>
                  <a:srgbClr val="060ABA"/>
                </a:solidFill>
                <a:latin typeface="Arial" pitchFamily="34" charset="0"/>
                <a:cs typeface="Arial" pitchFamily="34" charset="0"/>
              </a:rPr>
              <a:t>m</a:t>
            </a:r>
            <a:r>
              <a:rPr lang="en-US" dirty="0" smtClean="0">
                <a:solidFill>
                  <a:srgbClr val="060ABA"/>
                </a:solidFill>
                <a:latin typeface="Arial" pitchFamily="34" charset="0"/>
                <a:cs typeface="Arial" pitchFamily="34" charset="0"/>
              </a:rPr>
              <a:t>²)</a:t>
            </a:r>
            <a:r>
              <a:rPr lang="es-ES" altLang="es-ES" dirty="0" smtClean="0">
                <a:solidFill>
                  <a:srgbClr val="060ABA"/>
                </a:solidFill>
                <a:latin typeface="Arial" pitchFamily="34" charset="0"/>
                <a:cs typeface="Arial" pitchFamily="34" charset="0"/>
              </a:rPr>
              <a:t> </a:t>
            </a:r>
          </a:p>
          <a:p>
            <a:endParaRPr lang="es-ES" dirty="0"/>
          </a:p>
        </p:txBody>
      </p:sp>
      <p:grpSp>
        <p:nvGrpSpPr>
          <p:cNvPr id="4" name="16 Grupo"/>
          <p:cNvGrpSpPr/>
          <p:nvPr/>
        </p:nvGrpSpPr>
        <p:grpSpPr>
          <a:xfrm>
            <a:off x="2843808" y="1988840"/>
            <a:ext cx="5976664" cy="3168352"/>
            <a:chOff x="2843808" y="1772816"/>
            <a:chExt cx="5976664" cy="3168352"/>
          </a:xfrm>
        </p:grpSpPr>
        <p:pic>
          <p:nvPicPr>
            <p:cNvPr id="14" name="Picture 3" descr="H:\EXILL_FATIMA_EXPERIMENT_ILL_2013\SetUp\Photos\2013-02-07 14.53.44.jp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4932040" y="1772816"/>
              <a:ext cx="3888432" cy="3168352"/>
            </a:xfrm>
            <a:prstGeom prst="rect">
              <a:avLst/>
            </a:prstGeom>
            <a:ln w="19050" cap="sq">
              <a:solidFill>
                <a:srgbClr val="000099"/>
              </a:solidFill>
              <a:prstDash val="solid"/>
              <a:miter lim="800000"/>
            </a:ln>
            <a:effectLst>
              <a:outerShdw blurRad="50800" dist="38100" dir="2700000" algn="tl" rotWithShape="0">
                <a:srgbClr val="000000">
                  <a:alpha val="43000"/>
                </a:srgbClr>
              </a:outerShdw>
            </a:effectLst>
          </p:spPr>
        </p:pic>
        <p:cxnSp>
          <p:nvCxnSpPr>
            <p:cNvPr id="27" name="26 Conector recto"/>
            <p:cNvCxnSpPr/>
            <p:nvPr/>
          </p:nvCxnSpPr>
          <p:spPr>
            <a:xfrm>
              <a:off x="2915816" y="3861048"/>
              <a:ext cx="2016224" cy="10801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flipV="1">
              <a:off x="2843808" y="1772816"/>
              <a:ext cx="2088232" cy="12241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12 Grupo"/>
          <p:cNvGrpSpPr/>
          <p:nvPr/>
        </p:nvGrpSpPr>
        <p:grpSpPr>
          <a:xfrm>
            <a:off x="1691680" y="4202799"/>
            <a:ext cx="1192314" cy="666361"/>
            <a:chOff x="10626234" y="6165304"/>
            <a:chExt cx="1192314" cy="666361"/>
          </a:xfrm>
        </p:grpSpPr>
        <p:sp>
          <p:nvSpPr>
            <p:cNvPr id="21" name="20 CuadroTexto"/>
            <p:cNvSpPr txBox="1"/>
            <p:nvPr/>
          </p:nvSpPr>
          <p:spPr>
            <a:xfrm rot="21447301">
              <a:off x="10626234" y="6554666"/>
              <a:ext cx="1192314" cy="276999"/>
            </a:xfrm>
            <a:prstGeom prst="rect">
              <a:avLst/>
            </a:prstGeom>
            <a:noFill/>
            <a:ln w="19050">
              <a:noFill/>
            </a:ln>
          </p:spPr>
          <p:txBody>
            <a:bodyPr wrap="none" rtlCol="0">
              <a:spAutoFit/>
            </a:bodyPr>
            <a:lstStyle/>
            <a:p>
              <a:r>
                <a:rPr lang="es-ES" sz="1200" b="1" dirty="0" err="1" smtClean="0">
                  <a:effectLst>
                    <a:outerShdw blurRad="38100" dist="38100" dir="2700000" algn="tl">
                      <a:srgbClr val="000000">
                        <a:alpha val="43137"/>
                      </a:srgbClr>
                    </a:outerShdw>
                  </a:effectLst>
                  <a:latin typeface="Cambria" pitchFamily="18" charset="0"/>
                </a:rPr>
                <a:t>Neutron</a:t>
              </a:r>
              <a:r>
                <a:rPr lang="es-ES" sz="1200" b="1" dirty="0" smtClean="0">
                  <a:effectLst>
                    <a:outerShdw blurRad="38100" dist="38100" dir="2700000" algn="tl">
                      <a:srgbClr val="000000">
                        <a:alpha val="43137"/>
                      </a:srgbClr>
                    </a:outerShdw>
                  </a:effectLst>
                  <a:latin typeface="Cambria" pitchFamily="18" charset="0"/>
                </a:rPr>
                <a:t> </a:t>
              </a:r>
              <a:r>
                <a:rPr lang="es-ES" sz="1200" b="1" dirty="0" err="1" smtClean="0">
                  <a:effectLst>
                    <a:outerShdw blurRad="38100" dist="38100" dir="2700000" algn="tl">
                      <a:srgbClr val="000000">
                        <a:alpha val="43137"/>
                      </a:srgbClr>
                    </a:outerShdw>
                  </a:effectLst>
                  <a:latin typeface="Cambria" pitchFamily="18" charset="0"/>
                </a:rPr>
                <a:t>beam</a:t>
              </a:r>
              <a:endParaRPr lang="es-ES" sz="1200" b="1" dirty="0">
                <a:effectLst>
                  <a:outerShdw blurRad="38100" dist="38100" dir="2700000" algn="tl">
                    <a:srgbClr val="000000">
                      <a:alpha val="43137"/>
                    </a:srgbClr>
                  </a:outerShdw>
                </a:effectLst>
                <a:latin typeface="Cambria" pitchFamily="18" charset="0"/>
              </a:endParaRPr>
            </a:p>
          </p:txBody>
        </p:sp>
        <p:sp>
          <p:nvSpPr>
            <p:cNvPr id="23" name="22 Flecha derecha"/>
            <p:cNvSpPr/>
            <p:nvPr/>
          </p:nvSpPr>
          <p:spPr>
            <a:xfrm rot="16200000">
              <a:off x="10940075" y="6277949"/>
              <a:ext cx="388769" cy="163479"/>
            </a:xfrm>
            <a:prstGeom prst="rightArrow">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8" name="30 Marcador de número de diapositiva"/>
          <p:cNvSpPr txBox="1">
            <a:spLocks/>
          </p:cNvSpPr>
          <p:nvPr/>
        </p:nvSpPr>
        <p:spPr>
          <a:xfrm>
            <a:off x="8676456" y="6592267"/>
            <a:ext cx="467544"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8A2EE96-BED7-4DAD-871F-BA89A52F8872}" type="slidenum">
              <a:rPr kumimoji="0" lang="es-ES" sz="1200" b="1"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200" b="1" i="0" u="none" strike="noStrike" kern="1200" cap="none" spc="0" normalizeH="0" baseline="0" noProof="0" dirty="0">
              <a:ln>
                <a:noFill/>
              </a:ln>
              <a:solidFill>
                <a:schemeClr val="tx1"/>
              </a:solidFill>
              <a:effectLst/>
              <a:uLnTx/>
              <a:uFillTx/>
              <a:latin typeface="+mn-lt"/>
              <a:ea typeface="+mn-ea"/>
              <a:cs typeface="+mn-cs"/>
            </a:endParaRPr>
          </a:p>
        </p:txBody>
      </p:sp>
      <p:sp>
        <p:nvSpPr>
          <p:cNvPr id="26" name="25 CuadroTexto"/>
          <p:cNvSpPr txBox="1"/>
          <p:nvPr/>
        </p:nvSpPr>
        <p:spPr>
          <a:xfrm>
            <a:off x="3491880" y="6546830"/>
            <a:ext cx="5328592" cy="338554"/>
          </a:xfrm>
          <a:prstGeom prst="rect">
            <a:avLst/>
          </a:prstGeom>
          <a:noFill/>
        </p:spPr>
        <p:txBody>
          <a:bodyPr wrap="square" rtlCol="0">
            <a:spAutoFit/>
          </a:bodyPr>
          <a:lstStyle/>
          <a:p>
            <a:r>
              <a:rPr lang="es-ES" sz="1600" dirty="0" smtClean="0"/>
              <a:t>M. </a:t>
            </a:r>
            <a:r>
              <a:rPr lang="es-ES" sz="1600" dirty="0" err="1" smtClean="0"/>
              <a:t>Jentschel</a:t>
            </a:r>
            <a:r>
              <a:rPr lang="es-ES" sz="1600" dirty="0" smtClean="0"/>
              <a:t> et al. NIM A </a:t>
            </a:r>
            <a:r>
              <a:rPr lang="es-ES" sz="1600" dirty="0" err="1" smtClean="0"/>
              <a:t>Journal</a:t>
            </a:r>
            <a:r>
              <a:rPr lang="es-ES" sz="1600" dirty="0" smtClean="0"/>
              <a:t> of </a:t>
            </a:r>
            <a:r>
              <a:rPr lang="es-ES" sz="1600" dirty="0" err="1" smtClean="0"/>
              <a:t>instrumentation</a:t>
            </a:r>
            <a:r>
              <a:rPr lang="es-ES" sz="1600" dirty="0" smtClean="0"/>
              <a:t> 2017</a:t>
            </a:r>
            <a:endParaRPr lang="es-ES" sz="1600" dirty="0"/>
          </a:p>
        </p:txBody>
      </p:sp>
    </p:spTree>
    <p:extLst>
      <p:ext uri="{BB962C8B-B14F-4D97-AF65-F5344CB8AC3E}">
        <p14:creationId xmlns:p14="http://schemas.microsoft.com/office/powerpoint/2010/main" xmlns="" val="806849233"/>
      </p:ext>
    </p:extLst>
  </p:cSld>
  <p:clrMapOvr>
    <a:masterClrMapping/>
  </p:clrMapOvr>
  <p:transition spd="med">
    <p:pull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475656" y="116632"/>
            <a:ext cx="6994525" cy="706437"/>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s-ES_tradnl" sz="4000" b="1" kern="0" noProof="0" dirty="0" smtClean="0">
                <a:solidFill>
                  <a:srgbClr val="C00000"/>
                </a:solidFill>
                <a:effectLst>
                  <a:outerShdw blurRad="38100" dist="38100" dir="2700000" algn="tl">
                    <a:srgbClr val="C0C0C0"/>
                  </a:outerShdw>
                </a:effectLst>
                <a:latin typeface="+mj-lt"/>
                <a:ea typeface="+mj-ea"/>
                <a:cs typeface="+mj-cs"/>
              </a:rPr>
              <a:t>Experimental Set up</a:t>
            </a:r>
            <a:endParaRPr kumimoji="0" lang="es-ES" sz="4000" b="1" i="0" u="none" strike="noStrike" kern="0" cap="none" spc="0" normalizeH="0" baseline="0" noProof="0" dirty="0" smtClean="0">
              <a:ln>
                <a:noFill/>
              </a:ln>
              <a:solidFill>
                <a:srgbClr val="C00000"/>
              </a:solidFill>
              <a:effectLst>
                <a:outerShdw blurRad="38100" dist="38100" dir="2700000" algn="tl">
                  <a:srgbClr val="C0C0C0"/>
                </a:outerShdw>
              </a:effectLst>
              <a:uLnTx/>
              <a:uFillTx/>
              <a:latin typeface="+mj-lt"/>
              <a:ea typeface="+mj-ea"/>
              <a:cs typeface="+mj-cs"/>
            </a:endParaRPr>
          </a:p>
        </p:txBody>
      </p:sp>
      <p:sp>
        <p:nvSpPr>
          <p:cNvPr id="22" name="24 CuadroTexto"/>
          <p:cNvSpPr txBox="1"/>
          <p:nvPr/>
        </p:nvSpPr>
        <p:spPr bwMode="auto">
          <a:xfrm>
            <a:off x="35496" y="1012666"/>
            <a:ext cx="9144000" cy="400110"/>
          </a:xfrm>
          <a:prstGeom prst="rect">
            <a:avLst/>
          </a:prstGeom>
          <a:noFill/>
        </p:spPr>
        <p:txBody>
          <a:bodyPr wrap="square">
            <a:spAutoFit/>
          </a:bodyPr>
          <a:lstStyle/>
          <a:p>
            <a:pPr algn="ctr">
              <a:defRPr/>
            </a:pPr>
            <a:r>
              <a:rPr lang="es-ES" sz="2000" b="1" dirty="0" smtClean="0">
                <a:solidFill>
                  <a:srgbClr val="000099"/>
                </a:solidFill>
                <a:effectLst>
                  <a:outerShdw blurRad="38100" dist="38100" dir="2700000" algn="tl">
                    <a:srgbClr val="000000">
                      <a:alpha val="43137"/>
                    </a:srgbClr>
                  </a:outerShdw>
                </a:effectLst>
                <a:latin typeface="+mj-lt"/>
                <a:cs typeface="Arial" panose="020B0604020202020204" pitchFamily="34" charset="0"/>
              </a:rPr>
              <a:t>THE EXILL-FATIMA CAMPAIGN AND THE HYBRID SPECTROMER 2013</a:t>
            </a:r>
            <a:endParaRPr lang="es-ES" sz="2000" b="1" dirty="0">
              <a:solidFill>
                <a:srgbClr val="000099"/>
              </a:solidFill>
              <a:effectLst>
                <a:outerShdw blurRad="38100" dist="38100" dir="2700000" algn="tl">
                  <a:srgbClr val="000000">
                    <a:alpha val="43137"/>
                  </a:srgbClr>
                </a:outerShdw>
              </a:effectLst>
              <a:latin typeface="+mj-lt"/>
              <a:cs typeface="Arial" panose="020B0604020202020204" pitchFamily="34" charset="0"/>
            </a:endParaRPr>
          </a:p>
        </p:txBody>
      </p:sp>
      <p:grpSp>
        <p:nvGrpSpPr>
          <p:cNvPr id="2" name="250 Grupo"/>
          <p:cNvGrpSpPr/>
          <p:nvPr/>
        </p:nvGrpSpPr>
        <p:grpSpPr>
          <a:xfrm>
            <a:off x="107504" y="1484784"/>
            <a:ext cx="5328592" cy="5112568"/>
            <a:chOff x="200472" y="332656"/>
            <a:chExt cx="6423163" cy="5868145"/>
          </a:xfrm>
        </p:grpSpPr>
        <p:sp>
          <p:nvSpPr>
            <p:cNvPr id="16" name="15 Cilindro"/>
            <p:cNvSpPr/>
            <p:nvPr/>
          </p:nvSpPr>
          <p:spPr>
            <a:xfrm rot="-1380000">
              <a:off x="3890080" y="4250219"/>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16 Cilindro"/>
            <p:cNvSpPr/>
            <p:nvPr/>
          </p:nvSpPr>
          <p:spPr>
            <a:xfrm rot="-4500000">
              <a:off x="4757429" y="3185957"/>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17 Cilindro"/>
            <p:cNvSpPr/>
            <p:nvPr/>
          </p:nvSpPr>
          <p:spPr>
            <a:xfrm rot="9300000">
              <a:off x="2533810" y="1512852"/>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19 Cilindro"/>
            <p:cNvSpPr/>
            <p:nvPr/>
          </p:nvSpPr>
          <p:spPr>
            <a:xfrm rot="12480000">
              <a:off x="3847000" y="1438166"/>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25 Cilindro"/>
            <p:cNvSpPr/>
            <p:nvPr/>
          </p:nvSpPr>
          <p:spPr>
            <a:xfrm rot="-1440000">
              <a:off x="3743856" y="4140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27 Cilindro"/>
            <p:cNvSpPr/>
            <p:nvPr/>
          </p:nvSpPr>
          <p:spPr>
            <a:xfrm rot="17158841">
              <a:off x="4349807" y="3391977"/>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29 Cilindro"/>
            <p:cNvSpPr/>
            <p:nvPr/>
          </p:nvSpPr>
          <p:spPr>
            <a:xfrm rot="12600000">
              <a:off x="3671856" y="2196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30 Cilindro"/>
            <p:cNvSpPr/>
            <p:nvPr/>
          </p:nvSpPr>
          <p:spPr>
            <a:xfrm rot="9300000">
              <a:off x="2811524" y="2294035"/>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31 Elipse"/>
            <p:cNvSpPr/>
            <p:nvPr/>
          </p:nvSpPr>
          <p:spPr>
            <a:xfrm>
              <a:off x="3008784" y="2852936"/>
              <a:ext cx="864096" cy="7920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Source</a:t>
              </a:r>
              <a:endParaRPr lang="en-GB" sz="1200" dirty="0">
                <a:solidFill>
                  <a:schemeClr val="tx1"/>
                </a:solidFill>
              </a:endParaRPr>
            </a:p>
          </p:txBody>
        </p:sp>
        <p:grpSp>
          <p:nvGrpSpPr>
            <p:cNvPr id="4" name="141 Grupo"/>
            <p:cNvGrpSpPr/>
            <p:nvPr/>
          </p:nvGrpSpPr>
          <p:grpSpPr>
            <a:xfrm>
              <a:off x="3152800" y="3861048"/>
              <a:ext cx="819091" cy="2339753"/>
              <a:chOff x="4448944" y="4077072"/>
              <a:chExt cx="819091" cy="2339753"/>
            </a:xfrm>
          </p:grpSpPr>
          <p:grpSp>
            <p:nvGrpSpPr>
              <p:cNvPr id="5" name="61 Grupo"/>
              <p:cNvGrpSpPr/>
              <p:nvPr/>
            </p:nvGrpSpPr>
            <p:grpSpPr>
              <a:xfrm rot="5400000">
                <a:off x="3688613" y="4837403"/>
                <a:ext cx="2339753" cy="819091"/>
                <a:chOff x="3923927" y="2924944"/>
                <a:chExt cx="3024337" cy="1080120"/>
              </a:xfrm>
            </p:grpSpPr>
            <p:sp>
              <p:nvSpPr>
                <p:cNvPr id="129" name="128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129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130 Conector fuera de página"/>
                <p:cNvSpPr/>
                <p:nvPr/>
              </p:nvSpPr>
              <p:spPr>
                <a:xfrm rot="5400000">
                  <a:off x="4012206" y="3187740"/>
                  <a:ext cx="405046" cy="581603"/>
                </a:xfrm>
                <a:prstGeom prst="flowChartOffpageConnector">
                  <a:avLst/>
                </a:prstGeom>
                <a:solidFill>
                  <a:srgbClr val="FFD44B"/>
                </a:solidFill>
                <a:ln w="38100">
                  <a:solidFill>
                    <a:srgbClr val="C00000"/>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8" name="113 CuadroTexto"/>
              <p:cNvSpPr txBox="1"/>
              <p:nvPr/>
            </p:nvSpPr>
            <p:spPr>
              <a:xfrm>
                <a:off x="4664968" y="5805264"/>
                <a:ext cx="432048" cy="369332"/>
              </a:xfrm>
              <a:prstGeom prst="rect">
                <a:avLst/>
              </a:prstGeom>
              <a:noFill/>
            </p:spPr>
            <p:txBody>
              <a:bodyPr wrap="square" rtlCol="0">
                <a:spAutoFit/>
              </a:bodyPr>
              <a:lstStyle/>
              <a:p>
                <a:pPr algn="ctr"/>
                <a:r>
                  <a:rPr lang="en-GB" dirty="0" smtClean="0"/>
                  <a:t>1</a:t>
                </a:r>
                <a:endParaRPr lang="en-GB" dirty="0"/>
              </a:p>
            </p:txBody>
          </p:sp>
        </p:grpSp>
        <p:grpSp>
          <p:nvGrpSpPr>
            <p:cNvPr id="6" name="140 Grupo"/>
            <p:cNvGrpSpPr/>
            <p:nvPr/>
          </p:nvGrpSpPr>
          <p:grpSpPr>
            <a:xfrm>
              <a:off x="1280592" y="3284984"/>
              <a:ext cx="1212145" cy="2534731"/>
              <a:chOff x="2432720" y="3433966"/>
              <a:chExt cx="1212145" cy="2534731"/>
            </a:xfrm>
          </p:grpSpPr>
          <p:grpSp>
            <p:nvGrpSpPr>
              <p:cNvPr id="7" name="49 Grupo"/>
              <p:cNvGrpSpPr/>
              <p:nvPr/>
            </p:nvGrpSpPr>
            <p:grpSpPr>
              <a:xfrm rot="7886144">
                <a:off x="1999457" y="4323290"/>
                <a:ext cx="2534731" cy="756084"/>
                <a:chOff x="3923927" y="2924944"/>
                <a:chExt cx="3024337" cy="1080120"/>
              </a:xfrm>
            </p:grpSpPr>
            <p:sp>
              <p:nvSpPr>
                <p:cNvPr id="124" name="123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124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125 Conector fuera de página"/>
                <p:cNvSpPr/>
                <p:nvPr/>
              </p:nvSpPr>
              <p:spPr>
                <a:xfrm rot="5400000">
                  <a:off x="4012206" y="3187740"/>
                  <a:ext cx="405046" cy="581603"/>
                </a:xfrm>
                <a:prstGeom prst="flowChartOffpageConnector">
                  <a:avLst/>
                </a:prstGeom>
                <a:solidFill>
                  <a:srgbClr val="FFD44B"/>
                </a:solidFill>
                <a:ln w="38100">
                  <a:solidFill>
                    <a:srgbClr val="C00000"/>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3" name="122 CuadroTexto"/>
              <p:cNvSpPr txBox="1"/>
              <p:nvPr/>
            </p:nvSpPr>
            <p:spPr>
              <a:xfrm rot="2611917">
                <a:off x="2432720" y="5157192"/>
                <a:ext cx="432048" cy="369332"/>
              </a:xfrm>
              <a:prstGeom prst="rect">
                <a:avLst/>
              </a:prstGeom>
              <a:noFill/>
            </p:spPr>
            <p:txBody>
              <a:bodyPr wrap="square" rtlCol="0">
                <a:spAutoFit/>
              </a:bodyPr>
              <a:lstStyle/>
              <a:p>
                <a:pPr algn="ctr"/>
                <a:r>
                  <a:rPr lang="en-GB" dirty="0" smtClean="0"/>
                  <a:t>2</a:t>
                </a:r>
                <a:endParaRPr lang="en-GB" dirty="0"/>
              </a:p>
            </p:txBody>
          </p:sp>
        </p:grpSp>
        <p:grpSp>
          <p:nvGrpSpPr>
            <p:cNvPr id="8" name="139 Grupo"/>
            <p:cNvGrpSpPr/>
            <p:nvPr/>
          </p:nvGrpSpPr>
          <p:grpSpPr>
            <a:xfrm>
              <a:off x="200472" y="2852936"/>
              <a:ext cx="2534731" cy="756084"/>
              <a:chOff x="1208584" y="2780928"/>
              <a:chExt cx="2534731" cy="756084"/>
            </a:xfrm>
          </p:grpSpPr>
          <p:grpSp>
            <p:nvGrpSpPr>
              <p:cNvPr id="9" name="10 Grupo"/>
              <p:cNvGrpSpPr/>
              <p:nvPr/>
            </p:nvGrpSpPr>
            <p:grpSpPr>
              <a:xfrm rot="10800000">
                <a:off x="1208584" y="2780928"/>
                <a:ext cx="2534731" cy="756084"/>
                <a:chOff x="3923927" y="2924944"/>
                <a:chExt cx="3024337" cy="1080120"/>
              </a:xfrm>
            </p:grpSpPr>
            <p:sp>
              <p:nvSpPr>
                <p:cNvPr id="119" name="11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12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14 Conector fuera de página"/>
                <p:cNvSpPr/>
                <p:nvPr/>
              </p:nvSpPr>
              <p:spPr>
                <a:xfrm rot="5400000">
                  <a:off x="4012206" y="3187740"/>
                  <a:ext cx="405046" cy="581603"/>
                </a:xfrm>
                <a:prstGeom prst="flowChartOffpageConnector">
                  <a:avLst/>
                </a:prstGeom>
                <a:solidFill>
                  <a:srgbClr val="FFD44B"/>
                </a:solidFill>
                <a:ln w="38100">
                  <a:solidFill>
                    <a:srgbClr val="C00000"/>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8" name="117 CuadroTexto"/>
              <p:cNvSpPr txBox="1"/>
              <p:nvPr/>
            </p:nvSpPr>
            <p:spPr>
              <a:xfrm>
                <a:off x="1496616" y="2996952"/>
                <a:ext cx="432048" cy="369332"/>
              </a:xfrm>
              <a:prstGeom prst="rect">
                <a:avLst/>
              </a:prstGeom>
              <a:noFill/>
            </p:spPr>
            <p:txBody>
              <a:bodyPr wrap="square" rtlCol="0">
                <a:spAutoFit/>
              </a:bodyPr>
              <a:lstStyle/>
              <a:p>
                <a:pPr algn="ctr"/>
                <a:r>
                  <a:rPr lang="en-GB" dirty="0" smtClean="0"/>
                  <a:t>3</a:t>
                </a:r>
                <a:endParaRPr lang="en-GB" dirty="0"/>
              </a:p>
            </p:txBody>
          </p:sp>
        </p:grpSp>
        <p:grpSp>
          <p:nvGrpSpPr>
            <p:cNvPr id="10" name="146 Grupo"/>
            <p:cNvGrpSpPr/>
            <p:nvPr/>
          </p:nvGrpSpPr>
          <p:grpSpPr>
            <a:xfrm>
              <a:off x="776536" y="1124744"/>
              <a:ext cx="2534731" cy="1172159"/>
              <a:chOff x="1838187" y="832073"/>
              <a:chExt cx="2534731" cy="1172159"/>
            </a:xfrm>
          </p:grpSpPr>
          <p:grpSp>
            <p:nvGrpSpPr>
              <p:cNvPr id="11" name="45 Grupo"/>
              <p:cNvGrpSpPr/>
              <p:nvPr/>
            </p:nvGrpSpPr>
            <p:grpSpPr>
              <a:xfrm rot="13425178">
                <a:off x="1838187" y="1248148"/>
                <a:ext cx="2534731" cy="756084"/>
                <a:chOff x="3923927" y="2924944"/>
                <a:chExt cx="3024337" cy="1080120"/>
              </a:xfrm>
            </p:grpSpPr>
            <p:sp>
              <p:nvSpPr>
                <p:cNvPr id="114" name="113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114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115 Conector fuera de página"/>
                <p:cNvSpPr/>
                <p:nvPr/>
              </p:nvSpPr>
              <p:spPr>
                <a:xfrm rot="5400000">
                  <a:off x="4012206" y="3187740"/>
                  <a:ext cx="405046" cy="581603"/>
                </a:xfrm>
                <a:prstGeom prst="flowChartOffpageConnector">
                  <a:avLst/>
                </a:prstGeom>
                <a:solidFill>
                  <a:srgbClr val="FFD44B"/>
                </a:solidFill>
                <a:ln w="38100">
                  <a:solidFill>
                    <a:srgbClr val="C00000"/>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3" name="112 CuadroTexto"/>
              <p:cNvSpPr txBox="1"/>
              <p:nvPr/>
            </p:nvSpPr>
            <p:spPr>
              <a:xfrm rot="18832134">
                <a:off x="2283938" y="848042"/>
                <a:ext cx="432048" cy="400110"/>
              </a:xfrm>
              <a:prstGeom prst="rect">
                <a:avLst/>
              </a:prstGeom>
              <a:noFill/>
            </p:spPr>
            <p:txBody>
              <a:bodyPr wrap="square" rtlCol="0">
                <a:spAutoFit/>
              </a:bodyPr>
              <a:lstStyle/>
              <a:p>
                <a:pPr algn="ctr"/>
                <a:r>
                  <a:rPr lang="en-GB" dirty="0" smtClean="0"/>
                  <a:t>4</a:t>
                </a:r>
                <a:endParaRPr lang="en-GB" dirty="0"/>
              </a:p>
            </p:txBody>
          </p:sp>
        </p:grpSp>
        <p:grpSp>
          <p:nvGrpSpPr>
            <p:cNvPr id="12" name="145 Grupo"/>
            <p:cNvGrpSpPr/>
            <p:nvPr/>
          </p:nvGrpSpPr>
          <p:grpSpPr>
            <a:xfrm>
              <a:off x="3080792" y="332656"/>
              <a:ext cx="819091" cy="2339753"/>
              <a:chOff x="4376936" y="0"/>
              <a:chExt cx="819091" cy="2339753"/>
            </a:xfrm>
          </p:grpSpPr>
          <p:grpSp>
            <p:nvGrpSpPr>
              <p:cNvPr id="13" name="65 Grupo"/>
              <p:cNvGrpSpPr/>
              <p:nvPr/>
            </p:nvGrpSpPr>
            <p:grpSpPr>
              <a:xfrm rot="16200000">
                <a:off x="3616605" y="760331"/>
                <a:ext cx="2339753" cy="819091"/>
                <a:chOff x="3923927" y="2924944"/>
                <a:chExt cx="3024337" cy="1080120"/>
              </a:xfrm>
            </p:grpSpPr>
            <p:sp>
              <p:nvSpPr>
                <p:cNvPr id="109" name="108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0" name="109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110 Conector fuera de página"/>
                <p:cNvSpPr/>
                <p:nvPr/>
              </p:nvSpPr>
              <p:spPr>
                <a:xfrm rot="5400000">
                  <a:off x="4012206" y="3187740"/>
                  <a:ext cx="405046" cy="581603"/>
                </a:xfrm>
                <a:prstGeom prst="flowChartOffpageConnector">
                  <a:avLst/>
                </a:prstGeom>
                <a:solidFill>
                  <a:srgbClr val="FFD44B"/>
                </a:solidFill>
                <a:ln w="38100">
                  <a:solidFill>
                    <a:srgbClr val="C00000"/>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8" name="107 CuadroTexto"/>
              <p:cNvSpPr txBox="1"/>
              <p:nvPr/>
            </p:nvSpPr>
            <p:spPr>
              <a:xfrm>
                <a:off x="4592960" y="188640"/>
                <a:ext cx="432048" cy="369332"/>
              </a:xfrm>
              <a:prstGeom prst="rect">
                <a:avLst/>
              </a:prstGeom>
              <a:noFill/>
            </p:spPr>
            <p:txBody>
              <a:bodyPr wrap="square" rtlCol="0">
                <a:spAutoFit/>
              </a:bodyPr>
              <a:lstStyle/>
              <a:p>
                <a:pPr algn="ctr"/>
                <a:r>
                  <a:rPr lang="en-GB" dirty="0" smtClean="0"/>
                  <a:t>5</a:t>
                </a:r>
                <a:endParaRPr lang="en-GB" dirty="0"/>
              </a:p>
            </p:txBody>
          </p:sp>
        </p:grpSp>
        <p:grpSp>
          <p:nvGrpSpPr>
            <p:cNvPr id="14" name="144 Grupo"/>
            <p:cNvGrpSpPr/>
            <p:nvPr/>
          </p:nvGrpSpPr>
          <p:grpSpPr>
            <a:xfrm>
              <a:off x="3728864" y="1340768"/>
              <a:ext cx="2534731" cy="1093888"/>
              <a:chOff x="5152550" y="1165394"/>
              <a:chExt cx="2534731" cy="1093888"/>
            </a:xfrm>
          </p:grpSpPr>
          <p:grpSp>
            <p:nvGrpSpPr>
              <p:cNvPr id="15" name="69 Grupo"/>
              <p:cNvGrpSpPr/>
              <p:nvPr/>
            </p:nvGrpSpPr>
            <p:grpSpPr>
              <a:xfrm rot="19466629">
                <a:off x="5152550" y="1503198"/>
                <a:ext cx="2534731" cy="756084"/>
                <a:chOff x="3923927" y="2924944"/>
                <a:chExt cx="3024337" cy="1080120"/>
              </a:xfrm>
            </p:grpSpPr>
            <p:sp>
              <p:nvSpPr>
                <p:cNvPr id="104" name="70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104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105 Conector fuera de página"/>
                <p:cNvSpPr/>
                <p:nvPr/>
              </p:nvSpPr>
              <p:spPr>
                <a:xfrm rot="5400000">
                  <a:off x="4012206" y="3187740"/>
                  <a:ext cx="405046" cy="581603"/>
                </a:xfrm>
                <a:prstGeom prst="flowChartOffpageConnector">
                  <a:avLst/>
                </a:prstGeom>
                <a:solidFill>
                  <a:srgbClr val="FFD44B"/>
                </a:solidFill>
                <a:ln w="38100">
                  <a:solidFill>
                    <a:srgbClr val="C00000"/>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3" name="102 CuadroTexto"/>
              <p:cNvSpPr txBox="1"/>
              <p:nvPr/>
            </p:nvSpPr>
            <p:spPr>
              <a:xfrm rot="3153229">
                <a:off x="6897216" y="1181363"/>
                <a:ext cx="432048" cy="400110"/>
              </a:xfrm>
              <a:prstGeom prst="rect">
                <a:avLst/>
              </a:prstGeom>
              <a:noFill/>
            </p:spPr>
            <p:txBody>
              <a:bodyPr wrap="square" rtlCol="0">
                <a:spAutoFit/>
              </a:bodyPr>
              <a:lstStyle/>
              <a:p>
                <a:pPr algn="ctr"/>
                <a:r>
                  <a:rPr lang="en-GB" dirty="0" smtClean="0"/>
                  <a:t>6</a:t>
                </a:r>
                <a:endParaRPr lang="en-GB" dirty="0"/>
              </a:p>
            </p:txBody>
          </p:sp>
        </p:grpSp>
        <p:grpSp>
          <p:nvGrpSpPr>
            <p:cNvPr id="19" name="143 Grupo"/>
            <p:cNvGrpSpPr/>
            <p:nvPr/>
          </p:nvGrpSpPr>
          <p:grpSpPr>
            <a:xfrm>
              <a:off x="4088904" y="2852936"/>
              <a:ext cx="2534731" cy="756084"/>
              <a:chOff x="5745088" y="2780928"/>
              <a:chExt cx="2534731" cy="756084"/>
            </a:xfrm>
          </p:grpSpPr>
          <p:grpSp>
            <p:nvGrpSpPr>
              <p:cNvPr id="21" name="57 Grupo"/>
              <p:cNvGrpSpPr/>
              <p:nvPr/>
            </p:nvGrpSpPr>
            <p:grpSpPr>
              <a:xfrm>
                <a:off x="5745088" y="2780928"/>
                <a:ext cx="2534731" cy="756084"/>
                <a:chOff x="3923927" y="2924944"/>
                <a:chExt cx="3024337" cy="1080120"/>
              </a:xfrm>
            </p:grpSpPr>
            <p:sp>
              <p:nvSpPr>
                <p:cNvPr id="99" name="98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99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100 Conector fuera de página"/>
                <p:cNvSpPr/>
                <p:nvPr/>
              </p:nvSpPr>
              <p:spPr>
                <a:xfrm rot="5400000">
                  <a:off x="4012206" y="3187740"/>
                  <a:ext cx="405046" cy="581603"/>
                </a:xfrm>
                <a:prstGeom prst="flowChartOffpageConnector">
                  <a:avLst/>
                </a:prstGeom>
                <a:solidFill>
                  <a:srgbClr val="FFD44B"/>
                </a:solidFill>
                <a:ln w="38100">
                  <a:solidFill>
                    <a:srgbClr val="C00000"/>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8" name="97 CuadroTexto"/>
              <p:cNvSpPr txBox="1"/>
              <p:nvPr/>
            </p:nvSpPr>
            <p:spPr>
              <a:xfrm>
                <a:off x="7617296" y="2996952"/>
                <a:ext cx="432048" cy="369332"/>
              </a:xfrm>
              <a:prstGeom prst="rect">
                <a:avLst/>
              </a:prstGeom>
              <a:noFill/>
            </p:spPr>
            <p:txBody>
              <a:bodyPr wrap="square" rtlCol="0">
                <a:spAutoFit/>
              </a:bodyPr>
              <a:lstStyle/>
              <a:p>
                <a:pPr algn="ctr"/>
                <a:r>
                  <a:rPr lang="en-GB" dirty="0" smtClean="0"/>
                  <a:t>7</a:t>
                </a:r>
                <a:endParaRPr lang="en-GB" dirty="0"/>
              </a:p>
            </p:txBody>
          </p:sp>
        </p:grpSp>
        <p:grpSp>
          <p:nvGrpSpPr>
            <p:cNvPr id="23" name="142 Grupo"/>
            <p:cNvGrpSpPr/>
            <p:nvPr/>
          </p:nvGrpSpPr>
          <p:grpSpPr>
            <a:xfrm>
              <a:off x="3656856" y="4077072"/>
              <a:ext cx="2509616" cy="1134940"/>
              <a:chOff x="5230173" y="4278926"/>
              <a:chExt cx="2509616" cy="1134940"/>
            </a:xfrm>
          </p:grpSpPr>
          <p:grpSp>
            <p:nvGrpSpPr>
              <p:cNvPr id="24" name="53 Grupo"/>
              <p:cNvGrpSpPr/>
              <p:nvPr/>
            </p:nvGrpSpPr>
            <p:grpSpPr>
              <a:xfrm rot="2446174">
                <a:off x="5230173" y="4278926"/>
                <a:ext cx="2509616" cy="756084"/>
                <a:chOff x="3884153" y="2940576"/>
                <a:chExt cx="2994370" cy="1080120"/>
              </a:xfrm>
            </p:grpSpPr>
            <p:sp>
              <p:nvSpPr>
                <p:cNvPr id="94" name="93 Almacenamiento de acceso directo"/>
                <p:cNvSpPr/>
                <p:nvPr/>
              </p:nvSpPr>
              <p:spPr>
                <a:xfrm rot="10800000">
                  <a:off x="5017394" y="2940576"/>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94 Rectángulo"/>
                <p:cNvSpPr/>
                <p:nvPr/>
              </p:nvSpPr>
              <p:spPr>
                <a:xfrm rot="5400000">
                  <a:off x="4750458" y="2963455"/>
                  <a:ext cx="202500" cy="1002907"/>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95 Conector fuera de página"/>
                <p:cNvSpPr/>
                <p:nvPr/>
              </p:nvSpPr>
              <p:spPr>
                <a:xfrm rot="5400000">
                  <a:off x="3972432" y="3213254"/>
                  <a:ext cx="405046" cy="581603"/>
                </a:xfrm>
                <a:prstGeom prst="flowChartOffpageConnector">
                  <a:avLst/>
                </a:prstGeom>
                <a:solidFill>
                  <a:srgbClr val="FFD44B"/>
                </a:solidFill>
                <a:ln w="38100">
                  <a:solidFill>
                    <a:srgbClr val="C00000"/>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3" name="92 CuadroTexto"/>
              <p:cNvSpPr txBox="1"/>
              <p:nvPr/>
            </p:nvSpPr>
            <p:spPr>
              <a:xfrm rot="18652772">
                <a:off x="6969224" y="4997787"/>
                <a:ext cx="432048" cy="400110"/>
              </a:xfrm>
              <a:prstGeom prst="rect">
                <a:avLst/>
              </a:prstGeom>
              <a:noFill/>
            </p:spPr>
            <p:txBody>
              <a:bodyPr wrap="square" rtlCol="0">
                <a:spAutoFit/>
              </a:bodyPr>
              <a:lstStyle/>
              <a:p>
                <a:pPr algn="ctr"/>
                <a:r>
                  <a:rPr lang="en-GB" dirty="0" smtClean="0"/>
                  <a:t>8</a:t>
                </a:r>
                <a:endParaRPr lang="en-GB" dirty="0"/>
              </a:p>
            </p:txBody>
          </p:sp>
        </p:grpSp>
        <p:grpSp>
          <p:nvGrpSpPr>
            <p:cNvPr id="25" name="150 Grupo"/>
            <p:cNvGrpSpPr/>
            <p:nvPr/>
          </p:nvGrpSpPr>
          <p:grpSpPr>
            <a:xfrm>
              <a:off x="1667059" y="2224471"/>
              <a:ext cx="892480" cy="423638"/>
              <a:chOff x="2963203" y="2152463"/>
              <a:chExt cx="892480" cy="423638"/>
            </a:xfrm>
          </p:grpSpPr>
          <p:sp>
            <p:nvSpPr>
              <p:cNvPr id="90" name="89 Cilindro"/>
              <p:cNvSpPr/>
              <p:nvPr/>
            </p:nvSpPr>
            <p:spPr>
              <a:xfrm rot="7020000">
                <a:off x="3244100" y="1964518"/>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90 CuadroTexto"/>
              <p:cNvSpPr txBox="1"/>
              <p:nvPr/>
            </p:nvSpPr>
            <p:spPr>
              <a:xfrm rot="6984080">
                <a:off x="3037732" y="2154773"/>
                <a:ext cx="288032" cy="283411"/>
              </a:xfrm>
              <a:prstGeom prst="rect">
                <a:avLst/>
              </a:prstGeom>
              <a:noFill/>
            </p:spPr>
            <p:txBody>
              <a:bodyPr wrap="square" rtlCol="0">
                <a:spAutoFit/>
              </a:bodyPr>
              <a:lstStyle/>
              <a:p>
                <a:pPr algn="ctr"/>
                <a:r>
                  <a:rPr lang="en-GB" sz="1100" b="1" dirty="0" smtClean="0">
                    <a:solidFill>
                      <a:schemeClr val="bg1"/>
                    </a:solidFill>
                  </a:rPr>
                  <a:t>6</a:t>
                </a:r>
                <a:endParaRPr lang="en-GB" b="1" dirty="0">
                  <a:solidFill>
                    <a:schemeClr val="bg1"/>
                  </a:solidFill>
                </a:endParaRPr>
              </a:p>
            </p:txBody>
          </p:sp>
        </p:grpSp>
        <p:sp>
          <p:nvSpPr>
            <p:cNvPr id="42" name="41 CuadroTexto"/>
            <p:cNvSpPr txBox="1"/>
            <p:nvPr/>
          </p:nvSpPr>
          <p:spPr>
            <a:xfrm rot="9316744">
              <a:off x="2461668" y="1589609"/>
              <a:ext cx="288032" cy="261610"/>
            </a:xfrm>
            <a:prstGeom prst="rect">
              <a:avLst/>
            </a:prstGeom>
            <a:noFill/>
          </p:spPr>
          <p:txBody>
            <a:bodyPr wrap="square" rtlCol="0">
              <a:spAutoFit/>
            </a:bodyPr>
            <a:lstStyle/>
            <a:p>
              <a:pPr algn="ctr"/>
              <a:r>
                <a:rPr lang="en-GB" sz="1100" b="1" dirty="0" smtClean="0">
                  <a:solidFill>
                    <a:schemeClr val="bg1"/>
                  </a:solidFill>
                </a:rPr>
                <a:t>7</a:t>
              </a:r>
              <a:endParaRPr lang="en-GB" b="1" dirty="0">
                <a:solidFill>
                  <a:schemeClr val="bg1"/>
                </a:solidFill>
              </a:endParaRPr>
            </a:p>
          </p:txBody>
        </p:sp>
        <p:grpSp>
          <p:nvGrpSpPr>
            <p:cNvPr id="27" name="149 Grupo"/>
            <p:cNvGrpSpPr/>
            <p:nvPr/>
          </p:nvGrpSpPr>
          <p:grpSpPr>
            <a:xfrm>
              <a:off x="2893715" y="1364118"/>
              <a:ext cx="383849" cy="892480"/>
              <a:chOff x="4189859" y="1292110"/>
              <a:chExt cx="383849" cy="892480"/>
            </a:xfrm>
          </p:grpSpPr>
          <p:sp>
            <p:nvSpPr>
              <p:cNvPr id="88" name="87 Cilindro"/>
              <p:cNvSpPr/>
              <p:nvPr/>
            </p:nvSpPr>
            <p:spPr>
              <a:xfrm rot="10140000">
                <a:off x="4243022" y="1292110"/>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88 CuadroTexto"/>
              <p:cNvSpPr txBox="1"/>
              <p:nvPr/>
            </p:nvSpPr>
            <p:spPr>
              <a:xfrm rot="9923034">
                <a:off x="4189859" y="1373585"/>
                <a:ext cx="288032" cy="261610"/>
              </a:xfrm>
              <a:prstGeom prst="rect">
                <a:avLst/>
              </a:prstGeom>
              <a:noFill/>
            </p:spPr>
            <p:txBody>
              <a:bodyPr wrap="square" rtlCol="0">
                <a:spAutoFit/>
              </a:bodyPr>
              <a:lstStyle/>
              <a:p>
                <a:pPr algn="ctr"/>
                <a:r>
                  <a:rPr lang="en-GB" sz="1100" b="1" dirty="0" smtClean="0">
                    <a:solidFill>
                      <a:schemeClr val="bg1"/>
                    </a:solidFill>
                  </a:rPr>
                  <a:t>8</a:t>
                </a:r>
                <a:endParaRPr lang="en-GB" b="1" dirty="0">
                  <a:solidFill>
                    <a:schemeClr val="bg1"/>
                  </a:solidFill>
                </a:endParaRPr>
              </a:p>
            </p:txBody>
          </p:sp>
        </p:grpSp>
        <p:sp>
          <p:nvSpPr>
            <p:cNvPr id="44" name="43 CuadroTexto"/>
            <p:cNvSpPr txBox="1"/>
            <p:nvPr/>
          </p:nvSpPr>
          <p:spPr>
            <a:xfrm rot="12085016">
              <a:off x="3972134" y="1526596"/>
              <a:ext cx="337309" cy="261610"/>
            </a:xfrm>
            <a:prstGeom prst="rect">
              <a:avLst/>
            </a:prstGeom>
            <a:noFill/>
          </p:spPr>
          <p:txBody>
            <a:bodyPr wrap="square" rtlCol="0">
              <a:spAutoFit/>
            </a:bodyPr>
            <a:lstStyle/>
            <a:p>
              <a:pPr algn="ctr"/>
              <a:r>
                <a:rPr lang="en-GB" sz="1100" b="1" dirty="0" smtClean="0">
                  <a:solidFill>
                    <a:schemeClr val="bg1"/>
                  </a:solidFill>
                </a:rPr>
                <a:t>9.</a:t>
              </a:r>
              <a:endParaRPr lang="en-GB" b="1" dirty="0">
                <a:solidFill>
                  <a:schemeClr val="bg1"/>
                </a:solidFill>
              </a:endParaRPr>
            </a:p>
          </p:txBody>
        </p:sp>
        <p:grpSp>
          <p:nvGrpSpPr>
            <p:cNvPr id="29" name="148 Grupo"/>
            <p:cNvGrpSpPr/>
            <p:nvPr/>
          </p:nvGrpSpPr>
          <p:grpSpPr>
            <a:xfrm>
              <a:off x="4204804" y="1693691"/>
              <a:ext cx="432544" cy="892480"/>
              <a:chOff x="5500948" y="1621683"/>
              <a:chExt cx="432544" cy="892480"/>
            </a:xfrm>
          </p:grpSpPr>
          <p:sp>
            <p:nvSpPr>
              <p:cNvPr id="86" name="85 Cilindro"/>
              <p:cNvSpPr/>
              <p:nvPr/>
            </p:nvSpPr>
            <p:spPr>
              <a:xfrm rot="13380000">
                <a:off x="5500948" y="1621683"/>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86 CuadroTexto"/>
              <p:cNvSpPr txBox="1"/>
              <p:nvPr/>
            </p:nvSpPr>
            <p:spPr>
              <a:xfrm rot="13451601">
                <a:off x="5551415" y="1836415"/>
                <a:ext cx="382077" cy="261610"/>
              </a:xfrm>
              <a:prstGeom prst="rect">
                <a:avLst/>
              </a:prstGeom>
              <a:noFill/>
            </p:spPr>
            <p:txBody>
              <a:bodyPr wrap="square" rtlCol="0">
                <a:spAutoFit/>
              </a:bodyPr>
              <a:lstStyle/>
              <a:p>
                <a:pPr algn="ctr"/>
                <a:r>
                  <a:rPr lang="en-GB" sz="1100" b="1" dirty="0" smtClean="0">
                    <a:solidFill>
                      <a:schemeClr val="bg1"/>
                    </a:solidFill>
                  </a:rPr>
                  <a:t>10</a:t>
                </a:r>
                <a:endParaRPr lang="en-GB" b="1" dirty="0">
                  <a:solidFill>
                    <a:schemeClr val="bg1"/>
                  </a:solidFill>
                </a:endParaRPr>
              </a:p>
            </p:txBody>
          </p:sp>
        </p:grpSp>
        <p:sp>
          <p:nvSpPr>
            <p:cNvPr id="46" name="45 CuadroTexto"/>
            <p:cNvSpPr txBox="1"/>
            <p:nvPr/>
          </p:nvSpPr>
          <p:spPr>
            <a:xfrm rot="900000">
              <a:off x="5053955" y="2813744"/>
              <a:ext cx="288032" cy="261610"/>
            </a:xfrm>
            <a:prstGeom prst="rect">
              <a:avLst/>
            </a:prstGeom>
            <a:noFill/>
          </p:spPr>
          <p:txBody>
            <a:bodyPr wrap="square" rtlCol="0">
              <a:spAutoFit/>
            </a:bodyPr>
            <a:lstStyle/>
            <a:p>
              <a:pPr algn="ctr"/>
              <a:r>
                <a:rPr lang="en-GB" sz="1100" b="1" dirty="0" smtClean="0">
                  <a:solidFill>
                    <a:schemeClr val="bg1"/>
                  </a:solidFill>
                </a:rPr>
                <a:t>1</a:t>
              </a:r>
              <a:endParaRPr lang="en-GB" b="1" dirty="0">
                <a:solidFill>
                  <a:schemeClr val="bg1"/>
                </a:solidFill>
              </a:endParaRPr>
            </a:p>
          </p:txBody>
        </p:sp>
        <p:sp>
          <p:nvSpPr>
            <p:cNvPr id="47" name="46 CuadroTexto"/>
            <p:cNvSpPr txBox="1"/>
            <p:nvPr/>
          </p:nvSpPr>
          <p:spPr>
            <a:xfrm rot="20365999">
              <a:off x="3986179" y="4638804"/>
              <a:ext cx="349661" cy="430887"/>
            </a:xfrm>
            <a:prstGeom prst="rect">
              <a:avLst/>
            </a:prstGeom>
            <a:noFill/>
          </p:spPr>
          <p:txBody>
            <a:bodyPr wrap="square" rtlCol="0">
              <a:spAutoFit/>
            </a:bodyPr>
            <a:lstStyle/>
            <a:p>
              <a:pPr algn="ctr"/>
              <a:r>
                <a:rPr lang="en-GB" sz="1100" b="1" dirty="0" smtClean="0">
                  <a:solidFill>
                    <a:schemeClr val="bg1"/>
                  </a:solidFill>
                </a:rPr>
                <a:t>16</a:t>
              </a:r>
              <a:endParaRPr lang="en-GB" b="1" dirty="0">
                <a:solidFill>
                  <a:schemeClr val="bg1"/>
                </a:solidFill>
              </a:endParaRPr>
            </a:p>
          </p:txBody>
        </p:sp>
        <p:grpSp>
          <p:nvGrpSpPr>
            <p:cNvPr id="33" name="152 Grupo"/>
            <p:cNvGrpSpPr/>
            <p:nvPr/>
          </p:nvGrpSpPr>
          <p:grpSpPr>
            <a:xfrm>
              <a:off x="4031856" y="3960008"/>
              <a:ext cx="632046" cy="951670"/>
              <a:chOff x="5328000" y="3888000"/>
              <a:chExt cx="632046" cy="951670"/>
            </a:xfrm>
          </p:grpSpPr>
          <p:sp>
            <p:nvSpPr>
              <p:cNvPr id="83" name="82 Cilindro"/>
              <p:cNvSpPr/>
              <p:nvPr/>
            </p:nvSpPr>
            <p:spPr>
              <a:xfrm rot="-2100000">
                <a:off x="5539091" y="3947190"/>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83 Cilindro"/>
              <p:cNvSpPr/>
              <p:nvPr/>
            </p:nvSpPr>
            <p:spPr>
              <a:xfrm rot="-2040000">
                <a:off x="5328000" y="388800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84 CuadroTexto"/>
              <p:cNvSpPr txBox="1"/>
              <p:nvPr/>
            </p:nvSpPr>
            <p:spPr>
              <a:xfrm rot="19637548">
                <a:off x="5603264" y="4352598"/>
                <a:ext cx="356782" cy="430887"/>
              </a:xfrm>
              <a:prstGeom prst="rect">
                <a:avLst/>
              </a:prstGeom>
              <a:noFill/>
            </p:spPr>
            <p:txBody>
              <a:bodyPr wrap="square" rtlCol="0">
                <a:spAutoFit/>
              </a:bodyPr>
              <a:lstStyle/>
              <a:p>
                <a:pPr algn="ctr"/>
                <a:r>
                  <a:rPr lang="en-GB" sz="1100" b="1" dirty="0" smtClean="0">
                    <a:solidFill>
                      <a:schemeClr val="bg1"/>
                    </a:solidFill>
                  </a:rPr>
                  <a:t>15</a:t>
                </a:r>
                <a:endParaRPr lang="en-GB" b="1" dirty="0">
                  <a:solidFill>
                    <a:schemeClr val="bg1"/>
                  </a:solidFill>
                </a:endParaRPr>
              </a:p>
            </p:txBody>
          </p:sp>
        </p:grpSp>
        <p:grpSp>
          <p:nvGrpSpPr>
            <p:cNvPr id="34" name="156 Grupo"/>
            <p:cNvGrpSpPr/>
            <p:nvPr/>
          </p:nvGrpSpPr>
          <p:grpSpPr>
            <a:xfrm>
              <a:off x="4312210" y="3679654"/>
              <a:ext cx="981415" cy="548045"/>
              <a:chOff x="5608354" y="3607646"/>
              <a:chExt cx="981415" cy="548045"/>
            </a:xfrm>
          </p:grpSpPr>
          <p:sp>
            <p:nvSpPr>
              <p:cNvPr id="80" name="79 Cilindro"/>
              <p:cNvSpPr/>
              <p:nvPr/>
            </p:nvSpPr>
            <p:spPr>
              <a:xfrm rot="17940000">
                <a:off x="5978187" y="3487730"/>
                <a:ext cx="330686" cy="892479"/>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80 Cilindro"/>
              <p:cNvSpPr/>
              <p:nvPr/>
            </p:nvSpPr>
            <p:spPr>
              <a:xfrm rot="-3420000">
                <a:off x="5616000" y="360000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81 CuadroTexto"/>
              <p:cNvSpPr txBox="1"/>
              <p:nvPr/>
            </p:nvSpPr>
            <p:spPr>
              <a:xfrm rot="17964267">
                <a:off x="6043184" y="3831637"/>
                <a:ext cx="364697" cy="283411"/>
              </a:xfrm>
              <a:prstGeom prst="rect">
                <a:avLst/>
              </a:prstGeom>
              <a:noFill/>
            </p:spPr>
            <p:txBody>
              <a:bodyPr wrap="square" rtlCol="0">
                <a:spAutoFit/>
              </a:bodyPr>
              <a:lstStyle/>
              <a:p>
                <a:pPr algn="ctr"/>
                <a:r>
                  <a:rPr lang="en-GB" sz="1100" b="1" dirty="0" smtClean="0">
                    <a:solidFill>
                      <a:schemeClr val="bg1"/>
                    </a:solidFill>
                  </a:rPr>
                  <a:t>14</a:t>
                </a:r>
                <a:endParaRPr lang="en-GB" b="1" dirty="0">
                  <a:solidFill>
                    <a:schemeClr val="bg1"/>
                  </a:solidFill>
                </a:endParaRPr>
              </a:p>
            </p:txBody>
          </p:sp>
        </p:grpSp>
        <p:sp>
          <p:nvSpPr>
            <p:cNvPr id="50" name="49 CuadroTexto"/>
            <p:cNvSpPr txBox="1"/>
            <p:nvPr/>
          </p:nvSpPr>
          <p:spPr>
            <a:xfrm rot="17386937">
              <a:off x="4816870" y="3535863"/>
              <a:ext cx="347413" cy="283411"/>
            </a:xfrm>
            <a:prstGeom prst="rect">
              <a:avLst/>
            </a:prstGeom>
            <a:noFill/>
          </p:spPr>
          <p:txBody>
            <a:bodyPr wrap="square" rtlCol="0">
              <a:spAutoFit/>
            </a:bodyPr>
            <a:lstStyle/>
            <a:p>
              <a:pPr algn="ctr"/>
              <a:r>
                <a:rPr lang="en-GB" sz="1100" b="1" dirty="0" smtClean="0">
                  <a:solidFill>
                    <a:schemeClr val="bg1"/>
                  </a:solidFill>
                </a:rPr>
                <a:t>13</a:t>
              </a:r>
              <a:endParaRPr lang="en-GB" b="1" dirty="0">
                <a:solidFill>
                  <a:schemeClr val="bg1"/>
                </a:solidFill>
              </a:endParaRPr>
            </a:p>
          </p:txBody>
        </p:sp>
        <p:grpSp>
          <p:nvGrpSpPr>
            <p:cNvPr id="35" name="147 Grupo"/>
            <p:cNvGrpSpPr/>
            <p:nvPr/>
          </p:nvGrpSpPr>
          <p:grpSpPr>
            <a:xfrm>
              <a:off x="4331672" y="2433357"/>
              <a:ext cx="892480" cy="365196"/>
              <a:chOff x="5627816" y="2361349"/>
              <a:chExt cx="892480" cy="365196"/>
            </a:xfrm>
          </p:grpSpPr>
          <p:sp>
            <p:nvSpPr>
              <p:cNvPr id="78" name="77 Cilindro"/>
              <p:cNvSpPr/>
              <p:nvPr/>
            </p:nvSpPr>
            <p:spPr>
              <a:xfrm rot="-6240000">
                <a:off x="5908713" y="2099019"/>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78 CuadroTexto"/>
              <p:cNvSpPr txBox="1"/>
              <p:nvPr/>
            </p:nvSpPr>
            <p:spPr>
              <a:xfrm rot="15424411">
                <a:off x="5924251" y="2402241"/>
                <a:ext cx="365196" cy="283411"/>
              </a:xfrm>
              <a:prstGeom prst="rect">
                <a:avLst/>
              </a:prstGeom>
              <a:noFill/>
            </p:spPr>
            <p:txBody>
              <a:bodyPr wrap="square" rtlCol="0">
                <a:spAutoFit/>
              </a:bodyPr>
              <a:lstStyle/>
              <a:p>
                <a:pPr algn="ctr"/>
                <a:r>
                  <a:rPr lang="en-GB" sz="1100" b="1" dirty="0" smtClean="0">
                    <a:solidFill>
                      <a:schemeClr val="bg1"/>
                    </a:solidFill>
                  </a:rPr>
                  <a:t>11</a:t>
                </a:r>
                <a:endParaRPr lang="en-GB" b="1" dirty="0">
                  <a:solidFill>
                    <a:schemeClr val="bg1"/>
                  </a:solidFill>
                </a:endParaRPr>
              </a:p>
            </p:txBody>
          </p:sp>
        </p:grpSp>
        <p:sp>
          <p:nvSpPr>
            <p:cNvPr id="52" name="51 Cilindro"/>
            <p:cNvSpPr/>
            <p:nvPr/>
          </p:nvSpPr>
          <p:spPr>
            <a:xfrm rot="15480000">
              <a:off x="4211856" y="2628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52 Cilindro"/>
            <p:cNvSpPr/>
            <p:nvPr/>
          </p:nvSpPr>
          <p:spPr>
            <a:xfrm rot="13281801">
              <a:off x="3919213" y="2388255"/>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53 Cilindro"/>
            <p:cNvSpPr/>
            <p:nvPr/>
          </p:nvSpPr>
          <p:spPr>
            <a:xfrm rot="10140000">
              <a:off x="3095856" y="2196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54 Cilindro"/>
            <p:cNvSpPr/>
            <p:nvPr/>
          </p:nvSpPr>
          <p:spPr>
            <a:xfrm rot="6960000">
              <a:off x="2447856" y="2600494"/>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55 Cilindro"/>
            <p:cNvSpPr/>
            <p:nvPr/>
          </p:nvSpPr>
          <p:spPr>
            <a:xfrm rot="5940000">
              <a:off x="1797884" y="2423786"/>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56 CuadroTexto"/>
            <p:cNvSpPr txBox="1"/>
            <p:nvPr/>
          </p:nvSpPr>
          <p:spPr>
            <a:xfrm rot="6138603">
              <a:off x="1597572" y="2730838"/>
              <a:ext cx="288032" cy="283411"/>
            </a:xfrm>
            <a:prstGeom prst="rect">
              <a:avLst/>
            </a:prstGeom>
            <a:noFill/>
          </p:spPr>
          <p:txBody>
            <a:bodyPr wrap="square" rtlCol="0">
              <a:spAutoFit/>
            </a:bodyPr>
            <a:lstStyle/>
            <a:p>
              <a:pPr algn="ctr"/>
              <a:r>
                <a:rPr lang="en-GB" sz="1100" b="1" dirty="0" smtClean="0">
                  <a:solidFill>
                    <a:schemeClr val="bg1"/>
                  </a:solidFill>
                </a:rPr>
                <a:t>5</a:t>
              </a:r>
              <a:endParaRPr lang="en-GB" b="1" dirty="0">
                <a:solidFill>
                  <a:schemeClr val="bg1"/>
                </a:solidFill>
              </a:endParaRPr>
            </a:p>
          </p:txBody>
        </p:sp>
        <p:sp>
          <p:nvSpPr>
            <p:cNvPr id="58" name="57 Cilindro"/>
            <p:cNvSpPr/>
            <p:nvPr/>
          </p:nvSpPr>
          <p:spPr>
            <a:xfrm rot="5700000">
              <a:off x="2339856" y="2844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58 Cilindro"/>
            <p:cNvSpPr/>
            <p:nvPr/>
          </p:nvSpPr>
          <p:spPr>
            <a:xfrm rot="4440000">
              <a:off x="1733793" y="3192690"/>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59 CuadroTexto"/>
            <p:cNvSpPr txBox="1"/>
            <p:nvPr/>
          </p:nvSpPr>
          <p:spPr>
            <a:xfrm rot="4439033">
              <a:off x="1525563" y="3594933"/>
              <a:ext cx="288032" cy="283411"/>
            </a:xfrm>
            <a:prstGeom prst="rect">
              <a:avLst/>
            </a:prstGeom>
            <a:noFill/>
          </p:spPr>
          <p:txBody>
            <a:bodyPr wrap="square" rtlCol="0">
              <a:spAutoFit/>
            </a:bodyPr>
            <a:lstStyle/>
            <a:p>
              <a:pPr algn="ctr"/>
              <a:r>
                <a:rPr lang="en-GB" sz="1100" b="1" dirty="0" smtClean="0">
                  <a:solidFill>
                    <a:schemeClr val="bg1"/>
                  </a:solidFill>
                </a:rPr>
                <a:t>4</a:t>
              </a:r>
              <a:endParaRPr lang="en-GB" b="1" dirty="0">
                <a:solidFill>
                  <a:schemeClr val="bg1"/>
                </a:solidFill>
              </a:endParaRPr>
            </a:p>
          </p:txBody>
        </p:sp>
        <p:sp>
          <p:nvSpPr>
            <p:cNvPr id="61" name="60 Cilindro"/>
            <p:cNvSpPr/>
            <p:nvPr/>
          </p:nvSpPr>
          <p:spPr>
            <a:xfrm rot="4380000">
              <a:off x="2267856" y="3384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151 Grupo"/>
            <p:cNvGrpSpPr/>
            <p:nvPr/>
          </p:nvGrpSpPr>
          <p:grpSpPr>
            <a:xfrm>
              <a:off x="1652594" y="3875741"/>
              <a:ext cx="892480" cy="436962"/>
              <a:chOff x="2948738" y="3803733"/>
              <a:chExt cx="892480" cy="436962"/>
            </a:xfrm>
          </p:grpSpPr>
          <p:sp>
            <p:nvSpPr>
              <p:cNvPr id="76" name="75 Cilindro"/>
              <p:cNvSpPr/>
              <p:nvPr/>
            </p:nvSpPr>
            <p:spPr>
              <a:xfrm rot="3240000">
                <a:off x="3229635" y="3522836"/>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76 CuadroTexto"/>
              <p:cNvSpPr txBox="1"/>
              <p:nvPr/>
            </p:nvSpPr>
            <p:spPr>
              <a:xfrm rot="3148825">
                <a:off x="3037732" y="3954973"/>
                <a:ext cx="288032" cy="283411"/>
              </a:xfrm>
              <a:prstGeom prst="rect">
                <a:avLst/>
              </a:prstGeom>
              <a:noFill/>
            </p:spPr>
            <p:txBody>
              <a:bodyPr wrap="square" rtlCol="0">
                <a:spAutoFit/>
              </a:bodyPr>
              <a:lstStyle/>
              <a:p>
                <a:pPr algn="ctr"/>
                <a:r>
                  <a:rPr lang="en-GB" sz="1100" b="1" dirty="0" smtClean="0">
                    <a:solidFill>
                      <a:schemeClr val="bg1"/>
                    </a:solidFill>
                  </a:rPr>
                  <a:t>3</a:t>
                </a:r>
                <a:endParaRPr lang="en-GB" b="1" dirty="0">
                  <a:solidFill>
                    <a:schemeClr val="bg1"/>
                  </a:solidFill>
                </a:endParaRPr>
              </a:p>
            </p:txBody>
          </p:sp>
        </p:grpSp>
        <p:sp>
          <p:nvSpPr>
            <p:cNvPr id="63" name="62 Cilindro"/>
            <p:cNvSpPr/>
            <p:nvPr/>
          </p:nvSpPr>
          <p:spPr>
            <a:xfrm rot="3300000">
              <a:off x="2411856" y="3636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153 Grupo"/>
            <p:cNvGrpSpPr/>
            <p:nvPr/>
          </p:nvGrpSpPr>
          <p:grpSpPr>
            <a:xfrm>
              <a:off x="2453073" y="3996008"/>
              <a:ext cx="591491" cy="999971"/>
              <a:chOff x="3749217" y="3924000"/>
              <a:chExt cx="591491" cy="999971"/>
            </a:xfrm>
          </p:grpSpPr>
          <p:sp>
            <p:nvSpPr>
              <p:cNvPr id="73" name="72 Cilindro"/>
              <p:cNvSpPr/>
              <p:nvPr/>
            </p:nvSpPr>
            <p:spPr>
              <a:xfrm rot="1620000">
                <a:off x="3841423" y="4031491"/>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73 Cilindro"/>
              <p:cNvSpPr/>
              <p:nvPr/>
            </p:nvSpPr>
            <p:spPr>
              <a:xfrm rot="1500000">
                <a:off x="4140000" y="392400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74 CuadroTexto"/>
              <p:cNvSpPr txBox="1"/>
              <p:nvPr/>
            </p:nvSpPr>
            <p:spPr>
              <a:xfrm rot="1405303">
                <a:off x="3749217" y="4574010"/>
                <a:ext cx="288032" cy="261610"/>
              </a:xfrm>
              <a:prstGeom prst="rect">
                <a:avLst/>
              </a:prstGeom>
              <a:noFill/>
            </p:spPr>
            <p:txBody>
              <a:bodyPr wrap="square" rtlCol="0">
                <a:spAutoFit/>
              </a:bodyPr>
              <a:lstStyle/>
              <a:p>
                <a:pPr algn="ctr"/>
                <a:r>
                  <a:rPr lang="en-GB" sz="1100" b="1" dirty="0" smtClean="0">
                    <a:solidFill>
                      <a:schemeClr val="bg1"/>
                    </a:solidFill>
                  </a:rPr>
                  <a:t>2</a:t>
                </a:r>
                <a:endParaRPr lang="en-GB" b="1" dirty="0">
                  <a:solidFill>
                    <a:schemeClr val="bg1"/>
                  </a:solidFill>
                </a:endParaRPr>
              </a:p>
            </p:txBody>
          </p:sp>
        </p:grpSp>
        <p:grpSp>
          <p:nvGrpSpPr>
            <p:cNvPr id="38" name="154 Grupo"/>
            <p:cNvGrpSpPr/>
            <p:nvPr/>
          </p:nvGrpSpPr>
          <p:grpSpPr>
            <a:xfrm>
              <a:off x="2936776" y="4104008"/>
              <a:ext cx="431788" cy="1037158"/>
              <a:chOff x="4232920" y="4032000"/>
              <a:chExt cx="431788" cy="1037158"/>
            </a:xfrm>
          </p:grpSpPr>
          <p:sp>
            <p:nvSpPr>
              <p:cNvPr id="70" name="44 Cilindro"/>
              <p:cNvSpPr/>
              <p:nvPr/>
            </p:nvSpPr>
            <p:spPr>
              <a:xfrm rot="900000">
                <a:off x="4270773" y="4176678"/>
                <a:ext cx="330759"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70 Cilindro"/>
              <p:cNvSpPr/>
              <p:nvPr/>
            </p:nvSpPr>
            <p:spPr>
              <a:xfrm rot="780000">
                <a:off x="4464000" y="403200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71 CuadroTexto"/>
              <p:cNvSpPr txBox="1"/>
              <p:nvPr/>
            </p:nvSpPr>
            <p:spPr>
              <a:xfrm rot="900000">
                <a:off x="4232920" y="4725144"/>
                <a:ext cx="288032" cy="261610"/>
              </a:xfrm>
              <a:prstGeom prst="rect">
                <a:avLst/>
              </a:prstGeom>
              <a:noFill/>
            </p:spPr>
            <p:txBody>
              <a:bodyPr wrap="square" rtlCol="0">
                <a:spAutoFit/>
              </a:bodyPr>
              <a:lstStyle/>
              <a:p>
                <a:pPr algn="ctr"/>
                <a:r>
                  <a:rPr lang="en-GB" sz="1100" b="1" dirty="0" smtClean="0">
                    <a:solidFill>
                      <a:schemeClr val="bg1"/>
                    </a:solidFill>
                  </a:rPr>
                  <a:t>1</a:t>
                </a:r>
                <a:endParaRPr lang="en-GB" b="1" dirty="0">
                  <a:solidFill>
                    <a:schemeClr val="bg1"/>
                  </a:solidFill>
                </a:endParaRPr>
              </a:p>
            </p:txBody>
          </p:sp>
        </p:grpSp>
        <p:grpSp>
          <p:nvGrpSpPr>
            <p:cNvPr id="39" name="114 Grupo"/>
            <p:cNvGrpSpPr/>
            <p:nvPr/>
          </p:nvGrpSpPr>
          <p:grpSpPr>
            <a:xfrm>
              <a:off x="4309280" y="2805561"/>
              <a:ext cx="1044857" cy="365196"/>
              <a:chOff x="5605424" y="2733553"/>
              <a:chExt cx="1044857" cy="365196"/>
            </a:xfrm>
          </p:grpSpPr>
          <p:sp>
            <p:nvSpPr>
              <p:cNvPr id="67" name="66 Cilindro"/>
              <p:cNvSpPr/>
              <p:nvPr/>
            </p:nvSpPr>
            <p:spPr>
              <a:xfrm rot="-5700000">
                <a:off x="6038698" y="2466287"/>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67 Cilindro"/>
              <p:cNvSpPr/>
              <p:nvPr/>
            </p:nvSpPr>
            <p:spPr>
              <a:xfrm rot="15944309">
                <a:off x="5613070" y="284999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68 CuadroTexto"/>
              <p:cNvSpPr txBox="1"/>
              <p:nvPr/>
            </p:nvSpPr>
            <p:spPr>
              <a:xfrm rot="16200000">
                <a:off x="6051743" y="2774445"/>
                <a:ext cx="365196" cy="283411"/>
              </a:xfrm>
              <a:prstGeom prst="rect">
                <a:avLst/>
              </a:prstGeom>
              <a:noFill/>
            </p:spPr>
            <p:txBody>
              <a:bodyPr wrap="square" rtlCol="0">
                <a:spAutoFit/>
              </a:bodyPr>
              <a:lstStyle/>
              <a:p>
                <a:pPr algn="ctr"/>
                <a:r>
                  <a:rPr lang="en-GB" sz="1100" b="1" dirty="0" smtClean="0">
                    <a:solidFill>
                      <a:schemeClr val="bg1"/>
                    </a:solidFill>
                  </a:rPr>
                  <a:t>12</a:t>
                </a:r>
                <a:endParaRPr lang="en-GB" b="1" dirty="0">
                  <a:solidFill>
                    <a:schemeClr val="bg1"/>
                  </a:solidFill>
                </a:endParaRPr>
              </a:p>
            </p:txBody>
          </p:sp>
        </p:grpSp>
      </p:grpSp>
      <p:sp>
        <p:nvSpPr>
          <p:cNvPr id="132" name="131 CuadroTexto"/>
          <p:cNvSpPr txBox="1"/>
          <p:nvPr/>
        </p:nvSpPr>
        <p:spPr>
          <a:xfrm>
            <a:off x="5076056" y="1556792"/>
            <a:ext cx="3995936" cy="1508105"/>
          </a:xfrm>
          <a:prstGeom prst="rect">
            <a:avLst/>
          </a:prstGeom>
          <a:solidFill>
            <a:schemeClr val="bg1"/>
          </a:solidFill>
          <a:ln>
            <a:solidFill>
              <a:srgbClr val="000099"/>
            </a:solidFill>
          </a:ln>
        </p:spPr>
        <p:txBody>
          <a:bodyPr wrap="square" rtlCol="0">
            <a:spAutoFit/>
          </a:bodyPr>
          <a:lstStyle/>
          <a:p>
            <a:pPr eaLnBrk="1" hangingPunct="1">
              <a:spcAft>
                <a:spcPts val="600"/>
              </a:spcAft>
            </a:pPr>
            <a:r>
              <a:rPr lang="es-ES" altLang="es-ES" b="1" dirty="0" err="1" smtClean="0">
                <a:solidFill>
                  <a:srgbClr val="000099"/>
                </a:solidFill>
                <a:effectLst>
                  <a:outerShdw blurRad="38100" dist="38100" dir="2700000" algn="tl">
                    <a:srgbClr val="000000">
                      <a:alpha val="43137"/>
                    </a:srgbClr>
                  </a:outerShdw>
                </a:effectLst>
                <a:latin typeface="+mn-lt"/>
              </a:rPr>
              <a:t>Detectors</a:t>
            </a:r>
            <a:endParaRPr lang="es-ES" altLang="es-ES" b="1" dirty="0" smtClean="0">
              <a:solidFill>
                <a:srgbClr val="000099"/>
              </a:solidFill>
              <a:effectLst>
                <a:outerShdw blurRad="38100" dist="38100" dir="2700000" algn="tl">
                  <a:srgbClr val="000000">
                    <a:alpha val="43137"/>
                  </a:srgbClr>
                </a:outerShdw>
              </a:effectLst>
              <a:latin typeface="+mn-lt"/>
            </a:endParaRPr>
          </a:p>
          <a:p>
            <a:pPr eaLnBrk="1" hangingPunct="1">
              <a:spcBef>
                <a:spcPts val="600"/>
              </a:spcBef>
              <a:buFont typeface="Arial" pitchFamily="34" charset="0"/>
              <a:buChar char="•"/>
            </a:pPr>
            <a:r>
              <a:rPr lang="es-ES" altLang="es-ES" dirty="0" smtClean="0">
                <a:solidFill>
                  <a:srgbClr val="EEB500"/>
                </a:solidFill>
                <a:latin typeface="+mn-lt"/>
              </a:rPr>
              <a:t> </a:t>
            </a:r>
            <a:r>
              <a:rPr lang="es-ES" altLang="es-ES" b="1" dirty="0" smtClean="0">
                <a:solidFill>
                  <a:srgbClr val="EEB500"/>
                </a:solidFill>
                <a:latin typeface="+mn-lt"/>
              </a:rPr>
              <a:t>8 Ge-</a:t>
            </a:r>
            <a:r>
              <a:rPr lang="es-ES" altLang="es-ES" b="1" dirty="0" err="1" smtClean="0">
                <a:solidFill>
                  <a:srgbClr val="EEB500"/>
                </a:solidFill>
                <a:latin typeface="+mn-lt"/>
              </a:rPr>
              <a:t>Clovers</a:t>
            </a:r>
            <a:r>
              <a:rPr lang="es-ES" altLang="es-ES" b="1" dirty="0" smtClean="0">
                <a:solidFill>
                  <a:srgbClr val="EEB500"/>
                </a:solidFill>
                <a:latin typeface="+mn-lt"/>
              </a:rPr>
              <a:t>  </a:t>
            </a:r>
            <a:r>
              <a:rPr lang="es-ES" altLang="es-ES" b="1" dirty="0" err="1" smtClean="0">
                <a:solidFill>
                  <a:srgbClr val="EEB500"/>
                </a:solidFill>
                <a:latin typeface="+mn-lt"/>
              </a:rPr>
              <a:t>from</a:t>
            </a:r>
            <a:r>
              <a:rPr lang="es-ES" altLang="es-ES" b="1" dirty="0" smtClean="0">
                <a:solidFill>
                  <a:srgbClr val="EEB500"/>
                </a:solidFill>
                <a:latin typeface="+mn-lt"/>
              </a:rPr>
              <a:t> EXOGAM</a:t>
            </a:r>
          </a:p>
          <a:p>
            <a:pPr eaLnBrk="1" hangingPunct="1">
              <a:spcBef>
                <a:spcPts val="600"/>
              </a:spcBef>
              <a:buFont typeface="Arial" pitchFamily="34" charset="0"/>
              <a:buChar char="•"/>
            </a:pPr>
            <a:r>
              <a:rPr lang="es-ES" altLang="es-ES" b="1" dirty="0" smtClean="0">
                <a:solidFill>
                  <a:srgbClr val="C00000"/>
                </a:solidFill>
                <a:latin typeface="+mn-lt"/>
              </a:rPr>
              <a:t> 8 BGO </a:t>
            </a:r>
            <a:r>
              <a:rPr lang="es-ES" altLang="es-ES" b="1" dirty="0" err="1" smtClean="0">
                <a:solidFill>
                  <a:srgbClr val="C00000"/>
                </a:solidFill>
                <a:latin typeface="+mn-lt"/>
              </a:rPr>
              <a:t>for</a:t>
            </a:r>
            <a:r>
              <a:rPr lang="es-ES" altLang="es-ES" b="1" dirty="0" smtClean="0">
                <a:solidFill>
                  <a:srgbClr val="C00000"/>
                </a:solidFill>
                <a:latin typeface="+mn-lt"/>
              </a:rPr>
              <a:t> </a:t>
            </a:r>
            <a:r>
              <a:rPr lang="es-ES" altLang="es-ES" b="1" dirty="0" err="1" smtClean="0">
                <a:solidFill>
                  <a:srgbClr val="C00000"/>
                </a:solidFill>
                <a:latin typeface="+mn-lt"/>
              </a:rPr>
              <a:t>Compton</a:t>
            </a:r>
            <a:r>
              <a:rPr lang="es-ES" altLang="es-ES" b="1" dirty="0" smtClean="0">
                <a:solidFill>
                  <a:srgbClr val="C00000"/>
                </a:solidFill>
                <a:latin typeface="+mn-lt"/>
              </a:rPr>
              <a:t> </a:t>
            </a:r>
            <a:r>
              <a:rPr lang="es-ES" altLang="es-ES" b="1" dirty="0" err="1" smtClean="0">
                <a:solidFill>
                  <a:srgbClr val="C00000"/>
                </a:solidFill>
                <a:latin typeface="+mn-lt"/>
              </a:rPr>
              <a:t>suppression</a:t>
            </a:r>
            <a:r>
              <a:rPr lang="es-ES" altLang="es-ES" b="1" dirty="0" smtClean="0">
                <a:solidFill>
                  <a:srgbClr val="C00000"/>
                </a:solidFill>
                <a:latin typeface="+mn-lt"/>
              </a:rPr>
              <a:t> </a:t>
            </a:r>
            <a:endParaRPr lang="es-ES" altLang="es-ES" b="1" dirty="0" smtClean="0">
              <a:solidFill>
                <a:schemeClr val="tx1">
                  <a:lumMod val="65000"/>
                  <a:lumOff val="35000"/>
                </a:schemeClr>
              </a:solidFill>
              <a:latin typeface="+mn-lt"/>
            </a:endParaRPr>
          </a:p>
          <a:p>
            <a:pPr eaLnBrk="1" hangingPunct="1">
              <a:spcBef>
                <a:spcPts val="600"/>
              </a:spcBef>
              <a:buFont typeface="Arial" pitchFamily="34" charset="0"/>
              <a:buChar char="•"/>
            </a:pPr>
            <a:r>
              <a:rPr lang="es-ES" altLang="es-ES" b="1" dirty="0" smtClean="0">
                <a:solidFill>
                  <a:schemeClr val="tx1">
                    <a:lumMod val="65000"/>
                    <a:lumOff val="35000"/>
                  </a:schemeClr>
                </a:solidFill>
                <a:latin typeface="+mn-lt"/>
              </a:rPr>
              <a:t> 16 LaBr</a:t>
            </a:r>
            <a:r>
              <a:rPr lang="es-ES" altLang="es-ES" b="1" baseline="-25000" dirty="0" smtClean="0">
                <a:solidFill>
                  <a:schemeClr val="tx1">
                    <a:lumMod val="65000"/>
                    <a:lumOff val="35000"/>
                  </a:schemeClr>
                </a:solidFill>
                <a:latin typeface="+mn-lt"/>
              </a:rPr>
              <a:t>3</a:t>
            </a:r>
            <a:r>
              <a:rPr lang="es-ES" altLang="es-ES" b="1" dirty="0" smtClean="0">
                <a:solidFill>
                  <a:schemeClr val="tx1">
                    <a:lumMod val="65000"/>
                    <a:lumOff val="35000"/>
                  </a:schemeClr>
                </a:solidFill>
                <a:latin typeface="+mn-lt"/>
              </a:rPr>
              <a:t>(Ce</a:t>
            </a:r>
            <a:r>
              <a:rPr lang="es-ES" altLang="es-ES" dirty="0" smtClean="0">
                <a:solidFill>
                  <a:schemeClr val="tx1">
                    <a:lumMod val="65000"/>
                    <a:lumOff val="35000"/>
                  </a:schemeClr>
                </a:solidFill>
                <a:latin typeface="+mn-lt"/>
              </a:rPr>
              <a:t>) </a:t>
            </a:r>
            <a:r>
              <a:rPr lang="es-ES" altLang="es-ES" b="1" dirty="0" err="1" smtClean="0">
                <a:solidFill>
                  <a:schemeClr val="tx1">
                    <a:lumMod val="65000"/>
                    <a:lumOff val="35000"/>
                  </a:schemeClr>
                </a:solidFill>
                <a:latin typeface="+mn-lt"/>
              </a:rPr>
              <a:t>detectors</a:t>
            </a:r>
            <a:r>
              <a:rPr lang="es-ES" altLang="es-ES" b="1" dirty="0" smtClean="0">
                <a:solidFill>
                  <a:schemeClr val="tx1">
                    <a:lumMod val="65000"/>
                    <a:lumOff val="35000"/>
                  </a:schemeClr>
                </a:solidFill>
                <a:latin typeface="+mn-lt"/>
              </a:rPr>
              <a:t> in 2 </a:t>
            </a:r>
            <a:r>
              <a:rPr lang="es-ES" altLang="es-ES" b="1" dirty="0" err="1" smtClean="0">
                <a:solidFill>
                  <a:schemeClr val="tx1">
                    <a:lumMod val="65000"/>
                    <a:lumOff val="35000"/>
                  </a:schemeClr>
                </a:solidFill>
                <a:latin typeface="+mn-lt"/>
              </a:rPr>
              <a:t>rings</a:t>
            </a:r>
            <a:endParaRPr lang="es-ES" altLang="es-ES" b="1" dirty="0">
              <a:solidFill>
                <a:schemeClr val="tx1">
                  <a:lumMod val="65000"/>
                  <a:lumOff val="35000"/>
                </a:schemeClr>
              </a:solidFill>
              <a:latin typeface="+mn-lt"/>
            </a:endParaRPr>
          </a:p>
        </p:txBody>
      </p:sp>
      <p:sp>
        <p:nvSpPr>
          <p:cNvPr id="133" name="Text Box 18"/>
          <p:cNvSpPr txBox="1">
            <a:spLocks noChangeArrowheads="1"/>
          </p:cNvSpPr>
          <p:nvPr/>
        </p:nvSpPr>
        <p:spPr bwMode="auto">
          <a:xfrm>
            <a:off x="5868144" y="3140968"/>
            <a:ext cx="3275856" cy="830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r>
              <a:rPr lang="en-US" sz="1600" b="1" dirty="0" smtClean="0">
                <a:solidFill>
                  <a:srgbClr val="000099"/>
                </a:solidFill>
                <a:latin typeface="Arial" charset="0"/>
              </a:rPr>
              <a:t>Ge</a:t>
            </a:r>
            <a:r>
              <a:rPr lang="en-US" sz="1600" b="1" dirty="0">
                <a:solidFill>
                  <a:srgbClr val="000099"/>
                </a:solidFill>
                <a:latin typeface="Arial" charset="0"/>
              </a:rPr>
              <a:t>:</a:t>
            </a:r>
            <a:r>
              <a:rPr lang="en-US" sz="1600" dirty="0">
                <a:solidFill>
                  <a:srgbClr val="000099"/>
                </a:solidFill>
                <a:latin typeface="Arial" charset="0"/>
              </a:rPr>
              <a:t> </a:t>
            </a:r>
            <a:r>
              <a:rPr lang="en-US" sz="1600" b="1" dirty="0" smtClean="0">
                <a:solidFill>
                  <a:srgbClr val="000099"/>
                </a:solidFill>
                <a:latin typeface="Arial" charset="0"/>
              </a:rPr>
              <a:t>Good Energy Resolution</a:t>
            </a:r>
            <a:endParaRPr lang="en-US" sz="1600" b="1" dirty="0">
              <a:solidFill>
                <a:srgbClr val="000099"/>
              </a:solidFill>
              <a:latin typeface="Arial" charset="0"/>
            </a:endParaRPr>
          </a:p>
          <a:p>
            <a:pPr eaLnBrk="1" hangingPunct="1"/>
            <a:r>
              <a:rPr lang="en-US" sz="1600" dirty="0" smtClean="0">
                <a:solidFill>
                  <a:schemeClr val="tx1"/>
                </a:solidFill>
                <a:latin typeface="Arial" charset="0"/>
              </a:rPr>
              <a:t>Spectroscopy</a:t>
            </a:r>
          </a:p>
          <a:p>
            <a:pPr eaLnBrk="1" hangingPunct="1"/>
            <a:r>
              <a:rPr lang="en-US" sz="1600" dirty="0" smtClean="0">
                <a:solidFill>
                  <a:schemeClr val="tx1"/>
                </a:solidFill>
                <a:latin typeface="Arial" charset="0"/>
              </a:rPr>
              <a:t>Branch selection for timing </a:t>
            </a:r>
            <a:endParaRPr lang="en-US" sz="1600" dirty="0">
              <a:solidFill>
                <a:schemeClr val="tx1"/>
              </a:solidFill>
              <a:latin typeface="Arial" charset="0"/>
            </a:endParaRPr>
          </a:p>
        </p:txBody>
      </p:sp>
      <p:sp>
        <p:nvSpPr>
          <p:cNvPr id="134" name="Text Box 19"/>
          <p:cNvSpPr txBox="1">
            <a:spLocks noChangeArrowheads="1"/>
          </p:cNvSpPr>
          <p:nvPr/>
        </p:nvSpPr>
        <p:spPr bwMode="auto">
          <a:xfrm>
            <a:off x="5868144" y="4005064"/>
            <a:ext cx="3126035" cy="830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r>
              <a:rPr lang="en-US" sz="1600" b="1" dirty="0">
                <a:solidFill>
                  <a:srgbClr val="C00000"/>
                </a:solidFill>
                <a:latin typeface="Arial" charset="0"/>
              </a:rPr>
              <a:t>LaBr</a:t>
            </a:r>
            <a:r>
              <a:rPr lang="en-US" sz="1600" b="1" baseline="-25000" dirty="0">
                <a:solidFill>
                  <a:srgbClr val="C00000"/>
                </a:solidFill>
                <a:latin typeface="Arial" charset="0"/>
              </a:rPr>
              <a:t>3</a:t>
            </a:r>
            <a:r>
              <a:rPr lang="en-US" sz="1600" b="1" dirty="0">
                <a:solidFill>
                  <a:srgbClr val="C00000"/>
                </a:solidFill>
                <a:latin typeface="Arial" charset="0"/>
              </a:rPr>
              <a:t>(Ce</a:t>
            </a:r>
            <a:r>
              <a:rPr lang="en-US" sz="1600" b="1" dirty="0" smtClean="0">
                <a:solidFill>
                  <a:srgbClr val="C00000"/>
                </a:solidFill>
                <a:latin typeface="Arial" charset="0"/>
              </a:rPr>
              <a:t>): TIMING</a:t>
            </a:r>
            <a:endParaRPr lang="en-US" sz="1600" b="1" dirty="0">
              <a:solidFill>
                <a:srgbClr val="C00000"/>
              </a:solidFill>
              <a:latin typeface="Arial" charset="0"/>
            </a:endParaRPr>
          </a:p>
          <a:p>
            <a:pPr eaLnBrk="1" hangingPunct="1"/>
            <a:r>
              <a:rPr lang="en-US" sz="1600" dirty="0">
                <a:solidFill>
                  <a:schemeClr val="tx1"/>
                </a:solidFill>
                <a:latin typeface="Arial" charset="0"/>
              </a:rPr>
              <a:t>Fast response </a:t>
            </a:r>
            <a:r>
              <a:rPr lang="el-GR" sz="1600" dirty="0">
                <a:solidFill>
                  <a:schemeClr val="tx1"/>
                </a:solidFill>
                <a:latin typeface="Arial" charset="0"/>
              </a:rPr>
              <a:t>γ</a:t>
            </a:r>
            <a:r>
              <a:rPr lang="en-US" sz="1600" dirty="0">
                <a:solidFill>
                  <a:schemeClr val="tx1"/>
                </a:solidFill>
                <a:latin typeface="Arial" charset="0"/>
              </a:rPr>
              <a:t>-detectors </a:t>
            </a:r>
          </a:p>
          <a:p>
            <a:pPr eaLnBrk="1" hangingPunct="1"/>
            <a:r>
              <a:rPr lang="en-US" sz="1600" dirty="0" smtClean="0">
                <a:solidFill>
                  <a:schemeClr val="tx1"/>
                </a:solidFill>
                <a:latin typeface="Arial" charset="0"/>
              </a:rPr>
              <a:t>Start and stop </a:t>
            </a:r>
            <a:r>
              <a:rPr lang="en-US" sz="1600" dirty="0">
                <a:solidFill>
                  <a:schemeClr val="tx1"/>
                </a:solidFill>
                <a:latin typeface="Arial" charset="0"/>
              </a:rPr>
              <a:t>detectors</a:t>
            </a:r>
            <a:endParaRPr lang="en-US" sz="1600" dirty="0">
              <a:solidFill>
                <a:srgbClr val="00C405"/>
              </a:solidFill>
              <a:latin typeface="Arial" charset="0"/>
            </a:endParaRPr>
          </a:p>
        </p:txBody>
      </p:sp>
      <p:sp>
        <p:nvSpPr>
          <p:cNvPr id="145" name="144 CuadroTexto"/>
          <p:cNvSpPr txBox="1"/>
          <p:nvPr/>
        </p:nvSpPr>
        <p:spPr>
          <a:xfrm>
            <a:off x="5076056" y="4941168"/>
            <a:ext cx="4067944" cy="1338828"/>
          </a:xfrm>
          <a:prstGeom prst="rect">
            <a:avLst/>
          </a:prstGeom>
          <a:solidFill>
            <a:schemeClr val="bg1"/>
          </a:solidFill>
          <a:ln>
            <a:solidFill>
              <a:srgbClr val="000099"/>
            </a:solidFill>
          </a:ln>
        </p:spPr>
        <p:txBody>
          <a:bodyPr wrap="square" rtlCol="0">
            <a:spAutoFit/>
          </a:bodyPr>
          <a:lstStyle/>
          <a:p>
            <a:pPr eaLnBrk="1" hangingPunct="1">
              <a:spcAft>
                <a:spcPts val="0"/>
              </a:spcAft>
            </a:pPr>
            <a:r>
              <a:rPr lang="es-ES" altLang="es-ES" sz="1600" b="1" dirty="0" err="1" smtClean="0">
                <a:solidFill>
                  <a:srgbClr val="C00000"/>
                </a:solidFill>
                <a:effectLst>
                  <a:outerShdw blurRad="38100" dist="38100" dir="2700000" algn="tl">
                    <a:srgbClr val="000000">
                      <a:alpha val="43137"/>
                    </a:srgbClr>
                  </a:outerShdw>
                </a:effectLst>
                <a:latin typeface="+mn-lt"/>
              </a:rPr>
              <a:t>Characteristics</a:t>
            </a:r>
            <a:endParaRPr lang="es-ES" altLang="es-ES" sz="1600" b="1" dirty="0" smtClean="0">
              <a:solidFill>
                <a:srgbClr val="C00000"/>
              </a:solidFill>
              <a:effectLst>
                <a:outerShdw blurRad="38100" dist="38100" dir="2700000" algn="tl">
                  <a:srgbClr val="000000">
                    <a:alpha val="43137"/>
                  </a:srgbClr>
                </a:outerShdw>
              </a:effectLst>
              <a:latin typeface="+mn-lt"/>
            </a:endParaRPr>
          </a:p>
          <a:p>
            <a:pPr eaLnBrk="1" hangingPunct="1">
              <a:spcBef>
                <a:spcPts val="600"/>
              </a:spcBef>
              <a:buFont typeface="Arial" pitchFamily="34" charset="0"/>
              <a:buChar char="•"/>
            </a:pPr>
            <a:r>
              <a:rPr lang="es-ES" altLang="es-ES" sz="1600" b="1" dirty="0" smtClean="0">
                <a:solidFill>
                  <a:srgbClr val="000099"/>
                </a:solidFill>
                <a:latin typeface="+mn-lt"/>
              </a:rPr>
              <a:t> </a:t>
            </a:r>
            <a:r>
              <a:rPr lang="es-ES" altLang="es-ES" sz="1600" b="1" dirty="0" err="1" smtClean="0">
                <a:solidFill>
                  <a:srgbClr val="000099"/>
                </a:solidFill>
                <a:latin typeface="+mn-lt"/>
              </a:rPr>
              <a:t>Relative</a:t>
            </a:r>
            <a:r>
              <a:rPr lang="es-ES" altLang="es-ES" sz="1600" b="1" dirty="0" smtClean="0">
                <a:solidFill>
                  <a:srgbClr val="000099"/>
                </a:solidFill>
                <a:latin typeface="+mn-lt"/>
              </a:rPr>
              <a:t> E </a:t>
            </a:r>
            <a:r>
              <a:rPr lang="es-ES" altLang="es-ES" sz="1600" b="1" dirty="0" err="1" smtClean="0">
                <a:solidFill>
                  <a:srgbClr val="000099"/>
                </a:solidFill>
                <a:latin typeface="+mn-lt"/>
              </a:rPr>
              <a:t>resolution</a:t>
            </a:r>
            <a:r>
              <a:rPr lang="es-ES" altLang="es-ES" sz="1600" b="1" dirty="0" smtClean="0">
                <a:solidFill>
                  <a:srgbClr val="000099"/>
                </a:solidFill>
                <a:latin typeface="+mn-lt"/>
              </a:rPr>
              <a:t> </a:t>
            </a:r>
            <a:r>
              <a:rPr lang="es-ES" altLang="es-ES" b="1" dirty="0" smtClean="0">
                <a:latin typeface="+mn-lt"/>
              </a:rPr>
              <a:t>3.3%</a:t>
            </a:r>
            <a:r>
              <a:rPr lang="es-ES" altLang="es-ES" sz="1600" b="1" dirty="0" smtClean="0">
                <a:solidFill>
                  <a:srgbClr val="000099"/>
                </a:solidFill>
                <a:latin typeface="+mn-lt"/>
              </a:rPr>
              <a:t> @ 662 keV </a:t>
            </a:r>
          </a:p>
          <a:p>
            <a:pPr eaLnBrk="1" hangingPunct="1">
              <a:spcBef>
                <a:spcPts val="600"/>
              </a:spcBef>
              <a:buFont typeface="Arial" pitchFamily="34" charset="0"/>
              <a:buChar char="•"/>
            </a:pPr>
            <a:r>
              <a:rPr lang="es-ES" altLang="es-ES" sz="1600" b="1" dirty="0" smtClean="0">
                <a:solidFill>
                  <a:srgbClr val="000099"/>
                </a:solidFill>
                <a:latin typeface="+mn-lt"/>
              </a:rPr>
              <a:t> </a:t>
            </a:r>
            <a:r>
              <a:rPr lang="es-ES" altLang="es-ES" sz="1600" b="1" dirty="0" err="1" smtClean="0">
                <a:solidFill>
                  <a:srgbClr val="000099"/>
                </a:solidFill>
                <a:latin typeface="+mn-lt"/>
              </a:rPr>
              <a:t>Absolute</a:t>
            </a:r>
            <a:r>
              <a:rPr lang="es-ES" altLang="es-ES" sz="1600" b="1" dirty="0" smtClean="0">
                <a:solidFill>
                  <a:srgbClr val="000099"/>
                </a:solidFill>
                <a:latin typeface="+mn-lt"/>
              </a:rPr>
              <a:t> FEP </a:t>
            </a:r>
            <a:r>
              <a:rPr lang="es-ES" altLang="es-ES" sz="1600" b="1" dirty="0" err="1" smtClean="0">
                <a:solidFill>
                  <a:srgbClr val="000099"/>
                </a:solidFill>
                <a:latin typeface="+mn-lt"/>
              </a:rPr>
              <a:t>efficiency</a:t>
            </a:r>
            <a:r>
              <a:rPr lang="es-ES" altLang="es-ES" sz="1600" b="1" dirty="0" smtClean="0">
                <a:solidFill>
                  <a:srgbClr val="000099"/>
                </a:solidFill>
                <a:latin typeface="+mn-lt"/>
              </a:rPr>
              <a:t> 3.71(7) % </a:t>
            </a:r>
            <a:r>
              <a:rPr lang="es-ES" altLang="es-ES" sz="1600" b="1" dirty="0" smtClean="0">
                <a:solidFill>
                  <a:srgbClr val="000099"/>
                </a:solidFill>
                <a:latin typeface="+mj-lt"/>
              </a:rPr>
              <a:t>@ 662 keV </a:t>
            </a:r>
          </a:p>
          <a:p>
            <a:pPr eaLnBrk="1" hangingPunct="1">
              <a:spcBef>
                <a:spcPts val="600"/>
              </a:spcBef>
              <a:buFont typeface="Arial" pitchFamily="34" charset="0"/>
              <a:buChar char="•"/>
            </a:pPr>
            <a:r>
              <a:rPr lang="es-ES" altLang="es-ES" sz="1600" b="1" dirty="0" smtClean="0">
                <a:solidFill>
                  <a:srgbClr val="000099"/>
                </a:solidFill>
                <a:latin typeface="+mn-lt"/>
              </a:rPr>
              <a:t> 40 TB of </a:t>
            </a:r>
            <a:r>
              <a:rPr lang="es-ES" altLang="es-ES" sz="1600" b="1" dirty="0" err="1" smtClean="0">
                <a:solidFill>
                  <a:srgbClr val="000099"/>
                </a:solidFill>
                <a:latin typeface="+mn-lt"/>
              </a:rPr>
              <a:t>Triggerless</a:t>
            </a:r>
            <a:r>
              <a:rPr lang="es-ES" altLang="es-ES" sz="1600" b="1" dirty="0" smtClean="0">
                <a:solidFill>
                  <a:srgbClr val="000099"/>
                </a:solidFill>
                <a:latin typeface="+mn-lt"/>
              </a:rPr>
              <a:t> data </a:t>
            </a:r>
          </a:p>
        </p:txBody>
      </p:sp>
      <p:sp>
        <p:nvSpPr>
          <p:cNvPr id="12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35" name="30 Marcador de número de diapositiva"/>
          <p:cNvSpPr txBox="1">
            <a:spLocks/>
          </p:cNvSpPr>
          <p:nvPr/>
        </p:nvSpPr>
        <p:spPr>
          <a:xfrm>
            <a:off x="8676456" y="6592267"/>
            <a:ext cx="467544"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8A2EE96-BED7-4DAD-871F-BA89A52F8872}" type="slidenum">
              <a:rPr kumimoji="0" lang="es-ES" sz="1200" b="1"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 sz="1200" b="1" i="0" u="none" strike="noStrike" kern="1200" cap="none" spc="0" normalizeH="0" baseline="0" noProof="0" dirty="0">
              <a:ln>
                <a:noFill/>
              </a:ln>
              <a:solidFill>
                <a:schemeClr val="tx1"/>
              </a:solidFill>
              <a:effectLst/>
              <a:uLnTx/>
              <a:uFillTx/>
              <a:latin typeface="+mn-lt"/>
              <a:ea typeface="+mn-ea"/>
              <a:cs typeface="+mn-cs"/>
            </a:endParaRPr>
          </a:p>
        </p:txBody>
      </p:sp>
      <p:sp>
        <p:nvSpPr>
          <p:cNvPr id="122" name="121 CuadroTexto"/>
          <p:cNvSpPr txBox="1"/>
          <p:nvPr/>
        </p:nvSpPr>
        <p:spPr>
          <a:xfrm>
            <a:off x="4788024" y="6289575"/>
            <a:ext cx="4464496" cy="307777"/>
          </a:xfrm>
          <a:prstGeom prst="rect">
            <a:avLst/>
          </a:prstGeom>
          <a:noFill/>
        </p:spPr>
        <p:txBody>
          <a:bodyPr wrap="square" rtlCol="0">
            <a:spAutoFit/>
          </a:bodyPr>
          <a:lstStyle/>
          <a:p>
            <a:r>
              <a:rPr lang="es-ES" sz="1400" dirty="0" smtClean="0"/>
              <a:t>J.-M. </a:t>
            </a:r>
            <a:r>
              <a:rPr lang="es-ES" sz="1400" dirty="0" err="1" smtClean="0"/>
              <a:t>Régis</a:t>
            </a:r>
            <a:r>
              <a:rPr lang="es-ES" sz="1400" dirty="0" smtClean="0"/>
              <a:t> et al. NIM A, 763:210-220,2014</a:t>
            </a:r>
            <a:endParaRPr lang="es-ES" sz="1400" dirty="0"/>
          </a:p>
        </p:txBody>
      </p:sp>
      <p:sp>
        <p:nvSpPr>
          <p:cNvPr id="136" name="135 CuadroTexto"/>
          <p:cNvSpPr txBox="1"/>
          <p:nvPr/>
        </p:nvSpPr>
        <p:spPr>
          <a:xfrm>
            <a:off x="4211960" y="6525344"/>
            <a:ext cx="5328592" cy="307777"/>
          </a:xfrm>
          <a:prstGeom prst="rect">
            <a:avLst/>
          </a:prstGeom>
          <a:noFill/>
        </p:spPr>
        <p:txBody>
          <a:bodyPr wrap="square" rtlCol="0">
            <a:spAutoFit/>
          </a:bodyPr>
          <a:lstStyle/>
          <a:p>
            <a:r>
              <a:rPr lang="es-ES" sz="1400" dirty="0" smtClean="0"/>
              <a:t>M. </a:t>
            </a:r>
            <a:r>
              <a:rPr lang="es-ES" sz="1400" dirty="0" err="1" smtClean="0"/>
              <a:t>Jentschel</a:t>
            </a:r>
            <a:r>
              <a:rPr lang="es-ES" sz="1400" dirty="0" smtClean="0"/>
              <a:t> et al. NIM A </a:t>
            </a:r>
            <a:r>
              <a:rPr lang="es-ES" sz="1400" dirty="0" err="1" smtClean="0"/>
              <a:t>Journal</a:t>
            </a:r>
            <a:r>
              <a:rPr lang="es-ES" sz="1400" dirty="0" smtClean="0"/>
              <a:t> of </a:t>
            </a:r>
            <a:r>
              <a:rPr lang="es-ES" sz="1400" dirty="0" err="1" smtClean="0"/>
              <a:t>instrumentation</a:t>
            </a:r>
            <a:r>
              <a:rPr lang="es-ES" sz="1400" dirty="0" smtClean="0"/>
              <a:t> 2017</a:t>
            </a:r>
            <a:endParaRPr lang="es-ES" sz="1400" dirty="0"/>
          </a:p>
        </p:txBody>
      </p:sp>
    </p:spTree>
    <p:extLst>
      <p:ext uri="{BB962C8B-B14F-4D97-AF65-F5344CB8AC3E}">
        <p14:creationId xmlns:p14="http://schemas.microsoft.com/office/powerpoint/2010/main" xmlns="" val="466760269"/>
      </p:ext>
    </p:extLst>
  </p:cSld>
  <p:clrMapOvr>
    <a:masterClrMapping/>
  </p:clrMapOvr>
  <p:transition spd="med">
    <p:pull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8" name="30 Marcador de número de diapositiva"/>
          <p:cNvSpPr>
            <a:spLocks noGrp="1"/>
          </p:cNvSpPr>
          <p:nvPr>
            <p:ph type="sldNum" sz="quarter" idx="12"/>
          </p:nvPr>
        </p:nvSpPr>
        <p:spPr>
          <a:xfrm>
            <a:off x="8748464" y="6592267"/>
            <a:ext cx="395536" cy="265733"/>
          </a:xfrm>
        </p:spPr>
        <p:txBody>
          <a:bodyPr/>
          <a:lstStyle/>
          <a:p>
            <a:pPr>
              <a:defRPr/>
            </a:pPr>
            <a:fld id="{98A2EE96-BED7-4DAD-871F-BA89A52F8872}" type="slidenum">
              <a:rPr lang="es-ES" b="1" smtClean="0">
                <a:solidFill>
                  <a:schemeClr val="tx1"/>
                </a:solidFill>
              </a:rPr>
              <a:pPr>
                <a:defRPr/>
              </a:pPr>
              <a:t>17</a:t>
            </a:fld>
            <a:endParaRPr lang="es-ES" b="1" dirty="0">
              <a:solidFill>
                <a:schemeClr val="tx1"/>
              </a:solidFill>
            </a:endParaRPr>
          </a:p>
        </p:txBody>
      </p:sp>
      <p:sp>
        <p:nvSpPr>
          <p:cNvPr id="13" name="8 CuadroTexto"/>
          <p:cNvSpPr txBox="1">
            <a:spLocks noChangeArrowheads="1"/>
          </p:cNvSpPr>
          <p:nvPr/>
        </p:nvSpPr>
        <p:spPr bwMode="auto">
          <a:xfrm>
            <a:off x="2195736" y="642754"/>
            <a:ext cx="5688632" cy="553998"/>
          </a:xfrm>
          <a:prstGeom prst="rect">
            <a:avLst/>
          </a:prstGeom>
          <a:noFill/>
          <a:ln w="9525">
            <a:noFill/>
            <a:miter lim="800000"/>
            <a:headEnd/>
            <a:tailEnd/>
          </a:ln>
        </p:spPr>
        <p:txBody>
          <a:bodyPr wrap="square">
            <a:spAutoFit/>
          </a:bodyPr>
          <a:lstStyle/>
          <a:p>
            <a:r>
              <a:rPr lang="en-GB" sz="3000" b="1" dirty="0" smtClean="0">
                <a:solidFill>
                  <a:srgbClr val="C00000"/>
                </a:solidFill>
                <a:effectLst>
                  <a:outerShdw blurRad="38100" dist="38100" dir="2700000" algn="tl">
                    <a:srgbClr val="000000">
                      <a:alpha val="43137"/>
                    </a:srgbClr>
                  </a:outerShdw>
                </a:effectLst>
              </a:rPr>
              <a:t>Time resolution optimization </a:t>
            </a:r>
            <a:endParaRPr lang="es-ES_tradnl" sz="3000" dirty="0">
              <a:solidFill>
                <a:srgbClr val="C00000"/>
              </a:solidFill>
              <a:effectLst>
                <a:outerShdw blurRad="38100" dist="38100" dir="2700000" algn="tl">
                  <a:srgbClr val="000000">
                    <a:alpha val="43137"/>
                  </a:srgbClr>
                </a:outerShdw>
              </a:effectLst>
            </a:endParaRPr>
          </a:p>
        </p:txBody>
      </p:sp>
      <p:grpSp>
        <p:nvGrpSpPr>
          <p:cNvPr id="53" name="52 Grupo"/>
          <p:cNvGrpSpPr/>
          <p:nvPr/>
        </p:nvGrpSpPr>
        <p:grpSpPr>
          <a:xfrm>
            <a:off x="179512" y="3789040"/>
            <a:ext cx="7704856" cy="504056"/>
            <a:chOff x="107504" y="3789040"/>
            <a:chExt cx="7704856" cy="504056"/>
          </a:xfrm>
        </p:grpSpPr>
        <p:sp>
          <p:nvSpPr>
            <p:cNvPr id="45" name="8 CuadroTexto"/>
            <p:cNvSpPr txBox="1">
              <a:spLocks noChangeArrowheads="1"/>
            </p:cNvSpPr>
            <p:nvPr/>
          </p:nvSpPr>
          <p:spPr bwMode="auto">
            <a:xfrm>
              <a:off x="107504" y="3800653"/>
              <a:ext cx="2448272" cy="492443"/>
            </a:xfrm>
            <a:prstGeom prst="rect">
              <a:avLst/>
            </a:prstGeom>
            <a:noFill/>
            <a:ln w="9525">
              <a:noFill/>
              <a:miter lim="800000"/>
              <a:headEnd/>
              <a:tailEnd/>
            </a:ln>
          </p:spPr>
          <p:txBody>
            <a:bodyPr wrap="square">
              <a:spAutoFit/>
            </a:bodyPr>
            <a:lstStyle/>
            <a:p>
              <a:pPr algn="ctr">
                <a:buFont typeface="Arial" pitchFamily="34" charset="0"/>
                <a:buChar char="•"/>
              </a:pPr>
              <a:r>
                <a:rPr lang="en-GB" sz="2600" b="1" dirty="0" smtClean="0">
                  <a:solidFill>
                    <a:srgbClr val="C00000"/>
                  </a:solidFill>
                </a:rPr>
                <a:t> </a:t>
              </a:r>
              <a:r>
                <a:rPr lang="en-GB" sz="2600" b="1" dirty="0" err="1" smtClean="0">
                  <a:solidFill>
                    <a:srgbClr val="C00000"/>
                  </a:solidFill>
                </a:rPr>
                <a:t>Photosensor</a:t>
              </a:r>
              <a:endParaRPr lang="en-GB" sz="2600" b="1" dirty="0" smtClean="0">
                <a:solidFill>
                  <a:srgbClr val="C00000"/>
                </a:solidFill>
              </a:endParaRPr>
            </a:p>
          </p:txBody>
        </p:sp>
        <p:sp>
          <p:nvSpPr>
            <p:cNvPr id="46" name="8 CuadroTexto"/>
            <p:cNvSpPr txBox="1">
              <a:spLocks noChangeArrowheads="1"/>
            </p:cNvSpPr>
            <p:nvPr/>
          </p:nvSpPr>
          <p:spPr bwMode="auto">
            <a:xfrm>
              <a:off x="2924200" y="3789040"/>
              <a:ext cx="4888160" cy="461665"/>
            </a:xfrm>
            <a:prstGeom prst="rect">
              <a:avLst/>
            </a:prstGeom>
            <a:noFill/>
            <a:ln w="9525">
              <a:noFill/>
              <a:miter lim="800000"/>
              <a:headEnd/>
              <a:tailEnd/>
            </a:ln>
          </p:spPr>
          <p:txBody>
            <a:bodyPr wrap="square">
              <a:spAutoFit/>
            </a:bodyPr>
            <a:lstStyle/>
            <a:p>
              <a:pPr algn="ctr"/>
              <a:r>
                <a:rPr lang="en-GB" sz="2400" b="1" dirty="0" smtClean="0"/>
                <a:t>Hamamatsu R9779 PMT model </a:t>
              </a:r>
              <a:endParaRPr lang="es-ES_tradnl" sz="2400" dirty="0"/>
            </a:p>
          </p:txBody>
        </p:sp>
        <p:sp>
          <p:nvSpPr>
            <p:cNvPr id="48" name="47 Flecha derecha"/>
            <p:cNvSpPr/>
            <p:nvPr/>
          </p:nvSpPr>
          <p:spPr>
            <a:xfrm>
              <a:off x="2627784" y="4005064"/>
              <a:ext cx="432048" cy="144016"/>
            </a:xfrm>
            <a:prstGeom prst="rightArrow">
              <a:avLst/>
            </a:prstGeom>
            <a:solidFill>
              <a:srgbClr val="9E0000"/>
            </a:solidFill>
            <a:ln>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8" name="37 Grupo"/>
          <p:cNvGrpSpPr/>
          <p:nvPr/>
        </p:nvGrpSpPr>
        <p:grpSpPr>
          <a:xfrm>
            <a:off x="35496" y="1556792"/>
            <a:ext cx="9180512" cy="1944216"/>
            <a:chOff x="35496" y="1556792"/>
            <a:chExt cx="9180512" cy="1944216"/>
          </a:xfrm>
        </p:grpSpPr>
        <p:grpSp>
          <p:nvGrpSpPr>
            <p:cNvPr id="36" name="35 Grupo"/>
            <p:cNvGrpSpPr/>
            <p:nvPr/>
          </p:nvGrpSpPr>
          <p:grpSpPr>
            <a:xfrm>
              <a:off x="35496" y="1556792"/>
              <a:ext cx="9180512" cy="1944216"/>
              <a:chOff x="35496" y="1556792"/>
              <a:chExt cx="9180512" cy="1944216"/>
            </a:xfrm>
          </p:grpSpPr>
          <p:grpSp>
            <p:nvGrpSpPr>
              <p:cNvPr id="54" name="53 Grupo"/>
              <p:cNvGrpSpPr/>
              <p:nvPr/>
            </p:nvGrpSpPr>
            <p:grpSpPr>
              <a:xfrm>
                <a:off x="35496" y="1556792"/>
                <a:ext cx="6624736" cy="1728192"/>
                <a:chOff x="-108520" y="1556792"/>
                <a:chExt cx="6624736" cy="1728192"/>
              </a:xfrm>
            </p:grpSpPr>
            <p:sp>
              <p:nvSpPr>
                <p:cNvPr id="20" name="8 CuadroTexto"/>
                <p:cNvSpPr txBox="1">
                  <a:spLocks noChangeArrowheads="1"/>
                </p:cNvSpPr>
                <p:nvPr/>
              </p:nvSpPr>
              <p:spPr bwMode="auto">
                <a:xfrm>
                  <a:off x="-108520" y="2053297"/>
                  <a:ext cx="2880320" cy="892552"/>
                </a:xfrm>
                <a:prstGeom prst="rect">
                  <a:avLst/>
                </a:prstGeom>
                <a:noFill/>
                <a:ln w="9525">
                  <a:noFill/>
                  <a:miter lim="800000"/>
                  <a:headEnd/>
                  <a:tailEnd/>
                </a:ln>
              </p:spPr>
              <p:txBody>
                <a:bodyPr wrap="square">
                  <a:spAutoFit/>
                </a:bodyPr>
                <a:lstStyle/>
                <a:p>
                  <a:pPr algn="ctr">
                    <a:buFont typeface="Arial" pitchFamily="34" charset="0"/>
                    <a:buChar char="•"/>
                  </a:pPr>
                  <a:r>
                    <a:rPr lang="en-GB" sz="2600" b="1" dirty="0" smtClean="0">
                      <a:solidFill>
                        <a:srgbClr val="C00000"/>
                      </a:solidFill>
                    </a:rPr>
                    <a:t> The LaBr</a:t>
                  </a:r>
                  <a:r>
                    <a:rPr lang="en-GB" sz="2600" b="1" baseline="-25000" dirty="0" smtClean="0">
                      <a:solidFill>
                        <a:srgbClr val="C00000"/>
                      </a:solidFill>
                    </a:rPr>
                    <a:t>3</a:t>
                  </a:r>
                  <a:r>
                    <a:rPr lang="en-GB" sz="2600" b="1" dirty="0" smtClean="0">
                      <a:solidFill>
                        <a:srgbClr val="C00000"/>
                      </a:solidFill>
                    </a:rPr>
                    <a:t>(Ce)</a:t>
                  </a:r>
                </a:p>
                <a:p>
                  <a:pPr algn="ctr"/>
                  <a:r>
                    <a:rPr lang="en-GB" sz="2600" b="1" dirty="0" smtClean="0">
                      <a:solidFill>
                        <a:srgbClr val="C00000"/>
                      </a:solidFill>
                    </a:rPr>
                    <a:t> crystals </a:t>
                  </a:r>
                  <a:endParaRPr lang="es-ES_tradnl" sz="2600" dirty="0">
                    <a:solidFill>
                      <a:srgbClr val="C00000"/>
                    </a:solidFill>
                  </a:endParaRPr>
                </a:p>
              </p:txBody>
            </p:sp>
            <p:sp>
              <p:nvSpPr>
                <p:cNvPr id="22" name="8 CuadroTexto"/>
                <p:cNvSpPr txBox="1">
                  <a:spLocks noChangeArrowheads="1"/>
                </p:cNvSpPr>
                <p:nvPr/>
              </p:nvSpPr>
              <p:spPr bwMode="auto">
                <a:xfrm>
                  <a:off x="2915816" y="1671191"/>
                  <a:ext cx="3528392" cy="461665"/>
                </a:xfrm>
                <a:prstGeom prst="rect">
                  <a:avLst/>
                </a:prstGeom>
                <a:noFill/>
                <a:ln w="9525">
                  <a:noFill/>
                  <a:miter lim="800000"/>
                  <a:headEnd/>
                  <a:tailEnd/>
                </a:ln>
              </p:spPr>
              <p:txBody>
                <a:bodyPr wrap="square">
                  <a:spAutoFit/>
                </a:bodyPr>
                <a:lstStyle/>
                <a:p>
                  <a:pPr algn="ctr">
                    <a:buFont typeface="Arial" pitchFamily="34" charset="0"/>
                    <a:buChar char="•"/>
                  </a:pPr>
                  <a:r>
                    <a:rPr lang="en-GB" sz="2400" b="1" dirty="0" smtClean="0"/>
                    <a:t> Different Ce doping</a:t>
                  </a:r>
                  <a:endParaRPr lang="es-ES_tradnl" sz="2400" dirty="0"/>
                </a:p>
              </p:txBody>
            </p:sp>
            <p:sp>
              <p:nvSpPr>
                <p:cNvPr id="24" name="8 CuadroTexto"/>
                <p:cNvSpPr txBox="1">
                  <a:spLocks noChangeArrowheads="1"/>
                </p:cNvSpPr>
                <p:nvPr/>
              </p:nvSpPr>
              <p:spPr bwMode="auto">
                <a:xfrm>
                  <a:off x="2987824" y="2636912"/>
                  <a:ext cx="3528392" cy="461665"/>
                </a:xfrm>
                <a:prstGeom prst="rect">
                  <a:avLst/>
                </a:prstGeom>
                <a:noFill/>
                <a:ln w="9525">
                  <a:noFill/>
                  <a:miter lim="800000"/>
                  <a:headEnd/>
                  <a:tailEnd/>
                </a:ln>
              </p:spPr>
              <p:txBody>
                <a:bodyPr wrap="square">
                  <a:spAutoFit/>
                </a:bodyPr>
                <a:lstStyle/>
                <a:p>
                  <a:pPr algn="ctr">
                    <a:buFont typeface="Arial" pitchFamily="34" charset="0"/>
                    <a:buChar char="•"/>
                  </a:pPr>
                  <a:r>
                    <a:rPr lang="en-GB" sz="2400" b="1" dirty="0" smtClean="0"/>
                    <a:t> Different Geometries </a:t>
                  </a:r>
                  <a:endParaRPr lang="es-ES_tradnl" sz="2400" dirty="0"/>
                </a:p>
              </p:txBody>
            </p:sp>
            <p:sp>
              <p:nvSpPr>
                <p:cNvPr id="44" name="43 Abrir llave"/>
                <p:cNvSpPr/>
                <p:nvPr/>
              </p:nvSpPr>
              <p:spPr>
                <a:xfrm>
                  <a:off x="2699792" y="1556792"/>
                  <a:ext cx="576064" cy="1728192"/>
                </a:xfrm>
                <a:prstGeom prst="leftBrace">
                  <a:avLst>
                    <a:gd name="adj1" fmla="val 44692"/>
                    <a:gd name="adj2" fmla="val 50811"/>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n>
                      <a:solidFill>
                        <a:srgbClr val="C00000"/>
                      </a:solidFill>
                    </a:ln>
                  </a:endParaRPr>
                </a:p>
              </p:txBody>
            </p:sp>
          </p:grpSp>
          <p:sp>
            <p:nvSpPr>
              <p:cNvPr id="55" name="8 CuadroTexto"/>
              <p:cNvSpPr txBox="1">
                <a:spLocks noChangeArrowheads="1"/>
              </p:cNvSpPr>
              <p:nvPr/>
            </p:nvSpPr>
            <p:spPr bwMode="auto">
              <a:xfrm>
                <a:off x="6660232" y="1671191"/>
                <a:ext cx="1944216" cy="461665"/>
              </a:xfrm>
              <a:prstGeom prst="rect">
                <a:avLst/>
              </a:prstGeom>
              <a:noFill/>
              <a:ln w="9525">
                <a:noFill/>
                <a:miter lim="800000"/>
                <a:headEnd/>
                <a:tailEnd/>
              </a:ln>
            </p:spPr>
            <p:txBody>
              <a:bodyPr wrap="square">
                <a:spAutoFit/>
              </a:bodyPr>
              <a:lstStyle/>
              <a:p>
                <a:pPr algn="ctr"/>
                <a:r>
                  <a:rPr lang="en-GB" sz="2400" b="1" dirty="0" smtClean="0">
                    <a:solidFill>
                      <a:srgbClr val="060ABA"/>
                    </a:solidFill>
                  </a:rPr>
                  <a:t>5, 8, 10 %</a:t>
                </a:r>
                <a:r>
                  <a:rPr lang="en-GB" sz="2400" b="1" dirty="0" smtClean="0"/>
                  <a:t> </a:t>
                </a:r>
                <a:endParaRPr lang="es-ES_tradnl" sz="2400" dirty="0"/>
              </a:p>
            </p:txBody>
          </p:sp>
          <p:grpSp>
            <p:nvGrpSpPr>
              <p:cNvPr id="63" name="62 Grupo"/>
              <p:cNvGrpSpPr/>
              <p:nvPr/>
            </p:nvGrpSpPr>
            <p:grpSpPr>
              <a:xfrm>
                <a:off x="6588224" y="2204864"/>
                <a:ext cx="2627784" cy="1296144"/>
                <a:chOff x="6516216" y="2204864"/>
                <a:chExt cx="2627784" cy="1296144"/>
              </a:xfrm>
            </p:grpSpPr>
            <p:sp>
              <p:nvSpPr>
                <p:cNvPr id="59" name="8 CuadroTexto"/>
                <p:cNvSpPr txBox="1">
                  <a:spLocks noChangeArrowheads="1"/>
                </p:cNvSpPr>
                <p:nvPr/>
              </p:nvSpPr>
              <p:spPr bwMode="auto">
                <a:xfrm>
                  <a:off x="6516216" y="2204864"/>
                  <a:ext cx="1944216" cy="461665"/>
                </a:xfrm>
                <a:prstGeom prst="rect">
                  <a:avLst/>
                </a:prstGeom>
                <a:noFill/>
                <a:ln w="9525">
                  <a:noFill/>
                  <a:miter lim="800000"/>
                  <a:headEnd/>
                  <a:tailEnd/>
                </a:ln>
              </p:spPr>
              <p:txBody>
                <a:bodyPr wrap="square">
                  <a:spAutoFit/>
                </a:bodyPr>
                <a:lstStyle/>
                <a:p>
                  <a:pPr algn="ctr">
                    <a:buFont typeface="Arial" pitchFamily="34" charset="0"/>
                    <a:buChar char="•"/>
                  </a:pPr>
                  <a:r>
                    <a:rPr lang="en-GB" sz="2200" b="1" dirty="0" smtClean="0">
                      <a:solidFill>
                        <a:srgbClr val="060ABA"/>
                      </a:solidFill>
                    </a:rPr>
                    <a:t> Cylindrical</a:t>
                  </a:r>
                  <a:r>
                    <a:rPr lang="en-GB" sz="2400" b="1" dirty="0" smtClean="0"/>
                    <a:t> </a:t>
                  </a:r>
                  <a:endParaRPr lang="es-ES_tradnl" sz="2400" dirty="0"/>
                </a:p>
              </p:txBody>
            </p:sp>
            <p:sp>
              <p:nvSpPr>
                <p:cNvPr id="60" name="8 CuadroTexto"/>
                <p:cNvSpPr txBox="1">
                  <a:spLocks noChangeArrowheads="1"/>
                </p:cNvSpPr>
                <p:nvPr/>
              </p:nvSpPr>
              <p:spPr bwMode="auto">
                <a:xfrm>
                  <a:off x="6588224" y="2636912"/>
                  <a:ext cx="2555776" cy="430887"/>
                </a:xfrm>
                <a:prstGeom prst="rect">
                  <a:avLst/>
                </a:prstGeom>
                <a:noFill/>
                <a:ln w="9525">
                  <a:noFill/>
                  <a:miter lim="800000"/>
                  <a:headEnd/>
                  <a:tailEnd/>
                </a:ln>
              </p:spPr>
              <p:txBody>
                <a:bodyPr wrap="square">
                  <a:spAutoFit/>
                </a:bodyPr>
                <a:lstStyle/>
                <a:p>
                  <a:pPr algn="ctr">
                    <a:buFont typeface="Arial" pitchFamily="34" charset="0"/>
                    <a:buChar char="•"/>
                  </a:pPr>
                  <a:r>
                    <a:rPr lang="en-GB" sz="2200" b="1" dirty="0" smtClean="0">
                      <a:solidFill>
                        <a:srgbClr val="060ABA"/>
                      </a:solidFill>
                    </a:rPr>
                    <a:t> Truncated Cone</a:t>
                  </a:r>
                  <a:r>
                    <a:rPr lang="en-GB" sz="2200" b="1" dirty="0" smtClean="0"/>
                    <a:t> </a:t>
                  </a:r>
                  <a:endParaRPr lang="es-ES_tradnl" sz="2200" dirty="0"/>
                </a:p>
              </p:txBody>
            </p:sp>
            <p:sp>
              <p:nvSpPr>
                <p:cNvPr id="61" name="8 CuadroTexto"/>
                <p:cNvSpPr txBox="1">
                  <a:spLocks noChangeArrowheads="1"/>
                </p:cNvSpPr>
                <p:nvPr/>
              </p:nvSpPr>
              <p:spPr bwMode="auto">
                <a:xfrm>
                  <a:off x="6588224" y="3070121"/>
                  <a:ext cx="2411760" cy="430887"/>
                </a:xfrm>
                <a:prstGeom prst="rect">
                  <a:avLst/>
                </a:prstGeom>
                <a:noFill/>
                <a:ln w="9525">
                  <a:noFill/>
                  <a:miter lim="800000"/>
                  <a:headEnd/>
                  <a:tailEnd/>
                </a:ln>
              </p:spPr>
              <p:txBody>
                <a:bodyPr wrap="square">
                  <a:spAutoFit/>
                </a:bodyPr>
                <a:lstStyle/>
                <a:p>
                  <a:pPr algn="ctr">
                    <a:buFont typeface="Arial" pitchFamily="34" charset="0"/>
                    <a:buChar char="•"/>
                  </a:pPr>
                  <a:r>
                    <a:rPr lang="en-GB" sz="2200" b="1" dirty="0" smtClean="0">
                      <a:solidFill>
                        <a:srgbClr val="060ABA"/>
                      </a:solidFill>
                    </a:rPr>
                    <a:t> Hybrid-tapered</a:t>
                  </a:r>
                  <a:r>
                    <a:rPr lang="en-GB" sz="2200" b="1" dirty="0" smtClean="0"/>
                    <a:t> </a:t>
                  </a:r>
                  <a:endParaRPr lang="es-ES_tradnl" sz="2200" dirty="0"/>
                </a:p>
              </p:txBody>
            </p:sp>
          </p:grpSp>
        </p:grpSp>
        <p:sp>
          <p:nvSpPr>
            <p:cNvPr id="62" name="61 Abrir llave"/>
            <p:cNvSpPr/>
            <p:nvPr/>
          </p:nvSpPr>
          <p:spPr>
            <a:xfrm>
              <a:off x="6516216" y="2276872"/>
              <a:ext cx="360040" cy="1160512"/>
            </a:xfrm>
            <a:prstGeom prst="leftBrace">
              <a:avLst>
                <a:gd name="adj1" fmla="val 25535"/>
                <a:gd name="adj2" fmla="val 49453"/>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n>
                  <a:solidFill>
                    <a:srgbClr val="C00000"/>
                  </a:solidFill>
                </a:ln>
              </a:endParaRPr>
            </a:p>
          </p:txBody>
        </p:sp>
      </p:grpSp>
      <p:grpSp>
        <p:nvGrpSpPr>
          <p:cNvPr id="39" name="38 Grupo"/>
          <p:cNvGrpSpPr/>
          <p:nvPr/>
        </p:nvGrpSpPr>
        <p:grpSpPr>
          <a:xfrm>
            <a:off x="179512" y="4725144"/>
            <a:ext cx="8964488" cy="1860014"/>
            <a:chOff x="179512" y="4725144"/>
            <a:chExt cx="8964488" cy="1860014"/>
          </a:xfrm>
        </p:grpSpPr>
        <p:sp>
          <p:nvSpPr>
            <p:cNvPr id="29" name="28 Abrir llave"/>
            <p:cNvSpPr/>
            <p:nvPr/>
          </p:nvSpPr>
          <p:spPr>
            <a:xfrm rot="10800000">
              <a:off x="6228185" y="4788767"/>
              <a:ext cx="495672" cy="1160512"/>
            </a:xfrm>
            <a:prstGeom prst="leftBrace">
              <a:avLst>
                <a:gd name="adj1" fmla="val 25535"/>
                <a:gd name="adj2" fmla="val 49453"/>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n>
                  <a:solidFill>
                    <a:srgbClr val="C00000"/>
                  </a:solidFill>
                </a:ln>
              </a:endParaRPr>
            </a:p>
          </p:txBody>
        </p:sp>
        <p:grpSp>
          <p:nvGrpSpPr>
            <p:cNvPr id="37" name="36 Grupo"/>
            <p:cNvGrpSpPr/>
            <p:nvPr/>
          </p:nvGrpSpPr>
          <p:grpSpPr>
            <a:xfrm>
              <a:off x="179512" y="4725144"/>
              <a:ext cx="8964488" cy="1860014"/>
              <a:chOff x="179512" y="4725144"/>
              <a:chExt cx="8964488" cy="1860014"/>
            </a:xfrm>
          </p:grpSpPr>
          <p:grpSp>
            <p:nvGrpSpPr>
              <p:cNvPr id="52" name="51 Grupo"/>
              <p:cNvGrpSpPr/>
              <p:nvPr/>
            </p:nvGrpSpPr>
            <p:grpSpPr>
              <a:xfrm>
                <a:off x="179512" y="4725144"/>
                <a:ext cx="6624736" cy="1728192"/>
                <a:chOff x="-36512" y="4797152"/>
                <a:chExt cx="6624736" cy="1728192"/>
              </a:xfrm>
            </p:grpSpPr>
            <p:sp>
              <p:nvSpPr>
                <p:cNvPr id="21" name="8 CuadroTexto"/>
                <p:cNvSpPr txBox="1">
                  <a:spLocks noChangeArrowheads="1"/>
                </p:cNvSpPr>
                <p:nvPr/>
              </p:nvSpPr>
              <p:spPr bwMode="auto">
                <a:xfrm>
                  <a:off x="-36512" y="5229200"/>
                  <a:ext cx="2664296" cy="892552"/>
                </a:xfrm>
                <a:prstGeom prst="rect">
                  <a:avLst/>
                </a:prstGeom>
                <a:noFill/>
                <a:ln w="9525">
                  <a:noFill/>
                  <a:miter lim="800000"/>
                  <a:headEnd/>
                  <a:tailEnd/>
                </a:ln>
              </p:spPr>
              <p:txBody>
                <a:bodyPr wrap="square">
                  <a:spAutoFit/>
                </a:bodyPr>
                <a:lstStyle/>
                <a:p>
                  <a:pPr algn="ctr">
                    <a:buFont typeface="Arial" pitchFamily="34" charset="0"/>
                    <a:buChar char="•"/>
                  </a:pPr>
                  <a:r>
                    <a:rPr lang="en-GB" sz="2600" b="1" dirty="0" smtClean="0">
                      <a:solidFill>
                        <a:srgbClr val="C00000"/>
                      </a:solidFill>
                    </a:rPr>
                    <a:t> Parameters of electronics</a:t>
                  </a:r>
                </a:p>
              </p:txBody>
            </p:sp>
            <p:sp>
              <p:nvSpPr>
                <p:cNvPr id="47" name="46 Abrir llave"/>
                <p:cNvSpPr/>
                <p:nvPr/>
              </p:nvSpPr>
              <p:spPr>
                <a:xfrm>
                  <a:off x="2699792" y="4797152"/>
                  <a:ext cx="576064" cy="1728192"/>
                </a:xfrm>
                <a:prstGeom prst="leftBrace">
                  <a:avLst>
                    <a:gd name="adj1" fmla="val 44692"/>
                    <a:gd name="adj2" fmla="val 50811"/>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ln>
                      <a:solidFill>
                        <a:srgbClr val="C00000"/>
                      </a:solidFill>
                    </a:ln>
                  </a:endParaRPr>
                </a:p>
              </p:txBody>
            </p:sp>
            <p:sp>
              <p:nvSpPr>
                <p:cNvPr id="49" name="8 CuadroTexto"/>
                <p:cNvSpPr txBox="1">
                  <a:spLocks noChangeArrowheads="1"/>
                </p:cNvSpPr>
                <p:nvPr/>
              </p:nvSpPr>
              <p:spPr bwMode="auto">
                <a:xfrm>
                  <a:off x="3059832" y="4911551"/>
                  <a:ext cx="3528392" cy="461665"/>
                </a:xfrm>
                <a:prstGeom prst="rect">
                  <a:avLst/>
                </a:prstGeom>
                <a:noFill/>
                <a:ln w="9525">
                  <a:noFill/>
                  <a:miter lim="800000"/>
                  <a:headEnd/>
                  <a:tailEnd/>
                </a:ln>
              </p:spPr>
              <p:txBody>
                <a:bodyPr wrap="square">
                  <a:spAutoFit/>
                </a:bodyPr>
                <a:lstStyle/>
                <a:p>
                  <a:pPr>
                    <a:buFont typeface="Arial" pitchFamily="34" charset="0"/>
                    <a:buChar char="•"/>
                  </a:pPr>
                  <a:r>
                    <a:rPr lang="en-GB" sz="2400" b="1" dirty="0" smtClean="0"/>
                    <a:t> CFD external delay </a:t>
                  </a:r>
                  <a:endParaRPr lang="es-ES_tradnl" sz="2400" dirty="0"/>
                </a:p>
              </p:txBody>
            </p:sp>
            <p:sp>
              <p:nvSpPr>
                <p:cNvPr id="50" name="8 CuadroTexto"/>
                <p:cNvSpPr txBox="1">
                  <a:spLocks noChangeArrowheads="1"/>
                </p:cNvSpPr>
                <p:nvPr/>
              </p:nvSpPr>
              <p:spPr bwMode="auto">
                <a:xfrm>
                  <a:off x="3059832" y="5445224"/>
                  <a:ext cx="3528392" cy="461665"/>
                </a:xfrm>
                <a:prstGeom prst="rect">
                  <a:avLst/>
                </a:prstGeom>
                <a:noFill/>
                <a:ln w="9525">
                  <a:noFill/>
                  <a:miter lim="800000"/>
                  <a:headEnd/>
                  <a:tailEnd/>
                </a:ln>
              </p:spPr>
              <p:txBody>
                <a:bodyPr wrap="square">
                  <a:spAutoFit/>
                </a:bodyPr>
                <a:lstStyle/>
                <a:p>
                  <a:pPr>
                    <a:buFont typeface="Arial" pitchFamily="34" charset="0"/>
                    <a:buChar char="•"/>
                  </a:pPr>
                  <a:r>
                    <a:rPr lang="en-GB" sz="2400" b="1" dirty="0" smtClean="0"/>
                    <a:t> Zero crossing (Z) </a:t>
                  </a:r>
                  <a:endParaRPr lang="es-ES_tradnl" sz="2400" dirty="0"/>
                </a:p>
              </p:txBody>
            </p:sp>
            <p:sp>
              <p:nvSpPr>
                <p:cNvPr id="51" name="8 CuadroTexto"/>
                <p:cNvSpPr txBox="1">
                  <a:spLocks noChangeArrowheads="1"/>
                </p:cNvSpPr>
                <p:nvPr/>
              </p:nvSpPr>
              <p:spPr bwMode="auto">
                <a:xfrm>
                  <a:off x="3059832" y="5991671"/>
                  <a:ext cx="3528392" cy="461665"/>
                </a:xfrm>
                <a:prstGeom prst="rect">
                  <a:avLst/>
                </a:prstGeom>
                <a:noFill/>
                <a:ln w="9525">
                  <a:noFill/>
                  <a:miter lim="800000"/>
                  <a:headEnd/>
                  <a:tailEnd/>
                </a:ln>
              </p:spPr>
              <p:txBody>
                <a:bodyPr wrap="square">
                  <a:spAutoFit/>
                </a:bodyPr>
                <a:lstStyle/>
                <a:p>
                  <a:pPr>
                    <a:buFont typeface="Arial" pitchFamily="34" charset="0"/>
                    <a:buChar char="•"/>
                  </a:pPr>
                  <a:r>
                    <a:rPr lang="en-GB" sz="2400" b="1" dirty="0" smtClean="0"/>
                    <a:t> PMT bias Voltage </a:t>
                  </a:r>
                  <a:endParaRPr lang="es-ES_tradnl" sz="2400" dirty="0"/>
                </a:p>
              </p:txBody>
            </p:sp>
          </p:grpSp>
          <p:sp>
            <p:nvSpPr>
              <p:cNvPr id="30" name="8 CuadroTexto"/>
              <p:cNvSpPr txBox="1">
                <a:spLocks noChangeArrowheads="1"/>
              </p:cNvSpPr>
              <p:nvPr/>
            </p:nvSpPr>
            <p:spPr bwMode="auto">
              <a:xfrm>
                <a:off x="6696744" y="5127575"/>
                <a:ext cx="2447256" cy="430887"/>
              </a:xfrm>
              <a:prstGeom prst="rect">
                <a:avLst/>
              </a:prstGeom>
              <a:noFill/>
              <a:ln w="9525">
                <a:noFill/>
                <a:miter lim="800000"/>
                <a:headEnd/>
                <a:tailEnd/>
              </a:ln>
            </p:spPr>
            <p:txBody>
              <a:bodyPr wrap="square">
                <a:spAutoFit/>
              </a:bodyPr>
              <a:lstStyle/>
              <a:p>
                <a:r>
                  <a:rPr lang="en-GB" sz="2200" b="1" dirty="0" smtClean="0">
                    <a:solidFill>
                      <a:srgbClr val="060ABA"/>
                    </a:solidFill>
                  </a:rPr>
                  <a:t>CFD parameters </a:t>
                </a:r>
                <a:endParaRPr lang="es-ES_tradnl" sz="2200" dirty="0">
                  <a:solidFill>
                    <a:srgbClr val="060ABA"/>
                  </a:solidFill>
                </a:endParaRPr>
              </a:p>
            </p:txBody>
          </p:sp>
          <p:sp>
            <p:nvSpPr>
              <p:cNvPr id="32" name="8 CuadroTexto"/>
              <p:cNvSpPr txBox="1">
                <a:spLocks noChangeArrowheads="1"/>
              </p:cNvSpPr>
              <p:nvPr/>
            </p:nvSpPr>
            <p:spPr bwMode="auto">
              <a:xfrm>
                <a:off x="6661248" y="5877272"/>
                <a:ext cx="2447256" cy="707886"/>
              </a:xfrm>
              <a:prstGeom prst="rect">
                <a:avLst/>
              </a:prstGeom>
              <a:noFill/>
              <a:ln w="9525">
                <a:noFill/>
                <a:miter lim="800000"/>
                <a:headEnd/>
                <a:tailEnd/>
              </a:ln>
            </p:spPr>
            <p:txBody>
              <a:bodyPr wrap="square">
                <a:spAutoFit/>
              </a:bodyPr>
              <a:lstStyle/>
              <a:p>
                <a:r>
                  <a:rPr lang="en-GB" sz="2000" b="1" dirty="0" smtClean="0">
                    <a:solidFill>
                      <a:srgbClr val="060ABA"/>
                    </a:solidFill>
                  </a:rPr>
                  <a:t>Technical details</a:t>
                </a:r>
              </a:p>
              <a:p>
                <a:r>
                  <a:rPr lang="en-GB" sz="2000" b="1" dirty="0" smtClean="0">
                    <a:solidFill>
                      <a:srgbClr val="060ABA"/>
                    </a:solidFill>
                  </a:rPr>
                  <a:t>In the manuscript </a:t>
                </a:r>
                <a:endParaRPr lang="es-ES_tradnl" sz="2000" dirty="0">
                  <a:solidFill>
                    <a:srgbClr val="060ABA"/>
                  </a:solidFill>
                </a:endParaRPr>
              </a:p>
            </p:txBody>
          </p:sp>
          <p:cxnSp>
            <p:nvCxnSpPr>
              <p:cNvPr id="34" name="33 Conector recto de flecha"/>
              <p:cNvCxnSpPr>
                <a:endCxn id="32" idx="0"/>
              </p:cNvCxnSpPr>
              <p:nvPr/>
            </p:nvCxnSpPr>
            <p:spPr>
              <a:xfrm>
                <a:off x="7884368" y="5661248"/>
                <a:ext cx="508" cy="2160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40" name="Rectangle 2"/>
          <p:cNvSpPr txBox="1">
            <a:spLocks noChangeArrowheads="1"/>
          </p:cNvSpPr>
          <p:nvPr/>
        </p:nvSpPr>
        <p:spPr bwMode="auto">
          <a:xfrm>
            <a:off x="1160214"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n-GB" sz="3400" b="1" dirty="0" smtClean="0">
                <a:solidFill>
                  <a:srgbClr val="060ABA"/>
                </a:solidFill>
              </a:rPr>
              <a:t>Fast-timing setup and its optimization</a:t>
            </a:r>
            <a:endParaRPr lang="es-ES" sz="3400" b="1" dirty="0" smtClean="0">
              <a:solidFill>
                <a:srgbClr val="060ABA"/>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8" name="30 Marcador de número de diapositiva"/>
          <p:cNvSpPr>
            <a:spLocks noGrp="1"/>
          </p:cNvSpPr>
          <p:nvPr>
            <p:ph type="sldNum" sz="quarter" idx="12"/>
          </p:nvPr>
        </p:nvSpPr>
        <p:spPr>
          <a:xfrm>
            <a:off x="8748464" y="6597352"/>
            <a:ext cx="395536" cy="360040"/>
          </a:xfrm>
        </p:spPr>
        <p:txBody>
          <a:bodyPr/>
          <a:lstStyle/>
          <a:p>
            <a:pPr>
              <a:defRPr/>
            </a:pPr>
            <a:fld id="{98A2EE96-BED7-4DAD-871F-BA89A52F8872}" type="slidenum">
              <a:rPr lang="es-ES" b="1" smtClean="0">
                <a:solidFill>
                  <a:schemeClr val="tx1"/>
                </a:solidFill>
              </a:rPr>
              <a:pPr>
                <a:defRPr/>
              </a:pPr>
              <a:t>18</a:t>
            </a:fld>
            <a:endParaRPr lang="es-ES" b="1" dirty="0">
              <a:solidFill>
                <a:schemeClr val="tx1"/>
              </a:solidFill>
            </a:endParaRPr>
          </a:p>
        </p:txBody>
      </p:sp>
      <p:sp>
        <p:nvSpPr>
          <p:cNvPr id="13" name="8 CuadroTexto"/>
          <p:cNvSpPr txBox="1">
            <a:spLocks noChangeArrowheads="1"/>
          </p:cNvSpPr>
          <p:nvPr/>
        </p:nvSpPr>
        <p:spPr bwMode="auto">
          <a:xfrm>
            <a:off x="2051720" y="714762"/>
            <a:ext cx="5616624" cy="553998"/>
          </a:xfrm>
          <a:prstGeom prst="rect">
            <a:avLst/>
          </a:prstGeom>
          <a:noFill/>
          <a:ln w="9525">
            <a:noFill/>
            <a:miter lim="800000"/>
            <a:headEnd/>
            <a:tailEnd/>
          </a:ln>
        </p:spPr>
        <p:txBody>
          <a:bodyPr wrap="square">
            <a:spAutoFit/>
          </a:bodyPr>
          <a:lstStyle/>
          <a:p>
            <a:r>
              <a:rPr lang="en-GB" sz="3000" b="1" dirty="0" smtClean="0">
                <a:solidFill>
                  <a:srgbClr val="920000"/>
                </a:solidFill>
                <a:effectLst>
                  <a:outerShdw blurRad="38100" dist="38100" dir="2700000" algn="tl">
                    <a:srgbClr val="000000">
                      <a:alpha val="43137"/>
                    </a:srgbClr>
                  </a:outerShdw>
                </a:effectLst>
              </a:rPr>
              <a:t>Standard LaBr</a:t>
            </a:r>
            <a:r>
              <a:rPr lang="en-GB" sz="3000" b="1" baseline="-25000" dirty="0" smtClean="0">
                <a:solidFill>
                  <a:srgbClr val="920000"/>
                </a:solidFill>
                <a:effectLst>
                  <a:outerShdw blurRad="38100" dist="38100" dir="2700000" algn="tl">
                    <a:srgbClr val="000000">
                      <a:alpha val="43137"/>
                    </a:srgbClr>
                  </a:outerShdw>
                </a:effectLst>
              </a:rPr>
              <a:t>3</a:t>
            </a:r>
            <a:r>
              <a:rPr lang="en-GB" sz="3000" b="1" dirty="0" smtClean="0">
                <a:solidFill>
                  <a:srgbClr val="920000"/>
                </a:solidFill>
                <a:effectLst>
                  <a:outerShdw blurRad="38100" dist="38100" dir="2700000" algn="tl">
                    <a:srgbClr val="000000">
                      <a:alpha val="43137"/>
                    </a:srgbClr>
                  </a:outerShdw>
                </a:effectLst>
              </a:rPr>
              <a:t>(Ce) detectors</a:t>
            </a:r>
            <a:r>
              <a:rPr lang="en-GB" sz="3000" b="1" dirty="0" smtClean="0">
                <a:effectLst>
                  <a:outerShdw blurRad="38100" dist="38100" dir="2700000" algn="tl">
                    <a:srgbClr val="000000">
                      <a:alpha val="43137"/>
                    </a:srgbClr>
                  </a:outerShdw>
                </a:effectLst>
              </a:rPr>
              <a:t> </a:t>
            </a:r>
            <a:endParaRPr lang="es-ES_tradnl" sz="3000" dirty="0">
              <a:effectLst>
                <a:outerShdw blurRad="38100" dist="38100" dir="2700000" algn="tl">
                  <a:srgbClr val="000000">
                    <a:alpha val="43137"/>
                  </a:srgbClr>
                </a:outerShdw>
              </a:effectLst>
            </a:endParaRPr>
          </a:p>
        </p:txBody>
      </p:sp>
      <p:sp>
        <p:nvSpPr>
          <p:cNvPr id="30" name="29 CuadroTexto"/>
          <p:cNvSpPr txBox="1"/>
          <p:nvPr/>
        </p:nvSpPr>
        <p:spPr>
          <a:xfrm>
            <a:off x="354814" y="1412776"/>
            <a:ext cx="3857146" cy="523220"/>
          </a:xfrm>
          <a:prstGeom prst="rect">
            <a:avLst/>
          </a:prstGeom>
          <a:noFill/>
          <a:ln w="28575">
            <a:noFill/>
          </a:ln>
        </p:spPr>
        <p:txBody>
          <a:bodyPr wrap="none" rtlCol="0">
            <a:spAutoFit/>
          </a:bodyPr>
          <a:lstStyle/>
          <a:p>
            <a:pPr algn="ctr"/>
            <a:r>
              <a:rPr lang="es-ES" sz="2800" b="1" dirty="0" smtClean="0">
                <a:solidFill>
                  <a:srgbClr val="990000"/>
                </a:solidFill>
              </a:rPr>
              <a:t>1 in. x 1 in. </a:t>
            </a:r>
            <a:r>
              <a:rPr lang="es-ES" sz="2800" b="1" dirty="0" err="1" smtClean="0">
                <a:solidFill>
                  <a:srgbClr val="990000"/>
                </a:solidFill>
              </a:rPr>
              <a:t>Cylinders</a:t>
            </a:r>
            <a:endParaRPr lang="es-ES" sz="2800" b="1" dirty="0">
              <a:solidFill>
                <a:srgbClr val="990000"/>
              </a:solidFill>
            </a:endParaRPr>
          </a:p>
        </p:txBody>
      </p:sp>
      <p:grpSp>
        <p:nvGrpSpPr>
          <p:cNvPr id="47" name="46 Grupo"/>
          <p:cNvGrpSpPr/>
          <p:nvPr/>
        </p:nvGrpSpPr>
        <p:grpSpPr>
          <a:xfrm>
            <a:off x="1331640" y="4431455"/>
            <a:ext cx="6264696" cy="1877865"/>
            <a:chOff x="2699792" y="1844824"/>
            <a:chExt cx="6264696" cy="1877865"/>
          </a:xfrm>
        </p:grpSpPr>
        <p:sp>
          <p:nvSpPr>
            <p:cNvPr id="21" name="20 CuadroTexto"/>
            <p:cNvSpPr txBox="1"/>
            <p:nvPr/>
          </p:nvSpPr>
          <p:spPr>
            <a:xfrm>
              <a:off x="4932040" y="1844824"/>
              <a:ext cx="3816424" cy="430887"/>
            </a:xfrm>
            <a:prstGeom prst="rect">
              <a:avLst/>
            </a:prstGeom>
            <a:solidFill>
              <a:schemeClr val="bg1"/>
            </a:solidFill>
            <a:ln>
              <a:solidFill>
                <a:schemeClr val="tx2"/>
              </a:solidFill>
            </a:ln>
          </p:spPr>
          <p:txBody>
            <a:bodyPr wrap="square" rtlCol="0">
              <a:spAutoFit/>
            </a:bodyPr>
            <a:lstStyle/>
            <a:p>
              <a:pPr algn="ctr"/>
              <a:r>
                <a:rPr lang="es-ES" sz="2200" b="1" dirty="0" smtClean="0">
                  <a:solidFill>
                    <a:srgbClr val="060ABA"/>
                  </a:solidFill>
                </a:rPr>
                <a:t>In-</a:t>
              </a:r>
              <a:r>
                <a:rPr lang="es-ES" sz="2200" b="1" dirty="0" err="1" smtClean="0">
                  <a:solidFill>
                    <a:srgbClr val="060ABA"/>
                  </a:solidFill>
                </a:rPr>
                <a:t>depth</a:t>
              </a:r>
              <a:r>
                <a:rPr lang="es-ES" sz="2200" b="1" dirty="0" smtClean="0">
                  <a:solidFill>
                    <a:srgbClr val="060ABA"/>
                  </a:solidFill>
                </a:rPr>
                <a:t> </a:t>
              </a:r>
              <a:r>
                <a:rPr lang="es-ES" sz="2200" b="1" dirty="0" err="1" smtClean="0">
                  <a:solidFill>
                    <a:srgbClr val="060ABA"/>
                  </a:solidFill>
                </a:rPr>
                <a:t>characterization</a:t>
              </a:r>
              <a:endParaRPr lang="es-ES" sz="2200" b="1" dirty="0">
                <a:solidFill>
                  <a:srgbClr val="060ABA"/>
                </a:solidFill>
              </a:endParaRPr>
            </a:p>
          </p:txBody>
        </p:sp>
        <p:grpSp>
          <p:nvGrpSpPr>
            <p:cNvPr id="27" name="26 Grupo"/>
            <p:cNvGrpSpPr/>
            <p:nvPr/>
          </p:nvGrpSpPr>
          <p:grpSpPr>
            <a:xfrm>
              <a:off x="6732240" y="2420888"/>
              <a:ext cx="2232248" cy="1301801"/>
              <a:chOff x="6732240" y="2420888"/>
              <a:chExt cx="2232248" cy="1301801"/>
            </a:xfrm>
          </p:grpSpPr>
          <p:sp>
            <p:nvSpPr>
              <p:cNvPr id="22" name="Text Box 16"/>
              <p:cNvSpPr txBox="1">
                <a:spLocks noChangeArrowheads="1"/>
              </p:cNvSpPr>
              <p:nvPr/>
            </p:nvSpPr>
            <p:spPr bwMode="auto">
              <a:xfrm>
                <a:off x="6732240" y="2420888"/>
                <a:ext cx="2232248" cy="413024"/>
              </a:xfrm>
              <a:prstGeom prst="rect">
                <a:avLst/>
              </a:prstGeom>
              <a:solidFill>
                <a:schemeClr val="bg1"/>
              </a:solidFill>
              <a:ln w="9525">
                <a:solidFill>
                  <a:srgbClr val="3333CC"/>
                </a:solidFill>
                <a:miter lim="800000"/>
                <a:headEnd/>
                <a:tailEnd/>
              </a:ln>
            </p:spPr>
            <p:txBody>
              <a:bodyPr wrap="square" lIns="104231" tIns="52115" rIns="104231" bIns="52115">
                <a:spAutoFit/>
              </a:bodyPr>
              <a:lstStyle>
                <a:lvl1pPr eaLnBrk="0" hangingPunct="0">
                  <a:defRPr sz="2700">
                    <a:solidFill>
                      <a:srgbClr val="0000CC"/>
                    </a:solidFill>
                    <a:latin typeface="Times New Roman" charset="0"/>
                    <a:ea typeface="ＭＳ Ｐゴシック" charset="0"/>
                    <a:cs typeface="Arial" charset="0"/>
                  </a:defRPr>
                </a:lvl1pPr>
                <a:lvl2pPr marL="37931725" indent="-37474525" eaLnBrk="0" hangingPunct="0">
                  <a:defRPr sz="2700">
                    <a:solidFill>
                      <a:srgbClr val="0000CC"/>
                    </a:solidFill>
                    <a:latin typeface="Times New Roman" charset="0"/>
                    <a:ea typeface="Arial" charset="0"/>
                    <a:cs typeface="Arial" charset="0"/>
                  </a:defRPr>
                </a:lvl2pPr>
                <a:lvl3pPr eaLnBrk="0" hangingPunct="0">
                  <a:defRPr sz="2700">
                    <a:solidFill>
                      <a:srgbClr val="0000CC"/>
                    </a:solidFill>
                    <a:latin typeface="Times New Roman" charset="0"/>
                    <a:ea typeface="Arial" charset="0"/>
                    <a:cs typeface="Arial" charset="0"/>
                  </a:defRPr>
                </a:lvl3pPr>
                <a:lvl4pPr eaLnBrk="0" hangingPunct="0">
                  <a:defRPr sz="2700">
                    <a:solidFill>
                      <a:srgbClr val="0000CC"/>
                    </a:solidFill>
                    <a:latin typeface="Times New Roman" charset="0"/>
                    <a:ea typeface="Arial" charset="0"/>
                    <a:cs typeface="Arial" charset="0"/>
                  </a:defRPr>
                </a:lvl4pPr>
                <a:lvl5pPr eaLnBrk="0" hangingPunct="0">
                  <a:defRPr sz="27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7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7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7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700">
                    <a:solidFill>
                      <a:srgbClr val="0000CC"/>
                    </a:solidFill>
                    <a:latin typeface="Times New Roman" charset="0"/>
                    <a:ea typeface="Arial" charset="0"/>
                    <a:cs typeface="Arial" charset="0"/>
                  </a:defRPr>
                </a:lvl9pPr>
              </a:lstStyle>
              <a:p>
                <a:pPr eaLnBrk="1" hangingPunct="1">
                  <a:spcBef>
                    <a:spcPct val="50000"/>
                  </a:spcBef>
                </a:pPr>
                <a:r>
                  <a:rPr lang="en-US" sz="2000" b="1" dirty="0" smtClean="0">
                    <a:solidFill>
                      <a:srgbClr val="B80000"/>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Time response</a:t>
                </a:r>
              </a:p>
            </p:txBody>
          </p:sp>
          <p:sp>
            <p:nvSpPr>
              <p:cNvPr id="24" name="Text Box 16"/>
              <p:cNvSpPr txBox="1">
                <a:spLocks noChangeArrowheads="1"/>
              </p:cNvSpPr>
              <p:nvPr/>
            </p:nvSpPr>
            <p:spPr bwMode="auto">
              <a:xfrm>
                <a:off x="6732240" y="2924944"/>
                <a:ext cx="2232248" cy="797745"/>
              </a:xfrm>
              <a:prstGeom prst="rect">
                <a:avLst/>
              </a:prstGeom>
              <a:solidFill>
                <a:schemeClr val="bg1"/>
              </a:solidFill>
              <a:ln w="9525">
                <a:solidFill>
                  <a:srgbClr val="3333CC"/>
                </a:solidFill>
                <a:miter lim="800000"/>
                <a:headEnd/>
                <a:tailEnd/>
              </a:ln>
            </p:spPr>
            <p:txBody>
              <a:bodyPr wrap="square" lIns="104231" tIns="52115" rIns="104231" bIns="52115">
                <a:spAutoFit/>
              </a:bodyPr>
              <a:lstStyle>
                <a:lvl1pPr eaLnBrk="0" hangingPunct="0">
                  <a:defRPr sz="2700">
                    <a:solidFill>
                      <a:srgbClr val="0000CC"/>
                    </a:solidFill>
                    <a:latin typeface="Times New Roman" charset="0"/>
                    <a:ea typeface="ＭＳ Ｐゴシック" charset="0"/>
                    <a:cs typeface="Arial" charset="0"/>
                  </a:defRPr>
                </a:lvl1pPr>
                <a:lvl2pPr marL="37931725" indent="-37474525" eaLnBrk="0" hangingPunct="0">
                  <a:defRPr sz="2700">
                    <a:solidFill>
                      <a:srgbClr val="0000CC"/>
                    </a:solidFill>
                    <a:latin typeface="Times New Roman" charset="0"/>
                    <a:ea typeface="Arial" charset="0"/>
                    <a:cs typeface="Arial" charset="0"/>
                  </a:defRPr>
                </a:lvl2pPr>
                <a:lvl3pPr eaLnBrk="0" hangingPunct="0">
                  <a:defRPr sz="2700">
                    <a:solidFill>
                      <a:srgbClr val="0000CC"/>
                    </a:solidFill>
                    <a:latin typeface="Times New Roman" charset="0"/>
                    <a:ea typeface="Arial" charset="0"/>
                    <a:cs typeface="Arial" charset="0"/>
                  </a:defRPr>
                </a:lvl3pPr>
                <a:lvl4pPr eaLnBrk="0" hangingPunct="0">
                  <a:defRPr sz="2700">
                    <a:solidFill>
                      <a:srgbClr val="0000CC"/>
                    </a:solidFill>
                    <a:latin typeface="Times New Roman" charset="0"/>
                    <a:ea typeface="Arial" charset="0"/>
                    <a:cs typeface="Arial" charset="0"/>
                  </a:defRPr>
                </a:lvl4pPr>
                <a:lvl5pPr eaLnBrk="0" hangingPunct="0">
                  <a:defRPr sz="27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7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7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7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700">
                    <a:solidFill>
                      <a:srgbClr val="0000CC"/>
                    </a:solidFill>
                    <a:latin typeface="Times New Roman" charset="0"/>
                    <a:ea typeface="Arial" charset="0"/>
                    <a:cs typeface="Arial" charset="0"/>
                  </a:defRPr>
                </a:lvl9pPr>
              </a:lstStyle>
              <a:p>
                <a:pPr eaLnBrk="1" hangingPunct="1">
                  <a:spcBef>
                    <a:spcPct val="50000"/>
                  </a:spcBef>
                  <a:buFont typeface="Arial" pitchFamily="34" charset="0"/>
                  <a:buChar char="•"/>
                </a:pPr>
                <a:r>
                  <a:rPr lang="en-US" sz="1800" b="1" dirty="0" smtClean="0">
                    <a:solidFill>
                      <a:srgbClr val="C00000"/>
                    </a:solidFill>
                    <a:latin typeface="Arial" pitchFamily="34" charset="0"/>
                    <a:cs typeface="Arial" pitchFamily="34" charset="0"/>
                  </a:rPr>
                  <a:t>Time resolution</a:t>
                </a:r>
              </a:p>
              <a:p>
                <a:pPr eaLnBrk="1" hangingPunct="1">
                  <a:spcBef>
                    <a:spcPct val="50000"/>
                  </a:spcBef>
                  <a:buFont typeface="Arial" pitchFamily="34" charset="0"/>
                  <a:buChar char="•"/>
                </a:pPr>
                <a:r>
                  <a:rPr lang="en-US" sz="1800" b="1" dirty="0" smtClean="0">
                    <a:solidFill>
                      <a:srgbClr val="C00000"/>
                    </a:solidFill>
                    <a:latin typeface="Arial" pitchFamily="34" charset="0"/>
                    <a:cs typeface="Arial" pitchFamily="34" charset="0"/>
                  </a:rPr>
                  <a:t>Time walk</a:t>
                </a:r>
              </a:p>
            </p:txBody>
          </p:sp>
        </p:grpSp>
        <p:grpSp>
          <p:nvGrpSpPr>
            <p:cNvPr id="26" name="25 Grupo"/>
            <p:cNvGrpSpPr/>
            <p:nvPr/>
          </p:nvGrpSpPr>
          <p:grpSpPr>
            <a:xfrm>
              <a:off x="2699792" y="2420888"/>
              <a:ext cx="3744416" cy="1301801"/>
              <a:chOff x="2915816" y="2420888"/>
              <a:chExt cx="3744416" cy="1301801"/>
            </a:xfrm>
          </p:grpSpPr>
          <p:sp>
            <p:nvSpPr>
              <p:cNvPr id="23" name="Text Box 16"/>
              <p:cNvSpPr txBox="1">
                <a:spLocks noChangeArrowheads="1"/>
              </p:cNvSpPr>
              <p:nvPr/>
            </p:nvSpPr>
            <p:spPr bwMode="auto">
              <a:xfrm>
                <a:off x="2915816" y="2420888"/>
                <a:ext cx="3744416" cy="413024"/>
              </a:xfrm>
              <a:prstGeom prst="rect">
                <a:avLst/>
              </a:prstGeom>
              <a:solidFill>
                <a:schemeClr val="bg1"/>
              </a:solidFill>
              <a:ln w="9525">
                <a:solidFill>
                  <a:srgbClr val="3333CC"/>
                </a:solidFill>
                <a:miter lim="800000"/>
                <a:headEnd/>
                <a:tailEnd/>
              </a:ln>
            </p:spPr>
            <p:txBody>
              <a:bodyPr wrap="square" lIns="104231" tIns="52115" rIns="104231" bIns="52115">
                <a:spAutoFit/>
              </a:bodyPr>
              <a:lstStyle>
                <a:lvl1pPr eaLnBrk="0" hangingPunct="0">
                  <a:defRPr sz="2700">
                    <a:solidFill>
                      <a:srgbClr val="0000CC"/>
                    </a:solidFill>
                    <a:latin typeface="Times New Roman" charset="0"/>
                    <a:ea typeface="ＭＳ Ｐゴシック" charset="0"/>
                    <a:cs typeface="Arial" charset="0"/>
                  </a:defRPr>
                </a:lvl1pPr>
                <a:lvl2pPr marL="37931725" indent="-37474525" eaLnBrk="0" hangingPunct="0">
                  <a:defRPr sz="2700">
                    <a:solidFill>
                      <a:srgbClr val="0000CC"/>
                    </a:solidFill>
                    <a:latin typeface="Times New Roman" charset="0"/>
                    <a:ea typeface="Arial" charset="0"/>
                    <a:cs typeface="Arial" charset="0"/>
                  </a:defRPr>
                </a:lvl2pPr>
                <a:lvl3pPr eaLnBrk="0" hangingPunct="0">
                  <a:defRPr sz="2700">
                    <a:solidFill>
                      <a:srgbClr val="0000CC"/>
                    </a:solidFill>
                    <a:latin typeface="Times New Roman" charset="0"/>
                    <a:ea typeface="Arial" charset="0"/>
                    <a:cs typeface="Arial" charset="0"/>
                  </a:defRPr>
                </a:lvl3pPr>
                <a:lvl4pPr eaLnBrk="0" hangingPunct="0">
                  <a:defRPr sz="2700">
                    <a:solidFill>
                      <a:srgbClr val="0000CC"/>
                    </a:solidFill>
                    <a:latin typeface="Times New Roman" charset="0"/>
                    <a:ea typeface="Arial" charset="0"/>
                    <a:cs typeface="Arial" charset="0"/>
                  </a:defRPr>
                </a:lvl4pPr>
                <a:lvl5pPr eaLnBrk="0" hangingPunct="0">
                  <a:defRPr sz="27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7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7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7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700">
                    <a:solidFill>
                      <a:srgbClr val="0000CC"/>
                    </a:solidFill>
                    <a:latin typeface="Times New Roman" charset="0"/>
                    <a:ea typeface="Arial" charset="0"/>
                    <a:cs typeface="Arial" charset="0"/>
                  </a:defRPr>
                </a:lvl9pPr>
              </a:lstStyle>
              <a:p>
                <a:pPr algn="ctr" eaLnBrk="1" hangingPunct="1">
                  <a:spcBef>
                    <a:spcPct val="50000"/>
                  </a:spcBef>
                </a:pPr>
                <a:r>
                  <a:rPr lang="en-US" sz="2000" b="1" dirty="0" smtClean="0">
                    <a:solidFill>
                      <a:schemeClr val="tx1"/>
                    </a:solidFill>
                    <a:latin typeface="Arial" pitchFamily="34" charset="0"/>
                    <a:cs typeface="Arial" pitchFamily="34" charset="0"/>
                  </a:rPr>
                  <a:t> Spectroscopic features</a:t>
                </a:r>
              </a:p>
            </p:txBody>
          </p:sp>
          <p:sp>
            <p:nvSpPr>
              <p:cNvPr id="25" name="Text Box 16"/>
              <p:cNvSpPr txBox="1">
                <a:spLocks noChangeArrowheads="1"/>
              </p:cNvSpPr>
              <p:nvPr/>
            </p:nvSpPr>
            <p:spPr bwMode="auto">
              <a:xfrm>
                <a:off x="2915816" y="2924944"/>
                <a:ext cx="3744416" cy="797745"/>
              </a:xfrm>
              <a:prstGeom prst="rect">
                <a:avLst/>
              </a:prstGeom>
              <a:solidFill>
                <a:schemeClr val="bg1"/>
              </a:solidFill>
              <a:ln w="9525">
                <a:solidFill>
                  <a:srgbClr val="3333CC"/>
                </a:solidFill>
                <a:miter lim="800000"/>
                <a:headEnd/>
                <a:tailEnd/>
              </a:ln>
            </p:spPr>
            <p:txBody>
              <a:bodyPr wrap="square" lIns="104231" tIns="52115" rIns="104231" bIns="52115">
                <a:spAutoFit/>
              </a:bodyPr>
              <a:lstStyle>
                <a:lvl1pPr eaLnBrk="0" hangingPunct="0">
                  <a:defRPr sz="2700">
                    <a:solidFill>
                      <a:srgbClr val="0000CC"/>
                    </a:solidFill>
                    <a:latin typeface="Times New Roman" charset="0"/>
                    <a:ea typeface="ＭＳ Ｐゴシック" charset="0"/>
                    <a:cs typeface="Arial" charset="0"/>
                  </a:defRPr>
                </a:lvl1pPr>
                <a:lvl2pPr marL="37931725" indent="-37474525" eaLnBrk="0" hangingPunct="0">
                  <a:defRPr sz="2700">
                    <a:solidFill>
                      <a:srgbClr val="0000CC"/>
                    </a:solidFill>
                    <a:latin typeface="Times New Roman" charset="0"/>
                    <a:ea typeface="Arial" charset="0"/>
                    <a:cs typeface="Arial" charset="0"/>
                  </a:defRPr>
                </a:lvl2pPr>
                <a:lvl3pPr eaLnBrk="0" hangingPunct="0">
                  <a:defRPr sz="2700">
                    <a:solidFill>
                      <a:srgbClr val="0000CC"/>
                    </a:solidFill>
                    <a:latin typeface="Times New Roman" charset="0"/>
                    <a:ea typeface="Arial" charset="0"/>
                    <a:cs typeface="Arial" charset="0"/>
                  </a:defRPr>
                </a:lvl3pPr>
                <a:lvl4pPr eaLnBrk="0" hangingPunct="0">
                  <a:defRPr sz="2700">
                    <a:solidFill>
                      <a:srgbClr val="0000CC"/>
                    </a:solidFill>
                    <a:latin typeface="Times New Roman" charset="0"/>
                    <a:ea typeface="Arial" charset="0"/>
                    <a:cs typeface="Arial" charset="0"/>
                  </a:defRPr>
                </a:lvl4pPr>
                <a:lvl5pPr eaLnBrk="0" hangingPunct="0">
                  <a:defRPr sz="27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7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7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7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700">
                    <a:solidFill>
                      <a:srgbClr val="0000CC"/>
                    </a:solidFill>
                    <a:latin typeface="Times New Roman" charset="0"/>
                    <a:ea typeface="Arial" charset="0"/>
                    <a:cs typeface="Arial" charset="0"/>
                  </a:defRPr>
                </a:lvl9pPr>
              </a:lstStyle>
              <a:p>
                <a:pPr eaLnBrk="1" hangingPunct="1">
                  <a:spcBef>
                    <a:spcPct val="50000"/>
                  </a:spcBef>
                  <a:buFont typeface="Arial" pitchFamily="34" charset="0"/>
                  <a:buChar char="•"/>
                </a:pPr>
                <a:r>
                  <a:rPr lang="en-US" sz="1800" b="1" dirty="0" smtClean="0">
                    <a:solidFill>
                      <a:srgbClr val="B80000"/>
                    </a:solidFill>
                    <a:latin typeface="Arial" pitchFamily="34" charset="0"/>
                    <a:cs typeface="Arial" pitchFamily="34" charset="0"/>
                  </a:rPr>
                  <a:t> </a:t>
                </a:r>
                <a:r>
                  <a:rPr lang="en-US" sz="1800" b="1" dirty="0" smtClean="0">
                    <a:solidFill>
                      <a:srgbClr val="C00000"/>
                    </a:solidFill>
                    <a:latin typeface="Arial" pitchFamily="34" charset="0"/>
                    <a:cs typeface="Arial" pitchFamily="34" charset="0"/>
                  </a:rPr>
                  <a:t>Energy resolution and linearity</a:t>
                </a:r>
              </a:p>
              <a:p>
                <a:pPr eaLnBrk="1" hangingPunct="1">
                  <a:spcBef>
                    <a:spcPct val="50000"/>
                  </a:spcBef>
                  <a:buFont typeface="Arial" pitchFamily="34" charset="0"/>
                  <a:buChar char="•"/>
                </a:pPr>
                <a:r>
                  <a:rPr lang="en-US" sz="1800" b="1" dirty="0" smtClean="0">
                    <a:solidFill>
                      <a:srgbClr val="C00000"/>
                    </a:solidFill>
                    <a:latin typeface="Arial" pitchFamily="34" charset="0"/>
                    <a:cs typeface="Arial" pitchFamily="34" charset="0"/>
                  </a:rPr>
                  <a:t> </a:t>
                </a:r>
                <a:r>
                  <a:rPr lang="en-US" sz="1800" b="1" dirty="0" smtClean="0">
                    <a:solidFill>
                      <a:srgbClr val="C00000"/>
                    </a:solidFill>
                    <a:latin typeface="Symbol" pitchFamily="18" charset="2"/>
                    <a:cs typeface="Arial" pitchFamily="34" charset="0"/>
                  </a:rPr>
                  <a:t>g</a:t>
                </a:r>
                <a:r>
                  <a:rPr lang="en-US" sz="1800" b="1" dirty="0" smtClean="0">
                    <a:solidFill>
                      <a:srgbClr val="C00000"/>
                    </a:solidFill>
                    <a:latin typeface="Arial" pitchFamily="34" charset="0"/>
                    <a:cs typeface="Arial" pitchFamily="34" charset="0"/>
                  </a:rPr>
                  <a:t>-ray detection efficiency</a:t>
                </a:r>
              </a:p>
            </p:txBody>
          </p:sp>
        </p:grpSp>
      </p:grpSp>
      <p:pic>
        <p:nvPicPr>
          <p:cNvPr id="36" name="35 Imagen" descr="Labr-CE-Scintillator_EPIC.jpg"/>
          <p:cNvPicPr>
            <a:picLocks noChangeAspect="1"/>
          </p:cNvPicPr>
          <p:nvPr/>
        </p:nvPicPr>
        <p:blipFill>
          <a:blip r:embed="rId3" cstate="print"/>
          <a:srcRect l="36976" t="23807" r="37844" b="39215"/>
          <a:stretch>
            <a:fillRect/>
          </a:stretch>
        </p:blipFill>
        <p:spPr>
          <a:xfrm>
            <a:off x="4271966" y="2276872"/>
            <a:ext cx="2172242" cy="1879936"/>
          </a:xfrm>
          <a:prstGeom prst="roundRect">
            <a:avLst>
              <a:gd name="adj" fmla="val 8594"/>
            </a:avLst>
          </a:prstGeom>
          <a:solidFill>
            <a:srgbClr val="FFFFFF">
              <a:shade val="85000"/>
            </a:srgbClr>
          </a:solidFill>
          <a:ln w="28575">
            <a:solidFill>
              <a:srgbClr val="060ABA"/>
            </a:solidFill>
          </a:ln>
          <a:effectLst>
            <a:reflection blurRad="12700" stA="38000" endPos="28000" dist="5000" dir="5400000" sy="-100000" algn="bl" rotWithShape="0"/>
          </a:effectLst>
        </p:spPr>
      </p:pic>
      <p:sp>
        <p:nvSpPr>
          <p:cNvPr id="33" name="Rectangle 2"/>
          <p:cNvSpPr txBox="1">
            <a:spLocks noChangeArrowheads="1"/>
          </p:cNvSpPr>
          <p:nvPr/>
        </p:nvSpPr>
        <p:spPr bwMode="auto">
          <a:xfrm>
            <a:off x="1160214"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n-GB" sz="3400" b="1" dirty="0" smtClean="0">
                <a:solidFill>
                  <a:srgbClr val="060ABA"/>
                </a:solidFill>
              </a:rPr>
              <a:t>Fast-timing setup and its optimization</a:t>
            </a:r>
            <a:endParaRPr lang="es-ES" sz="3400" b="1" dirty="0" smtClean="0">
              <a:solidFill>
                <a:srgbClr val="060ABA"/>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8" name="30 Marcador de número de diapositiva"/>
          <p:cNvSpPr>
            <a:spLocks noGrp="1"/>
          </p:cNvSpPr>
          <p:nvPr>
            <p:ph type="sldNum" sz="quarter" idx="12"/>
          </p:nvPr>
        </p:nvSpPr>
        <p:spPr>
          <a:xfrm>
            <a:off x="8748464" y="6592267"/>
            <a:ext cx="395536" cy="365125"/>
          </a:xfrm>
        </p:spPr>
        <p:txBody>
          <a:bodyPr/>
          <a:lstStyle/>
          <a:p>
            <a:pPr>
              <a:defRPr/>
            </a:pPr>
            <a:fld id="{98A2EE96-BED7-4DAD-871F-BA89A52F8872}" type="slidenum">
              <a:rPr lang="es-ES" b="1" smtClean="0">
                <a:solidFill>
                  <a:schemeClr val="tx1"/>
                </a:solidFill>
              </a:rPr>
              <a:pPr>
                <a:defRPr/>
              </a:pPr>
              <a:t>19</a:t>
            </a:fld>
            <a:endParaRPr lang="es-ES" b="1" dirty="0">
              <a:solidFill>
                <a:schemeClr val="tx1"/>
              </a:solidFill>
            </a:endParaRPr>
          </a:p>
        </p:txBody>
      </p:sp>
      <p:sp>
        <p:nvSpPr>
          <p:cNvPr id="13" name="8 CuadroTexto"/>
          <p:cNvSpPr txBox="1">
            <a:spLocks noChangeArrowheads="1"/>
          </p:cNvSpPr>
          <p:nvPr/>
        </p:nvSpPr>
        <p:spPr bwMode="auto">
          <a:xfrm>
            <a:off x="1763688" y="570746"/>
            <a:ext cx="5760640" cy="553998"/>
          </a:xfrm>
          <a:prstGeom prst="rect">
            <a:avLst/>
          </a:prstGeom>
          <a:noFill/>
          <a:ln w="9525">
            <a:noFill/>
            <a:miter lim="800000"/>
            <a:headEnd/>
            <a:tailEnd/>
          </a:ln>
        </p:spPr>
        <p:txBody>
          <a:bodyPr wrap="square">
            <a:spAutoFit/>
          </a:bodyPr>
          <a:lstStyle/>
          <a:p>
            <a:pPr algn="ctr"/>
            <a:r>
              <a:rPr lang="en-GB" sz="3000" b="1" dirty="0">
                <a:solidFill>
                  <a:srgbClr val="920000"/>
                </a:solidFill>
                <a:effectLst>
                  <a:outerShdw blurRad="38100" dist="38100" dir="2700000" algn="tl">
                    <a:srgbClr val="000000">
                      <a:alpha val="43137"/>
                    </a:srgbClr>
                  </a:outerShdw>
                </a:effectLst>
              </a:rPr>
              <a:t> </a:t>
            </a:r>
            <a:r>
              <a:rPr lang="en-GB" sz="3000" b="1" dirty="0" smtClean="0">
                <a:solidFill>
                  <a:srgbClr val="920000"/>
                </a:solidFill>
                <a:effectLst>
                  <a:outerShdw blurRad="38100" dist="38100" dir="2700000" algn="tl">
                    <a:srgbClr val="000000">
                      <a:alpha val="43137"/>
                    </a:srgbClr>
                  </a:outerShdw>
                </a:effectLst>
              </a:rPr>
              <a:t>Special LaBr</a:t>
            </a:r>
            <a:r>
              <a:rPr lang="en-GB" sz="3000" b="1" baseline="-25000" dirty="0" smtClean="0">
                <a:solidFill>
                  <a:srgbClr val="920000"/>
                </a:solidFill>
                <a:effectLst>
                  <a:outerShdw blurRad="38100" dist="38100" dir="2700000" algn="tl">
                    <a:srgbClr val="000000">
                      <a:alpha val="43137"/>
                    </a:srgbClr>
                  </a:outerShdw>
                </a:effectLst>
              </a:rPr>
              <a:t>3</a:t>
            </a:r>
            <a:r>
              <a:rPr lang="en-GB" sz="3000" b="1" dirty="0" smtClean="0">
                <a:solidFill>
                  <a:srgbClr val="920000"/>
                </a:solidFill>
                <a:effectLst>
                  <a:outerShdw blurRad="38100" dist="38100" dir="2700000" algn="tl">
                    <a:srgbClr val="000000">
                      <a:alpha val="43137"/>
                    </a:srgbClr>
                  </a:outerShdw>
                </a:effectLst>
              </a:rPr>
              <a:t>(Ce) geometries</a:t>
            </a:r>
            <a:r>
              <a:rPr lang="en-GB" sz="3000" b="1" dirty="0" smtClean="0">
                <a:effectLst>
                  <a:outerShdw blurRad="38100" dist="38100" dir="2700000" algn="tl">
                    <a:srgbClr val="000000">
                      <a:alpha val="43137"/>
                    </a:srgbClr>
                  </a:outerShdw>
                </a:effectLst>
              </a:rPr>
              <a:t> </a:t>
            </a:r>
            <a:endParaRPr lang="es-ES_tradnl" sz="3000" dirty="0">
              <a:effectLst>
                <a:outerShdw blurRad="38100" dist="38100" dir="2700000" algn="tl">
                  <a:srgbClr val="000000">
                    <a:alpha val="43137"/>
                  </a:srgbClr>
                </a:outerShdw>
              </a:effectLst>
            </a:endParaRPr>
          </a:p>
        </p:txBody>
      </p:sp>
      <p:grpSp>
        <p:nvGrpSpPr>
          <p:cNvPr id="37" name="36 Grupo"/>
          <p:cNvGrpSpPr/>
          <p:nvPr/>
        </p:nvGrpSpPr>
        <p:grpSpPr>
          <a:xfrm>
            <a:off x="179512" y="1196752"/>
            <a:ext cx="8892480" cy="2592288"/>
            <a:chOff x="179512" y="1268760"/>
            <a:chExt cx="8892480" cy="2592288"/>
          </a:xfrm>
        </p:grpSpPr>
        <p:grpSp>
          <p:nvGrpSpPr>
            <p:cNvPr id="31" name="30 Grupo"/>
            <p:cNvGrpSpPr/>
            <p:nvPr/>
          </p:nvGrpSpPr>
          <p:grpSpPr>
            <a:xfrm>
              <a:off x="334946" y="1368098"/>
              <a:ext cx="8591915" cy="2348934"/>
              <a:chOff x="414808" y="1368098"/>
              <a:chExt cx="8591915" cy="2348934"/>
            </a:xfrm>
          </p:grpSpPr>
          <p:grpSp>
            <p:nvGrpSpPr>
              <p:cNvPr id="4" name="51 Grupo"/>
              <p:cNvGrpSpPr/>
              <p:nvPr/>
            </p:nvGrpSpPr>
            <p:grpSpPr>
              <a:xfrm>
                <a:off x="414808" y="1916832"/>
                <a:ext cx="2717032" cy="1784427"/>
                <a:chOff x="12169186" y="12402469"/>
                <a:chExt cx="3616790" cy="2388022"/>
              </a:xfrm>
            </p:grpSpPr>
            <p:pic>
              <p:nvPicPr>
                <p:cNvPr id="53" name="Picture 12" descr="STU_4.JPG"/>
                <p:cNvPicPr>
                  <a:picLocks noChangeAspect="1"/>
                </p:cNvPicPr>
                <p:nvPr/>
              </p:nvPicPr>
              <p:blipFill>
                <a:blip r:embed="rId3" cstate="print"/>
                <a:srcRect l="9950" t="17690" r="7130"/>
                <a:stretch>
                  <a:fillRect/>
                </a:stretch>
              </p:blipFill>
              <p:spPr>
                <a:xfrm>
                  <a:off x="12169186" y="12414227"/>
                  <a:ext cx="3616790" cy="2376264"/>
                </a:xfrm>
                <a:prstGeom prst="roundRect">
                  <a:avLst/>
                </a:prstGeom>
                <a:ln w="19050" cap="sq">
                  <a:solidFill>
                    <a:srgbClr val="060ABA"/>
                  </a:solidFill>
                  <a:prstDash val="solid"/>
                  <a:miter lim="800000"/>
                </a:ln>
                <a:effectLst>
                  <a:outerShdw blurRad="50800" dist="38100" dir="2700000" algn="tl" rotWithShape="0">
                    <a:srgbClr val="000000">
                      <a:alpha val="43000"/>
                    </a:srgbClr>
                  </a:outerShdw>
                </a:effectLst>
              </p:spPr>
            </p:pic>
            <p:pic>
              <p:nvPicPr>
                <p:cNvPr id="54" name="Picture 13" descr="LUIS_MARIO_BRLA_STUDSVIK_none_coronal_0.0-0.1.jpg"/>
                <p:cNvPicPr>
                  <a:picLocks noChangeAspect="1"/>
                </p:cNvPicPr>
                <p:nvPr/>
              </p:nvPicPr>
              <p:blipFill>
                <a:blip r:embed="rId4" cstate="print"/>
                <a:srcRect r="14210"/>
                <a:stretch>
                  <a:fillRect/>
                </a:stretch>
              </p:blipFill>
              <p:spPr>
                <a:xfrm rot="10800000">
                  <a:off x="14919599" y="12402469"/>
                  <a:ext cx="794369" cy="1163884"/>
                </a:xfrm>
                <a:prstGeom prst="roundRect">
                  <a:avLst/>
                </a:prstGeom>
                <a:ln w="19050" cap="sq">
                  <a:solidFill>
                    <a:srgbClr val="060ABA"/>
                  </a:solidFill>
                  <a:prstDash val="solid"/>
                  <a:miter lim="800000"/>
                </a:ln>
                <a:effectLst>
                  <a:outerShdw blurRad="50800" dist="38100" dir="2700000" algn="tl" rotWithShape="0">
                    <a:srgbClr val="000000">
                      <a:alpha val="43000"/>
                    </a:srgbClr>
                  </a:outerShdw>
                </a:effectLst>
              </p:spPr>
            </p:pic>
          </p:grpSp>
          <p:pic>
            <p:nvPicPr>
              <p:cNvPr id="27" name="Picture 4"/>
              <p:cNvPicPr>
                <a:picLocks noChangeAspect="1" noChangeArrowheads="1"/>
              </p:cNvPicPr>
              <p:nvPr/>
            </p:nvPicPr>
            <p:blipFill>
              <a:blip r:embed="rId5" cstate="print"/>
              <a:srcRect/>
              <a:stretch>
                <a:fillRect/>
              </a:stretch>
            </p:blipFill>
            <p:spPr bwMode="auto">
              <a:xfrm>
                <a:off x="5652120" y="1425594"/>
                <a:ext cx="3354603" cy="2291438"/>
              </a:xfrm>
              <a:prstGeom prst="roundRect">
                <a:avLst/>
              </a:prstGeom>
              <a:noFill/>
              <a:ln w="19050">
                <a:solidFill>
                  <a:srgbClr val="060ABA"/>
                </a:solidFill>
                <a:miter lim="800000"/>
                <a:headEnd/>
                <a:tailEnd/>
              </a:ln>
            </p:spPr>
          </p:pic>
          <p:pic>
            <p:nvPicPr>
              <p:cNvPr id="29" name="28 Imagen" descr="FIG2BOT_jpg.jpg"/>
              <p:cNvPicPr>
                <a:picLocks noChangeAspect="1"/>
              </p:cNvPicPr>
              <p:nvPr/>
            </p:nvPicPr>
            <p:blipFill>
              <a:blip r:embed="rId6" cstate="print"/>
              <a:srcRect l="11171" r="8790"/>
              <a:stretch>
                <a:fillRect/>
              </a:stretch>
            </p:blipFill>
            <p:spPr>
              <a:xfrm>
                <a:off x="3635896" y="1399406"/>
                <a:ext cx="1744944" cy="2317626"/>
              </a:xfrm>
              <a:prstGeom prst="roundRect">
                <a:avLst/>
              </a:prstGeom>
              <a:ln w="19050">
                <a:solidFill>
                  <a:srgbClr val="060ABA"/>
                </a:solidFill>
              </a:ln>
            </p:spPr>
          </p:pic>
          <p:sp>
            <p:nvSpPr>
              <p:cNvPr id="30" name="29 CuadroTexto"/>
              <p:cNvSpPr txBox="1"/>
              <p:nvPr/>
            </p:nvSpPr>
            <p:spPr>
              <a:xfrm>
                <a:off x="656277" y="1368098"/>
                <a:ext cx="2237285" cy="476726"/>
              </a:xfrm>
              <a:prstGeom prst="roundRect">
                <a:avLst/>
              </a:prstGeom>
              <a:noFill/>
              <a:ln w="19050">
                <a:solidFill>
                  <a:srgbClr val="060ABA"/>
                </a:solidFill>
              </a:ln>
            </p:spPr>
            <p:txBody>
              <a:bodyPr wrap="none" rtlCol="0">
                <a:spAutoFit/>
              </a:bodyPr>
              <a:lstStyle/>
              <a:p>
                <a:pPr algn="ctr"/>
                <a:r>
                  <a:rPr lang="es-ES" sz="2200" b="1" dirty="0" err="1" smtClean="0">
                    <a:solidFill>
                      <a:srgbClr val="060ABA"/>
                    </a:solidFill>
                  </a:rPr>
                  <a:t>Hybrid-tapered</a:t>
                </a:r>
                <a:endParaRPr lang="es-ES" sz="2200" b="1" dirty="0">
                  <a:solidFill>
                    <a:srgbClr val="060ABA"/>
                  </a:solidFill>
                </a:endParaRPr>
              </a:p>
            </p:txBody>
          </p:sp>
        </p:grpSp>
        <p:sp>
          <p:nvSpPr>
            <p:cNvPr id="35" name="34 Rectángulo"/>
            <p:cNvSpPr/>
            <p:nvPr/>
          </p:nvSpPr>
          <p:spPr>
            <a:xfrm>
              <a:off x="179512" y="1268760"/>
              <a:ext cx="8892480" cy="2592288"/>
            </a:xfrm>
            <a:prstGeom prst="roundRect">
              <a:avLst/>
            </a:prstGeom>
            <a:noFill/>
            <a:ln>
              <a:solidFill>
                <a:srgbClr val="060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7" name="46 Grupo"/>
          <p:cNvGrpSpPr/>
          <p:nvPr/>
        </p:nvGrpSpPr>
        <p:grpSpPr>
          <a:xfrm>
            <a:off x="179512" y="3933056"/>
            <a:ext cx="8892480" cy="2664296"/>
            <a:chOff x="179512" y="3933056"/>
            <a:chExt cx="8892480" cy="2664296"/>
          </a:xfrm>
        </p:grpSpPr>
        <p:grpSp>
          <p:nvGrpSpPr>
            <p:cNvPr id="44" name="43 Grupo"/>
            <p:cNvGrpSpPr/>
            <p:nvPr/>
          </p:nvGrpSpPr>
          <p:grpSpPr>
            <a:xfrm>
              <a:off x="179512" y="3933056"/>
              <a:ext cx="8892480" cy="2664296"/>
              <a:chOff x="179512" y="3933056"/>
              <a:chExt cx="8892480" cy="2664296"/>
            </a:xfrm>
          </p:grpSpPr>
          <p:pic>
            <p:nvPicPr>
              <p:cNvPr id="43" name="Imagen 8"/>
              <p:cNvPicPr>
                <a:picLocks noChangeAspect="1"/>
              </p:cNvPicPr>
              <p:nvPr/>
            </p:nvPicPr>
            <p:blipFill rotWithShape="1">
              <a:blip r:embed="rId7" cstate="print"/>
              <a:srcRect l="2038" t="5378" r="53000" b="5335"/>
              <a:stretch/>
            </p:blipFill>
            <p:spPr>
              <a:xfrm>
                <a:off x="539552" y="4581128"/>
                <a:ext cx="2304256" cy="1908525"/>
              </a:xfrm>
              <a:prstGeom prst="roundRect">
                <a:avLst/>
              </a:prstGeom>
              <a:ln w="19050" cap="sq">
                <a:solidFill>
                  <a:srgbClr val="060ABA"/>
                </a:solidFill>
                <a:prstDash val="solid"/>
                <a:miter lim="800000"/>
              </a:ln>
              <a:effectLst>
                <a:outerShdw blurRad="50800" dist="38100" dir="2700000" algn="tl" rotWithShape="0">
                  <a:srgbClr val="000000">
                    <a:alpha val="43000"/>
                  </a:srgbClr>
                </a:outerShdw>
              </a:effectLst>
            </p:spPr>
          </p:pic>
          <p:sp>
            <p:nvSpPr>
              <p:cNvPr id="24" name="23 CuadroTexto"/>
              <p:cNvSpPr txBox="1"/>
              <p:nvPr/>
            </p:nvSpPr>
            <p:spPr>
              <a:xfrm>
                <a:off x="519496" y="4032394"/>
                <a:ext cx="2366829" cy="476726"/>
              </a:xfrm>
              <a:prstGeom prst="roundRect">
                <a:avLst/>
              </a:prstGeom>
              <a:noFill/>
              <a:ln w="28575">
                <a:solidFill>
                  <a:srgbClr val="060ABA"/>
                </a:solidFill>
              </a:ln>
            </p:spPr>
            <p:txBody>
              <a:bodyPr wrap="none" rtlCol="0">
                <a:spAutoFit/>
              </a:bodyPr>
              <a:lstStyle/>
              <a:p>
                <a:pPr algn="ctr"/>
                <a:r>
                  <a:rPr lang="es-ES" sz="2200" b="1" dirty="0" err="1" smtClean="0">
                    <a:solidFill>
                      <a:srgbClr val="060ABA"/>
                    </a:solidFill>
                  </a:rPr>
                  <a:t>Truncated</a:t>
                </a:r>
                <a:r>
                  <a:rPr lang="es-ES" sz="2200" b="1" dirty="0" smtClean="0">
                    <a:solidFill>
                      <a:srgbClr val="060ABA"/>
                    </a:solidFill>
                  </a:rPr>
                  <a:t> </a:t>
                </a:r>
                <a:r>
                  <a:rPr lang="es-ES" sz="2200" b="1" dirty="0" err="1" smtClean="0">
                    <a:solidFill>
                      <a:srgbClr val="060ABA"/>
                    </a:solidFill>
                  </a:rPr>
                  <a:t>Cone</a:t>
                </a:r>
                <a:endParaRPr lang="es-ES" sz="2200" b="1" dirty="0">
                  <a:solidFill>
                    <a:srgbClr val="060ABA"/>
                  </a:solidFill>
                </a:endParaRPr>
              </a:p>
            </p:txBody>
          </p:sp>
          <p:pic>
            <p:nvPicPr>
              <p:cNvPr id="25" name="Picture 5"/>
              <p:cNvPicPr>
                <a:picLocks noChangeAspect="1" noChangeArrowheads="1"/>
              </p:cNvPicPr>
              <p:nvPr/>
            </p:nvPicPr>
            <p:blipFill>
              <a:blip r:embed="rId8" cstate="print"/>
              <a:srcRect/>
              <a:stretch>
                <a:fillRect/>
              </a:stretch>
            </p:blipFill>
            <p:spPr bwMode="auto">
              <a:xfrm>
                <a:off x="5580112" y="4077072"/>
                <a:ext cx="3384376" cy="2368091"/>
              </a:xfrm>
              <a:prstGeom prst="roundRect">
                <a:avLst/>
              </a:prstGeom>
              <a:noFill/>
              <a:ln w="19050">
                <a:solidFill>
                  <a:srgbClr val="060ABA"/>
                </a:solidFill>
                <a:miter lim="800000"/>
                <a:headEnd/>
                <a:tailEnd/>
              </a:ln>
            </p:spPr>
          </p:pic>
          <p:grpSp>
            <p:nvGrpSpPr>
              <p:cNvPr id="42" name="41 Grupo"/>
              <p:cNvGrpSpPr/>
              <p:nvPr/>
            </p:nvGrpSpPr>
            <p:grpSpPr>
              <a:xfrm>
                <a:off x="179512" y="3933056"/>
                <a:ext cx="8892480" cy="2664296"/>
                <a:chOff x="179512" y="3933056"/>
                <a:chExt cx="8892480" cy="2664296"/>
              </a:xfrm>
            </p:grpSpPr>
            <p:pic>
              <p:nvPicPr>
                <p:cNvPr id="26" name="Imagen 10"/>
                <p:cNvPicPr>
                  <a:picLocks noChangeAspect="1"/>
                </p:cNvPicPr>
                <p:nvPr/>
              </p:nvPicPr>
              <p:blipFill rotWithShape="1">
                <a:blip r:embed="rId9" cstate="print"/>
                <a:srcRect l="8095" t="7216" r="54666" b="5458"/>
                <a:stretch/>
              </p:blipFill>
              <p:spPr>
                <a:xfrm>
                  <a:off x="3563888" y="4077072"/>
                  <a:ext cx="1800200" cy="2376264"/>
                </a:xfrm>
                <a:prstGeom prst="roundRect">
                  <a:avLst/>
                </a:prstGeom>
                <a:ln w="19050">
                  <a:solidFill>
                    <a:srgbClr val="060ABA"/>
                  </a:solidFill>
                </a:ln>
              </p:spPr>
            </p:pic>
            <p:sp>
              <p:nvSpPr>
                <p:cNvPr id="36" name="35 Rectángulo"/>
                <p:cNvSpPr/>
                <p:nvPr/>
              </p:nvSpPr>
              <p:spPr>
                <a:xfrm>
                  <a:off x="179512" y="3933056"/>
                  <a:ext cx="8892480" cy="2664296"/>
                </a:xfrm>
                <a:prstGeom prst="roundRect">
                  <a:avLst/>
                </a:prstGeom>
                <a:noFill/>
                <a:ln>
                  <a:solidFill>
                    <a:srgbClr val="060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45" name="44 Elipse"/>
            <p:cNvSpPr/>
            <p:nvPr/>
          </p:nvSpPr>
          <p:spPr>
            <a:xfrm>
              <a:off x="8676456" y="4149080"/>
              <a:ext cx="216024" cy="2160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sp>
        <p:nvSpPr>
          <p:cNvPr id="28" name="Rectangle 2"/>
          <p:cNvSpPr txBox="1">
            <a:spLocks noChangeArrowheads="1"/>
          </p:cNvSpPr>
          <p:nvPr/>
        </p:nvSpPr>
        <p:spPr bwMode="auto">
          <a:xfrm>
            <a:off x="1160214" y="-2738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n-GB" sz="3400" b="1" dirty="0" smtClean="0">
                <a:solidFill>
                  <a:srgbClr val="060ABA"/>
                </a:solidFill>
              </a:rPr>
              <a:t>Fast-timing setup and its optimization</a:t>
            </a:r>
            <a:endParaRPr lang="es-ES" sz="3400" b="1" dirty="0" smtClean="0">
              <a:solidFill>
                <a:srgbClr val="060ABA"/>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slow">
    <p:pull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584176" y="128826"/>
            <a:ext cx="5940152" cy="707886"/>
          </a:xfrm>
          <a:prstGeom prst="rect">
            <a:avLst/>
          </a:prstGeom>
          <a:noFill/>
          <a:ln w="9525">
            <a:noFill/>
            <a:miter lim="800000"/>
            <a:headEnd/>
            <a:tailEnd/>
          </a:ln>
        </p:spPr>
        <p:txBody>
          <a:bodyPr wrap="square">
            <a:spAutoFit/>
          </a:bodyPr>
          <a:lstStyle/>
          <a:p>
            <a:pPr algn="ctr"/>
            <a:r>
              <a:rPr lang="es-ES_tradnl" sz="4000" b="1" dirty="0" smtClean="0"/>
              <a:t>	</a:t>
            </a:r>
            <a:r>
              <a:rPr lang="es-ES_tradnl" sz="4000" b="1" dirty="0" err="1" smtClean="0">
                <a:solidFill>
                  <a:srgbClr val="B80000"/>
                </a:solidFill>
                <a:effectLst>
                  <a:outerShdw blurRad="38100" dist="38100" dir="2700000" algn="tl">
                    <a:srgbClr val="000000">
                      <a:alpha val="43137"/>
                    </a:srgbClr>
                  </a:outerShdw>
                </a:effectLst>
              </a:rPr>
              <a:t>Outline</a:t>
            </a:r>
            <a:endParaRPr lang="es-ES_tradnl" sz="4000" b="1" dirty="0">
              <a:solidFill>
                <a:srgbClr val="B80000"/>
              </a:solidFill>
              <a:effectLst>
                <a:outerShdw blurRad="38100" dist="38100" dir="2700000" algn="tl">
                  <a:srgbClr val="000000">
                    <a:alpha val="43137"/>
                  </a:srgbClr>
                </a:outerShdw>
              </a:effectLst>
            </a:endParaRPr>
          </a:p>
        </p:txBody>
      </p:sp>
      <p:sp>
        <p:nvSpPr>
          <p:cNvPr id="10248" name="11 CuadroTexto"/>
          <p:cNvSpPr txBox="1">
            <a:spLocks noChangeArrowheads="1"/>
          </p:cNvSpPr>
          <p:nvPr/>
        </p:nvSpPr>
        <p:spPr bwMode="auto">
          <a:xfrm>
            <a:off x="611560" y="5445224"/>
            <a:ext cx="6696744"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Conclusions</a:t>
            </a:r>
            <a:endParaRPr lang="es-ES_tradnl" sz="3200" dirty="0"/>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8" name="30 Marcador de número de diapositiva"/>
          <p:cNvSpPr>
            <a:spLocks noGrp="1"/>
          </p:cNvSpPr>
          <p:nvPr>
            <p:ph type="sldNum" sz="quarter" idx="12"/>
          </p:nvPr>
        </p:nvSpPr>
        <p:spPr>
          <a:xfrm>
            <a:off x="8917632" y="6592267"/>
            <a:ext cx="226368" cy="365125"/>
          </a:xfrm>
        </p:spPr>
        <p:txBody>
          <a:bodyPr/>
          <a:lstStyle/>
          <a:p>
            <a:pPr>
              <a:defRPr/>
            </a:pPr>
            <a:fld id="{98A2EE96-BED7-4DAD-871F-BA89A52F8872}" type="slidenum">
              <a:rPr lang="es-ES" b="1" smtClean="0">
                <a:solidFill>
                  <a:schemeClr val="tx1"/>
                </a:solidFill>
              </a:rPr>
              <a:pPr>
                <a:defRPr/>
              </a:pPr>
              <a:t>2</a:t>
            </a:fld>
            <a:endParaRPr lang="es-ES" b="1" dirty="0">
              <a:solidFill>
                <a:schemeClr val="tx1"/>
              </a:solidFill>
            </a:endParaRPr>
          </a:p>
        </p:txBody>
      </p:sp>
      <p:sp>
        <p:nvSpPr>
          <p:cNvPr id="14" name="8 CuadroTexto"/>
          <p:cNvSpPr txBox="1">
            <a:spLocks noChangeArrowheads="1"/>
          </p:cNvSpPr>
          <p:nvPr/>
        </p:nvSpPr>
        <p:spPr bwMode="auto">
          <a:xfrm>
            <a:off x="611560" y="1548081"/>
            <a:ext cx="8064896"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  </a:t>
            </a:r>
            <a:r>
              <a:rPr lang="en-GB" sz="3200" b="1" dirty="0" smtClean="0">
                <a:latin typeface="Arial" pitchFamily="34" charset="0"/>
                <a:cs typeface="Arial" pitchFamily="34" charset="0"/>
              </a:rPr>
              <a:t>Introduction and motivation </a:t>
            </a:r>
            <a:endParaRPr lang="es-ES_tradnl" sz="3200" dirty="0">
              <a:latin typeface="Arial" pitchFamily="34" charset="0"/>
              <a:cs typeface="Arial" pitchFamily="34" charset="0"/>
            </a:endParaRPr>
          </a:p>
        </p:txBody>
      </p:sp>
      <p:grpSp>
        <p:nvGrpSpPr>
          <p:cNvPr id="12" name="11 Grupo"/>
          <p:cNvGrpSpPr/>
          <p:nvPr/>
        </p:nvGrpSpPr>
        <p:grpSpPr>
          <a:xfrm>
            <a:off x="611560" y="2547482"/>
            <a:ext cx="8352928" cy="2105654"/>
            <a:chOff x="827584" y="2332618"/>
            <a:chExt cx="7848872" cy="2105654"/>
          </a:xfrm>
        </p:grpSpPr>
        <p:sp>
          <p:nvSpPr>
            <p:cNvPr id="16" name="8 CuadroTexto"/>
            <p:cNvSpPr txBox="1">
              <a:spLocks noChangeArrowheads="1"/>
            </p:cNvSpPr>
            <p:nvPr/>
          </p:nvSpPr>
          <p:spPr bwMode="auto">
            <a:xfrm>
              <a:off x="827584" y="2332618"/>
              <a:ext cx="7848872"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  1: </a:t>
              </a:r>
              <a:r>
                <a:rPr lang="en-GB" sz="2800" b="1" dirty="0" smtClean="0">
                  <a:solidFill>
                    <a:schemeClr val="tx2"/>
                  </a:solidFill>
                </a:rPr>
                <a:t>Fast-timing setup and optimization </a:t>
              </a:r>
              <a:endParaRPr lang="es-ES_tradnl" sz="2800" dirty="0">
                <a:solidFill>
                  <a:schemeClr val="tx2"/>
                </a:solidFill>
              </a:endParaRPr>
            </a:p>
          </p:txBody>
        </p:sp>
        <p:sp>
          <p:nvSpPr>
            <p:cNvPr id="15" name="8 CuadroTexto"/>
            <p:cNvSpPr txBox="1">
              <a:spLocks noChangeArrowheads="1"/>
            </p:cNvSpPr>
            <p:nvPr/>
          </p:nvSpPr>
          <p:spPr bwMode="auto">
            <a:xfrm>
              <a:off x="827584" y="3053858"/>
              <a:ext cx="7848872"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  2: </a:t>
              </a:r>
              <a:r>
                <a:rPr lang="en-GB" sz="2800" b="1" dirty="0" smtClean="0">
                  <a:solidFill>
                    <a:schemeClr val="tx2"/>
                  </a:solidFill>
                </a:rPr>
                <a:t>Analysis method and corrections</a:t>
              </a:r>
              <a:endParaRPr lang="es-ES_tradnl" sz="3200" dirty="0"/>
            </a:p>
          </p:txBody>
        </p:sp>
        <p:sp>
          <p:nvSpPr>
            <p:cNvPr id="19" name="8 CuadroTexto"/>
            <p:cNvSpPr txBox="1">
              <a:spLocks noChangeArrowheads="1"/>
            </p:cNvSpPr>
            <p:nvPr/>
          </p:nvSpPr>
          <p:spPr bwMode="auto">
            <a:xfrm>
              <a:off x="827584" y="3853497"/>
              <a:ext cx="7848872"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  3: </a:t>
              </a:r>
              <a:r>
                <a:rPr lang="en-GB" sz="2800" b="1" dirty="0" smtClean="0">
                  <a:solidFill>
                    <a:schemeClr val="tx2"/>
                  </a:solidFill>
                </a:rPr>
                <a:t>Lifetime measurements in </a:t>
              </a:r>
              <a:r>
                <a:rPr lang="en-GB" sz="2800" b="1" baseline="30000" dirty="0" smtClean="0">
                  <a:solidFill>
                    <a:schemeClr val="tx2"/>
                  </a:solidFill>
                </a:rPr>
                <a:t>136</a:t>
              </a:r>
              <a:r>
                <a:rPr lang="en-GB" sz="2800" b="1" dirty="0" smtClean="0">
                  <a:solidFill>
                    <a:schemeClr val="tx2"/>
                  </a:solidFill>
                </a:rPr>
                <a:t>Te</a:t>
              </a:r>
              <a:endParaRPr lang="es-ES_tradnl" sz="3200" dirty="0"/>
            </a:p>
          </p:txBody>
        </p:sp>
      </p:grpSp>
    </p:spTree>
  </p:cSld>
  <p:clrMapOvr>
    <a:masterClrMapping/>
  </p:clrMapOvr>
  <p:transition spd="slow">
    <p:pull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20</a:t>
            </a:fld>
            <a:endParaRPr lang="es-ES" b="1" dirty="0">
              <a:solidFill>
                <a:schemeClr val="tx1"/>
              </a:solidFill>
            </a:endParaRPr>
          </a:p>
        </p:txBody>
      </p:sp>
      <p:sp>
        <p:nvSpPr>
          <p:cNvPr id="13" name="8 CuadroTexto"/>
          <p:cNvSpPr txBox="1">
            <a:spLocks noChangeArrowheads="1"/>
          </p:cNvSpPr>
          <p:nvPr/>
        </p:nvSpPr>
        <p:spPr bwMode="auto">
          <a:xfrm>
            <a:off x="683568" y="3811106"/>
            <a:ext cx="4680520" cy="553998"/>
          </a:xfrm>
          <a:prstGeom prst="rect">
            <a:avLst/>
          </a:prstGeom>
          <a:noFill/>
          <a:ln w="9525">
            <a:noFill/>
            <a:miter lim="800000"/>
            <a:headEnd/>
            <a:tailEnd/>
          </a:ln>
        </p:spPr>
        <p:txBody>
          <a:bodyPr wrap="square">
            <a:spAutoFit/>
          </a:bodyPr>
          <a:lstStyle/>
          <a:p>
            <a:r>
              <a:rPr lang="en-GB" sz="3000" b="1" dirty="0">
                <a:solidFill>
                  <a:srgbClr val="920000"/>
                </a:solidFill>
                <a:effectLst>
                  <a:outerShdw blurRad="38100" dist="38100" dir="2700000" algn="tl">
                    <a:srgbClr val="000000">
                      <a:alpha val="43137"/>
                    </a:srgbClr>
                  </a:outerShdw>
                </a:effectLst>
              </a:rPr>
              <a:t> </a:t>
            </a:r>
            <a:r>
              <a:rPr lang="en-GB" sz="3000" b="1" dirty="0" smtClean="0">
                <a:solidFill>
                  <a:srgbClr val="920000"/>
                </a:solidFill>
                <a:effectLst>
                  <a:outerShdw blurRad="38100" dist="38100" dir="2700000" algn="tl">
                    <a:srgbClr val="000000">
                      <a:alpha val="43137"/>
                    </a:srgbClr>
                  </a:outerShdw>
                </a:effectLst>
              </a:rPr>
              <a:t>Time resolution FWHM</a:t>
            </a:r>
            <a:r>
              <a:rPr lang="en-GB" sz="3000" b="1" dirty="0" smtClean="0">
                <a:effectLst>
                  <a:outerShdw blurRad="38100" dist="38100" dir="2700000" algn="tl">
                    <a:srgbClr val="000000">
                      <a:alpha val="43137"/>
                    </a:srgbClr>
                  </a:outerShdw>
                </a:effectLst>
              </a:rPr>
              <a:t> </a:t>
            </a:r>
            <a:endParaRPr lang="es-ES_tradnl" sz="3000" dirty="0">
              <a:effectLst>
                <a:outerShdw blurRad="38100" dist="38100" dir="2700000" algn="tl">
                  <a:srgbClr val="000000">
                    <a:alpha val="43137"/>
                  </a:srgbClr>
                </a:outerShdw>
              </a:effectLst>
            </a:endParaRPr>
          </a:p>
        </p:txBody>
      </p:sp>
      <p:graphicFrame>
        <p:nvGraphicFramePr>
          <p:cNvPr id="19" name="18 Tabla"/>
          <p:cNvGraphicFramePr>
            <a:graphicFrameLocks noGrp="1"/>
          </p:cNvGraphicFramePr>
          <p:nvPr/>
        </p:nvGraphicFramePr>
        <p:xfrm>
          <a:off x="251521" y="4509121"/>
          <a:ext cx="5256584" cy="1800199"/>
        </p:xfrm>
        <a:graphic>
          <a:graphicData uri="http://schemas.openxmlformats.org/drawingml/2006/table">
            <a:tbl>
              <a:tblPr>
                <a:tableStyleId>{69CF1AB2-1976-4502-BF36-3FF5EA218861}</a:tableStyleId>
              </a:tblPr>
              <a:tblGrid>
                <a:gridCol w="1137140"/>
                <a:gridCol w="2059722"/>
                <a:gridCol w="2059722"/>
              </a:tblGrid>
              <a:tr h="633379">
                <a:tc>
                  <a:txBody>
                    <a:bodyPr/>
                    <a:lstStyle/>
                    <a:p>
                      <a:pPr algn="ctr" fontAlgn="b"/>
                      <a:r>
                        <a:rPr lang="es-ES" sz="1700" b="1" u="none" strike="noStrike" dirty="0" smtClean="0">
                          <a:latin typeface="Arial" pitchFamily="34" charset="0"/>
                          <a:cs typeface="Arial" pitchFamily="34" charset="0"/>
                        </a:rPr>
                        <a:t>Ce</a:t>
                      </a:r>
                      <a:r>
                        <a:rPr lang="es-ES" sz="1700" b="1" u="none" strike="noStrike" baseline="0" dirty="0" smtClean="0">
                          <a:latin typeface="Arial" pitchFamily="34" charset="0"/>
                          <a:cs typeface="Arial" pitchFamily="34" charset="0"/>
                        </a:rPr>
                        <a:t> doping</a:t>
                      </a:r>
                    </a:p>
                    <a:p>
                      <a:pPr algn="ctr" fontAlgn="b"/>
                      <a:endParaRPr lang="es-ES" sz="1700" b="1"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700" b="1" u="none" strike="noStrike" dirty="0">
                          <a:latin typeface="Arial" pitchFamily="34" charset="0"/>
                          <a:cs typeface="Arial" pitchFamily="34" charset="0"/>
                        </a:rPr>
                        <a:t>FWHM </a:t>
                      </a:r>
                      <a:r>
                        <a:rPr lang="es-ES" sz="1700" b="1" u="none" strike="noStrike" dirty="0" smtClean="0">
                          <a:latin typeface="Arial" pitchFamily="34" charset="0"/>
                          <a:cs typeface="Arial" pitchFamily="34" charset="0"/>
                        </a:rPr>
                        <a:t>at </a:t>
                      </a:r>
                      <a:r>
                        <a:rPr lang="es-ES" sz="1700" b="1" u="none" strike="noStrike" baseline="30000" dirty="0" smtClean="0">
                          <a:latin typeface="Arial" pitchFamily="34" charset="0"/>
                          <a:cs typeface="Arial" pitchFamily="34" charset="0"/>
                        </a:rPr>
                        <a:t>60</a:t>
                      </a:r>
                      <a:r>
                        <a:rPr lang="es-ES" sz="1700" b="1" u="none" strike="noStrike" dirty="0" smtClean="0">
                          <a:latin typeface="Arial" pitchFamily="34" charset="0"/>
                          <a:cs typeface="Arial" pitchFamily="34" charset="0"/>
                        </a:rPr>
                        <a:t>Co </a:t>
                      </a:r>
                    </a:p>
                    <a:p>
                      <a:pPr algn="ctr" fontAlgn="b"/>
                      <a:r>
                        <a:rPr lang="es-ES" sz="1700" b="1" u="none" strike="noStrike" dirty="0" err="1" smtClean="0">
                          <a:latin typeface="Arial" pitchFamily="34" charset="0"/>
                          <a:cs typeface="Arial" pitchFamily="34" charset="0"/>
                        </a:rPr>
                        <a:t>energies</a:t>
                      </a:r>
                      <a:r>
                        <a:rPr lang="es-ES" sz="1700" b="1" u="none" strike="noStrike" dirty="0" smtClean="0">
                          <a:latin typeface="Arial" pitchFamily="34" charset="0"/>
                          <a:cs typeface="Arial" pitchFamily="34" charset="0"/>
                        </a:rPr>
                        <a:t> (ps</a:t>
                      </a:r>
                      <a:r>
                        <a:rPr lang="es-ES" sz="1700" b="1" u="none" strike="noStrike" dirty="0">
                          <a:latin typeface="Arial" pitchFamily="34" charset="0"/>
                          <a:cs typeface="Arial" pitchFamily="34" charset="0"/>
                        </a:rPr>
                        <a:t>)</a:t>
                      </a:r>
                      <a:endParaRPr lang="es-ES" sz="1700" b="1"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700" b="1" u="none" strike="noStrike" dirty="0" smtClean="0">
                          <a:latin typeface="Arial" pitchFamily="34" charset="0"/>
                          <a:cs typeface="Arial" pitchFamily="34" charset="0"/>
                        </a:rPr>
                        <a:t>FWHM at</a:t>
                      </a:r>
                      <a:r>
                        <a:rPr lang="es-ES" sz="1700" b="1" u="none" strike="noStrike" baseline="0" dirty="0" smtClean="0">
                          <a:latin typeface="Arial" pitchFamily="34" charset="0"/>
                          <a:cs typeface="Arial" pitchFamily="34" charset="0"/>
                        </a:rPr>
                        <a:t> </a:t>
                      </a:r>
                    </a:p>
                    <a:p>
                      <a:pPr algn="ctr" fontAlgn="b"/>
                      <a:r>
                        <a:rPr lang="es-ES" sz="1700" b="1" u="none" strike="noStrike" baseline="0" dirty="0" smtClean="0">
                          <a:latin typeface="Arial" pitchFamily="34" charset="0"/>
                          <a:cs typeface="Arial" pitchFamily="34" charset="0"/>
                        </a:rPr>
                        <a:t>511 keV</a:t>
                      </a:r>
                      <a:r>
                        <a:rPr lang="es-ES" sz="1700" b="1" u="none" strike="noStrike" dirty="0" smtClean="0">
                          <a:latin typeface="Arial" pitchFamily="34" charset="0"/>
                          <a:cs typeface="Arial" pitchFamily="34" charset="0"/>
                        </a:rPr>
                        <a:t> </a:t>
                      </a:r>
                      <a:r>
                        <a:rPr lang="es-ES" sz="1700" b="1" u="none" strike="noStrike" baseline="0" dirty="0" smtClean="0">
                          <a:latin typeface="Arial" pitchFamily="34" charset="0"/>
                          <a:cs typeface="Arial" pitchFamily="34" charset="0"/>
                        </a:rPr>
                        <a:t> (</a:t>
                      </a:r>
                      <a:r>
                        <a:rPr lang="es-ES" sz="1700" b="1" u="none" strike="noStrike" baseline="30000" dirty="0" smtClean="0">
                          <a:latin typeface="Arial" pitchFamily="34" charset="0"/>
                          <a:cs typeface="Arial" pitchFamily="34" charset="0"/>
                        </a:rPr>
                        <a:t>22</a:t>
                      </a:r>
                      <a:r>
                        <a:rPr lang="es-ES" sz="1700" b="1" u="none" strike="noStrike" baseline="0" dirty="0" smtClean="0">
                          <a:latin typeface="Arial" pitchFamily="34" charset="0"/>
                          <a:cs typeface="Arial" pitchFamily="34" charset="0"/>
                        </a:rPr>
                        <a:t>Na)</a:t>
                      </a:r>
                      <a:endParaRPr lang="es-ES" sz="1700" b="1" i="0" u="none" strike="noStrike" dirty="0">
                        <a:solidFill>
                          <a:srgbClr val="000000"/>
                        </a:solidFill>
                        <a:latin typeface="Arial" pitchFamily="34" charset="0"/>
                        <a:cs typeface="Arial" pitchFamily="34" charset="0"/>
                      </a:endParaRPr>
                    </a:p>
                  </a:txBody>
                  <a:tcPr marL="9525" marR="9525" marT="9525" marB="0" anchor="b"/>
                </a:tc>
              </a:tr>
              <a:tr h="388940">
                <a:tc>
                  <a:txBody>
                    <a:bodyPr/>
                    <a:lstStyle/>
                    <a:p>
                      <a:pPr algn="ctr" fontAlgn="b"/>
                      <a:r>
                        <a:rPr lang="es-ES" sz="1800" u="none" strike="noStrike" dirty="0" smtClean="0">
                          <a:latin typeface="Arial" pitchFamily="34" charset="0"/>
                          <a:cs typeface="Arial" pitchFamily="34" charset="0"/>
                        </a:rPr>
                        <a:t>5</a:t>
                      </a:r>
                      <a:r>
                        <a:rPr lang="es-ES" sz="1800" u="none" strike="noStrike" baseline="0" dirty="0" smtClean="0">
                          <a:latin typeface="Arial" pitchFamily="34" charset="0"/>
                          <a:cs typeface="Arial" pitchFamily="34" charset="0"/>
                        </a:rPr>
                        <a:t> %</a:t>
                      </a:r>
                      <a:endParaRPr lang="es-ES" sz="1800" b="0"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800" u="none" strike="noStrike" dirty="0">
                          <a:latin typeface="Arial" pitchFamily="34" charset="0"/>
                          <a:cs typeface="Arial" pitchFamily="34" charset="0"/>
                        </a:rPr>
                        <a:t>110 ±3</a:t>
                      </a:r>
                      <a:endParaRPr lang="es-ES" sz="1800" b="0" i="0" u="none" strike="noStrike" dirty="0">
                        <a:solidFill>
                          <a:srgbClr val="000000"/>
                        </a:solidFill>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800" u="none" strike="noStrike" dirty="0" smtClean="0">
                          <a:latin typeface="Arial" pitchFamily="34" charset="0"/>
                          <a:cs typeface="Arial" pitchFamily="34" charset="0"/>
                        </a:rPr>
                        <a:t>164 ±3</a:t>
                      </a:r>
                      <a:endParaRPr lang="es-ES" sz="1800" b="0" i="0" u="none" strike="noStrike" dirty="0" smtClean="0">
                        <a:solidFill>
                          <a:srgbClr val="000000"/>
                        </a:solidFill>
                        <a:latin typeface="Arial" pitchFamily="34" charset="0"/>
                        <a:cs typeface="Arial" pitchFamily="34" charset="0"/>
                      </a:endParaRPr>
                    </a:p>
                  </a:txBody>
                  <a:tcPr marL="9525" marR="9525" marT="9525" marB="0" anchor="b"/>
                </a:tc>
              </a:tr>
              <a:tr h="388940">
                <a:tc>
                  <a:txBody>
                    <a:bodyPr/>
                    <a:lstStyle/>
                    <a:p>
                      <a:pPr algn="ctr" fontAlgn="b"/>
                      <a:r>
                        <a:rPr lang="es-ES" sz="1800" b="1" u="none" strike="noStrike" dirty="0" smtClean="0">
                          <a:effectLst/>
                          <a:latin typeface="Arial" pitchFamily="34" charset="0"/>
                          <a:cs typeface="Arial" pitchFamily="34" charset="0"/>
                        </a:rPr>
                        <a:t>8</a:t>
                      </a:r>
                      <a:r>
                        <a:rPr lang="es-ES" sz="1800" b="1" u="none" strike="noStrike" baseline="0" dirty="0" smtClean="0">
                          <a:effectLst/>
                          <a:latin typeface="Arial" pitchFamily="34" charset="0"/>
                          <a:cs typeface="Arial" pitchFamily="34" charset="0"/>
                        </a:rPr>
                        <a:t> %</a:t>
                      </a:r>
                      <a:endParaRPr lang="es-ES" sz="1800" b="1" i="0" u="none" strike="noStrike" dirty="0">
                        <a:solidFill>
                          <a:srgbClr val="000000"/>
                        </a:solidFill>
                        <a:effectLst/>
                        <a:latin typeface="Arial" pitchFamily="34" charset="0"/>
                        <a:cs typeface="Arial" pitchFamily="34" charset="0"/>
                      </a:endParaRPr>
                    </a:p>
                  </a:txBody>
                  <a:tcPr marL="9525" marR="9525" marT="9525" marB="0" anchor="b"/>
                </a:tc>
                <a:tc>
                  <a:txBody>
                    <a:bodyPr/>
                    <a:lstStyle/>
                    <a:p>
                      <a:pPr algn="ctr" fontAlgn="b"/>
                      <a:r>
                        <a:rPr lang="es-ES" sz="1800" b="1" u="none" strike="noStrike" dirty="0" smtClean="0">
                          <a:effectLst/>
                          <a:latin typeface="Arial" pitchFamily="34" charset="0"/>
                          <a:cs typeface="Arial" pitchFamily="34" charset="0"/>
                        </a:rPr>
                        <a:t>98  </a:t>
                      </a:r>
                      <a:r>
                        <a:rPr lang="es-ES" sz="1800" b="1" u="none" strike="noStrike" dirty="0">
                          <a:effectLst/>
                          <a:latin typeface="Arial" pitchFamily="34" charset="0"/>
                          <a:cs typeface="Arial" pitchFamily="34" charset="0"/>
                        </a:rPr>
                        <a:t>±3</a:t>
                      </a:r>
                      <a:endParaRPr lang="es-ES" sz="1800" b="1" i="0" u="none" strike="noStrike" dirty="0">
                        <a:solidFill>
                          <a:srgbClr val="000000"/>
                        </a:solidFill>
                        <a:effectLst/>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800" b="1" u="none" strike="noStrike" dirty="0" smtClean="0">
                          <a:effectLst/>
                          <a:latin typeface="Arial" pitchFamily="34" charset="0"/>
                          <a:cs typeface="Arial" pitchFamily="34" charset="0"/>
                        </a:rPr>
                        <a:t>148 ±3</a:t>
                      </a:r>
                      <a:endParaRPr lang="es-ES" sz="1800" b="1" i="0" u="none" strike="noStrike" dirty="0" smtClean="0">
                        <a:solidFill>
                          <a:srgbClr val="000000"/>
                        </a:solidFill>
                        <a:effectLst/>
                        <a:latin typeface="Arial" pitchFamily="34" charset="0"/>
                        <a:cs typeface="Arial" pitchFamily="34" charset="0"/>
                      </a:endParaRPr>
                    </a:p>
                  </a:txBody>
                  <a:tcPr marL="9525" marR="9525" marT="9525" marB="0" anchor="b"/>
                </a:tc>
              </a:tr>
              <a:tr h="388940">
                <a:tc>
                  <a:txBody>
                    <a:bodyPr/>
                    <a:lstStyle/>
                    <a:p>
                      <a:pPr algn="ctr" fontAlgn="b"/>
                      <a:r>
                        <a:rPr lang="es-ES" sz="1800" u="none" strike="noStrike" dirty="0" smtClean="0">
                          <a:latin typeface="Arial" pitchFamily="34" charset="0"/>
                          <a:cs typeface="Arial" pitchFamily="34" charset="0"/>
                        </a:rPr>
                        <a:t>10 %</a:t>
                      </a:r>
                      <a:endParaRPr lang="es-ES" sz="1800" b="0"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800" u="none" strike="noStrike" dirty="0">
                          <a:latin typeface="Arial" pitchFamily="34" charset="0"/>
                          <a:cs typeface="Arial" pitchFamily="34" charset="0"/>
                        </a:rPr>
                        <a:t>107 ±3</a:t>
                      </a:r>
                      <a:endParaRPr lang="es-ES" sz="1800" b="0"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800" b="0" i="0" u="none" strike="noStrike" dirty="0" smtClean="0">
                          <a:solidFill>
                            <a:schemeClr val="dk1"/>
                          </a:solidFill>
                          <a:latin typeface="Arial" pitchFamily="34" charset="0"/>
                          <a:cs typeface="Arial" pitchFamily="34" charset="0"/>
                        </a:rPr>
                        <a:t>-</a:t>
                      </a:r>
                      <a:endParaRPr lang="es-ES" sz="1800" b="0" i="0" u="none" strike="noStrike" dirty="0">
                        <a:solidFill>
                          <a:srgbClr val="000000"/>
                        </a:solidFill>
                        <a:latin typeface="Arial" pitchFamily="34" charset="0"/>
                        <a:cs typeface="Arial" pitchFamily="34" charset="0"/>
                      </a:endParaRPr>
                    </a:p>
                  </a:txBody>
                  <a:tcPr marL="9525" marR="9525" marT="9525" marB="0" anchor="b"/>
                </a:tc>
              </a:tr>
            </a:tbl>
          </a:graphicData>
        </a:graphic>
      </p:graphicFrame>
      <p:grpSp>
        <p:nvGrpSpPr>
          <p:cNvPr id="24" name="23 Grupo"/>
          <p:cNvGrpSpPr/>
          <p:nvPr/>
        </p:nvGrpSpPr>
        <p:grpSpPr>
          <a:xfrm>
            <a:off x="323528" y="1052736"/>
            <a:ext cx="5400600" cy="2592288"/>
            <a:chOff x="1907704" y="745540"/>
            <a:chExt cx="5400600" cy="2611452"/>
          </a:xfrm>
        </p:grpSpPr>
        <p:grpSp>
          <p:nvGrpSpPr>
            <p:cNvPr id="2" name="41 Grupo"/>
            <p:cNvGrpSpPr/>
            <p:nvPr/>
          </p:nvGrpSpPr>
          <p:grpSpPr>
            <a:xfrm>
              <a:off x="1907704" y="1484784"/>
              <a:ext cx="5400600" cy="1872208"/>
              <a:chOff x="467544" y="4713531"/>
              <a:chExt cx="5400600" cy="1790327"/>
            </a:xfrm>
          </p:grpSpPr>
          <p:grpSp>
            <p:nvGrpSpPr>
              <p:cNvPr id="3" name="34 Grupo"/>
              <p:cNvGrpSpPr/>
              <p:nvPr/>
            </p:nvGrpSpPr>
            <p:grpSpPr>
              <a:xfrm>
                <a:off x="467544" y="4713531"/>
                <a:ext cx="5191122" cy="1451773"/>
                <a:chOff x="467544" y="3789040"/>
                <a:chExt cx="5191122" cy="1451773"/>
              </a:xfrm>
            </p:grpSpPr>
            <p:pic>
              <p:nvPicPr>
                <p:cNvPr id="27" name="26 Imagen" descr="Labr3_chin_1.jpg"/>
                <p:cNvPicPr>
                  <a:picLocks noChangeAspect="1"/>
                </p:cNvPicPr>
                <p:nvPr/>
              </p:nvPicPr>
              <p:blipFill>
                <a:blip r:embed="rId3" cstate="print"/>
                <a:srcRect l="46865" b="16382"/>
                <a:stretch>
                  <a:fillRect/>
                </a:stretch>
              </p:blipFill>
              <p:spPr>
                <a:xfrm>
                  <a:off x="467544" y="3789040"/>
                  <a:ext cx="1665002" cy="1440160"/>
                </a:xfrm>
                <a:prstGeom prst="roundRect">
                  <a:avLst>
                    <a:gd name="adj" fmla="val 8594"/>
                  </a:avLst>
                </a:prstGeom>
                <a:solidFill>
                  <a:srgbClr val="FFFFFF">
                    <a:shade val="85000"/>
                  </a:srgbClr>
                </a:solidFill>
                <a:ln w="28575">
                  <a:solidFill>
                    <a:srgbClr val="060ABA"/>
                  </a:solidFill>
                </a:ln>
                <a:effectLst>
                  <a:reflection blurRad="12700" stA="38000" endPos="28000" dist="5000" dir="5400000" sy="-100000" algn="bl" rotWithShape="0"/>
                </a:effectLst>
              </p:spPr>
            </p:pic>
            <p:pic>
              <p:nvPicPr>
                <p:cNvPr id="29" name="28 Imagen" descr="Labr-CE-Scintillator_EPIC.jpg"/>
                <p:cNvPicPr>
                  <a:picLocks noChangeAspect="1"/>
                </p:cNvPicPr>
                <p:nvPr/>
              </p:nvPicPr>
              <p:blipFill>
                <a:blip r:embed="rId4" cstate="print"/>
                <a:srcRect l="36976" t="23807" r="37844" b="39215"/>
                <a:stretch>
                  <a:fillRect/>
                </a:stretch>
              </p:blipFill>
              <p:spPr>
                <a:xfrm>
                  <a:off x="2339752" y="3789040"/>
                  <a:ext cx="1740194" cy="1440160"/>
                </a:xfrm>
                <a:prstGeom prst="roundRect">
                  <a:avLst>
                    <a:gd name="adj" fmla="val 8594"/>
                  </a:avLst>
                </a:prstGeom>
                <a:solidFill>
                  <a:srgbClr val="FFFFFF">
                    <a:shade val="85000"/>
                  </a:srgbClr>
                </a:solidFill>
                <a:ln w="28575">
                  <a:solidFill>
                    <a:srgbClr val="060ABA"/>
                  </a:solidFill>
                </a:ln>
                <a:effectLst>
                  <a:reflection blurRad="12700" stA="38000" endPos="28000" dist="5000" dir="5400000" sy="-100000" algn="bl" rotWithShape="0"/>
                </a:effectLst>
              </p:spPr>
            </p:pic>
            <p:pic>
              <p:nvPicPr>
                <p:cNvPr id="36" name="35 Imagen" descr="labr3_epic.jpg"/>
                <p:cNvPicPr>
                  <a:picLocks noChangeAspect="1"/>
                </p:cNvPicPr>
                <p:nvPr/>
              </p:nvPicPr>
              <p:blipFill>
                <a:blip r:embed="rId5" cstate="print"/>
                <a:srcRect l="24800" t="8001" r="21650" b="8001"/>
                <a:stretch>
                  <a:fillRect/>
                </a:stretch>
              </p:blipFill>
              <p:spPr>
                <a:xfrm>
                  <a:off x="4283968" y="3800653"/>
                  <a:ext cx="1374698" cy="1440160"/>
                </a:xfrm>
                <a:prstGeom prst="roundRect">
                  <a:avLst>
                    <a:gd name="adj" fmla="val 8594"/>
                  </a:avLst>
                </a:prstGeom>
                <a:solidFill>
                  <a:srgbClr val="FFFFFF">
                    <a:shade val="85000"/>
                  </a:srgbClr>
                </a:solidFill>
                <a:ln w="28575">
                  <a:solidFill>
                    <a:srgbClr val="060ABA"/>
                  </a:solidFill>
                </a:ln>
                <a:effectLst>
                  <a:reflection blurRad="12700" stA="38000" endPos="28000" dist="5000" dir="5400000" sy="-100000" algn="bl" rotWithShape="0"/>
                </a:effectLst>
              </p:spPr>
            </p:pic>
          </p:grpSp>
          <p:sp>
            <p:nvSpPr>
              <p:cNvPr id="22" name="21 CuadroTexto"/>
              <p:cNvSpPr txBox="1"/>
              <p:nvPr/>
            </p:nvSpPr>
            <p:spPr>
              <a:xfrm>
                <a:off x="467544" y="6165304"/>
                <a:ext cx="1728192" cy="338554"/>
              </a:xfrm>
              <a:prstGeom prst="rect">
                <a:avLst/>
              </a:prstGeom>
              <a:noFill/>
              <a:ln w="28575">
                <a:noFill/>
              </a:ln>
            </p:spPr>
            <p:txBody>
              <a:bodyPr wrap="square" rtlCol="0">
                <a:spAutoFit/>
              </a:bodyPr>
              <a:lstStyle/>
              <a:p>
                <a:pPr algn="ctr"/>
                <a:r>
                  <a:rPr lang="es-ES" sz="1600" b="1" dirty="0" err="1" smtClean="0">
                    <a:solidFill>
                      <a:srgbClr val="002060"/>
                    </a:solidFill>
                  </a:rPr>
                  <a:t>Crystal</a:t>
                </a:r>
                <a:r>
                  <a:rPr lang="es-ES" sz="1600" b="1" dirty="0" smtClean="0">
                    <a:solidFill>
                      <a:srgbClr val="002060"/>
                    </a:solidFill>
                  </a:rPr>
                  <a:t> A  </a:t>
                </a:r>
                <a:r>
                  <a:rPr lang="es-ES" sz="1600" b="1" dirty="0" smtClean="0">
                    <a:solidFill>
                      <a:srgbClr val="920000"/>
                    </a:solidFill>
                  </a:rPr>
                  <a:t>(5%)</a:t>
                </a:r>
                <a:endParaRPr lang="es-ES" sz="1600" b="1" dirty="0">
                  <a:solidFill>
                    <a:srgbClr val="920000"/>
                  </a:solidFill>
                </a:endParaRPr>
              </a:p>
            </p:txBody>
          </p:sp>
          <p:sp>
            <p:nvSpPr>
              <p:cNvPr id="25" name="24 CuadroTexto"/>
              <p:cNvSpPr txBox="1"/>
              <p:nvPr/>
            </p:nvSpPr>
            <p:spPr>
              <a:xfrm>
                <a:off x="2339752" y="6165304"/>
                <a:ext cx="1728192" cy="338554"/>
              </a:xfrm>
              <a:prstGeom prst="rect">
                <a:avLst/>
              </a:prstGeom>
              <a:noFill/>
              <a:ln w="28575">
                <a:noFill/>
              </a:ln>
            </p:spPr>
            <p:txBody>
              <a:bodyPr wrap="square" rtlCol="0">
                <a:spAutoFit/>
              </a:bodyPr>
              <a:lstStyle/>
              <a:p>
                <a:pPr algn="ctr"/>
                <a:r>
                  <a:rPr lang="es-ES" sz="1600" b="1" dirty="0" err="1" smtClean="0">
                    <a:solidFill>
                      <a:srgbClr val="002060"/>
                    </a:solidFill>
                  </a:rPr>
                  <a:t>Crystal</a:t>
                </a:r>
                <a:r>
                  <a:rPr lang="es-ES" sz="1600" b="1" dirty="0" smtClean="0">
                    <a:solidFill>
                      <a:srgbClr val="002060"/>
                    </a:solidFill>
                  </a:rPr>
                  <a:t> B </a:t>
                </a:r>
                <a:r>
                  <a:rPr lang="es-ES" sz="1600" b="1" dirty="0" smtClean="0">
                    <a:solidFill>
                      <a:srgbClr val="920000"/>
                    </a:solidFill>
                  </a:rPr>
                  <a:t>(8%)</a:t>
                </a:r>
                <a:r>
                  <a:rPr lang="es-ES" sz="1600" b="1" dirty="0" smtClean="0">
                    <a:solidFill>
                      <a:srgbClr val="002060"/>
                    </a:solidFill>
                  </a:rPr>
                  <a:t> </a:t>
                </a:r>
                <a:endParaRPr lang="es-ES" sz="1600" b="1" dirty="0">
                  <a:solidFill>
                    <a:srgbClr val="002060"/>
                  </a:solidFill>
                </a:endParaRPr>
              </a:p>
            </p:txBody>
          </p:sp>
          <p:sp>
            <p:nvSpPr>
              <p:cNvPr id="26" name="25 CuadroTexto"/>
              <p:cNvSpPr txBox="1"/>
              <p:nvPr/>
            </p:nvSpPr>
            <p:spPr>
              <a:xfrm>
                <a:off x="4139952" y="6165304"/>
                <a:ext cx="1728192" cy="338554"/>
              </a:xfrm>
              <a:prstGeom prst="rect">
                <a:avLst/>
              </a:prstGeom>
              <a:noFill/>
              <a:ln w="28575">
                <a:noFill/>
              </a:ln>
            </p:spPr>
            <p:txBody>
              <a:bodyPr wrap="square" rtlCol="0">
                <a:spAutoFit/>
              </a:bodyPr>
              <a:lstStyle/>
              <a:p>
                <a:pPr algn="ctr"/>
                <a:r>
                  <a:rPr lang="es-ES" sz="1600" b="1" dirty="0" err="1" smtClean="0">
                    <a:solidFill>
                      <a:srgbClr val="002060"/>
                    </a:solidFill>
                  </a:rPr>
                  <a:t>Crystal</a:t>
                </a:r>
                <a:r>
                  <a:rPr lang="es-ES" sz="1600" b="1" dirty="0" smtClean="0">
                    <a:solidFill>
                      <a:srgbClr val="002060"/>
                    </a:solidFill>
                  </a:rPr>
                  <a:t> C </a:t>
                </a:r>
                <a:r>
                  <a:rPr lang="es-ES" sz="1600" b="1" dirty="0" smtClean="0">
                    <a:solidFill>
                      <a:srgbClr val="920000"/>
                    </a:solidFill>
                  </a:rPr>
                  <a:t>(10%)</a:t>
                </a:r>
                <a:r>
                  <a:rPr lang="es-ES" sz="1600" b="1" dirty="0" smtClean="0">
                    <a:solidFill>
                      <a:srgbClr val="002060"/>
                    </a:solidFill>
                  </a:rPr>
                  <a:t> </a:t>
                </a:r>
                <a:endParaRPr lang="es-ES" sz="1600" b="1" dirty="0">
                  <a:solidFill>
                    <a:srgbClr val="002060"/>
                  </a:solidFill>
                </a:endParaRPr>
              </a:p>
            </p:txBody>
          </p:sp>
        </p:grpSp>
        <p:sp>
          <p:nvSpPr>
            <p:cNvPr id="20" name="19 CuadroTexto"/>
            <p:cNvSpPr txBox="1"/>
            <p:nvPr/>
          </p:nvSpPr>
          <p:spPr>
            <a:xfrm>
              <a:off x="2246336" y="745540"/>
              <a:ext cx="4701928" cy="523220"/>
            </a:xfrm>
            <a:prstGeom prst="rect">
              <a:avLst/>
            </a:prstGeom>
            <a:noFill/>
          </p:spPr>
          <p:txBody>
            <a:bodyPr wrap="none" rtlCol="0">
              <a:spAutoFit/>
            </a:bodyPr>
            <a:lstStyle/>
            <a:p>
              <a:r>
                <a:rPr lang="en-GB" sz="2800" b="1" dirty="0" smtClean="0">
                  <a:solidFill>
                    <a:srgbClr val="9E0000"/>
                  </a:solidFill>
                  <a:effectLst>
                    <a:outerShdw blurRad="38100" dist="38100" dir="2700000" algn="tl">
                      <a:srgbClr val="000000">
                        <a:alpha val="43137"/>
                      </a:srgbClr>
                    </a:outerShdw>
                  </a:effectLst>
                </a:rPr>
                <a:t>Different Ce concentration</a:t>
              </a:r>
              <a:endParaRPr lang="es-ES" sz="2800" dirty="0">
                <a:solidFill>
                  <a:srgbClr val="9E0000"/>
                </a:solidFill>
                <a:effectLst>
                  <a:outerShdw blurRad="38100" dist="38100" dir="2700000" algn="tl">
                    <a:srgbClr val="000000">
                      <a:alpha val="43137"/>
                    </a:srgbClr>
                  </a:outerShdw>
                </a:effectLst>
              </a:endParaRPr>
            </a:p>
          </p:txBody>
        </p:sp>
      </p:grpSp>
      <p:graphicFrame>
        <p:nvGraphicFramePr>
          <p:cNvPr id="21" name="20 Tabla"/>
          <p:cNvGraphicFramePr>
            <a:graphicFrameLocks noGrp="1"/>
          </p:cNvGraphicFramePr>
          <p:nvPr/>
        </p:nvGraphicFramePr>
        <p:xfrm>
          <a:off x="5652120" y="4509120"/>
          <a:ext cx="3240360" cy="1767917"/>
        </p:xfrm>
        <a:graphic>
          <a:graphicData uri="http://schemas.openxmlformats.org/drawingml/2006/table">
            <a:tbl>
              <a:tblPr>
                <a:tableStyleId>{69CF1AB2-1976-4502-BF36-3FF5EA218861}</a:tableStyleId>
              </a:tblPr>
              <a:tblGrid>
                <a:gridCol w="1620180"/>
                <a:gridCol w="1620180"/>
              </a:tblGrid>
              <a:tr h="648072">
                <a:tc>
                  <a:txBody>
                    <a:bodyPr/>
                    <a:lstStyle/>
                    <a:p>
                      <a:pPr algn="ctr" fontAlgn="b"/>
                      <a:r>
                        <a:rPr lang="es-ES" sz="1800" b="1" u="none" strike="noStrike" dirty="0" smtClean="0">
                          <a:latin typeface="Arial" pitchFamily="34" charset="0"/>
                          <a:cs typeface="Arial" pitchFamily="34" charset="0"/>
                        </a:rPr>
                        <a:t>Ce</a:t>
                      </a:r>
                      <a:r>
                        <a:rPr lang="es-ES" sz="1800" b="1" u="none" strike="noStrike" baseline="0" dirty="0" smtClean="0">
                          <a:latin typeface="Arial" pitchFamily="34" charset="0"/>
                          <a:cs typeface="Arial" pitchFamily="34" charset="0"/>
                        </a:rPr>
                        <a:t> doping</a:t>
                      </a:r>
                    </a:p>
                    <a:p>
                      <a:pPr algn="ctr" fontAlgn="b"/>
                      <a:r>
                        <a:rPr lang="es-ES" sz="1800" b="1" u="none" strike="noStrike" baseline="0" dirty="0" smtClean="0">
                          <a:latin typeface="Arial" pitchFamily="34" charset="0"/>
                          <a:cs typeface="Arial" pitchFamily="34" charset="0"/>
                        </a:rPr>
                        <a:t>(%)</a:t>
                      </a:r>
                    </a:p>
                  </a:txBody>
                  <a:tcPr marL="9525" marR="9525" marT="9525" marB="0" anchor="b"/>
                </a:tc>
                <a:tc>
                  <a:txBody>
                    <a:bodyPr/>
                    <a:lstStyle/>
                    <a:p>
                      <a:pPr algn="ctr" fontAlgn="b"/>
                      <a:r>
                        <a:rPr lang="es-ES" sz="1800" b="1" u="none" strike="noStrike" dirty="0" smtClean="0">
                          <a:latin typeface="Arial" pitchFamily="34" charset="0"/>
                          <a:cs typeface="Arial" pitchFamily="34" charset="0"/>
                        </a:rPr>
                        <a:t>E</a:t>
                      </a:r>
                      <a:r>
                        <a:rPr lang="es-ES" sz="1800" b="1" u="none" strike="noStrike" baseline="-25000" dirty="0" smtClean="0">
                          <a:latin typeface="Arial" pitchFamily="34" charset="0"/>
                          <a:cs typeface="Arial" pitchFamily="34" charset="0"/>
                        </a:rPr>
                        <a:t>r</a:t>
                      </a:r>
                      <a:r>
                        <a:rPr lang="es-ES" sz="1800" b="1" u="none" strike="noStrike" baseline="0" dirty="0" smtClean="0">
                          <a:latin typeface="Arial" pitchFamily="34" charset="0"/>
                          <a:cs typeface="Arial" pitchFamily="34" charset="0"/>
                        </a:rPr>
                        <a:t> (%)</a:t>
                      </a:r>
                    </a:p>
                    <a:p>
                      <a:pPr algn="ctr" fontAlgn="b"/>
                      <a:endParaRPr lang="es-ES" sz="1800" b="1" i="0" u="none" strike="noStrike" baseline="0" dirty="0">
                        <a:solidFill>
                          <a:srgbClr val="000000"/>
                        </a:solidFill>
                        <a:latin typeface="Arial" pitchFamily="34" charset="0"/>
                        <a:cs typeface="Arial" pitchFamily="34" charset="0"/>
                      </a:endParaRPr>
                    </a:p>
                  </a:txBody>
                  <a:tcPr marL="9525" marR="9525" marT="9525" marB="0" anchor="b"/>
                </a:tc>
              </a:tr>
              <a:tr h="367162">
                <a:tc>
                  <a:txBody>
                    <a:bodyPr/>
                    <a:lstStyle/>
                    <a:p>
                      <a:pPr algn="ctr" fontAlgn="b"/>
                      <a:r>
                        <a:rPr lang="es-ES" sz="1800" u="none" strike="noStrike" dirty="0" smtClean="0">
                          <a:latin typeface="Arial" pitchFamily="34" charset="0"/>
                          <a:cs typeface="Arial" pitchFamily="34" charset="0"/>
                        </a:rPr>
                        <a:t>5</a:t>
                      </a:r>
                      <a:r>
                        <a:rPr lang="es-ES" sz="1800" u="none" strike="noStrike" baseline="0" dirty="0" smtClean="0">
                          <a:latin typeface="Arial" pitchFamily="34" charset="0"/>
                          <a:cs typeface="Arial" pitchFamily="34" charset="0"/>
                        </a:rPr>
                        <a:t> %</a:t>
                      </a:r>
                      <a:endParaRPr lang="es-ES" sz="1800" b="0"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800" u="none" strike="noStrike" dirty="0" smtClean="0">
                          <a:latin typeface="Arial" pitchFamily="34" charset="0"/>
                          <a:cs typeface="Arial" pitchFamily="34" charset="0"/>
                        </a:rPr>
                        <a:t>3.4</a:t>
                      </a:r>
                      <a:endParaRPr lang="es-ES" sz="1800" b="0" i="0" u="none" strike="noStrike" dirty="0">
                        <a:solidFill>
                          <a:srgbClr val="000000"/>
                        </a:solidFill>
                        <a:latin typeface="Arial" pitchFamily="34" charset="0"/>
                        <a:cs typeface="Arial" pitchFamily="34" charset="0"/>
                      </a:endParaRPr>
                    </a:p>
                  </a:txBody>
                  <a:tcPr marL="9525" marR="9525" marT="9525" marB="0" anchor="b"/>
                </a:tc>
              </a:tr>
              <a:tr h="367162">
                <a:tc>
                  <a:txBody>
                    <a:bodyPr/>
                    <a:lstStyle/>
                    <a:p>
                      <a:pPr algn="ctr" fontAlgn="b"/>
                      <a:r>
                        <a:rPr lang="es-ES" sz="1800" b="1" u="none" strike="noStrike" dirty="0" smtClean="0">
                          <a:effectLst/>
                          <a:latin typeface="Arial" pitchFamily="34" charset="0"/>
                          <a:cs typeface="Arial" pitchFamily="34" charset="0"/>
                        </a:rPr>
                        <a:t>8</a:t>
                      </a:r>
                      <a:r>
                        <a:rPr lang="es-ES" sz="1800" b="1" u="none" strike="noStrike" baseline="0" dirty="0" smtClean="0">
                          <a:effectLst/>
                          <a:latin typeface="Arial" pitchFamily="34" charset="0"/>
                          <a:cs typeface="Arial" pitchFamily="34" charset="0"/>
                        </a:rPr>
                        <a:t> %</a:t>
                      </a:r>
                      <a:endParaRPr lang="es-ES" sz="1800" b="1" i="0" u="none" strike="noStrike" dirty="0">
                        <a:solidFill>
                          <a:srgbClr val="000000"/>
                        </a:solidFill>
                        <a:effectLst/>
                        <a:latin typeface="Arial" pitchFamily="34" charset="0"/>
                        <a:cs typeface="Arial" pitchFamily="34" charset="0"/>
                      </a:endParaRPr>
                    </a:p>
                  </a:txBody>
                  <a:tcPr marL="9525" marR="9525" marT="9525" marB="0" anchor="b"/>
                </a:tc>
                <a:tc>
                  <a:txBody>
                    <a:bodyPr/>
                    <a:lstStyle/>
                    <a:p>
                      <a:pPr algn="ctr" fontAlgn="b"/>
                      <a:r>
                        <a:rPr lang="es-ES" sz="1800" b="1" u="none" strike="noStrike" dirty="0" smtClean="0">
                          <a:latin typeface="Arial" pitchFamily="34" charset="0"/>
                          <a:cs typeface="Arial" pitchFamily="34" charset="0"/>
                        </a:rPr>
                        <a:t>3.4</a:t>
                      </a:r>
                      <a:endParaRPr lang="es-ES" sz="1800" b="1" i="0" u="none" strike="noStrike" dirty="0">
                        <a:solidFill>
                          <a:srgbClr val="000000"/>
                        </a:solidFill>
                        <a:latin typeface="Arial" pitchFamily="34" charset="0"/>
                        <a:cs typeface="Arial" pitchFamily="34" charset="0"/>
                      </a:endParaRPr>
                    </a:p>
                  </a:txBody>
                  <a:tcPr marL="9525" marR="9525" marT="9525" marB="0" anchor="b"/>
                </a:tc>
              </a:tr>
              <a:tr h="385521">
                <a:tc>
                  <a:txBody>
                    <a:bodyPr/>
                    <a:lstStyle/>
                    <a:p>
                      <a:pPr algn="ctr" fontAlgn="b"/>
                      <a:r>
                        <a:rPr lang="es-ES" sz="1800" u="none" strike="noStrike" dirty="0" smtClean="0">
                          <a:latin typeface="Arial" pitchFamily="34" charset="0"/>
                          <a:cs typeface="Arial" pitchFamily="34" charset="0"/>
                        </a:rPr>
                        <a:t>10 %</a:t>
                      </a:r>
                      <a:endParaRPr lang="es-ES" sz="1800" b="0"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800" u="none" strike="noStrike" dirty="0" smtClean="0">
                          <a:latin typeface="Arial" pitchFamily="34" charset="0"/>
                          <a:cs typeface="Arial" pitchFamily="34" charset="0"/>
                        </a:rPr>
                        <a:t>4.0</a:t>
                      </a:r>
                      <a:endParaRPr lang="es-ES" sz="1800" b="0" i="0" u="none" strike="noStrike" dirty="0">
                        <a:solidFill>
                          <a:srgbClr val="000000"/>
                        </a:solidFill>
                        <a:latin typeface="Arial" pitchFamily="34" charset="0"/>
                        <a:cs typeface="Arial" pitchFamily="34" charset="0"/>
                      </a:endParaRPr>
                    </a:p>
                  </a:txBody>
                  <a:tcPr marL="9525" marR="9525" marT="9525" marB="0" anchor="b"/>
                </a:tc>
              </a:tr>
            </a:tbl>
          </a:graphicData>
        </a:graphic>
      </p:graphicFrame>
      <p:sp>
        <p:nvSpPr>
          <p:cNvPr id="23" name="8 CuadroTexto"/>
          <p:cNvSpPr txBox="1">
            <a:spLocks noChangeArrowheads="1"/>
          </p:cNvSpPr>
          <p:nvPr/>
        </p:nvSpPr>
        <p:spPr bwMode="auto">
          <a:xfrm>
            <a:off x="5580112" y="3811106"/>
            <a:ext cx="3491880" cy="553998"/>
          </a:xfrm>
          <a:prstGeom prst="rect">
            <a:avLst/>
          </a:prstGeom>
          <a:noFill/>
          <a:ln w="9525">
            <a:noFill/>
            <a:miter lim="800000"/>
            <a:headEnd/>
            <a:tailEnd/>
          </a:ln>
        </p:spPr>
        <p:txBody>
          <a:bodyPr wrap="square">
            <a:spAutoFit/>
          </a:bodyPr>
          <a:lstStyle/>
          <a:p>
            <a:r>
              <a:rPr lang="en-GB" sz="3000" b="1" dirty="0" smtClean="0">
                <a:solidFill>
                  <a:srgbClr val="920000"/>
                </a:solidFill>
                <a:effectLst>
                  <a:outerShdw blurRad="38100" dist="38100" dir="2700000" algn="tl">
                    <a:srgbClr val="000000">
                      <a:alpha val="43137"/>
                    </a:srgbClr>
                  </a:outerShdw>
                </a:effectLst>
              </a:rPr>
              <a:t>Energy resolution</a:t>
            </a:r>
            <a:r>
              <a:rPr lang="en-GB" sz="3000" b="1" dirty="0" smtClean="0">
                <a:effectLst>
                  <a:outerShdw blurRad="38100" dist="38100" dir="2700000" algn="tl">
                    <a:srgbClr val="000000">
                      <a:alpha val="43137"/>
                    </a:srgbClr>
                  </a:outerShdw>
                </a:effectLst>
              </a:rPr>
              <a:t> </a:t>
            </a:r>
            <a:endParaRPr lang="es-ES_tradnl" sz="3000" dirty="0">
              <a:effectLst>
                <a:outerShdw blurRad="38100" dist="38100" dir="2700000" algn="tl">
                  <a:srgbClr val="000000">
                    <a:alpha val="43137"/>
                  </a:srgbClr>
                </a:outerShdw>
              </a:effectLst>
            </a:endParaRPr>
          </a:p>
        </p:txBody>
      </p:sp>
      <p:sp>
        <p:nvSpPr>
          <p:cNvPr id="31" name="Text Box 16"/>
          <p:cNvSpPr txBox="1">
            <a:spLocks noChangeArrowheads="1"/>
          </p:cNvSpPr>
          <p:nvPr/>
        </p:nvSpPr>
        <p:spPr bwMode="auto">
          <a:xfrm>
            <a:off x="6084168" y="1072920"/>
            <a:ext cx="2664296" cy="843912"/>
          </a:xfrm>
          <a:prstGeom prst="rect">
            <a:avLst/>
          </a:prstGeom>
          <a:noFill/>
          <a:ln w="9525">
            <a:noFill/>
            <a:miter lim="800000"/>
            <a:headEnd/>
            <a:tailEnd/>
          </a:ln>
        </p:spPr>
        <p:txBody>
          <a:bodyPr wrap="square" lIns="104231" tIns="52115" rIns="104231" bIns="52115">
            <a:spAutoFit/>
          </a:bodyPr>
          <a:lstStyle>
            <a:lvl1pPr eaLnBrk="0" hangingPunct="0">
              <a:defRPr sz="2700">
                <a:solidFill>
                  <a:srgbClr val="0000CC"/>
                </a:solidFill>
                <a:latin typeface="Times New Roman" charset="0"/>
                <a:ea typeface="ＭＳ Ｐゴシック" charset="0"/>
                <a:cs typeface="Arial" charset="0"/>
              </a:defRPr>
            </a:lvl1pPr>
            <a:lvl2pPr marL="37931725" indent="-37474525" eaLnBrk="0" hangingPunct="0">
              <a:defRPr sz="2700">
                <a:solidFill>
                  <a:srgbClr val="0000CC"/>
                </a:solidFill>
                <a:latin typeface="Times New Roman" charset="0"/>
                <a:ea typeface="Arial" charset="0"/>
                <a:cs typeface="Arial" charset="0"/>
              </a:defRPr>
            </a:lvl2pPr>
            <a:lvl3pPr eaLnBrk="0" hangingPunct="0">
              <a:defRPr sz="2700">
                <a:solidFill>
                  <a:srgbClr val="0000CC"/>
                </a:solidFill>
                <a:latin typeface="Times New Roman" charset="0"/>
                <a:ea typeface="Arial" charset="0"/>
                <a:cs typeface="Arial" charset="0"/>
              </a:defRPr>
            </a:lvl3pPr>
            <a:lvl4pPr eaLnBrk="0" hangingPunct="0">
              <a:defRPr sz="2700">
                <a:solidFill>
                  <a:srgbClr val="0000CC"/>
                </a:solidFill>
                <a:latin typeface="Times New Roman" charset="0"/>
                <a:ea typeface="Arial" charset="0"/>
                <a:cs typeface="Arial" charset="0"/>
              </a:defRPr>
            </a:lvl4pPr>
            <a:lvl5pPr eaLnBrk="0" hangingPunct="0">
              <a:defRPr sz="27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7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7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7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700">
                <a:solidFill>
                  <a:srgbClr val="0000CC"/>
                </a:solidFill>
                <a:latin typeface="Times New Roman" charset="0"/>
                <a:ea typeface="Arial" charset="0"/>
                <a:cs typeface="Arial" charset="0"/>
              </a:defRPr>
            </a:lvl9pPr>
          </a:lstStyle>
          <a:p>
            <a:pPr algn="ctr" eaLnBrk="1" hangingPunct="1">
              <a:spcBef>
                <a:spcPct val="50000"/>
              </a:spcBef>
            </a:pPr>
            <a:r>
              <a:rPr lang="en-US" sz="2400" b="1" dirty="0" smtClean="0">
                <a:solidFill>
                  <a:srgbClr val="060ABA"/>
                </a:solidFill>
                <a:latin typeface="Arial" pitchFamily="34" charset="0"/>
                <a:cs typeface="Arial" pitchFamily="34" charset="0"/>
              </a:rPr>
              <a:t>Best performing parameters</a:t>
            </a:r>
          </a:p>
        </p:txBody>
      </p:sp>
      <p:grpSp>
        <p:nvGrpSpPr>
          <p:cNvPr id="35" name="34 Grupo"/>
          <p:cNvGrpSpPr/>
          <p:nvPr/>
        </p:nvGrpSpPr>
        <p:grpSpPr>
          <a:xfrm>
            <a:off x="6228184" y="1988840"/>
            <a:ext cx="3024336" cy="1368152"/>
            <a:chOff x="6156176" y="1916832"/>
            <a:chExt cx="3024336" cy="1368152"/>
          </a:xfrm>
        </p:grpSpPr>
        <p:sp>
          <p:nvSpPr>
            <p:cNvPr id="32" name="8 CuadroTexto"/>
            <p:cNvSpPr txBox="1">
              <a:spLocks noChangeArrowheads="1"/>
            </p:cNvSpPr>
            <p:nvPr/>
          </p:nvSpPr>
          <p:spPr bwMode="auto">
            <a:xfrm>
              <a:off x="6156176" y="1916832"/>
              <a:ext cx="2987824" cy="430887"/>
            </a:xfrm>
            <a:prstGeom prst="rect">
              <a:avLst/>
            </a:prstGeom>
            <a:noFill/>
            <a:ln w="9525">
              <a:noFill/>
              <a:miter lim="800000"/>
              <a:headEnd/>
              <a:tailEnd/>
            </a:ln>
          </p:spPr>
          <p:txBody>
            <a:bodyPr wrap="square">
              <a:spAutoFit/>
            </a:bodyPr>
            <a:lstStyle/>
            <a:p>
              <a:r>
                <a:rPr lang="en-GB" sz="2200" b="1" dirty="0" smtClean="0"/>
                <a:t> E. delay= 1.6 ns </a:t>
              </a:r>
              <a:endParaRPr lang="es-ES_tradnl" sz="2200" dirty="0"/>
            </a:p>
          </p:txBody>
        </p:sp>
        <p:sp>
          <p:nvSpPr>
            <p:cNvPr id="33" name="8 CuadroTexto"/>
            <p:cNvSpPr txBox="1">
              <a:spLocks noChangeArrowheads="1"/>
            </p:cNvSpPr>
            <p:nvPr/>
          </p:nvSpPr>
          <p:spPr bwMode="auto">
            <a:xfrm>
              <a:off x="6588224" y="2854097"/>
              <a:ext cx="2592288" cy="430887"/>
            </a:xfrm>
            <a:prstGeom prst="rect">
              <a:avLst/>
            </a:prstGeom>
            <a:noFill/>
            <a:ln w="9525">
              <a:noFill/>
              <a:miter lim="800000"/>
              <a:headEnd/>
              <a:tailEnd/>
            </a:ln>
          </p:spPr>
          <p:txBody>
            <a:bodyPr wrap="square">
              <a:spAutoFit/>
            </a:bodyPr>
            <a:lstStyle/>
            <a:p>
              <a:r>
                <a:rPr lang="en-GB" sz="2200" b="1" dirty="0" smtClean="0"/>
                <a:t> Z= 2.0 mV </a:t>
              </a:r>
              <a:endParaRPr lang="es-ES_tradnl" sz="2200" dirty="0"/>
            </a:p>
          </p:txBody>
        </p:sp>
        <p:sp>
          <p:nvSpPr>
            <p:cNvPr id="34" name="8 CuadroTexto"/>
            <p:cNvSpPr txBox="1">
              <a:spLocks noChangeArrowheads="1"/>
            </p:cNvSpPr>
            <p:nvPr/>
          </p:nvSpPr>
          <p:spPr bwMode="auto">
            <a:xfrm>
              <a:off x="6444208" y="2348880"/>
              <a:ext cx="2592288" cy="430887"/>
            </a:xfrm>
            <a:prstGeom prst="rect">
              <a:avLst/>
            </a:prstGeom>
            <a:noFill/>
            <a:ln w="9525">
              <a:noFill/>
              <a:miter lim="800000"/>
              <a:headEnd/>
              <a:tailEnd/>
            </a:ln>
          </p:spPr>
          <p:txBody>
            <a:bodyPr wrap="square">
              <a:spAutoFit/>
            </a:bodyPr>
            <a:lstStyle/>
            <a:p>
              <a:r>
                <a:rPr lang="en-GB" sz="2200" b="1" dirty="0" smtClean="0"/>
                <a:t>HV = </a:t>
              </a:r>
              <a:r>
                <a:rPr lang="mr-IN" sz="2200" b="1" dirty="0"/>
                <a:t>–</a:t>
              </a:r>
              <a:r>
                <a:rPr lang="en-GB" sz="2200" b="1" dirty="0" smtClean="0"/>
                <a:t>1300 V </a:t>
              </a:r>
              <a:endParaRPr lang="es-ES_tradnl" sz="2200" dirty="0"/>
            </a:p>
          </p:txBody>
        </p:sp>
      </p:grpSp>
      <p:sp>
        <p:nvSpPr>
          <p:cNvPr id="28" name="Rectangle 2"/>
          <p:cNvSpPr txBox="1">
            <a:spLocks noChangeArrowheads="1"/>
          </p:cNvSpPr>
          <p:nvPr/>
        </p:nvSpPr>
        <p:spPr bwMode="auto">
          <a:xfrm>
            <a:off x="1160214" y="101129"/>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n-GB" sz="3400" b="1" dirty="0" smtClean="0">
                <a:solidFill>
                  <a:srgbClr val="060ABA"/>
                </a:solidFill>
              </a:rPr>
              <a:t>Fast-timing setup and its optimization</a:t>
            </a:r>
            <a:endParaRPr lang="es-ES" sz="3400" b="1" dirty="0" smtClean="0">
              <a:solidFill>
                <a:srgbClr val="060ABA"/>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slow">
    <p:pull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21</a:t>
            </a:fld>
            <a:endParaRPr lang="es-ES" b="1" dirty="0">
              <a:solidFill>
                <a:schemeClr val="tx1"/>
              </a:solidFill>
            </a:endParaRPr>
          </a:p>
        </p:txBody>
      </p:sp>
      <p:pic>
        <p:nvPicPr>
          <p:cNvPr id="27" name="26 Imagen" descr="Graph3.jpg"/>
          <p:cNvPicPr>
            <a:picLocks noChangeAspect="1"/>
          </p:cNvPicPr>
          <p:nvPr/>
        </p:nvPicPr>
        <p:blipFill>
          <a:blip r:embed="rId3" cstate="print"/>
          <a:stretch>
            <a:fillRect/>
          </a:stretch>
        </p:blipFill>
        <p:spPr>
          <a:xfrm>
            <a:off x="2932645" y="1268760"/>
            <a:ext cx="4879715" cy="3527978"/>
          </a:xfrm>
          <a:prstGeom prst="rect">
            <a:avLst/>
          </a:prstGeom>
          <a:ln w="19050">
            <a:solidFill>
              <a:srgbClr val="060ABA"/>
            </a:solidFill>
          </a:ln>
        </p:spPr>
      </p:pic>
      <p:graphicFrame>
        <p:nvGraphicFramePr>
          <p:cNvPr id="29" name="28 Tabla"/>
          <p:cNvGraphicFramePr>
            <a:graphicFrameLocks noGrp="1"/>
          </p:cNvGraphicFramePr>
          <p:nvPr/>
        </p:nvGraphicFramePr>
        <p:xfrm>
          <a:off x="2771798" y="4953713"/>
          <a:ext cx="5184578" cy="1484463"/>
        </p:xfrm>
        <a:graphic>
          <a:graphicData uri="http://schemas.openxmlformats.org/drawingml/2006/table">
            <a:tbl>
              <a:tblPr>
                <a:tableStyleId>{69CF1AB2-1976-4502-BF36-3FF5EA218861}</a:tableStyleId>
              </a:tblPr>
              <a:tblGrid>
                <a:gridCol w="2016225"/>
                <a:gridCol w="1656184"/>
                <a:gridCol w="1512169"/>
              </a:tblGrid>
              <a:tr h="316464">
                <a:tc gridSpan="3">
                  <a:txBody>
                    <a:bodyPr/>
                    <a:lstStyle/>
                    <a:p>
                      <a:pPr algn="ctr" fontAlgn="b"/>
                      <a:r>
                        <a:rPr lang="es-ES" sz="1800" b="1" u="none" strike="noStrike" dirty="0" err="1" smtClean="0">
                          <a:latin typeface="Arial" pitchFamily="34" charset="0"/>
                          <a:cs typeface="Arial" pitchFamily="34" charset="0"/>
                        </a:rPr>
                        <a:t>Relative</a:t>
                      </a:r>
                      <a:r>
                        <a:rPr lang="es-ES" sz="1800" b="1" u="none" strike="noStrike" dirty="0" smtClean="0">
                          <a:latin typeface="Arial" pitchFamily="34" charset="0"/>
                          <a:cs typeface="Arial" pitchFamily="34" charset="0"/>
                        </a:rPr>
                        <a:t> </a:t>
                      </a:r>
                      <a:r>
                        <a:rPr lang="es-ES" sz="1800" b="1" u="none" strike="noStrike" dirty="0" err="1" smtClean="0">
                          <a:latin typeface="Arial" pitchFamily="34" charset="0"/>
                          <a:cs typeface="Arial" pitchFamily="34" charset="0"/>
                        </a:rPr>
                        <a:t>Energy</a:t>
                      </a:r>
                      <a:r>
                        <a:rPr lang="es-ES" sz="1800" b="1" u="none" strike="noStrike" dirty="0" smtClean="0">
                          <a:latin typeface="Arial" pitchFamily="34" charset="0"/>
                          <a:cs typeface="Arial" pitchFamily="34" charset="0"/>
                        </a:rPr>
                        <a:t> </a:t>
                      </a:r>
                      <a:r>
                        <a:rPr lang="es-ES" sz="1800" b="1" u="none" strike="noStrike" dirty="0" err="1" smtClean="0">
                          <a:latin typeface="Arial" pitchFamily="34" charset="0"/>
                          <a:cs typeface="Arial" pitchFamily="34" charset="0"/>
                        </a:rPr>
                        <a:t>Resolution</a:t>
                      </a:r>
                      <a:r>
                        <a:rPr lang="es-ES" sz="1800" b="1" u="none" strike="noStrike" dirty="0" smtClean="0">
                          <a:latin typeface="Arial" pitchFamily="34" charset="0"/>
                          <a:cs typeface="Arial" pitchFamily="34" charset="0"/>
                        </a:rPr>
                        <a:t> (%) </a:t>
                      </a:r>
                      <a:endParaRPr lang="es-ES" sz="1800" b="1" u="none" strike="noStrike" dirty="0">
                        <a:latin typeface="Arial" pitchFamily="34" charset="0"/>
                        <a:cs typeface="Arial" pitchFamily="34" charset="0"/>
                      </a:endParaRPr>
                    </a:p>
                  </a:txBody>
                  <a:tcPr marL="9525" marR="9525" marT="9525" marB="0" anchor="b"/>
                </a:tc>
                <a:tc hMerge="1">
                  <a:txBody>
                    <a:bodyPr/>
                    <a:lstStyle/>
                    <a:p>
                      <a:pPr algn="ctr" fontAlgn="b"/>
                      <a:endParaRPr lang="es-ES" sz="2000" b="1" u="none" strike="noStrike" dirty="0" smtClean="0">
                        <a:latin typeface="Cambria" pitchFamily="18" charset="0"/>
                      </a:endParaRPr>
                    </a:p>
                  </a:txBody>
                  <a:tcPr marL="9525" marR="9525" marT="9525" marB="0" anchor="b"/>
                </a:tc>
                <a:tc hMerge="1">
                  <a:txBody>
                    <a:bodyPr/>
                    <a:lstStyle/>
                    <a:p>
                      <a:pPr algn="ctr" fontAlgn="b"/>
                      <a:endParaRPr lang="es-ES" sz="2000" b="1" u="none" strike="noStrike" dirty="0" smtClean="0">
                        <a:latin typeface="Cambria" pitchFamily="18" charset="0"/>
                      </a:endParaRPr>
                    </a:p>
                  </a:txBody>
                  <a:tcPr marL="9525" marR="9525" marT="9525" marB="0" anchor="b"/>
                </a:tc>
              </a:tr>
              <a:tr h="316464">
                <a:tc>
                  <a:txBody>
                    <a:bodyPr/>
                    <a:lstStyle/>
                    <a:p>
                      <a:pPr algn="ctr" fontAlgn="b"/>
                      <a:r>
                        <a:rPr lang="es-ES" sz="1800" b="1" u="none" strike="noStrike" dirty="0" err="1" smtClean="0">
                          <a:latin typeface="Arial" pitchFamily="34" charset="0"/>
                          <a:cs typeface="Arial" pitchFamily="34" charset="0"/>
                        </a:rPr>
                        <a:t>Crystal</a:t>
                      </a:r>
                      <a:endParaRPr lang="es-ES" sz="1800" b="1" u="none" strike="noStrike" dirty="0">
                        <a:latin typeface="Arial" pitchFamily="34" charset="0"/>
                        <a:cs typeface="Arial" pitchFamily="34" charset="0"/>
                      </a:endParaRPr>
                    </a:p>
                  </a:txBody>
                  <a:tcPr marL="9525" marR="9525" marT="9525" marB="0" anchor="b"/>
                </a:tc>
                <a:tc>
                  <a:txBody>
                    <a:bodyPr/>
                    <a:lstStyle/>
                    <a:p>
                      <a:pPr algn="ctr" fontAlgn="b"/>
                      <a:r>
                        <a:rPr lang="es-ES" sz="1800" b="1" u="none" strike="noStrike" dirty="0" smtClean="0">
                          <a:latin typeface="Arial" pitchFamily="34" charset="0"/>
                          <a:cs typeface="Arial" pitchFamily="34" charset="0"/>
                        </a:rPr>
                        <a:t> R6231</a:t>
                      </a:r>
                    </a:p>
                  </a:txBody>
                  <a:tcPr marL="9525" marR="9525" marT="9525" marB="0" anchor="b"/>
                </a:tc>
                <a:tc>
                  <a:txBody>
                    <a:bodyPr/>
                    <a:lstStyle/>
                    <a:p>
                      <a:pPr algn="ctr" fontAlgn="b"/>
                      <a:r>
                        <a:rPr lang="es-ES" sz="1800" b="1" u="none" strike="noStrike" dirty="0" smtClean="0">
                          <a:latin typeface="Arial" pitchFamily="34" charset="0"/>
                          <a:cs typeface="Arial" pitchFamily="34" charset="0"/>
                        </a:rPr>
                        <a:t>R9779</a:t>
                      </a:r>
                    </a:p>
                  </a:txBody>
                  <a:tcPr marL="9525" marR="9525" marT="9525" marB="0" anchor="b"/>
                </a:tc>
              </a:tr>
              <a:tr h="264024">
                <a:tc>
                  <a:txBody>
                    <a:bodyPr/>
                    <a:lstStyle/>
                    <a:p>
                      <a:pPr algn="ctr" fontAlgn="b"/>
                      <a:r>
                        <a:rPr lang="es-ES" sz="1800" b="0" i="0" u="none" strike="noStrike" dirty="0" err="1" smtClean="0">
                          <a:solidFill>
                            <a:schemeClr val="dk1"/>
                          </a:solidFill>
                          <a:latin typeface="Arial" pitchFamily="34" charset="0"/>
                          <a:cs typeface="Arial" pitchFamily="34" charset="0"/>
                        </a:rPr>
                        <a:t>Tapered</a:t>
                      </a:r>
                      <a:endParaRPr lang="es-ES" sz="1800" b="0"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800" u="none" strike="noStrike" dirty="0" smtClean="0">
                          <a:latin typeface="Arial" pitchFamily="34" charset="0"/>
                          <a:cs typeface="Arial" pitchFamily="34" charset="0"/>
                        </a:rPr>
                        <a:t>3.8</a:t>
                      </a:r>
                      <a:endParaRPr lang="es-ES" sz="1800" b="0" i="0" u="none" strike="noStrike" dirty="0">
                        <a:solidFill>
                          <a:srgbClr val="000000"/>
                        </a:solidFill>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800" b="0" i="0" u="none" strike="noStrike" dirty="0" smtClean="0">
                          <a:solidFill>
                            <a:srgbClr val="000000"/>
                          </a:solidFill>
                          <a:latin typeface="Arial" pitchFamily="34" charset="0"/>
                          <a:cs typeface="Arial" pitchFamily="34" charset="0"/>
                        </a:rPr>
                        <a:t>4.3</a:t>
                      </a:r>
                    </a:p>
                  </a:txBody>
                  <a:tcPr marL="9525" marR="9525" marT="9525" marB="0" anchor="b"/>
                </a:tc>
              </a:tr>
              <a:tr h="264024">
                <a:tc>
                  <a:txBody>
                    <a:bodyPr/>
                    <a:lstStyle/>
                    <a:p>
                      <a:pPr algn="ctr" fontAlgn="b"/>
                      <a:r>
                        <a:rPr lang="es-ES" sz="1800" b="0" i="0" u="none" strike="noStrike" dirty="0" err="1" smtClean="0">
                          <a:solidFill>
                            <a:srgbClr val="000000"/>
                          </a:solidFill>
                          <a:latin typeface="Arial" pitchFamily="34" charset="0"/>
                          <a:cs typeface="Arial" pitchFamily="34" charset="0"/>
                        </a:rPr>
                        <a:t>Truncated</a:t>
                      </a:r>
                      <a:r>
                        <a:rPr lang="es-ES" sz="1800" b="0" i="0" u="none" strike="noStrike" dirty="0" smtClean="0">
                          <a:solidFill>
                            <a:srgbClr val="000000"/>
                          </a:solidFill>
                          <a:latin typeface="Arial" pitchFamily="34" charset="0"/>
                          <a:cs typeface="Arial" pitchFamily="34" charset="0"/>
                        </a:rPr>
                        <a:t> </a:t>
                      </a:r>
                      <a:r>
                        <a:rPr lang="es-ES" sz="1800" b="0" i="0" u="none" strike="noStrike" dirty="0" err="1" smtClean="0">
                          <a:solidFill>
                            <a:srgbClr val="000000"/>
                          </a:solidFill>
                          <a:latin typeface="Arial" pitchFamily="34" charset="0"/>
                          <a:cs typeface="Arial" pitchFamily="34" charset="0"/>
                        </a:rPr>
                        <a:t>cone</a:t>
                      </a:r>
                      <a:endParaRPr lang="es-ES" sz="1800" b="0"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800" b="0" i="0" u="none" strike="noStrike" dirty="0" smtClean="0">
                          <a:solidFill>
                            <a:srgbClr val="000000"/>
                          </a:solidFill>
                          <a:latin typeface="Arial" pitchFamily="34" charset="0"/>
                          <a:cs typeface="Arial" pitchFamily="34" charset="0"/>
                        </a:rPr>
                        <a:t>3.3</a:t>
                      </a:r>
                      <a:endParaRPr lang="es-ES" sz="1800" b="0" i="0" u="none" strike="noStrike" dirty="0">
                        <a:solidFill>
                          <a:srgbClr val="000000"/>
                        </a:solidFill>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800" b="0" i="0" u="none" strike="noStrike" dirty="0" smtClean="0">
                          <a:solidFill>
                            <a:srgbClr val="000000"/>
                          </a:solidFill>
                          <a:latin typeface="Arial" pitchFamily="34" charset="0"/>
                          <a:cs typeface="Arial" pitchFamily="34" charset="0"/>
                        </a:rPr>
                        <a:t>4.0</a:t>
                      </a:r>
                    </a:p>
                  </a:txBody>
                  <a:tcPr marL="9525" marR="9525" marT="9525" marB="0" anchor="b"/>
                </a:tc>
              </a:tr>
              <a:tr h="264024">
                <a:tc>
                  <a:txBody>
                    <a:bodyPr/>
                    <a:lstStyle/>
                    <a:p>
                      <a:pPr algn="ctr" fontAlgn="b"/>
                      <a:r>
                        <a:rPr lang="es-ES" sz="1800" b="0" i="0" u="none" strike="noStrike" dirty="0" err="1" smtClean="0">
                          <a:solidFill>
                            <a:schemeClr val="dk1"/>
                          </a:solidFill>
                          <a:latin typeface="Arial" pitchFamily="34" charset="0"/>
                          <a:cs typeface="Arial" pitchFamily="34" charset="0"/>
                        </a:rPr>
                        <a:t>Cylindrical</a:t>
                      </a:r>
                      <a:endParaRPr lang="es-ES" sz="1800" b="0"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800" b="0" i="0" u="none" strike="noStrike" dirty="0" smtClean="0">
                          <a:solidFill>
                            <a:schemeClr val="dk1"/>
                          </a:solidFill>
                          <a:latin typeface="Arial" pitchFamily="34" charset="0"/>
                          <a:cs typeface="Arial" pitchFamily="34" charset="0"/>
                        </a:rPr>
                        <a:t>2.8</a:t>
                      </a:r>
                      <a:endParaRPr lang="es-ES" sz="1800" b="0" i="0" u="none" strike="noStrike" dirty="0">
                        <a:solidFill>
                          <a:srgbClr val="000000"/>
                        </a:solidFill>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800" b="0" i="0" u="none" strike="noStrike" dirty="0" smtClean="0">
                          <a:solidFill>
                            <a:srgbClr val="000000"/>
                          </a:solidFill>
                          <a:latin typeface="Arial" pitchFamily="34" charset="0"/>
                          <a:cs typeface="Arial" pitchFamily="34" charset="0"/>
                        </a:rPr>
                        <a:t>3.4</a:t>
                      </a:r>
                    </a:p>
                  </a:txBody>
                  <a:tcPr marL="9525" marR="9525" marT="9525" marB="0" anchor="b"/>
                </a:tc>
              </a:tr>
            </a:tbl>
          </a:graphicData>
        </a:graphic>
      </p:graphicFrame>
      <p:sp>
        <p:nvSpPr>
          <p:cNvPr id="19" name="18 CuadroTexto"/>
          <p:cNvSpPr txBox="1"/>
          <p:nvPr/>
        </p:nvSpPr>
        <p:spPr>
          <a:xfrm>
            <a:off x="2557563" y="260648"/>
            <a:ext cx="5795176" cy="553998"/>
          </a:xfrm>
          <a:prstGeom prst="rect">
            <a:avLst/>
          </a:prstGeom>
          <a:noFill/>
        </p:spPr>
        <p:txBody>
          <a:bodyPr wrap="none" rtlCol="0">
            <a:spAutoFit/>
          </a:bodyPr>
          <a:lstStyle/>
          <a:p>
            <a:pPr algn="ctr"/>
            <a:r>
              <a:rPr lang="en-GB" sz="3000" b="1" dirty="0" smtClean="0">
                <a:solidFill>
                  <a:srgbClr val="9E0000"/>
                </a:solidFill>
                <a:effectLst>
                  <a:outerShdw blurRad="38100" dist="38100" dir="2700000" algn="tl">
                    <a:srgbClr val="000000">
                      <a:alpha val="43137"/>
                    </a:srgbClr>
                  </a:outerShdw>
                </a:effectLst>
              </a:rPr>
              <a:t>Different LaBr</a:t>
            </a:r>
            <a:r>
              <a:rPr lang="en-GB" sz="3000" b="1" baseline="-25000" dirty="0" smtClean="0">
                <a:solidFill>
                  <a:srgbClr val="9E0000"/>
                </a:solidFill>
                <a:effectLst>
                  <a:outerShdw blurRad="38100" dist="38100" dir="2700000" algn="tl">
                    <a:srgbClr val="000000">
                      <a:alpha val="43137"/>
                    </a:srgbClr>
                  </a:outerShdw>
                </a:effectLst>
              </a:rPr>
              <a:t>3</a:t>
            </a:r>
            <a:r>
              <a:rPr lang="en-GB" sz="3000" b="1" dirty="0" smtClean="0">
                <a:solidFill>
                  <a:srgbClr val="9E0000"/>
                </a:solidFill>
                <a:effectLst>
                  <a:outerShdw blurRad="38100" dist="38100" dir="2700000" algn="tl">
                    <a:srgbClr val="000000">
                      <a:alpha val="43137"/>
                    </a:srgbClr>
                  </a:outerShdw>
                </a:effectLst>
              </a:rPr>
              <a:t>(Ce) geometries</a:t>
            </a:r>
            <a:endParaRPr lang="es-ES" sz="3000" dirty="0">
              <a:solidFill>
                <a:srgbClr val="9E0000"/>
              </a:solidFill>
              <a:effectLst>
                <a:outerShdw blurRad="38100" dist="38100" dir="2700000" algn="tl">
                  <a:srgbClr val="000000">
                    <a:alpha val="43137"/>
                  </a:srgbClr>
                </a:outerShdw>
              </a:effectLst>
            </a:endParaRPr>
          </a:p>
        </p:txBody>
      </p:sp>
      <p:grpSp>
        <p:nvGrpSpPr>
          <p:cNvPr id="21" name="20 Grupo"/>
          <p:cNvGrpSpPr/>
          <p:nvPr/>
        </p:nvGrpSpPr>
        <p:grpSpPr>
          <a:xfrm>
            <a:off x="244306" y="1136357"/>
            <a:ext cx="2127505" cy="5316979"/>
            <a:chOff x="244306" y="1136357"/>
            <a:chExt cx="2127505" cy="5316979"/>
          </a:xfrm>
        </p:grpSpPr>
        <p:grpSp>
          <p:nvGrpSpPr>
            <p:cNvPr id="16" name="15 Grupo"/>
            <p:cNvGrpSpPr/>
            <p:nvPr/>
          </p:nvGrpSpPr>
          <p:grpSpPr>
            <a:xfrm>
              <a:off x="395536" y="1651364"/>
              <a:ext cx="1656184" cy="4801972"/>
              <a:chOff x="323528" y="1268760"/>
              <a:chExt cx="1656184" cy="4869606"/>
            </a:xfrm>
          </p:grpSpPr>
          <p:pic>
            <p:nvPicPr>
              <p:cNvPr id="12" name="Imagen 8"/>
              <p:cNvPicPr>
                <a:picLocks noChangeAspect="1"/>
              </p:cNvPicPr>
              <p:nvPr/>
            </p:nvPicPr>
            <p:blipFill rotWithShape="1">
              <a:blip r:embed="rId4" cstate="print"/>
              <a:srcRect l="14509" t="5378" r="58556" b="33842"/>
              <a:stretch/>
            </p:blipFill>
            <p:spPr>
              <a:xfrm>
                <a:off x="323528" y="2852936"/>
                <a:ext cx="1656184" cy="1558761"/>
              </a:xfrm>
              <a:prstGeom prst="rect">
                <a:avLst/>
              </a:prstGeom>
              <a:ln>
                <a:noFill/>
              </a:ln>
              <a:effectLst>
                <a:softEdge rad="112500"/>
              </a:effectLst>
            </p:spPr>
          </p:pic>
          <p:pic>
            <p:nvPicPr>
              <p:cNvPr id="14" name="Content Placeholder 5" descr="Labr3_studsvik.jpg"/>
              <p:cNvPicPr>
                <a:picLocks noChangeAspect="1"/>
              </p:cNvPicPr>
              <p:nvPr/>
            </p:nvPicPr>
            <p:blipFill>
              <a:blip r:embed="rId5" cstate="print"/>
              <a:srcRect l="5105" r="5990" b="5644"/>
              <a:stretch>
                <a:fillRect/>
              </a:stretch>
            </p:blipFill>
            <p:spPr bwMode="auto">
              <a:xfrm>
                <a:off x="323528" y="1268760"/>
                <a:ext cx="1655476" cy="151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14 Imagen" descr="Labr3_chin_1.jpg"/>
              <p:cNvPicPr>
                <a:picLocks noChangeAspect="1"/>
              </p:cNvPicPr>
              <p:nvPr/>
            </p:nvPicPr>
            <p:blipFill>
              <a:blip r:embed="rId6" cstate="print"/>
              <a:srcRect l="51461" r="2579" b="16382"/>
              <a:stretch>
                <a:fillRect/>
              </a:stretch>
            </p:blipFill>
            <p:spPr>
              <a:xfrm>
                <a:off x="395536" y="4481737"/>
                <a:ext cx="1584176" cy="1656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0" name="19 CuadroTexto"/>
            <p:cNvSpPr txBox="1"/>
            <p:nvPr/>
          </p:nvSpPr>
          <p:spPr>
            <a:xfrm>
              <a:off x="244306" y="1136357"/>
              <a:ext cx="2127505" cy="477054"/>
            </a:xfrm>
            <a:prstGeom prst="rect">
              <a:avLst/>
            </a:prstGeom>
            <a:noFill/>
          </p:spPr>
          <p:txBody>
            <a:bodyPr wrap="none" rtlCol="0">
              <a:spAutoFit/>
            </a:bodyPr>
            <a:lstStyle/>
            <a:p>
              <a:pPr algn="ctr"/>
              <a:r>
                <a:rPr lang="en-GB" sz="2500" b="1" dirty="0" smtClean="0">
                  <a:effectLst>
                    <a:outerShdw blurRad="38100" dist="38100" dir="2700000" algn="tl">
                      <a:srgbClr val="000000">
                        <a:alpha val="43137"/>
                      </a:srgbClr>
                    </a:outerShdw>
                  </a:effectLst>
                </a:rPr>
                <a:t>E. resolution</a:t>
              </a:r>
              <a:endParaRPr lang="es-ES" sz="2500" dirty="0">
                <a:effectLst>
                  <a:outerShdw blurRad="38100" dist="38100" dir="2700000" algn="tl">
                    <a:srgbClr val="000000">
                      <a:alpha val="43137"/>
                    </a:srgbClr>
                  </a:outerShdw>
                </a:effectLst>
              </a:endParaRPr>
            </a:p>
          </p:txBody>
        </p:sp>
      </p:grpSp>
    </p:spTree>
  </p:cSld>
  <p:clrMapOvr>
    <a:masterClrMapping/>
  </p:clrMapOvr>
  <p:transition spd="slow">
    <p:pull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22</a:t>
            </a:fld>
            <a:endParaRPr lang="es-ES" b="1" dirty="0">
              <a:solidFill>
                <a:schemeClr val="tx1"/>
              </a:solidFill>
            </a:endParaRPr>
          </a:p>
        </p:txBody>
      </p:sp>
      <p:graphicFrame>
        <p:nvGraphicFramePr>
          <p:cNvPr id="10" name="9 Tabla"/>
          <p:cNvGraphicFramePr>
            <a:graphicFrameLocks noGrp="1"/>
          </p:cNvGraphicFramePr>
          <p:nvPr>
            <p:extLst>
              <p:ext uri="{D42A27DB-BD31-4B8C-83A1-F6EECF244321}">
                <p14:modId xmlns:p14="http://schemas.microsoft.com/office/powerpoint/2010/main" xmlns="" val="3230853905"/>
              </p:ext>
            </p:extLst>
          </p:nvPr>
        </p:nvGraphicFramePr>
        <p:xfrm>
          <a:off x="2051720" y="5281776"/>
          <a:ext cx="6912768" cy="1409700"/>
        </p:xfrm>
        <a:graphic>
          <a:graphicData uri="http://schemas.openxmlformats.org/drawingml/2006/table">
            <a:tbl>
              <a:tblPr>
                <a:tableStyleId>{69CF1AB2-1976-4502-BF36-3FF5EA218861}</a:tableStyleId>
              </a:tblPr>
              <a:tblGrid>
                <a:gridCol w="1728192"/>
                <a:gridCol w="1152128"/>
                <a:gridCol w="1008112"/>
                <a:gridCol w="1584176"/>
                <a:gridCol w="1440160"/>
              </a:tblGrid>
              <a:tr h="392033">
                <a:tc>
                  <a:txBody>
                    <a:bodyPr/>
                    <a:lstStyle/>
                    <a:p>
                      <a:pPr algn="ctr" fontAlgn="b"/>
                      <a:r>
                        <a:rPr lang="es-ES" sz="1600" b="1" u="none" strike="noStrike" dirty="0" err="1">
                          <a:latin typeface="Arial" pitchFamily="34" charset="0"/>
                          <a:cs typeface="Arial" pitchFamily="34" charset="0"/>
                        </a:rPr>
                        <a:t>Crystal</a:t>
                      </a:r>
                      <a:r>
                        <a:rPr lang="es-ES" sz="1600" b="1" u="none" strike="noStrike" dirty="0">
                          <a:latin typeface="Arial" pitchFamily="34" charset="0"/>
                          <a:cs typeface="Arial" pitchFamily="34" charset="0"/>
                        </a:rPr>
                        <a:t> </a:t>
                      </a:r>
                      <a:endParaRPr lang="es-ES" sz="1600" b="1" u="none" strike="noStrike" dirty="0" smtClean="0">
                        <a:latin typeface="Arial" pitchFamily="34" charset="0"/>
                        <a:cs typeface="Arial" pitchFamily="34" charset="0"/>
                      </a:endParaRPr>
                    </a:p>
                    <a:p>
                      <a:pPr algn="ctr" fontAlgn="b"/>
                      <a:endParaRPr lang="es-ES" sz="1600" b="1" i="0" u="none" strike="noStrike" dirty="0">
                        <a:solidFill>
                          <a:srgbClr val="000000"/>
                        </a:solidFill>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baseline="0" dirty="0" smtClean="0">
                          <a:solidFill>
                            <a:srgbClr val="000000"/>
                          </a:solidFill>
                          <a:latin typeface="Arial" pitchFamily="34" charset="0"/>
                          <a:cs typeface="Arial" pitchFamily="34" charset="0"/>
                        </a:rPr>
                        <a:t>HV </a:t>
                      </a:r>
                    </a:p>
                    <a:p>
                      <a:pPr marL="0" marR="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baseline="0" dirty="0" smtClean="0">
                          <a:solidFill>
                            <a:srgbClr val="000000"/>
                          </a:solidFill>
                          <a:latin typeface="Arial" pitchFamily="34" charset="0"/>
                          <a:cs typeface="Arial" pitchFamily="34" charset="0"/>
                        </a:rPr>
                        <a:t>(V)</a:t>
                      </a: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baseline="0" dirty="0" smtClean="0">
                          <a:solidFill>
                            <a:srgbClr val="000000"/>
                          </a:solidFill>
                          <a:latin typeface="Arial" pitchFamily="34" charset="0"/>
                          <a:cs typeface="Arial" pitchFamily="34" charset="0"/>
                        </a:rPr>
                        <a:t>Ex. </a:t>
                      </a:r>
                      <a:r>
                        <a:rPr lang="es-ES" sz="1600" b="1" i="0" u="none" strike="noStrike" baseline="0" dirty="0" err="1" smtClean="0">
                          <a:solidFill>
                            <a:srgbClr val="000000"/>
                          </a:solidFill>
                          <a:latin typeface="Arial" pitchFamily="34" charset="0"/>
                          <a:cs typeface="Arial" pitchFamily="34" charset="0"/>
                        </a:rPr>
                        <a:t>Delay</a:t>
                      </a:r>
                      <a:endParaRPr lang="es-ES" sz="1600" b="1" i="0" u="none" strike="noStrike" baseline="0" dirty="0" smtClean="0">
                        <a:solidFill>
                          <a:srgbClr val="000000"/>
                        </a:solidFill>
                        <a:latin typeface="Arial" pitchFamily="34" charset="0"/>
                        <a:cs typeface="Arial" pitchFamily="34" charset="0"/>
                      </a:endParaRPr>
                    </a:p>
                    <a:p>
                      <a:pPr marL="0" marR="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baseline="0" dirty="0" smtClean="0">
                          <a:solidFill>
                            <a:srgbClr val="000000"/>
                          </a:solidFill>
                          <a:latin typeface="Arial" pitchFamily="34" charset="0"/>
                          <a:cs typeface="Arial" pitchFamily="34" charset="0"/>
                        </a:rPr>
                        <a:t>ns</a:t>
                      </a: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800" b="1" i="0" u="none" strike="noStrike" baseline="0" dirty="0" smtClean="0">
                          <a:solidFill>
                            <a:schemeClr val="dk1"/>
                          </a:solidFill>
                          <a:latin typeface="Arial" pitchFamily="34" charset="0"/>
                          <a:cs typeface="Arial" pitchFamily="34" charset="0"/>
                        </a:rPr>
                        <a:t>FWHM (ps)</a:t>
                      </a:r>
                      <a:r>
                        <a:rPr lang="es-ES" sz="1800" b="1" i="0" u="none" strike="noStrike" baseline="0" dirty="0">
                          <a:solidFill>
                            <a:srgbClr val="000000"/>
                          </a:solidFill>
                          <a:latin typeface="Arial" pitchFamily="34" charset="0"/>
                          <a:cs typeface="Arial" pitchFamily="34" charset="0"/>
                        </a:rPr>
                        <a:t> </a:t>
                      </a:r>
                      <a:r>
                        <a:rPr lang="es-ES" sz="1800" b="1" i="0" u="none" strike="noStrike" baseline="0" dirty="0" smtClean="0">
                          <a:solidFill>
                            <a:srgbClr val="000000"/>
                          </a:solidFill>
                          <a:latin typeface="Arial" pitchFamily="34" charset="0"/>
                          <a:cs typeface="Arial" pitchFamily="34" charset="0"/>
                        </a:rPr>
                        <a:t>at </a:t>
                      </a:r>
                      <a:r>
                        <a:rPr lang="es-ES" sz="1800" b="1" i="0" u="none" strike="noStrike" baseline="30000" dirty="0" smtClean="0">
                          <a:solidFill>
                            <a:schemeClr val="dk1"/>
                          </a:solidFill>
                          <a:latin typeface="Arial" pitchFamily="34" charset="0"/>
                          <a:cs typeface="Arial" pitchFamily="34" charset="0"/>
                        </a:rPr>
                        <a:t>60</a:t>
                      </a:r>
                      <a:r>
                        <a:rPr lang="es-ES" sz="1800" b="1" i="0" u="none" strike="noStrike" baseline="0" dirty="0" smtClean="0">
                          <a:solidFill>
                            <a:schemeClr val="dk1"/>
                          </a:solidFill>
                          <a:latin typeface="Arial" pitchFamily="34" charset="0"/>
                          <a:cs typeface="Arial" pitchFamily="34" charset="0"/>
                        </a:rPr>
                        <a:t>Co</a:t>
                      </a:r>
                      <a:endParaRPr lang="es-ES" sz="1800" b="1" i="0" u="none" strike="noStrike" baseline="0" dirty="0" smtClean="0">
                        <a:solidFill>
                          <a:srgbClr val="000000"/>
                        </a:solidFill>
                        <a:latin typeface="Arial" pitchFamily="34" charset="0"/>
                        <a:cs typeface="Arial" pitchFamily="34" charset="0"/>
                      </a:endParaRPr>
                    </a:p>
                  </a:txBody>
                  <a:tcPr marL="9525" marR="9525" marT="9525" marB="0" anchor="b"/>
                </a:tc>
                <a:tc>
                  <a:txBody>
                    <a:bodyPr/>
                    <a:lstStyle/>
                    <a:p>
                      <a:pPr algn="ctr" fontAlgn="b"/>
                      <a:r>
                        <a:rPr lang="es-ES" sz="1800" b="1" i="0" u="none" strike="noStrike" baseline="0" dirty="0" smtClean="0">
                          <a:solidFill>
                            <a:schemeClr val="dk1"/>
                          </a:solidFill>
                          <a:latin typeface="Arial" pitchFamily="34" charset="0"/>
                          <a:cs typeface="Arial" pitchFamily="34" charset="0"/>
                        </a:rPr>
                        <a:t>FWHM (ps)</a:t>
                      </a:r>
                      <a:r>
                        <a:rPr lang="es-ES" sz="1800" b="1" i="0" u="none" strike="noStrike" baseline="0" dirty="0" smtClean="0">
                          <a:solidFill>
                            <a:srgbClr val="000000"/>
                          </a:solidFill>
                          <a:latin typeface="Arial" pitchFamily="34" charset="0"/>
                          <a:cs typeface="Arial" pitchFamily="34" charset="0"/>
                        </a:rPr>
                        <a:t> at 511 keV</a:t>
                      </a:r>
                      <a:endParaRPr lang="es-ES" sz="1800" b="1" i="0" u="none" strike="noStrike" baseline="0" dirty="0">
                        <a:solidFill>
                          <a:srgbClr val="000000"/>
                        </a:solidFill>
                        <a:latin typeface="Arial" pitchFamily="34" charset="0"/>
                        <a:cs typeface="Arial" pitchFamily="34" charset="0"/>
                      </a:endParaRPr>
                    </a:p>
                  </a:txBody>
                  <a:tcPr marL="9525" marR="9525" marT="9525" marB="0" anchor="b"/>
                </a:tc>
              </a:tr>
              <a:tr h="195450">
                <a:tc>
                  <a:txBody>
                    <a:bodyPr/>
                    <a:lstStyle/>
                    <a:p>
                      <a:pPr algn="ctr" fontAlgn="b"/>
                      <a:r>
                        <a:rPr lang="es-ES" sz="1600" b="0" i="0" u="none" strike="noStrike" dirty="0" err="1" smtClean="0">
                          <a:solidFill>
                            <a:schemeClr val="dk1"/>
                          </a:solidFill>
                          <a:latin typeface="Arial" pitchFamily="34" charset="0"/>
                          <a:cs typeface="Arial" pitchFamily="34" charset="0"/>
                        </a:rPr>
                        <a:t>Tapered</a:t>
                      </a:r>
                      <a:endParaRPr lang="es-ES" sz="1600" b="0"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600" b="0" i="0" u="none" strike="noStrike" baseline="0" dirty="0" smtClean="0">
                          <a:solidFill>
                            <a:srgbClr val="000000"/>
                          </a:solidFill>
                          <a:latin typeface="Arial" pitchFamily="34" charset="0"/>
                          <a:cs typeface="Arial" pitchFamily="34" charset="0"/>
                        </a:rPr>
                        <a:t>-1300</a:t>
                      </a:r>
                      <a:endParaRPr lang="es-ES" sz="1600" b="0" i="0" u="none" strike="noStrike" baseline="0"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600" b="0" i="0" u="none" strike="noStrike" baseline="0" dirty="0" smtClean="0">
                          <a:solidFill>
                            <a:srgbClr val="000000"/>
                          </a:solidFill>
                          <a:latin typeface="Arial" pitchFamily="34" charset="0"/>
                          <a:cs typeface="Arial" pitchFamily="34" charset="0"/>
                        </a:rPr>
                        <a:t>1.5</a:t>
                      </a:r>
                      <a:endParaRPr lang="es-ES" sz="1600" b="0" i="0" u="none" strike="noStrike" baseline="0"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800" dirty="0" smtClean="0">
                          <a:latin typeface="Arial" pitchFamily="34" charset="0"/>
                          <a:cs typeface="Arial" pitchFamily="34" charset="0"/>
                        </a:rPr>
                        <a:t>111±3</a:t>
                      </a:r>
                      <a:endParaRPr lang="es-ES" sz="1800" b="0" i="0" u="none" strike="noStrike" baseline="0" dirty="0">
                        <a:solidFill>
                          <a:srgbClr val="000000"/>
                        </a:solidFill>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800" b="0" i="0" u="none" strike="noStrike" dirty="0" smtClean="0">
                          <a:solidFill>
                            <a:srgbClr val="000000"/>
                          </a:solidFill>
                          <a:latin typeface="Arial" pitchFamily="34" charset="0"/>
                          <a:cs typeface="Arial" pitchFamily="34" charset="0"/>
                        </a:rPr>
                        <a:t>160</a:t>
                      </a:r>
                      <a:r>
                        <a:rPr lang="es-ES" sz="1800" dirty="0" smtClean="0">
                          <a:latin typeface="Arial" pitchFamily="34" charset="0"/>
                          <a:cs typeface="Arial" pitchFamily="34" charset="0"/>
                        </a:rPr>
                        <a:t>±3</a:t>
                      </a:r>
                      <a:endParaRPr lang="es-ES" sz="1800" b="0" i="0" u="none" strike="noStrike" dirty="0" smtClean="0">
                        <a:solidFill>
                          <a:srgbClr val="000000"/>
                        </a:solidFill>
                        <a:latin typeface="Arial" pitchFamily="34" charset="0"/>
                        <a:cs typeface="Arial" pitchFamily="34" charset="0"/>
                      </a:endParaRPr>
                    </a:p>
                  </a:txBody>
                  <a:tcPr marL="9525" marR="9525" marT="9525" marB="0" anchor="b"/>
                </a:tc>
              </a:tr>
              <a:tr h="195450">
                <a:tc>
                  <a:txBody>
                    <a:bodyPr/>
                    <a:lstStyle/>
                    <a:p>
                      <a:pPr marL="0" marR="0" indent="0" algn="ctr" defTabSz="914400" eaLnBrk="1" fontAlgn="b" latinLnBrk="0" hangingPunct="1">
                        <a:lnSpc>
                          <a:spcPct val="100000"/>
                        </a:lnSpc>
                        <a:spcBef>
                          <a:spcPts val="0"/>
                        </a:spcBef>
                        <a:spcAft>
                          <a:spcPts val="0"/>
                        </a:spcAft>
                        <a:buClrTx/>
                        <a:buSzTx/>
                        <a:buFontTx/>
                        <a:buNone/>
                        <a:tabLst/>
                        <a:defRPr/>
                      </a:pPr>
                      <a:r>
                        <a:rPr lang="es-ES" sz="1600" b="0" i="0" u="none" strike="noStrike" dirty="0" err="1" smtClean="0">
                          <a:solidFill>
                            <a:srgbClr val="000000"/>
                          </a:solidFill>
                          <a:latin typeface="Arial" pitchFamily="34" charset="0"/>
                          <a:cs typeface="Arial" pitchFamily="34" charset="0"/>
                        </a:rPr>
                        <a:t>Truncated</a:t>
                      </a:r>
                      <a:r>
                        <a:rPr lang="es-ES" sz="1600" b="0" i="0" u="none" strike="noStrike" dirty="0" smtClean="0">
                          <a:solidFill>
                            <a:srgbClr val="000000"/>
                          </a:solidFill>
                          <a:latin typeface="Arial" pitchFamily="34" charset="0"/>
                          <a:cs typeface="Arial" pitchFamily="34" charset="0"/>
                        </a:rPr>
                        <a:t> </a:t>
                      </a:r>
                      <a:r>
                        <a:rPr lang="es-ES" sz="1600" b="0" i="0" u="none" strike="noStrike" dirty="0" err="1" smtClean="0">
                          <a:solidFill>
                            <a:srgbClr val="000000"/>
                          </a:solidFill>
                          <a:latin typeface="Arial" pitchFamily="34" charset="0"/>
                          <a:cs typeface="Arial" pitchFamily="34" charset="0"/>
                        </a:rPr>
                        <a:t>cone</a:t>
                      </a:r>
                      <a:endParaRPr lang="es-ES" sz="1600" b="0" i="0" u="none" strike="noStrike" dirty="0" smtClean="0">
                        <a:solidFill>
                          <a:srgbClr val="000000"/>
                        </a:solidFill>
                        <a:latin typeface="Arial" pitchFamily="34" charset="0"/>
                        <a:cs typeface="Arial" pitchFamily="34" charset="0"/>
                      </a:endParaRPr>
                    </a:p>
                  </a:txBody>
                  <a:tcPr marL="9525" marR="9525" marT="9525" marB="0" anchor="b"/>
                </a:tc>
                <a:tc>
                  <a:txBody>
                    <a:bodyPr/>
                    <a:lstStyle/>
                    <a:p>
                      <a:pPr algn="ctr" fontAlgn="b"/>
                      <a:r>
                        <a:rPr lang="es-ES" sz="1600" b="0" i="0" u="none" strike="noStrike" baseline="0" dirty="0" smtClean="0">
                          <a:solidFill>
                            <a:srgbClr val="000000"/>
                          </a:solidFill>
                          <a:latin typeface="Arial" pitchFamily="34" charset="0"/>
                          <a:cs typeface="Arial" pitchFamily="34" charset="0"/>
                        </a:rPr>
                        <a:t>-1200</a:t>
                      </a:r>
                      <a:endParaRPr lang="es-ES" sz="1600" b="0" i="0" u="none" strike="noStrike" baseline="0"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600" b="0" i="0" u="none" strike="noStrike" baseline="0" dirty="0" smtClean="0">
                          <a:solidFill>
                            <a:srgbClr val="000000"/>
                          </a:solidFill>
                          <a:latin typeface="Arial" pitchFamily="34" charset="0"/>
                          <a:cs typeface="Arial" pitchFamily="34" charset="0"/>
                        </a:rPr>
                        <a:t>1.7</a:t>
                      </a:r>
                      <a:endParaRPr lang="es-ES" sz="1600" b="0" i="0" u="none" strike="noStrike" baseline="0"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800" dirty="0" smtClean="0">
                          <a:latin typeface="Arial" pitchFamily="34" charset="0"/>
                          <a:cs typeface="Arial" pitchFamily="34" charset="0"/>
                        </a:rPr>
                        <a:t>110±3</a:t>
                      </a:r>
                      <a:endParaRPr lang="es-ES" sz="1800" b="0" i="0" u="none" strike="noStrike" baseline="0" dirty="0">
                        <a:solidFill>
                          <a:srgbClr val="000000"/>
                        </a:solidFill>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800" b="0" i="0" u="none" strike="noStrike" dirty="0" smtClean="0">
                          <a:solidFill>
                            <a:srgbClr val="000000"/>
                          </a:solidFill>
                          <a:latin typeface="Arial" pitchFamily="34" charset="0"/>
                          <a:cs typeface="Arial" pitchFamily="34" charset="0"/>
                        </a:rPr>
                        <a:t>162</a:t>
                      </a:r>
                      <a:r>
                        <a:rPr lang="es-ES" sz="1800" dirty="0" smtClean="0">
                          <a:latin typeface="Arial" pitchFamily="34" charset="0"/>
                          <a:cs typeface="Arial" pitchFamily="34" charset="0"/>
                        </a:rPr>
                        <a:t>±3</a:t>
                      </a:r>
                      <a:endParaRPr lang="es-ES" sz="1800" b="0" i="0" u="none" strike="noStrike" dirty="0" smtClean="0">
                        <a:solidFill>
                          <a:srgbClr val="000000"/>
                        </a:solidFill>
                        <a:latin typeface="Arial" pitchFamily="34" charset="0"/>
                        <a:cs typeface="Arial" pitchFamily="34" charset="0"/>
                      </a:endParaRPr>
                    </a:p>
                  </a:txBody>
                  <a:tcPr marL="9525" marR="9525" marT="9525" marB="0" anchor="b"/>
                </a:tc>
              </a:tr>
              <a:tr h="195450">
                <a:tc>
                  <a:txBody>
                    <a:bodyPr/>
                    <a:lstStyle/>
                    <a:p>
                      <a:pPr algn="ctr" fontAlgn="b"/>
                      <a:r>
                        <a:rPr lang="es-ES" sz="1600" b="0" i="0" u="none" strike="noStrike" dirty="0" err="1" smtClean="0">
                          <a:solidFill>
                            <a:schemeClr val="dk1"/>
                          </a:solidFill>
                          <a:latin typeface="Arial" pitchFamily="34" charset="0"/>
                          <a:cs typeface="Arial" pitchFamily="34" charset="0"/>
                        </a:rPr>
                        <a:t>Cylindrical</a:t>
                      </a:r>
                      <a:endParaRPr lang="es-ES" sz="1600" b="0"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600" b="0" i="0" u="none" strike="noStrike" dirty="0" smtClean="0">
                          <a:solidFill>
                            <a:srgbClr val="000000"/>
                          </a:solidFill>
                          <a:latin typeface="Arial" pitchFamily="34" charset="0"/>
                          <a:cs typeface="Arial" pitchFamily="34" charset="0"/>
                        </a:rPr>
                        <a:t>-1300</a:t>
                      </a:r>
                      <a:endParaRPr lang="es-ES" sz="1600" b="0"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600" b="0" i="0" u="none" strike="noStrike" dirty="0" smtClean="0">
                          <a:solidFill>
                            <a:srgbClr val="000000"/>
                          </a:solidFill>
                          <a:latin typeface="Arial" pitchFamily="34" charset="0"/>
                          <a:cs typeface="Arial" pitchFamily="34" charset="0"/>
                        </a:rPr>
                        <a:t>1.5</a:t>
                      </a:r>
                      <a:endParaRPr lang="es-ES" sz="1600" b="0"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1800" dirty="0" smtClean="0">
                          <a:latin typeface="Arial" pitchFamily="34" charset="0"/>
                          <a:cs typeface="Arial" pitchFamily="34" charset="0"/>
                        </a:rPr>
                        <a:t>98±3</a:t>
                      </a:r>
                      <a:endParaRPr lang="es-ES" sz="1800" b="0" i="0" u="none" strike="noStrike" dirty="0">
                        <a:solidFill>
                          <a:srgbClr val="000000"/>
                        </a:solidFill>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800" dirty="0" smtClean="0">
                          <a:latin typeface="Arial" pitchFamily="34" charset="0"/>
                          <a:cs typeface="Arial" pitchFamily="34" charset="0"/>
                        </a:rPr>
                        <a:t>148±3</a:t>
                      </a:r>
                      <a:endParaRPr lang="es-ES" sz="1800" b="0" i="0" u="none" strike="noStrike" dirty="0" smtClean="0">
                        <a:solidFill>
                          <a:srgbClr val="000000"/>
                        </a:solidFill>
                        <a:latin typeface="Arial" pitchFamily="34" charset="0"/>
                        <a:cs typeface="Arial" pitchFamily="34" charset="0"/>
                      </a:endParaRPr>
                    </a:p>
                  </a:txBody>
                  <a:tcPr marL="9525" marR="9525" marT="9525" marB="0" anchor="b"/>
                </a:tc>
              </a:tr>
            </a:tbl>
          </a:graphicData>
        </a:graphic>
      </p:graphicFrame>
      <p:pic>
        <p:nvPicPr>
          <p:cNvPr id="23" name="Picture 3"/>
          <p:cNvPicPr>
            <a:picLocks noChangeAspect="1" noChangeArrowheads="1"/>
          </p:cNvPicPr>
          <p:nvPr/>
        </p:nvPicPr>
        <p:blipFill>
          <a:blip r:embed="rId3" cstate="print"/>
          <a:srcRect/>
          <a:stretch>
            <a:fillRect/>
          </a:stretch>
        </p:blipFill>
        <p:spPr bwMode="auto">
          <a:xfrm>
            <a:off x="3059832" y="1268760"/>
            <a:ext cx="4968552" cy="3888432"/>
          </a:xfrm>
          <a:prstGeom prst="rect">
            <a:avLst/>
          </a:prstGeom>
          <a:noFill/>
          <a:ln w="28575">
            <a:solidFill>
              <a:srgbClr val="060ABA"/>
            </a:solidFill>
            <a:miter lim="800000"/>
            <a:headEnd/>
            <a:tailEnd/>
          </a:ln>
        </p:spPr>
      </p:pic>
      <p:sp>
        <p:nvSpPr>
          <p:cNvPr id="28" name="27 CuadroTexto"/>
          <p:cNvSpPr txBox="1"/>
          <p:nvPr/>
        </p:nvSpPr>
        <p:spPr>
          <a:xfrm>
            <a:off x="2742581" y="313492"/>
            <a:ext cx="5501827" cy="523220"/>
          </a:xfrm>
          <a:prstGeom prst="rect">
            <a:avLst/>
          </a:prstGeom>
          <a:noFill/>
        </p:spPr>
        <p:txBody>
          <a:bodyPr wrap="none" rtlCol="0">
            <a:spAutoFit/>
          </a:bodyPr>
          <a:lstStyle/>
          <a:p>
            <a:r>
              <a:rPr lang="en-GB" sz="2800" b="1" dirty="0" smtClean="0">
                <a:solidFill>
                  <a:srgbClr val="9E0000"/>
                </a:solidFill>
                <a:effectLst>
                  <a:outerShdw blurRad="38100" dist="38100" dir="2700000" algn="tl">
                    <a:srgbClr val="000000">
                      <a:alpha val="43137"/>
                    </a:srgbClr>
                  </a:outerShdw>
                </a:effectLst>
              </a:rPr>
              <a:t>Different LaBr</a:t>
            </a:r>
            <a:r>
              <a:rPr lang="en-GB" sz="2800" b="1" baseline="-25000" dirty="0" smtClean="0">
                <a:solidFill>
                  <a:srgbClr val="9E0000"/>
                </a:solidFill>
                <a:effectLst>
                  <a:outerShdw blurRad="38100" dist="38100" dir="2700000" algn="tl">
                    <a:srgbClr val="000000">
                      <a:alpha val="43137"/>
                    </a:srgbClr>
                  </a:outerShdw>
                </a:effectLst>
              </a:rPr>
              <a:t>3</a:t>
            </a:r>
            <a:r>
              <a:rPr lang="en-GB" sz="2800" b="1" dirty="0" smtClean="0">
                <a:solidFill>
                  <a:srgbClr val="9E0000"/>
                </a:solidFill>
                <a:effectLst>
                  <a:outerShdw blurRad="38100" dist="38100" dir="2700000" algn="tl">
                    <a:srgbClr val="000000">
                      <a:alpha val="43137"/>
                    </a:srgbClr>
                  </a:outerShdw>
                </a:effectLst>
              </a:rPr>
              <a:t>(Ce) geometries</a:t>
            </a:r>
            <a:endParaRPr lang="es-ES" sz="2800" dirty="0">
              <a:solidFill>
                <a:srgbClr val="9E0000"/>
              </a:solidFill>
              <a:effectLst>
                <a:outerShdw blurRad="38100" dist="38100" dir="2700000" algn="tl">
                  <a:srgbClr val="000000">
                    <a:alpha val="43137"/>
                  </a:srgbClr>
                </a:outerShdw>
              </a:effectLst>
            </a:endParaRPr>
          </a:p>
        </p:txBody>
      </p:sp>
      <p:grpSp>
        <p:nvGrpSpPr>
          <p:cNvPr id="29" name="28 Grupo"/>
          <p:cNvGrpSpPr/>
          <p:nvPr/>
        </p:nvGrpSpPr>
        <p:grpSpPr>
          <a:xfrm>
            <a:off x="60413" y="1124744"/>
            <a:ext cx="2567371" cy="5388987"/>
            <a:chOff x="197215" y="1064349"/>
            <a:chExt cx="2567371" cy="5388987"/>
          </a:xfrm>
        </p:grpSpPr>
        <p:grpSp>
          <p:nvGrpSpPr>
            <p:cNvPr id="30" name="15 Grupo"/>
            <p:cNvGrpSpPr/>
            <p:nvPr/>
          </p:nvGrpSpPr>
          <p:grpSpPr>
            <a:xfrm>
              <a:off x="395536" y="1651364"/>
              <a:ext cx="1656184" cy="4801972"/>
              <a:chOff x="323528" y="1268760"/>
              <a:chExt cx="1656184" cy="4869606"/>
            </a:xfrm>
          </p:grpSpPr>
          <p:pic>
            <p:nvPicPr>
              <p:cNvPr id="32" name="Imagen 8"/>
              <p:cNvPicPr>
                <a:picLocks noChangeAspect="1"/>
              </p:cNvPicPr>
              <p:nvPr/>
            </p:nvPicPr>
            <p:blipFill rotWithShape="1">
              <a:blip r:embed="rId4" cstate="print"/>
              <a:srcRect l="14509" t="5378" r="58556" b="33842"/>
              <a:stretch/>
            </p:blipFill>
            <p:spPr>
              <a:xfrm>
                <a:off x="323528" y="2852936"/>
                <a:ext cx="1656184" cy="1558761"/>
              </a:xfrm>
              <a:prstGeom prst="rect">
                <a:avLst/>
              </a:prstGeom>
              <a:ln>
                <a:noFill/>
              </a:ln>
              <a:effectLst>
                <a:softEdge rad="112500"/>
              </a:effectLst>
            </p:spPr>
          </p:pic>
          <p:pic>
            <p:nvPicPr>
              <p:cNvPr id="33" name="Content Placeholder 5" descr="Labr3_studsvik.jpg"/>
              <p:cNvPicPr>
                <a:picLocks noChangeAspect="1"/>
              </p:cNvPicPr>
              <p:nvPr/>
            </p:nvPicPr>
            <p:blipFill>
              <a:blip r:embed="rId5" cstate="print"/>
              <a:srcRect l="5105" r="5990" b="5644"/>
              <a:stretch>
                <a:fillRect/>
              </a:stretch>
            </p:blipFill>
            <p:spPr bwMode="auto">
              <a:xfrm>
                <a:off x="323528" y="1268760"/>
                <a:ext cx="1655476" cy="151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33 Imagen" descr="Labr3_chin_1.jpg"/>
              <p:cNvPicPr>
                <a:picLocks noChangeAspect="1"/>
              </p:cNvPicPr>
              <p:nvPr/>
            </p:nvPicPr>
            <p:blipFill>
              <a:blip r:embed="rId6" cstate="print"/>
              <a:srcRect l="51461" r="2579" b="16382"/>
              <a:stretch>
                <a:fillRect/>
              </a:stretch>
            </p:blipFill>
            <p:spPr>
              <a:xfrm>
                <a:off x="395536" y="4481737"/>
                <a:ext cx="1584176" cy="1656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1" name="30 CuadroTexto"/>
            <p:cNvSpPr txBox="1"/>
            <p:nvPr/>
          </p:nvSpPr>
          <p:spPr>
            <a:xfrm>
              <a:off x="197215" y="1064349"/>
              <a:ext cx="2567371" cy="477054"/>
            </a:xfrm>
            <a:prstGeom prst="rect">
              <a:avLst/>
            </a:prstGeom>
            <a:noFill/>
          </p:spPr>
          <p:txBody>
            <a:bodyPr wrap="none" rtlCol="0">
              <a:spAutoFit/>
            </a:bodyPr>
            <a:lstStyle/>
            <a:p>
              <a:pPr algn="ctr"/>
              <a:r>
                <a:rPr lang="en-GB" sz="2500" b="1" dirty="0" smtClean="0">
                  <a:effectLst>
                    <a:outerShdw blurRad="38100" dist="38100" dir="2700000" algn="tl">
                      <a:srgbClr val="000000">
                        <a:alpha val="43137"/>
                      </a:srgbClr>
                    </a:outerShdw>
                  </a:effectLst>
                </a:rPr>
                <a:t>Time resolution</a:t>
              </a:r>
              <a:endParaRPr lang="es-ES" sz="2500" dirty="0">
                <a:effectLst>
                  <a:outerShdw blurRad="38100" dist="38100" dir="2700000" algn="tl">
                    <a:srgbClr val="000000">
                      <a:alpha val="43137"/>
                    </a:srgbClr>
                  </a:outerShdw>
                </a:effectLst>
              </a:endParaRPr>
            </a:p>
          </p:txBody>
        </p:sp>
      </p:grpSp>
    </p:spTree>
  </p:cSld>
  <p:clrMapOvr>
    <a:masterClrMapping/>
  </p:clrMapOvr>
  <p:transition spd="slow">
    <p:pull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23</a:t>
            </a:fld>
            <a:endParaRPr lang="es-ES" b="1" dirty="0">
              <a:solidFill>
                <a:schemeClr val="tx1"/>
              </a:solidFill>
            </a:endParaRPr>
          </a:p>
        </p:txBody>
      </p:sp>
      <p:sp>
        <p:nvSpPr>
          <p:cNvPr id="10" name="Text Box 16"/>
          <p:cNvSpPr txBox="1">
            <a:spLocks noChangeArrowheads="1"/>
          </p:cNvSpPr>
          <p:nvPr/>
        </p:nvSpPr>
        <p:spPr bwMode="auto">
          <a:xfrm>
            <a:off x="251520" y="1182842"/>
            <a:ext cx="8892480" cy="2462182"/>
          </a:xfrm>
          <a:prstGeom prst="rect">
            <a:avLst/>
          </a:prstGeom>
          <a:noFill/>
          <a:ln w="9525">
            <a:noFill/>
            <a:miter lim="800000"/>
            <a:headEnd/>
            <a:tailEnd/>
          </a:ln>
        </p:spPr>
        <p:txBody>
          <a:bodyPr wrap="square" lIns="91411" tIns="45705" rIns="91411" bIns="45705">
            <a:prstTxWarp prst="textNoShape">
              <a:avLst/>
            </a:prstTxWarp>
            <a:spAutoFit/>
          </a:bodyPr>
          <a:lstStyle/>
          <a:p>
            <a:pPr>
              <a:buFont typeface="Wingdings" pitchFamily="2" charset="2"/>
              <a:buChar char="Ø"/>
            </a:pPr>
            <a:r>
              <a:rPr lang="en-GB" sz="2500" dirty="0" smtClean="0"/>
              <a:t> Best time resolution to date of fast-timing setups</a:t>
            </a:r>
          </a:p>
          <a:p>
            <a:pPr lvl="1">
              <a:spcBef>
                <a:spcPts val="600"/>
              </a:spcBef>
              <a:buFont typeface="Wingdings" pitchFamily="2" charset="2"/>
              <a:buChar char="ü"/>
            </a:pPr>
            <a:r>
              <a:rPr lang="en-GB" sz="2200" dirty="0" smtClean="0">
                <a:solidFill>
                  <a:srgbClr val="060ABA"/>
                </a:solidFill>
              </a:rPr>
              <a:t>	Best performing parameters of the analogue electronics</a:t>
            </a:r>
          </a:p>
          <a:p>
            <a:pPr lvl="1">
              <a:spcBef>
                <a:spcPts val="1200"/>
              </a:spcBef>
              <a:buFont typeface="Wingdings" pitchFamily="2" charset="2"/>
              <a:buChar char="ü"/>
            </a:pPr>
            <a:r>
              <a:rPr lang="en-GB" sz="2200" dirty="0" smtClean="0">
                <a:solidFill>
                  <a:srgbClr val="060ABA"/>
                </a:solidFill>
              </a:rPr>
              <a:t>   Best Ce doping concentration (8%)</a:t>
            </a:r>
          </a:p>
          <a:p>
            <a:pPr lvl="1">
              <a:spcBef>
                <a:spcPts val="1200"/>
              </a:spcBef>
              <a:buFont typeface="Wingdings" pitchFamily="2" charset="2"/>
              <a:buChar char="ü"/>
            </a:pPr>
            <a:r>
              <a:rPr lang="en-GB" sz="2200" dirty="0" smtClean="0">
                <a:solidFill>
                  <a:srgbClr val="060ABA"/>
                </a:solidFill>
              </a:rPr>
              <a:t>   LaBr</a:t>
            </a:r>
            <a:r>
              <a:rPr lang="en-GB" sz="2200" baseline="-25000" dirty="0" smtClean="0">
                <a:solidFill>
                  <a:srgbClr val="060ABA"/>
                </a:solidFill>
              </a:rPr>
              <a:t>3</a:t>
            </a:r>
            <a:r>
              <a:rPr lang="en-GB" sz="2200" dirty="0" smtClean="0">
                <a:solidFill>
                  <a:srgbClr val="060ABA"/>
                </a:solidFill>
              </a:rPr>
              <a:t>(Ce) geometries</a:t>
            </a:r>
          </a:p>
          <a:p>
            <a:pPr lvl="2">
              <a:spcBef>
                <a:spcPts val="1200"/>
              </a:spcBef>
            </a:pPr>
            <a:endParaRPr lang="en-US" sz="2200" dirty="0" smtClean="0">
              <a:solidFill>
                <a:srgbClr val="060ABA"/>
              </a:solidFill>
            </a:endParaRPr>
          </a:p>
        </p:txBody>
      </p:sp>
      <p:sp>
        <p:nvSpPr>
          <p:cNvPr id="11" name="Text Box 16"/>
          <p:cNvSpPr txBox="1">
            <a:spLocks noChangeArrowheads="1"/>
          </p:cNvSpPr>
          <p:nvPr/>
        </p:nvSpPr>
        <p:spPr bwMode="auto">
          <a:xfrm>
            <a:off x="251520" y="3168288"/>
            <a:ext cx="8892480" cy="2416016"/>
          </a:xfrm>
          <a:prstGeom prst="rect">
            <a:avLst/>
          </a:prstGeom>
          <a:noFill/>
          <a:ln w="9525">
            <a:noFill/>
            <a:miter lim="800000"/>
            <a:headEnd/>
            <a:tailEnd/>
          </a:ln>
        </p:spPr>
        <p:txBody>
          <a:bodyPr wrap="square" lIns="91411" tIns="45705" rIns="91411" bIns="45705">
            <a:prstTxWarp prst="textNoShape">
              <a:avLst/>
            </a:prstTxWarp>
            <a:spAutoFit/>
          </a:bodyPr>
          <a:lstStyle/>
          <a:p>
            <a:pPr>
              <a:buFont typeface="Wingdings" pitchFamily="2" charset="2"/>
              <a:buChar char="Ø"/>
            </a:pPr>
            <a:r>
              <a:rPr lang="en-GB" sz="2600" dirty="0" smtClean="0"/>
              <a:t> </a:t>
            </a:r>
            <a:r>
              <a:rPr lang="en-GB" sz="2500" dirty="0" smtClean="0"/>
              <a:t>Excellent performance of the truncated cone geometry</a:t>
            </a:r>
          </a:p>
          <a:p>
            <a:pPr lvl="1">
              <a:spcBef>
                <a:spcPts val="600"/>
              </a:spcBef>
              <a:buFont typeface="Wingdings" pitchFamily="2" charset="2"/>
              <a:buChar char="ü"/>
            </a:pPr>
            <a:r>
              <a:rPr lang="en-GB" sz="2200" dirty="0" smtClean="0">
                <a:solidFill>
                  <a:srgbClr val="060ABA"/>
                </a:solidFill>
              </a:rPr>
              <a:t>	Good time response 110(3) ps</a:t>
            </a:r>
          </a:p>
          <a:p>
            <a:pPr lvl="1">
              <a:spcBef>
                <a:spcPts val="1200"/>
              </a:spcBef>
              <a:buFont typeface="Wingdings" pitchFamily="2" charset="2"/>
              <a:buChar char="ü"/>
            </a:pPr>
            <a:r>
              <a:rPr lang="en-GB" sz="2200" dirty="0" smtClean="0">
                <a:solidFill>
                  <a:srgbClr val="060ABA"/>
                </a:solidFill>
              </a:rPr>
              <a:t>   Good spectroscopic features </a:t>
            </a:r>
            <a:r>
              <a:rPr lang="en-GB" sz="2000" dirty="0" err="1" smtClean="0">
                <a:solidFill>
                  <a:srgbClr val="060ABA"/>
                </a:solidFill>
              </a:rPr>
              <a:t>Er</a:t>
            </a:r>
            <a:r>
              <a:rPr lang="en-GB" sz="2000" dirty="0" smtClean="0">
                <a:solidFill>
                  <a:srgbClr val="060ABA"/>
                </a:solidFill>
              </a:rPr>
              <a:t> 4.0% </a:t>
            </a:r>
            <a:r>
              <a:rPr lang="en-GB" sz="1900" dirty="0" smtClean="0">
                <a:solidFill>
                  <a:srgbClr val="060ABA"/>
                </a:solidFill>
              </a:rPr>
              <a:t>@662keV</a:t>
            </a:r>
          </a:p>
          <a:p>
            <a:pPr lvl="1">
              <a:spcBef>
                <a:spcPts val="1200"/>
              </a:spcBef>
              <a:buFont typeface="Wingdings" pitchFamily="2" charset="2"/>
              <a:buChar char="ü"/>
            </a:pPr>
            <a:r>
              <a:rPr lang="en-GB" sz="2200" dirty="0" smtClean="0">
                <a:solidFill>
                  <a:srgbClr val="060ABA"/>
                </a:solidFill>
              </a:rPr>
              <a:t>   Versatile geometry for large arrays</a:t>
            </a:r>
          </a:p>
          <a:p>
            <a:pPr lvl="2">
              <a:spcBef>
                <a:spcPts val="1200"/>
              </a:spcBef>
            </a:pPr>
            <a:endParaRPr lang="en-US" sz="2200" dirty="0" smtClean="0">
              <a:solidFill>
                <a:srgbClr val="060ABA"/>
              </a:solidFill>
            </a:endParaRPr>
          </a:p>
        </p:txBody>
      </p:sp>
      <p:sp>
        <p:nvSpPr>
          <p:cNvPr id="16" name="15 CuadroTexto"/>
          <p:cNvSpPr txBox="1"/>
          <p:nvPr/>
        </p:nvSpPr>
        <p:spPr>
          <a:xfrm>
            <a:off x="2627784" y="332656"/>
            <a:ext cx="4634602" cy="553998"/>
          </a:xfrm>
          <a:prstGeom prst="rect">
            <a:avLst/>
          </a:prstGeom>
          <a:noFill/>
        </p:spPr>
        <p:txBody>
          <a:bodyPr wrap="none" rtlCol="0">
            <a:spAutoFit/>
          </a:bodyPr>
          <a:lstStyle/>
          <a:p>
            <a:pPr algn="ctr"/>
            <a:r>
              <a:rPr lang="en-GB" sz="3000" b="1" dirty="0" smtClean="0">
                <a:solidFill>
                  <a:srgbClr val="9E0000"/>
                </a:solidFill>
                <a:effectLst>
                  <a:outerShdw blurRad="38100" dist="38100" dir="2700000" algn="tl">
                    <a:srgbClr val="000000">
                      <a:alpha val="43137"/>
                    </a:srgbClr>
                  </a:outerShdw>
                </a:effectLst>
              </a:rPr>
              <a:t>Fast-timing optimization</a:t>
            </a:r>
            <a:endParaRPr lang="es-ES" sz="3000" dirty="0">
              <a:solidFill>
                <a:srgbClr val="9E0000"/>
              </a:solidFill>
              <a:effectLst>
                <a:outerShdw blurRad="38100" dist="38100" dir="2700000" algn="tl">
                  <a:srgbClr val="000000">
                    <a:alpha val="43137"/>
                  </a:srgbClr>
                </a:outerShdw>
              </a:effectLst>
            </a:endParaRPr>
          </a:p>
        </p:txBody>
      </p:sp>
      <p:sp>
        <p:nvSpPr>
          <p:cNvPr id="20" name="Text Box 16"/>
          <p:cNvSpPr txBox="1">
            <a:spLocks noChangeArrowheads="1"/>
          </p:cNvSpPr>
          <p:nvPr/>
        </p:nvSpPr>
        <p:spPr bwMode="auto">
          <a:xfrm>
            <a:off x="251520" y="5124991"/>
            <a:ext cx="8892480" cy="1815851"/>
          </a:xfrm>
          <a:prstGeom prst="rect">
            <a:avLst/>
          </a:prstGeom>
          <a:noFill/>
          <a:ln w="9525">
            <a:noFill/>
            <a:miter lim="800000"/>
            <a:headEnd/>
            <a:tailEnd/>
          </a:ln>
        </p:spPr>
        <p:txBody>
          <a:bodyPr wrap="square" lIns="91411" tIns="45705" rIns="91411" bIns="45705">
            <a:prstTxWarp prst="textNoShape">
              <a:avLst/>
            </a:prstTxWarp>
            <a:spAutoFit/>
          </a:bodyPr>
          <a:lstStyle/>
          <a:p>
            <a:pPr>
              <a:buFont typeface="Wingdings" pitchFamily="2" charset="2"/>
              <a:buChar char="Ø"/>
            </a:pPr>
            <a:r>
              <a:rPr lang="en-GB" sz="2600" dirty="0" smtClean="0"/>
              <a:t> The hybrid-tapered geometry presents problems</a:t>
            </a:r>
          </a:p>
          <a:p>
            <a:pPr lvl="1">
              <a:spcBef>
                <a:spcPts val="600"/>
              </a:spcBef>
              <a:buFont typeface="Wingdings" pitchFamily="2" charset="2"/>
              <a:buChar char="ü"/>
            </a:pPr>
            <a:r>
              <a:rPr lang="en-GB" sz="2200" dirty="0" smtClean="0">
                <a:solidFill>
                  <a:srgbClr val="060ABA"/>
                </a:solidFill>
              </a:rPr>
              <a:t> </a:t>
            </a:r>
            <a:r>
              <a:rPr lang="en-GB" sz="2000" dirty="0" smtClean="0">
                <a:solidFill>
                  <a:srgbClr val="060ABA"/>
                </a:solidFill>
              </a:rPr>
              <a:t>Locally good time resolution but sensitive to small electronic variations</a:t>
            </a:r>
          </a:p>
          <a:p>
            <a:pPr lvl="1">
              <a:spcBef>
                <a:spcPts val="600"/>
              </a:spcBef>
              <a:buFont typeface="Wingdings" pitchFamily="2" charset="2"/>
              <a:buChar char="ü"/>
            </a:pPr>
            <a:r>
              <a:rPr lang="en-GB" sz="2200" dirty="0" smtClean="0">
                <a:solidFill>
                  <a:srgbClr val="060ABA"/>
                </a:solidFill>
              </a:rPr>
              <a:t> An improvement in the manufacture technique is needed</a:t>
            </a:r>
          </a:p>
          <a:p>
            <a:pPr lvl="2">
              <a:spcBef>
                <a:spcPts val="1200"/>
              </a:spcBef>
            </a:pPr>
            <a:endParaRPr lang="en-US" sz="2200" dirty="0" smtClean="0">
              <a:solidFill>
                <a:srgbClr val="060ABA"/>
              </a:solidFill>
            </a:endParaRPr>
          </a:p>
        </p:txBody>
      </p:sp>
    </p:spTree>
  </p:cSld>
  <p:clrMapOvr>
    <a:masterClrMapping/>
  </p:clrMapOvr>
  <p:transition spd="slow">
    <p:pull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584176" y="128826"/>
            <a:ext cx="5940152" cy="707886"/>
          </a:xfrm>
          <a:prstGeom prst="rect">
            <a:avLst/>
          </a:prstGeom>
          <a:noFill/>
          <a:ln w="9525">
            <a:noFill/>
            <a:miter lim="800000"/>
            <a:headEnd/>
            <a:tailEnd/>
          </a:ln>
        </p:spPr>
        <p:txBody>
          <a:bodyPr wrap="square">
            <a:spAutoFit/>
          </a:bodyPr>
          <a:lstStyle/>
          <a:p>
            <a:pPr algn="ctr"/>
            <a:r>
              <a:rPr lang="es-ES_tradnl" sz="4000" b="1" dirty="0" smtClean="0"/>
              <a:t>	</a:t>
            </a:r>
            <a:r>
              <a:rPr lang="es-ES_tradnl" sz="4000" b="1" dirty="0" err="1" smtClean="0">
                <a:solidFill>
                  <a:srgbClr val="B80000"/>
                </a:solidFill>
                <a:effectLst>
                  <a:outerShdw blurRad="38100" dist="38100" dir="2700000" algn="tl">
                    <a:srgbClr val="000000">
                      <a:alpha val="43137"/>
                    </a:srgbClr>
                  </a:outerShdw>
                </a:effectLst>
              </a:rPr>
              <a:t>Outline</a:t>
            </a:r>
            <a:endParaRPr lang="es-ES_tradnl" sz="4000" b="1" dirty="0">
              <a:solidFill>
                <a:srgbClr val="B80000"/>
              </a:solidFill>
              <a:effectLst>
                <a:outerShdw blurRad="38100" dist="38100" dir="2700000" algn="tl">
                  <a:srgbClr val="000000">
                    <a:alpha val="43137"/>
                  </a:srgbClr>
                </a:outerShdw>
              </a:effectLst>
            </a:endParaRPr>
          </a:p>
        </p:txBody>
      </p:sp>
      <p:sp>
        <p:nvSpPr>
          <p:cNvPr id="10248" name="11 CuadroTexto"/>
          <p:cNvSpPr txBox="1">
            <a:spLocks noChangeArrowheads="1"/>
          </p:cNvSpPr>
          <p:nvPr/>
        </p:nvSpPr>
        <p:spPr bwMode="auto">
          <a:xfrm>
            <a:off x="611560" y="5445224"/>
            <a:ext cx="6696744"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Conclusions</a:t>
            </a:r>
            <a:endParaRPr lang="es-ES_tradnl" sz="3200" dirty="0"/>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8" name="30 Marcador de número de diapositiva"/>
          <p:cNvSpPr>
            <a:spLocks noGrp="1"/>
          </p:cNvSpPr>
          <p:nvPr>
            <p:ph type="sldNum" sz="quarter" idx="12"/>
          </p:nvPr>
        </p:nvSpPr>
        <p:spPr>
          <a:xfrm>
            <a:off x="8917632" y="6592267"/>
            <a:ext cx="226368" cy="365125"/>
          </a:xfrm>
        </p:spPr>
        <p:txBody>
          <a:bodyPr/>
          <a:lstStyle/>
          <a:p>
            <a:pPr>
              <a:defRPr/>
            </a:pPr>
            <a:fld id="{98A2EE96-BED7-4DAD-871F-BA89A52F8872}" type="slidenum">
              <a:rPr lang="es-ES" b="1" smtClean="0">
                <a:solidFill>
                  <a:schemeClr val="tx1"/>
                </a:solidFill>
              </a:rPr>
              <a:pPr>
                <a:defRPr/>
              </a:pPr>
              <a:t>24</a:t>
            </a:fld>
            <a:endParaRPr lang="es-ES" b="1" dirty="0">
              <a:solidFill>
                <a:schemeClr val="tx1"/>
              </a:solidFill>
            </a:endParaRPr>
          </a:p>
        </p:txBody>
      </p:sp>
      <p:sp>
        <p:nvSpPr>
          <p:cNvPr id="14" name="8 CuadroTexto"/>
          <p:cNvSpPr txBox="1">
            <a:spLocks noChangeArrowheads="1"/>
          </p:cNvSpPr>
          <p:nvPr/>
        </p:nvSpPr>
        <p:spPr bwMode="auto">
          <a:xfrm>
            <a:off x="611560" y="1548081"/>
            <a:ext cx="8064896"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  </a:t>
            </a:r>
            <a:r>
              <a:rPr lang="en-GB" sz="3200" b="1" dirty="0" smtClean="0">
                <a:latin typeface="Arial" pitchFamily="34" charset="0"/>
                <a:cs typeface="Arial" pitchFamily="34" charset="0"/>
              </a:rPr>
              <a:t>Introduction and motivation </a:t>
            </a:r>
            <a:endParaRPr lang="es-ES_tradnl" sz="3200" dirty="0">
              <a:latin typeface="Arial" pitchFamily="34" charset="0"/>
              <a:cs typeface="Arial" pitchFamily="34" charset="0"/>
            </a:endParaRPr>
          </a:p>
        </p:txBody>
      </p:sp>
      <p:grpSp>
        <p:nvGrpSpPr>
          <p:cNvPr id="2" name="11 Grupo"/>
          <p:cNvGrpSpPr/>
          <p:nvPr/>
        </p:nvGrpSpPr>
        <p:grpSpPr>
          <a:xfrm>
            <a:off x="611560" y="2547482"/>
            <a:ext cx="8352928" cy="2105654"/>
            <a:chOff x="827584" y="2332618"/>
            <a:chExt cx="7848872" cy="2105654"/>
          </a:xfrm>
        </p:grpSpPr>
        <p:sp>
          <p:nvSpPr>
            <p:cNvPr id="16" name="8 CuadroTexto"/>
            <p:cNvSpPr txBox="1">
              <a:spLocks noChangeArrowheads="1"/>
            </p:cNvSpPr>
            <p:nvPr/>
          </p:nvSpPr>
          <p:spPr bwMode="auto">
            <a:xfrm>
              <a:off x="827584" y="2332618"/>
              <a:ext cx="7848872"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  1</a:t>
              </a:r>
              <a:r>
                <a:rPr lang="en-GB" sz="3200" b="1" dirty="0" smtClean="0">
                  <a:solidFill>
                    <a:schemeClr val="accent1">
                      <a:lumMod val="75000"/>
                    </a:schemeClr>
                  </a:solidFill>
                </a:rPr>
                <a:t>: </a:t>
              </a:r>
              <a:r>
                <a:rPr lang="en-GB" sz="2800" b="1" dirty="0" smtClean="0">
                  <a:solidFill>
                    <a:schemeClr val="accent1">
                      <a:lumMod val="75000"/>
                    </a:schemeClr>
                  </a:solidFill>
                </a:rPr>
                <a:t>Fast-timing setup and optimization </a:t>
              </a:r>
              <a:endParaRPr lang="es-ES_tradnl" sz="2800" dirty="0">
                <a:solidFill>
                  <a:schemeClr val="accent1">
                    <a:lumMod val="75000"/>
                  </a:schemeClr>
                </a:solidFill>
              </a:endParaRPr>
            </a:p>
          </p:txBody>
        </p:sp>
        <p:sp>
          <p:nvSpPr>
            <p:cNvPr id="15" name="8 CuadroTexto"/>
            <p:cNvSpPr txBox="1">
              <a:spLocks noChangeArrowheads="1"/>
            </p:cNvSpPr>
            <p:nvPr/>
          </p:nvSpPr>
          <p:spPr bwMode="auto">
            <a:xfrm>
              <a:off x="827584" y="3053858"/>
              <a:ext cx="7848872"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  </a:t>
              </a:r>
              <a:r>
                <a:rPr lang="en-GB" sz="3200" b="1" dirty="0" smtClean="0">
                  <a:solidFill>
                    <a:srgbClr val="C00000"/>
                  </a:solidFill>
                </a:rPr>
                <a:t>2: Analysis method and corrections</a:t>
              </a:r>
              <a:endParaRPr lang="es-ES_tradnl" sz="3200" dirty="0">
                <a:solidFill>
                  <a:srgbClr val="C00000"/>
                </a:solidFill>
              </a:endParaRPr>
            </a:p>
          </p:txBody>
        </p:sp>
        <p:sp>
          <p:nvSpPr>
            <p:cNvPr id="19" name="8 CuadroTexto"/>
            <p:cNvSpPr txBox="1">
              <a:spLocks noChangeArrowheads="1"/>
            </p:cNvSpPr>
            <p:nvPr/>
          </p:nvSpPr>
          <p:spPr bwMode="auto">
            <a:xfrm>
              <a:off x="827584" y="3853497"/>
              <a:ext cx="7848872"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  3: </a:t>
              </a:r>
              <a:r>
                <a:rPr lang="en-GB" sz="2800" b="1" dirty="0" smtClean="0">
                  <a:solidFill>
                    <a:schemeClr val="accent1">
                      <a:lumMod val="75000"/>
                    </a:schemeClr>
                  </a:solidFill>
                </a:rPr>
                <a:t>Lifetime measurements in </a:t>
              </a:r>
              <a:r>
                <a:rPr lang="en-GB" sz="2800" b="1" baseline="30000" dirty="0" smtClean="0">
                  <a:solidFill>
                    <a:schemeClr val="accent1">
                      <a:lumMod val="75000"/>
                    </a:schemeClr>
                  </a:solidFill>
                </a:rPr>
                <a:t>136</a:t>
              </a:r>
              <a:r>
                <a:rPr lang="en-GB" sz="2800" b="1" dirty="0" smtClean="0">
                  <a:solidFill>
                    <a:schemeClr val="accent1">
                      <a:lumMod val="75000"/>
                    </a:schemeClr>
                  </a:solidFill>
                </a:rPr>
                <a:t>Te and </a:t>
              </a:r>
              <a:r>
                <a:rPr lang="en-GB" sz="2800" b="1" baseline="30000" dirty="0" smtClean="0">
                  <a:solidFill>
                    <a:schemeClr val="accent1">
                      <a:lumMod val="75000"/>
                    </a:schemeClr>
                  </a:solidFill>
                </a:rPr>
                <a:t>138</a:t>
              </a:r>
              <a:r>
                <a:rPr lang="en-GB" sz="2800" b="1" dirty="0" smtClean="0">
                  <a:solidFill>
                    <a:schemeClr val="accent1">
                      <a:lumMod val="75000"/>
                    </a:schemeClr>
                  </a:solidFill>
                </a:rPr>
                <a:t>Te</a:t>
              </a:r>
              <a:endParaRPr lang="es-ES_tradnl" sz="3200" dirty="0">
                <a:solidFill>
                  <a:schemeClr val="accent1">
                    <a:lumMod val="75000"/>
                  </a:schemeClr>
                </a:solidFill>
              </a:endParaRPr>
            </a:p>
          </p:txBody>
        </p:sp>
      </p:grpSp>
    </p:spTree>
  </p:cSld>
  <p:clrMapOvr>
    <a:masterClrMapping/>
  </p:clrMapOvr>
  <p:transition spd="slow">
    <p:pull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dirty="0"/>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dirty="0"/>
          </a:p>
        </p:txBody>
      </p:sp>
      <p:sp>
        <p:nvSpPr>
          <p:cNvPr id="10244"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25</a:t>
            </a:fld>
            <a:endParaRPr lang="es-ES" b="1" dirty="0">
              <a:solidFill>
                <a:schemeClr val="tx1"/>
              </a:solidFill>
            </a:endParaRPr>
          </a:p>
        </p:txBody>
      </p:sp>
      <p:sp>
        <p:nvSpPr>
          <p:cNvPr id="13" name="8 CuadroTexto"/>
          <p:cNvSpPr txBox="1">
            <a:spLocks noChangeArrowheads="1"/>
          </p:cNvSpPr>
          <p:nvPr/>
        </p:nvSpPr>
        <p:spPr bwMode="auto">
          <a:xfrm>
            <a:off x="0" y="908720"/>
            <a:ext cx="9180512" cy="954107"/>
          </a:xfrm>
          <a:prstGeom prst="rect">
            <a:avLst/>
          </a:prstGeom>
          <a:noFill/>
          <a:ln w="9525">
            <a:noFill/>
            <a:miter lim="800000"/>
            <a:headEnd/>
            <a:tailEnd/>
          </a:ln>
        </p:spPr>
        <p:txBody>
          <a:bodyPr wrap="square">
            <a:spAutoFit/>
          </a:bodyPr>
          <a:lstStyle/>
          <a:p>
            <a:pPr algn="ctr"/>
            <a:r>
              <a:rPr lang="en-GB" sz="2800" b="1" dirty="0">
                <a:solidFill>
                  <a:srgbClr val="920000"/>
                </a:solidFill>
                <a:effectLst>
                  <a:outerShdw blurRad="38100" dist="38100" dir="2700000" algn="tl">
                    <a:srgbClr val="000000">
                      <a:alpha val="43137"/>
                    </a:srgbClr>
                  </a:outerShdw>
                </a:effectLst>
              </a:rPr>
              <a:t> </a:t>
            </a:r>
            <a:r>
              <a:rPr lang="es-ES" sz="2800" b="1" dirty="0" err="1" smtClean="0">
                <a:solidFill>
                  <a:srgbClr val="C00000"/>
                </a:solidFill>
                <a:effectLst>
                  <a:outerShdw blurRad="38100" dist="38100" dir="2700000" algn="tl">
                    <a:srgbClr val="000000">
                      <a:alpha val="43137"/>
                    </a:srgbClr>
                  </a:outerShdw>
                </a:effectLst>
              </a:rPr>
              <a:t>The</a:t>
            </a:r>
            <a:r>
              <a:rPr lang="es-ES" sz="2800" b="1" dirty="0" smtClean="0">
                <a:solidFill>
                  <a:srgbClr val="C00000"/>
                </a:solidFill>
                <a:effectLst>
                  <a:outerShdw blurRad="38100" dist="38100" dir="2700000" algn="tl">
                    <a:srgbClr val="000000">
                      <a:alpha val="43137"/>
                    </a:srgbClr>
                  </a:outerShdw>
                </a:effectLst>
              </a:rPr>
              <a:t> </a:t>
            </a:r>
            <a:r>
              <a:rPr lang="es-ES" sz="2800" b="1" dirty="0" err="1" smtClean="0">
                <a:solidFill>
                  <a:srgbClr val="C00000"/>
                </a:solidFill>
                <a:effectLst>
                  <a:outerShdw blurRad="38100" dist="38100" dir="2700000" algn="tl">
                    <a:srgbClr val="000000">
                      <a:alpha val="43137"/>
                    </a:srgbClr>
                  </a:outerShdw>
                </a:effectLst>
              </a:rPr>
              <a:t>Generalized</a:t>
            </a:r>
            <a:r>
              <a:rPr lang="es-ES" sz="2800" b="1" dirty="0" smtClean="0">
                <a:solidFill>
                  <a:srgbClr val="C00000"/>
                </a:solidFill>
                <a:effectLst>
                  <a:outerShdw blurRad="38100" dist="38100" dir="2700000" algn="tl">
                    <a:srgbClr val="000000">
                      <a:alpha val="43137"/>
                    </a:srgbClr>
                  </a:outerShdw>
                </a:effectLst>
              </a:rPr>
              <a:t> Centroid </a:t>
            </a:r>
            <a:r>
              <a:rPr lang="es-ES" sz="2800" b="1" dirty="0" err="1" smtClean="0">
                <a:solidFill>
                  <a:srgbClr val="C00000"/>
                </a:solidFill>
                <a:effectLst>
                  <a:outerShdw blurRad="38100" dist="38100" dir="2700000" algn="tl">
                    <a:srgbClr val="000000">
                      <a:alpha val="43137"/>
                    </a:srgbClr>
                  </a:outerShdw>
                </a:effectLst>
              </a:rPr>
              <a:t>Difference</a:t>
            </a:r>
            <a:r>
              <a:rPr lang="es-ES" sz="2800" b="1" dirty="0" smtClean="0">
                <a:solidFill>
                  <a:srgbClr val="C00000"/>
                </a:solidFill>
                <a:effectLst>
                  <a:outerShdw blurRad="38100" dist="38100" dir="2700000" algn="tl">
                    <a:srgbClr val="000000">
                      <a:alpha val="43137"/>
                    </a:srgbClr>
                  </a:outerShdw>
                </a:effectLst>
              </a:rPr>
              <a:t> </a:t>
            </a:r>
            <a:r>
              <a:rPr lang="es-ES" sz="2800" b="1" dirty="0" err="1" smtClean="0">
                <a:solidFill>
                  <a:srgbClr val="C00000"/>
                </a:solidFill>
                <a:effectLst>
                  <a:outerShdw blurRad="38100" dist="38100" dir="2700000" algn="tl">
                    <a:srgbClr val="000000">
                      <a:alpha val="43137"/>
                    </a:srgbClr>
                  </a:outerShdw>
                </a:effectLst>
              </a:rPr>
              <a:t>Method</a:t>
            </a:r>
            <a:r>
              <a:rPr lang="es-ES" sz="2800" b="1" dirty="0" smtClean="0">
                <a:solidFill>
                  <a:srgbClr val="C00000"/>
                </a:solidFill>
                <a:effectLst>
                  <a:outerShdw blurRad="38100" dist="38100" dir="2700000" algn="tl">
                    <a:srgbClr val="000000">
                      <a:alpha val="43137"/>
                    </a:srgbClr>
                  </a:outerShdw>
                </a:effectLst>
              </a:rPr>
              <a:t> (GCD)</a:t>
            </a:r>
          </a:p>
          <a:p>
            <a:pPr algn="ctr"/>
            <a:r>
              <a:rPr lang="en-GB" sz="2800" b="1" dirty="0" smtClean="0">
                <a:effectLst>
                  <a:outerShdw blurRad="38100" dist="38100" dir="2700000" algn="tl">
                    <a:srgbClr val="000000">
                      <a:alpha val="43137"/>
                    </a:srgbClr>
                  </a:outerShdw>
                </a:effectLst>
              </a:rPr>
              <a:t> </a:t>
            </a:r>
            <a:endParaRPr lang="es-ES_tradnl" sz="2800" dirty="0">
              <a:effectLst>
                <a:outerShdw blurRad="38100" dist="38100" dir="2700000" algn="tl">
                  <a:srgbClr val="000000">
                    <a:alpha val="43137"/>
                  </a:srgbClr>
                </a:outerShdw>
              </a:effectLst>
            </a:endParaRPr>
          </a:p>
        </p:txBody>
      </p:sp>
      <p:pic>
        <p:nvPicPr>
          <p:cNvPr id="150" name="Picture 3"/>
          <p:cNvPicPr>
            <a:picLocks noChangeAspect="1" noChangeArrowheads="1"/>
          </p:cNvPicPr>
          <p:nvPr/>
        </p:nvPicPr>
        <p:blipFill>
          <a:blip r:embed="rId3" cstate="print"/>
          <a:srcRect/>
          <a:stretch>
            <a:fillRect/>
          </a:stretch>
        </p:blipFill>
        <p:spPr bwMode="auto">
          <a:xfrm>
            <a:off x="107504" y="3356992"/>
            <a:ext cx="3384376" cy="2376264"/>
          </a:xfrm>
          <a:prstGeom prst="rect">
            <a:avLst/>
          </a:prstGeom>
          <a:noFill/>
          <a:ln w="19050">
            <a:solidFill>
              <a:srgbClr val="000099"/>
            </a:solidFill>
            <a:miter lim="800000"/>
            <a:headEnd/>
            <a:tailEnd/>
          </a:ln>
        </p:spPr>
      </p:pic>
      <p:pic>
        <p:nvPicPr>
          <p:cNvPr id="151" name="Picture 3"/>
          <p:cNvPicPr>
            <a:picLocks noChangeAspect="1" noChangeArrowheads="1"/>
          </p:cNvPicPr>
          <p:nvPr/>
        </p:nvPicPr>
        <p:blipFill>
          <a:blip r:embed="rId4" cstate="print"/>
          <a:srcRect/>
          <a:stretch>
            <a:fillRect/>
          </a:stretch>
        </p:blipFill>
        <p:spPr bwMode="auto">
          <a:xfrm>
            <a:off x="3419872" y="1772816"/>
            <a:ext cx="5616624" cy="3960440"/>
          </a:xfrm>
          <a:prstGeom prst="rect">
            <a:avLst/>
          </a:prstGeom>
          <a:noFill/>
          <a:ln w="19050">
            <a:solidFill>
              <a:srgbClr val="000099"/>
            </a:solidFill>
            <a:miter lim="800000"/>
            <a:headEnd/>
            <a:tailEnd/>
          </a:ln>
        </p:spPr>
      </p:pic>
      <p:grpSp>
        <p:nvGrpSpPr>
          <p:cNvPr id="153" name="11 Grupo"/>
          <p:cNvGrpSpPr/>
          <p:nvPr/>
        </p:nvGrpSpPr>
        <p:grpSpPr>
          <a:xfrm>
            <a:off x="131595" y="5877272"/>
            <a:ext cx="7032693" cy="595809"/>
            <a:chOff x="6300192" y="5949280"/>
            <a:chExt cx="3411116" cy="595809"/>
          </a:xfrm>
        </p:grpSpPr>
        <p:sp>
          <p:nvSpPr>
            <p:cNvPr id="154" name="153 CuadroTexto"/>
            <p:cNvSpPr txBox="1"/>
            <p:nvPr/>
          </p:nvSpPr>
          <p:spPr>
            <a:xfrm>
              <a:off x="6305596" y="5949280"/>
              <a:ext cx="1288177" cy="307777"/>
            </a:xfrm>
            <a:prstGeom prst="rect">
              <a:avLst/>
            </a:prstGeom>
            <a:noFill/>
          </p:spPr>
          <p:txBody>
            <a:bodyPr wrap="none" rtlCol="0">
              <a:spAutoFit/>
            </a:bodyPr>
            <a:lstStyle/>
            <a:p>
              <a:r>
                <a:rPr lang="fr-FR" altLang="es-ES" sz="1400" dirty="0" smtClean="0">
                  <a:latin typeface="+mj-lt"/>
                </a:rPr>
                <a:t>J-M. Régis </a:t>
              </a:r>
              <a:r>
                <a:rPr lang="fr-FR" altLang="es-ES" sz="1400" i="1" dirty="0" smtClean="0">
                  <a:latin typeface="+mj-lt"/>
                </a:rPr>
                <a:t>et al.</a:t>
              </a:r>
              <a:r>
                <a:rPr lang="fr-FR" altLang="es-ES" sz="1400" dirty="0" smtClean="0">
                  <a:latin typeface="+mj-lt"/>
                </a:rPr>
                <a:t>, NIM A726 (2013)</a:t>
              </a:r>
              <a:endParaRPr lang="es-ES" sz="1400" dirty="0">
                <a:latin typeface="+mj-lt"/>
              </a:endParaRPr>
            </a:p>
          </p:txBody>
        </p:sp>
        <p:sp>
          <p:nvSpPr>
            <p:cNvPr id="155" name="154 CuadroTexto"/>
            <p:cNvSpPr txBox="1"/>
            <p:nvPr/>
          </p:nvSpPr>
          <p:spPr>
            <a:xfrm>
              <a:off x="6300192" y="6237312"/>
              <a:ext cx="3411116" cy="307777"/>
            </a:xfrm>
            <a:prstGeom prst="rect">
              <a:avLst/>
            </a:prstGeom>
            <a:noFill/>
          </p:spPr>
          <p:txBody>
            <a:bodyPr wrap="none" rtlCol="0">
              <a:spAutoFit/>
            </a:bodyPr>
            <a:lstStyle/>
            <a:p>
              <a:r>
                <a:rPr lang="fr-FR" altLang="es-ES" sz="1400" dirty="0" smtClean="0">
                  <a:latin typeface="+mn-lt"/>
                </a:rPr>
                <a:t>J-M. Régis </a:t>
              </a:r>
              <a:r>
                <a:rPr lang="fr-FR" altLang="es-ES" sz="1400" i="1" dirty="0" smtClean="0">
                  <a:latin typeface="+mn-lt"/>
                </a:rPr>
                <a:t>et al.</a:t>
              </a:r>
              <a:r>
                <a:rPr lang="fr-FR" altLang="es-ES" sz="1400" dirty="0" smtClean="0">
                  <a:latin typeface="+mn-lt"/>
                </a:rPr>
                <a:t>, 6</a:t>
              </a:r>
              <a:r>
                <a:rPr lang="fr-FR" altLang="es-ES" sz="1400" baseline="30000" dirty="0" smtClean="0">
                  <a:latin typeface="+mn-lt"/>
                </a:rPr>
                <a:t>th</a:t>
              </a:r>
              <a:r>
                <a:rPr lang="fr-FR" altLang="es-ES" sz="1400" dirty="0" smtClean="0">
                  <a:latin typeface="+mn-lt"/>
                </a:rPr>
                <a:t> Workshop on </a:t>
              </a:r>
              <a:r>
                <a:rPr lang="fr-FR" altLang="es-ES" sz="1400" dirty="0" err="1" smtClean="0">
                  <a:latin typeface="+mn-lt"/>
                </a:rPr>
                <a:t>Nuclear</a:t>
              </a:r>
              <a:r>
                <a:rPr lang="fr-FR" altLang="es-ES" sz="1400" dirty="0" smtClean="0">
                  <a:latin typeface="+mn-lt"/>
                </a:rPr>
                <a:t> Fission on Neutron </a:t>
              </a:r>
              <a:r>
                <a:rPr lang="fr-FR" altLang="es-ES" sz="1400" dirty="0" err="1" smtClean="0">
                  <a:latin typeface="+mn-lt"/>
                </a:rPr>
                <a:t>rich</a:t>
              </a:r>
              <a:r>
                <a:rPr lang="fr-FR" altLang="es-ES" sz="1400" dirty="0" smtClean="0">
                  <a:latin typeface="+mn-lt"/>
                </a:rPr>
                <a:t> </a:t>
              </a:r>
              <a:r>
                <a:rPr lang="fr-FR" altLang="es-ES" sz="1400" dirty="0" err="1" smtClean="0">
                  <a:latin typeface="+mn-lt"/>
                </a:rPr>
                <a:t>Nuclei</a:t>
              </a:r>
              <a:r>
                <a:rPr lang="fr-FR" altLang="es-ES" sz="1400" dirty="0" smtClean="0">
                  <a:latin typeface="+mn-lt"/>
                </a:rPr>
                <a:t>. </a:t>
              </a:r>
              <a:r>
                <a:rPr lang="fr-FR" altLang="es-ES" sz="1400" dirty="0" err="1" smtClean="0">
                  <a:latin typeface="+mn-lt"/>
                </a:rPr>
                <a:t>Chamrousse</a:t>
              </a:r>
              <a:r>
                <a:rPr lang="fr-FR" altLang="es-ES" sz="1400" dirty="0" smtClean="0">
                  <a:latin typeface="+mn-lt"/>
                </a:rPr>
                <a:t>, France</a:t>
              </a:r>
              <a:endParaRPr lang="es-ES" sz="1400" dirty="0">
                <a:latin typeface="+mn-lt"/>
              </a:endParaRPr>
            </a:p>
          </p:txBody>
        </p:sp>
      </p:grpSp>
      <p:pic>
        <p:nvPicPr>
          <p:cNvPr id="156" name="Picture 2"/>
          <p:cNvPicPr>
            <a:picLocks noChangeAspect="1" noChangeArrowheads="1"/>
          </p:cNvPicPr>
          <p:nvPr/>
        </p:nvPicPr>
        <p:blipFill>
          <a:blip r:embed="rId5" cstate="print"/>
          <a:srcRect/>
          <a:stretch>
            <a:fillRect/>
          </a:stretch>
        </p:blipFill>
        <p:spPr bwMode="auto">
          <a:xfrm>
            <a:off x="323528" y="1772816"/>
            <a:ext cx="2838684" cy="1097005"/>
          </a:xfrm>
          <a:prstGeom prst="rect">
            <a:avLst/>
          </a:prstGeom>
          <a:noFill/>
          <a:ln w="9525">
            <a:solidFill>
              <a:srgbClr val="000099"/>
            </a:solidFill>
            <a:miter lim="800000"/>
            <a:headEnd/>
            <a:tailEnd/>
          </a:ln>
        </p:spPr>
      </p:pic>
    </p:spTree>
  </p:cSld>
  <p:clrMapOvr>
    <a:masterClrMapping/>
  </p:clrMapOvr>
  <p:transition spd="slow">
    <p:pull dir="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6"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7"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26</a:t>
            </a:fld>
            <a:endParaRPr lang="es-ES" b="1" dirty="0">
              <a:solidFill>
                <a:schemeClr val="tx1"/>
              </a:solidFill>
            </a:endParaRPr>
          </a:p>
        </p:txBody>
      </p:sp>
      <p:sp>
        <p:nvSpPr>
          <p:cNvPr id="9" name="Google Shape;113;p12"/>
          <p:cNvSpPr txBox="1">
            <a:spLocks noGrp="1"/>
          </p:cNvSpPr>
          <p:nvPr>
            <p:ph type="title"/>
          </p:nvPr>
        </p:nvSpPr>
        <p:spPr>
          <a:xfrm>
            <a:off x="2232248" y="476672"/>
            <a:ext cx="6228184" cy="549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2600" b="1" dirty="0" smtClean="0">
                <a:solidFill>
                  <a:srgbClr val="9E0000"/>
                </a:solidFill>
                <a:latin typeface="Arial" pitchFamily="34" charset="0"/>
                <a:cs typeface="Arial" pitchFamily="34" charset="0"/>
              </a:rPr>
              <a:t>Compton corrections at first order</a:t>
            </a:r>
            <a:endParaRPr lang="en-US" sz="2600" b="1" dirty="0">
              <a:solidFill>
                <a:srgbClr val="9E0000"/>
              </a:solidFill>
              <a:latin typeface="Arial" pitchFamily="34" charset="0"/>
              <a:cs typeface="Arial" pitchFamily="34" charset="0"/>
            </a:endParaRPr>
          </a:p>
        </p:txBody>
      </p:sp>
      <p:pic>
        <p:nvPicPr>
          <p:cNvPr id="156678" name="Picture 6"/>
          <p:cNvPicPr>
            <a:picLocks noChangeAspect="1" noChangeArrowheads="1"/>
          </p:cNvPicPr>
          <p:nvPr/>
        </p:nvPicPr>
        <p:blipFill>
          <a:blip r:embed="rId2" cstate="print"/>
          <a:srcRect/>
          <a:stretch>
            <a:fillRect/>
          </a:stretch>
        </p:blipFill>
        <p:spPr bwMode="auto">
          <a:xfrm>
            <a:off x="539552" y="5364063"/>
            <a:ext cx="4495800" cy="657225"/>
          </a:xfrm>
          <a:prstGeom prst="rect">
            <a:avLst/>
          </a:prstGeom>
          <a:noFill/>
          <a:ln w="9525">
            <a:solidFill>
              <a:srgbClr val="060ABA"/>
            </a:solidFill>
            <a:miter lim="800000"/>
            <a:headEnd/>
            <a:tailEnd/>
          </a:ln>
        </p:spPr>
      </p:pic>
      <p:pic>
        <p:nvPicPr>
          <p:cNvPr id="156679" name="Picture 7"/>
          <p:cNvPicPr>
            <a:picLocks noChangeAspect="1" noChangeArrowheads="1"/>
          </p:cNvPicPr>
          <p:nvPr/>
        </p:nvPicPr>
        <p:blipFill>
          <a:blip r:embed="rId3" cstate="print"/>
          <a:srcRect b="22000"/>
          <a:stretch>
            <a:fillRect/>
          </a:stretch>
        </p:blipFill>
        <p:spPr bwMode="auto">
          <a:xfrm>
            <a:off x="5220072" y="5373216"/>
            <a:ext cx="3867150" cy="648072"/>
          </a:xfrm>
          <a:prstGeom prst="rect">
            <a:avLst/>
          </a:prstGeom>
          <a:noFill/>
          <a:ln w="9525">
            <a:solidFill>
              <a:srgbClr val="060ABA"/>
            </a:solidFill>
            <a:miter lim="800000"/>
            <a:headEnd/>
            <a:tailEnd/>
          </a:ln>
        </p:spPr>
      </p:pic>
      <p:pic>
        <p:nvPicPr>
          <p:cNvPr id="124930" name="Picture 2"/>
          <p:cNvPicPr>
            <a:picLocks noChangeAspect="1" noChangeArrowheads="1"/>
          </p:cNvPicPr>
          <p:nvPr/>
        </p:nvPicPr>
        <p:blipFill>
          <a:blip r:embed="rId4" cstate="print"/>
          <a:srcRect l="1001"/>
          <a:stretch>
            <a:fillRect/>
          </a:stretch>
        </p:blipFill>
        <p:spPr bwMode="auto">
          <a:xfrm>
            <a:off x="5744666" y="1715559"/>
            <a:ext cx="3219822" cy="2505529"/>
          </a:xfrm>
          <a:prstGeom prst="rect">
            <a:avLst/>
          </a:prstGeom>
          <a:noFill/>
          <a:ln w="9525">
            <a:solidFill>
              <a:srgbClr val="060ABA"/>
            </a:solidFill>
            <a:miter lim="800000"/>
            <a:headEnd/>
            <a:tailEnd/>
          </a:ln>
        </p:spPr>
      </p:pic>
      <p:pic>
        <p:nvPicPr>
          <p:cNvPr id="156674" name="Picture 2"/>
          <p:cNvPicPr>
            <a:picLocks noChangeAspect="1" noChangeArrowheads="1"/>
          </p:cNvPicPr>
          <p:nvPr/>
        </p:nvPicPr>
        <p:blipFill>
          <a:blip r:embed="rId5" cstate="print"/>
          <a:srcRect b="15637"/>
          <a:stretch>
            <a:fillRect/>
          </a:stretch>
        </p:blipFill>
        <p:spPr bwMode="auto">
          <a:xfrm>
            <a:off x="323528" y="1772816"/>
            <a:ext cx="4853584" cy="432048"/>
          </a:xfrm>
          <a:prstGeom prst="rect">
            <a:avLst/>
          </a:prstGeom>
          <a:noFill/>
          <a:ln w="9525">
            <a:solidFill>
              <a:srgbClr val="060ABA"/>
            </a:solidFill>
            <a:miter lim="800000"/>
            <a:headEnd/>
            <a:tailEnd/>
          </a:ln>
        </p:spPr>
      </p:pic>
      <p:grpSp>
        <p:nvGrpSpPr>
          <p:cNvPr id="20" name="19 Grupo"/>
          <p:cNvGrpSpPr/>
          <p:nvPr/>
        </p:nvGrpSpPr>
        <p:grpSpPr>
          <a:xfrm>
            <a:off x="1979712" y="1074262"/>
            <a:ext cx="2016225" cy="1181084"/>
            <a:chOff x="2267744" y="3184020"/>
            <a:chExt cx="2016225" cy="1181084"/>
          </a:xfrm>
        </p:grpSpPr>
        <p:sp>
          <p:nvSpPr>
            <p:cNvPr id="21" name="Text Box 19"/>
            <p:cNvSpPr txBox="1">
              <a:spLocks noChangeArrowheads="1"/>
            </p:cNvSpPr>
            <p:nvPr/>
          </p:nvSpPr>
          <p:spPr bwMode="auto">
            <a:xfrm>
              <a:off x="2699794" y="3184020"/>
              <a:ext cx="1584175" cy="338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2" tIns="45700" rIns="91402" bIns="4570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r>
                <a:rPr lang="en-US" sz="1600" b="1" dirty="0" smtClean="0">
                  <a:solidFill>
                    <a:srgbClr val="060ABA"/>
                  </a:solidFill>
                  <a:latin typeface="Arial" charset="0"/>
                </a:rPr>
                <a:t>We want</a:t>
              </a:r>
              <a:endParaRPr lang="en-US" sz="1600" b="1" dirty="0">
                <a:solidFill>
                  <a:srgbClr val="060ABA"/>
                </a:solidFill>
                <a:latin typeface="Arial" charset="0"/>
              </a:endParaRPr>
            </a:p>
          </p:txBody>
        </p:sp>
        <p:cxnSp>
          <p:nvCxnSpPr>
            <p:cNvPr id="22" name="21 Conector recto de flecha"/>
            <p:cNvCxnSpPr/>
            <p:nvPr/>
          </p:nvCxnSpPr>
          <p:spPr>
            <a:xfrm flipH="1">
              <a:off x="2915817" y="3501008"/>
              <a:ext cx="288033" cy="237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Elipse 9"/>
            <p:cNvSpPr>
              <a:spLocks noChangeAspect="1"/>
            </p:cNvSpPr>
            <p:nvPr/>
          </p:nvSpPr>
          <p:spPr bwMode="auto">
            <a:xfrm>
              <a:off x="2267744" y="3789040"/>
              <a:ext cx="792090" cy="576064"/>
            </a:xfrm>
            <a:prstGeom prst="ellipse">
              <a:avLst/>
            </a:prstGeom>
            <a:noFill/>
            <a:ln w="28575" cap="flat" cmpd="sng" algn="ctr">
              <a:solidFill>
                <a:srgbClr val="060ABA"/>
              </a:solidFill>
              <a:prstDash val="solid"/>
              <a:round/>
              <a:headEnd type="none" w="med" len="med"/>
              <a:tailEnd type="none" w="med" len="med"/>
            </a:ln>
            <a:effectLst/>
          </p:spPr>
          <p:txBody>
            <a:bodyPr vert="horz" wrap="square" lIns="80202" tIns="40101" rIns="80202" bIns="40101" numCol="1" rtlCol="0" anchor="t" anchorCtr="0" compatLnSpc="1">
              <a:prstTxWarp prst="textNoShape">
                <a:avLst/>
              </a:prstTxWarp>
            </a:bodyPr>
            <a:lstStyle/>
            <a:p>
              <a:pPr defTabSz="802020">
                <a:lnSpc>
                  <a:spcPct val="90000"/>
                </a:lnSpc>
                <a:spcBef>
                  <a:spcPct val="20000"/>
                </a:spcBef>
                <a:buClr>
                  <a:schemeClr val="accent2"/>
                </a:buClr>
                <a:buFont typeface="Wingdings" pitchFamily="2" charset="2"/>
                <a:buChar char="ü"/>
              </a:pPr>
              <a:endParaRPr lang="es-ES" sz="2100" b="1" dirty="0" smtClean="0">
                <a:solidFill>
                  <a:srgbClr val="0000CC"/>
                </a:solidFill>
                <a:latin typeface="Times New Roman" pitchFamily="18" charset="0"/>
              </a:endParaRPr>
            </a:p>
          </p:txBody>
        </p:sp>
      </p:grpSp>
      <p:grpSp>
        <p:nvGrpSpPr>
          <p:cNvPr id="29" name="28 Grupo"/>
          <p:cNvGrpSpPr/>
          <p:nvPr/>
        </p:nvGrpSpPr>
        <p:grpSpPr>
          <a:xfrm>
            <a:off x="3563888" y="1052736"/>
            <a:ext cx="2376266" cy="1181084"/>
            <a:chOff x="2267743" y="3184020"/>
            <a:chExt cx="2376266" cy="1181084"/>
          </a:xfrm>
        </p:grpSpPr>
        <p:sp>
          <p:nvSpPr>
            <p:cNvPr id="30" name="Text Box 19"/>
            <p:cNvSpPr txBox="1">
              <a:spLocks noChangeArrowheads="1"/>
            </p:cNvSpPr>
            <p:nvPr/>
          </p:nvSpPr>
          <p:spPr bwMode="auto">
            <a:xfrm>
              <a:off x="2339753" y="3184020"/>
              <a:ext cx="2304256" cy="338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2" tIns="45700" rIns="91402" bIns="4570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r>
                <a:rPr lang="en-US" sz="1600" b="1" dirty="0" smtClean="0">
                  <a:solidFill>
                    <a:srgbClr val="C00000"/>
                  </a:solidFill>
                  <a:latin typeface="Arial" charset="0"/>
                </a:rPr>
                <a:t>We have to correct</a:t>
              </a:r>
              <a:endParaRPr lang="en-US" sz="1600" b="1" dirty="0">
                <a:solidFill>
                  <a:srgbClr val="C00000"/>
                </a:solidFill>
                <a:latin typeface="Arial" charset="0"/>
              </a:endParaRPr>
            </a:p>
          </p:txBody>
        </p:sp>
        <p:cxnSp>
          <p:nvCxnSpPr>
            <p:cNvPr id="31" name="30 Conector recto de flecha"/>
            <p:cNvCxnSpPr/>
            <p:nvPr/>
          </p:nvCxnSpPr>
          <p:spPr>
            <a:xfrm flipH="1">
              <a:off x="2915817" y="3501008"/>
              <a:ext cx="288033" cy="23755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2" name="Elipse 9"/>
            <p:cNvSpPr>
              <a:spLocks noChangeAspect="1"/>
            </p:cNvSpPr>
            <p:nvPr/>
          </p:nvSpPr>
          <p:spPr bwMode="auto">
            <a:xfrm>
              <a:off x="2267743" y="3789040"/>
              <a:ext cx="792090" cy="576064"/>
            </a:xfrm>
            <a:prstGeom prst="ellipse">
              <a:avLst/>
            </a:prstGeom>
            <a:noFill/>
            <a:ln w="28575" cap="flat" cmpd="sng" algn="ctr">
              <a:solidFill>
                <a:srgbClr val="C00000"/>
              </a:solidFill>
              <a:prstDash val="solid"/>
              <a:round/>
              <a:headEnd type="none" w="med" len="med"/>
              <a:tailEnd type="none" w="med" len="med"/>
            </a:ln>
            <a:effectLst/>
          </p:spPr>
          <p:txBody>
            <a:bodyPr vert="horz" wrap="square" lIns="80202" tIns="40101" rIns="80202" bIns="40101" numCol="1" rtlCol="0" anchor="t" anchorCtr="0" compatLnSpc="1">
              <a:prstTxWarp prst="textNoShape">
                <a:avLst/>
              </a:prstTxWarp>
            </a:bodyPr>
            <a:lstStyle/>
            <a:p>
              <a:pPr defTabSz="802020">
                <a:lnSpc>
                  <a:spcPct val="90000"/>
                </a:lnSpc>
                <a:spcBef>
                  <a:spcPct val="20000"/>
                </a:spcBef>
                <a:buClr>
                  <a:schemeClr val="accent2"/>
                </a:buClr>
                <a:buFont typeface="Wingdings" pitchFamily="2" charset="2"/>
                <a:buChar char="ü"/>
              </a:pPr>
              <a:endParaRPr lang="es-ES" sz="2100" b="1" dirty="0" smtClean="0">
                <a:solidFill>
                  <a:srgbClr val="C00000"/>
                </a:solidFill>
                <a:latin typeface="Times New Roman" pitchFamily="18" charset="0"/>
              </a:endParaRPr>
            </a:p>
          </p:txBody>
        </p:sp>
      </p:grpSp>
      <p:grpSp>
        <p:nvGrpSpPr>
          <p:cNvPr id="38" name="37 Grupo"/>
          <p:cNvGrpSpPr/>
          <p:nvPr/>
        </p:nvGrpSpPr>
        <p:grpSpPr>
          <a:xfrm>
            <a:off x="323528" y="1074262"/>
            <a:ext cx="8496944" cy="1922690"/>
            <a:chOff x="323528" y="1074262"/>
            <a:chExt cx="8496944" cy="1922690"/>
          </a:xfrm>
        </p:grpSpPr>
        <p:grpSp>
          <p:nvGrpSpPr>
            <p:cNvPr id="19" name="18 Grupo"/>
            <p:cNvGrpSpPr/>
            <p:nvPr/>
          </p:nvGrpSpPr>
          <p:grpSpPr>
            <a:xfrm>
              <a:off x="323528" y="1074262"/>
              <a:ext cx="1584175" cy="1130602"/>
              <a:chOff x="2123730" y="3162494"/>
              <a:chExt cx="1584175" cy="1130602"/>
            </a:xfrm>
          </p:grpSpPr>
          <p:sp>
            <p:nvSpPr>
              <p:cNvPr id="15" name="Text Box 19"/>
              <p:cNvSpPr txBox="1">
                <a:spLocks noChangeArrowheads="1"/>
              </p:cNvSpPr>
              <p:nvPr/>
            </p:nvSpPr>
            <p:spPr bwMode="auto">
              <a:xfrm>
                <a:off x="2123730" y="3162494"/>
                <a:ext cx="1584175" cy="338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2" tIns="45700" rIns="91402" bIns="4570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r>
                  <a:rPr lang="en-US" sz="1600" b="1" dirty="0" smtClean="0">
                    <a:solidFill>
                      <a:schemeClr val="tx1"/>
                    </a:solidFill>
                    <a:latin typeface="Arial" charset="0"/>
                  </a:rPr>
                  <a:t>We measure</a:t>
                </a:r>
                <a:endParaRPr lang="en-US" sz="1600" b="1" dirty="0">
                  <a:solidFill>
                    <a:schemeClr val="tx1"/>
                  </a:solidFill>
                  <a:latin typeface="Arial" charset="0"/>
                </a:endParaRPr>
              </a:p>
            </p:txBody>
          </p:sp>
          <p:cxnSp>
            <p:nvCxnSpPr>
              <p:cNvPr id="17" name="16 Conector recto de flecha"/>
              <p:cNvCxnSpPr>
                <a:stCxn id="15" idx="2"/>
              </p:cNvCxnSpPr>
              <p:nvPr/>
            </p:nvCxnSpPr>
            <p:spPr>
              <a:xfrm flipH="1">
                <a:off x="2771801" y="3501008"/>
                <a:ext cx="144017"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Elipse 9"/>
              <p:cNvSpPr>
                <a:spLocks noChangeAspect="1"/>
              </p:cNvSpPr>
              <p:nvPr/>
            </p:nvSpPr>
            <p:spPr bwMode="auto">
              <a:xfrm>
                <a:off x="2267744" y="3789040"/>
                <a:ext cx="720080" cy="504056"/>
              </a:xfrm>
              <a:prstGeom prst="ellipse">
                <a:avLst/>
              </a:prstGeom>
              <a:noFill/>
              <a:ln w="28575" cap="flat" cmpd="sng" algn="ctr">
                <a:solidFill>
                  <a:schemeClr val="tx1"/>
                </a:solidFill>
                <a:prstDash val="solid"/>
                <a:round/>
                <a:headEnd type="none" w="med" len="med"/>
                <a:tailEnd type="none" w="med" len="med"/>
              </a:ln>
              <a:effectLst/>
            </p:spPr>
            <p:txBody>
              <a:bodyPr vert="horz" wrap="square" lIns="80202" tIns="40101" rIns="80202" bIns="40101" numCol="1" rtlCol="0" anchor="t" anchorCtr="0" compatLnSpc="1">
                <a:prstTxWarp prst="textNoShape">
                  <a:avLst/>
                </a:prstTxWarp>
              </a:bodyPr>
              <a:lstStyle/>
              <a:p>
                <a:pPr defTabSz="802020">
                  <a:lnSpc>
                    <a:spcPct val="90000"/>
                  </a:lnSpc>
                  <a:spcBef>
                    <a:spcPct val="20000"/>
                  </a:spcBef>
                  <a:buClr>
                    <a:schemeClr val="accent2"/>
                  </a:buClr>
                  <a:buFont typeface="Wingdings" pitchFamily="2" charset="2"/>
                  <a:buChar char="ü"/>
                </a:pPr>
                <a:endParaRPr lang="es-ES" sz="2100" b="1" dirty="0" smtClean="0">
                  <a:solidFill>
                    <a:srgbClr val="0000CC"/>
                  </a:solidFill>
                  <a:latin typeface="Times New Roman" pitchFamily="18" charset="0"/>
                </a:endParaRPr>
              </a:p>
            </p:txBody>
          </p:sp>
        </p:grpSp>
        <p:sp>
          <p:nvSpPr>
            <p:cNvPr id="37" name="Elipse 9"/>
            <p:cNvSpPr>
              <a:spLocks noChangeAspect="1"/>
            </p:cNvSpPr>
            <p:nvPr/>
          </p:nvSpPr>
          <p:spPr bwMode="auto">
            <a:xfrm>
              <a:off x="8028384" y="2492896"/>
              <a:ext cx="792088" cy="504056"/>
            </a:xfrm>
            <a:prstGeom prst="ellipse">
              <a:avLst/>
            </a:prstGeom>
            <a:noFill/>
            <a:ln w="28575" cap="flat" cmpd="sng" algn="ctr">
              <a:solidFill>
                <a:schemeClr val="tx1"/>
              </a:solidFill>
              <a:prstDash val="solid"/>
              <a:round/>
              <a:headEnd type="none" w="med" len="med"/>
              <a:tailEnd type="none" w="med" len="med"/>
            </a:ln>
            <a:effectLst/>
          </p:spPr>
          <p:txBody>
            <a:bodyPr vert="horz" wrap="square" lIns="80202" tIns="40101" rIns="80202" bIns="40101" numCol="1" rtlCol="0" anchor="t" anchorCtr="0" compatLnSpc="1">
              <a:prstTxWarp prst="textNoShape">
                <a:avLst/>
              </a:prstTxWarp>
            </a:bodyPr>
            <a:lstStyle/>
            <a:p>
              <a:pPr defTabSz="802020">
                <a:lnSpc>
                  <a:spcPct val="90000"/>
                </a:lnSpc>
                <a:spcBef>
                  <a:spcPct val="20000"/>
                </a:spcBef>
                <a:buClr>
                  <a:schemeClr val="accent2"/>
                </a:buClr>
                <a:buFont typeface="Wingdings" pitchFamily="2" charset="2"/>
                <a:buChar char="ü"/>
              </a:pPr>
              <a:endParaRPr lang="es-ES" sz="2100" b="1" dirty="0" smtClean="0">
                <a:solidFill>
                  <a:srgbClr val="0000CC"/>
                </a:solidFill>
                <a:latin typeface="Times New Roman" pitchFamily="18" charset="0"/>
              </a:endParaRPr>
            </a:p>
          </p:txBody>
        </p:sp>
      </p:grpSp>
      <p:sp>
        <p:nvSpPr>
          <p:cNvPr id="41" name="Text Box 19"/>
          <p:cNvSpPr txBox="1">
            <a:spLocks noChangeArrowheads="1"/>
          </p:cNvSpPr>
          <p:nvPr/>
        </p:nvSpPr>
        <p:spPr bwMode="auto">
          <a:xfrm>
            <a:off x="1187624" y="2627661"/>
            <a:ext cx="3384376" cy="36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2" tIns="45700" rIns="91402" bIns="4570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r>
              <a:rPr lang="en-US" sz="1800" b="1" dirty="0" smtClean="0">
                <a:solidFill>
                  <a:srgbClr val="C00000"/>
                </a:solidFill>
                <a:latin typeface="Arial" charset="0"/>
              </a:rPr>
              <a:t>Two </a:t>
            </a:r>
            <a:r>
              <a:rPr lang="en-US" sz="1800" b="1" dirty="0" smtClean="0">
                <a:solidFill>
                  <a:srgbClr val="C00000"/>
                </a:solidFill>
                <a:latin typeface="Symbol" pitchFamily="18" charset="2"/>
              </a:rPr>
              <a:t>g</a:t>
            </a:r>
            <a:r>
              <a:rPr lang="en-US" sz="1800" b="1" dirty="0" smtClean="0">
                <a:solidFill>
                  <a:srgbClr val="C00000"/>
                </a:solidFill>
                <a:latin typeface="Arial" pitchFamily="34" charset="0"/>
                <a:cs typeface="Arial" pitchFamily="34" charset="0"/>
              </a:rPr>
              <a:t>-rays</a:t>
            </a:r>
            <a:r>
              <a:rPr lang="en-US" sz="1800" b="1" dirty="0" smtClean="0">
                <a:solidFill>
                  <a:srgbClr val="C00000"/>
                </a:solidFill>
                <a:latin typeface="Arial" charset="0"/>
              </a:rPr>
              <a:t>, feeder and decay</a:t>
            </a:r>
            <a:r>
              <a:rPr lang="en-US" sz="1800" b="1" baseline="-25000" dirty="0" smtClean="0">
                <a:solidFill>
                  <a:srgbClr val="C00000"/>
                </a:solidFill>
                <a:latin typeface="Arial" charset="0"/>
              </a:rPr>
              <a:t> </a:t>
            </a:r>
            <a:r>
              <a:rPr lang="en-US" sz="1800" b="1" dirty="0" smtClean="0">
                <a:solidFill>
                  <a:srgbClr val="C00000"/>
                </a:solidFill>
                <a:latin typeface="Arial" charset="0"/>
              </a:rPr>
              <a:t> </a:t>
            </a:r>
            <a:endParaRPr lang="en-US" sz="1800" b="1" dirty="0">
              <a:solidFill>
                <a:srgbClr val="C00000"/>
              </a:solidFill>
              <a:latin typeface="Arial" charset="0"/>
            </a:endParaRPr>
          </a:p>
        </p:txBody>
      </p:sp>
      <p:sp>
        <p:nvSpPr>
          <p:cNvPr id="43" name="Text Box 19"/>
          <p:cNvSpPr txBox="1">
            <a:spLocks noChangeArrowheads="1"/>
          </p:cNvSpPr>
          <p:nvPr/>
        </p:nvSpPr>
        <p:spPr bwMode="auto">
          <a:xfrm>
            <a:off x="1187624" y="4859909"/>
            <a:ext cx="3600400" cy="36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2" tIns="45700" rIns="91402" bIns="4570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r>
              <a:rPr lang="en-US" sz="1800" b="1" dirty="0" smtClean="0">
                <a:solidFill>
                  <a:srgbClr val="C00000"/>
                </a:solidFill>
                <a:latin typeface="Arial" charset="0"/>
              </a:rPr>
              <a:t>Total correction mean average</a:t>
            </a:r>
            <a:r>
              <a:rPr lang="en-US" sz="1800" b="1" baseline="-25000" dirty="0" smtClean="0">
                <a:solidFill>
                  <a:srgbClr val="C00000"/>
                </a:solidFill>
                <a:latin typeface="Arial" charset="0"/>
              </a:rPr>
              <a:t> </a:t>
            </a:r>
            <a:r>
              <a:rPr lang="en-US" sz="1800" b="1" dirty="0" smtClean="0">
                <a:solidFill>
                  <a:srgbClr val="C00000"/>
                </a:solidFill>
                <a:latin typeface="Arial" charset="0"/>
              </a:rPr>
              <a:t> </a:t>
            </a:r>
            <a:endParaRPr lang="en-US" sz="1800" b="1" dirty="0">
              <a:solidFill>
                <a:srgbClr val="C00000"/>
              </a:solidFill>
              <a:latin typeface="Arial" charset="0"/>
            </a:endParaRPr>
          </a:p>
        </p:txBody>
      </p:sp>
      <p:grpSp>
        <p:nvGrpSpPr>
          <p:cNvPr id="42" name="41 Grupo"/>
          <p:cNvGrpSpPr/>
          <p:nvPr/>
        </p:nvGrpSpPr>
        <p:grpSpPr>
          <a:xfrm>
            <a:off x="179512" y="3212976"/>
            <a:ext cx="5184576" cy="1080120"/>
            <a:chOff x="179512" y="2996952"/>
            <a:chExt cx="5184576" cy="1080120"/>
          </a:xfrm>
        </p:grpSpPr>
        <p:grpSp>
          <p:nvGrpSpPr>
            <p:cNvPr id="40" name="39 Grupo"/>
            <p:cNvGrpSpPr/>
            <p:nvPr/>
          </p:nvGrpSpPr>
          <p:grpSpPr>
            <a:xfrm>
              <a:off x="2843808" y="3018478"/>
              <a:ext cx="2520280" cy="1058594"/>
              <a:chOff x="2843808" y="2514422"/>
              <a:chExt cx="2520280" cy="1058594"/>
            </a:xfrm>
          </p:grpSpPr>
          <p:pic>
            <p:nvPicPr>
              <p:cNvPr id="124931" name="Picture 3"/>
              <p:cNvPicPr>
                <a:picLocks noChangeAspect="1" noChangeArrowheads="1"/>
              </p:cNvPicPr>
              <p:nvPr/>
            </p:nvPicPr>
            <p:blipFill>
              <a:blip r:embed="rId6" cstate="print"/>
              <a:srcRect/>
              <a:stretch>
                <a:fillRect/>
              </a:stretch>
            </p:blipFill>
            <p:spPr bwMode="auto">
              <a:xfrm>
                <a:off x="2843808" y="2887216"/>
                <a:ext cx="2520280" cy="685800"/>
              </a:xfrm>
              <a:prstGeom prst="rect">
                <a:avLst/>
              </a:prstGeom>
              <a:noFill/>
              <a:ln w="9525">
                <a:noFill/>
                <a:miter lim="800000"/>
                <a:headEnd/>
                <a:tailEnd/>
              </a:ln>
            </p:spPr>
          </p:pic>
          <p:sp>
            <p:nvSpPr>
              <p:cNvPr id="35" name="Text Box 19"/>
              <p:cNvSpPr txBox="1">
                <a:spLocks noChangeArrowheads="1"/>
              </p:cNvSpPr>
              <p:nvPr/>
            </p:nvSpPr>
            <p:spPr bwMode="auto">
              <a:xfrm>
                <a:off x="2987824" y="2514422"/>
                <a:ext cx="2304256" cy="36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2" tIns="45700" rIns="91402" bIns="4570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r>
                  <a:rPr lang="en-US" sz="1800" b="1" dirty="0" smtClean="0">
                    <a:solidFill>
                      <a:schemeClr val="tx1"/>
                    </a:solidFill>
                    <a:latin typeface="Arial" charset="0"/>
                  </a:rPr>
                  <a:t>Correction </a:t>
                </a:r>
                <a:r>
                  <a:rPr lang="en-US" sz="1800" b="1" dirty="0" smtClean="0">
                    <a:solidFill>
                      <a:schemeClr val="tx1"/>
                    </a:solidFill>
                    <a:latin typeface="Symbol" pitchFamily="18" charset="2"/>
                  </a:rPr>
                  <a:t>g</a:t>
                </a:r>
                <a:r>
                  <a:rPr lang="en-US" sz="1800" b="1" dirty="0" smtClean="0">
                    <a:solidFill>
                      <a:schemeClr val="tx1"/>
                    </a:solidFill>
                    <a:latin typeface="Arial" charset="0"/>
                  </a:rPr>
                  <a:t> </a:t>
                </a:r>
                <a:r>
                  <a:rPr lang="en-US" sz="1800" b="1" baseline="-25000" dirty="0" smtClean="0">
                    <a:solidFill>
                      <a:schemeClr val="tx1"/>
                    </a:solidFill>
                    <a:latin typeface="Arial" charset="0"/>
                  </a:rPr>
                  <a:t>decay</a:t>
                </a:r>
                <a:endParaRPr lang="en-US" sz="1800" b="1" baseline="-25000" dirty="0">
                  <a:solidFill>
                    <a:schemeClr val="tx1"/>
                  </a:solidFill>
                  <a:latin typeface="Arial" charset="0"/>
                </a:endParaRPr>
              </a:p>
            </p:txBody>
          </p:sp>
        </p:grpSp>
        <p:grpSp>
          <p:nvGrpSpPr>
            <p:cNvPr id="39" name="38 Grupo"/>
            <p:cNvGrpSpPr/>
            <p:nvPr/>
          </p:nvGrpSpPr>
          <p:grpSpPr>
            <a:xfrm>
              <a:off x="179512" y="2996952"/>
              <a:ext cx="2562225" cy="1080120"/>
              <a:chOff x="179512" y="2492896"/>
              <a:chExt cx="2562225" cy="1080120"/>
            </a:xfrm>
          </p:grpSpPr>
          <p:pic>
            <p:nvPicPr>
              <p:cNvPr id="124932" name="Picture 4"/>
              <p:cNvPicPr>
                <a:picLocks noChangeAspect="1" noChangeArrowheads="1"/>
              </p:cNvPicPr>
              <p:nvPr/>
            </p:nvPicPr>
            <p:blipFill>
              <a:blip r:embed="rId7" cstate="print"/>
              <a:srcRect/>
              <a:stretch>
                <a:fillRect/>
              </a:stretch>
            </p:blipFill>
            <p:spPr bwMode="auto">
              <a:xfrm>
                <a:off x="179512" y="2887216"/>
                <a:ext cx="2562225" cy="685800"/>
              </a:xfrm>
              <a:prstGeom prst="rect">
                <a:avLst/>
              </a:prstGeom>
              <a:noFill/>
              <a:ln w="9525">
                <a:noFill/>
                <a:miter lim="800000"/>
                <a:headEnd/>
                <a:tailEnd/>
              </a:ln>
            </p:spPr>
          </p:pic>
          <p:sp>
            <p:nvSpPr>
              <p:cNvPr id="36" name="Text Box 19"/>
              <p:cNvSpPr txBox="1">
                <a:spLocks noChangeArrowheads="1"/>
              </p:cNvSpPr>
              <p:nvPr/>
            </p:nvSpPr>
            <p:spPr bwMode="auto">
              <a:xfrm>
                <a:off x="395536" y="2492896"/>
                <a:ext cx="2304256" cy="36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2" tIns="45700" rIns="91402" bIns="4570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r>
                  <a:rPr lang="en-US" sz="1800" b="1" dirty="0" smtClean="0">
                    <a:solidFill>
                      <a:schemeClr val="tx1"/>
                    </a:solidFill>
                    <a:latin typeface="Arial" charset="0"/>
                  </a:rPr>
                  <a:t>Correction </a:t>
                </a:r>
                <a:r>
                  <a:rPr lang="en-US" sz="1800" b="1" dirty="0" smtClean="0">
                    <a:solidFill>
                      <a:schemeClr val="tx1"/>
                    </a:solidFill>
                    <a:latin typeface="Symbol" pitchFamily="18" charset="2"/>
                  </a:rPr>
                  <a:t>g</a:t>
                </a:r>
                <a:r>
                  <a:rPr lang="en-US" sz="1800" b="1" dirty="0" smtClean="0">
                    <a:solidFill>
                      <a:schemeClr val="tx1"/>
                    </a:solidFill>
                    <a:latin typeface="Arial" charset="0"/>
                  </a:rPr>
                  <a:t> </a:t>
                </a:r>
                <a:r>
                  <a:rPr lang="en-US" sz="1800" b="1" baseline="-25000" dirty="0" smtClean="0">
                    <a:solidFill>
                      <a:schemeClr val="tx1"/>
                    </a:solidFill>
                    <a:latin typeface="Arial" charset="0"/>
                  </a:rPr>
                  <a:t>feeder</a:t>
                </a:r>
                <a:endParaRPr lang="en-US" sz="1800" b="1" baseline="-25000" dirty="0">
                  <a:solidFill>
                    <a:schemeClr val="tx1"/>
                  </a:solidFill>
                  <a:latin typeface="Arial" charset="0"/>
                </a:endParaRPr>
              </a:p>
            </p:txBody>
          </p:sp>
        </p:grpSp>
      </p:grpSp>
      <p:grpSp>
        <p:nvGrpSpPr>
          <p:cNvPr id="57" name="56 Grupo"/>
          <p:cNvGrpSpPr/>
          <p:nvPr/>
        </p:nvGrpSpPr>
        <p:grpSpPr>
          <a:xfrm>
            <a:off x="1979712" y="3501008"/>
            <a:ext cx="4968552" cy="1274618"/>
            <a:chOff x="1979712" y="3501008"/>
            <a:chExt cx="4968552" cy="1274618"/>
          </a:xfrm>
        </p:grpSpPr>
        <p:sp>
          <p:nvSpPr>
            <p:cNvPr id="44" name="Elipse 9"/>
            <p:cNvSpPr>
              <a:spLocks noChangeAspect="1"/>
            </p:cNvSpPr>
            <p:nvPr/>
          </p:nvSpPr>
          <p:spPr bwMode="auto">
            <a:xfrm>
              <a:off x="4788024" y="3501008"/>
              <a:ext cx="720080" cy="504056"/>
            </a:xfrm>
            <a:prstGeom prst="ellipse">
              <a:avLst/>
            </a:prstGeom>
            <a:noFill/>
            <a:ln w="19050" cap="flat" cmpd="sng" algn="ctr">
              <a:solidFill>
                <a:schemeClr val="tx1"/>
              </a:solidFill>
              <a:prstDash val="solid"/>
              <a:round/>
              <a:headEnd type="none" w="med" len="med"/>
              <a:tailEnd type="none" w="med" len="med"/>
            </a:ln>
            <a:effectLst/>
          </p:spPr>
          <p:txBody>
            <a:bodyPr vert="horz" wrap="square" lIns="80202" tIns="40101" rIns="80202" bIns="40101" numCol="1" rtlCol="0" anchor="t" anchorCtr="0" compatLnSpc="1">
              <a:prstTxWarp prst="textNoShape">
                <a:avLst/>
              </a:prstTxWarp>
            </a:bodyPr>
            <a:lstStyle/>
            <a:p>
              <a:pPr defTabSz="802020">
                <a:lnSpc>
                  <a:spcPct val="90000"/>
                </a:lnSpc>
                <a:spcBef>
                  <a:spcPct val="20000"/>
                </a:spcBef>
                <a:buClr>
                  <a:schemeClr val="accent2"/>
                </a:buClr>
                <a:buFont typeface="Wingdings" pitchFamily="2" charset="2"/>
                <a:buChar char="ü"/>
              </a:pPr>
              <a:endParaRPr lang="es-ES" sz="2100" b="1" dirty="0" smtClean="0">
                <a:solidFill>
                  <a:srgbClr val="0000CC"/>
                </a:solidFill>
                <a:latin typeface="Times New Roman" pitchFamily="18" charset="0"/>
              </a:endParaRPr>
            </a:p>
          </p:txBody>
        </p:sp>
        <p:sp>
          <p:nvSpPr>
            <p:cNvPr id="45" name="Text Box 19"/>
            <p:cNvSpPr txBox="1">
              <a:spLocks noChangeArrowheads="1"/>
            </p:cNvSpPr>
            <p:nvPr/>
          </p:nvSpPr>
          <p:spPr bwMode="auto">
            <a:xfrm>
              <a:off x="5364089" y="4437112"/>
              <a:ext cx="1584175" cy="338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2" tIns="45700" rIns="91402" bIns="4570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r>
                <a:rPr lang="en-US" sz="1600" b="1" dirty="0" smtClean="0">
                  <a:solidFill>
                    <a:schemeClr val="tx1"/>
                  </a:solidFill>
                  <a:latin typeface="Arial" charset="0"/>
                </a:rPr>
                <a:t>CRD </a:t>
              </a:r>
              <a:r>
                <a:rPr lang="en-US" sz="1600" b="1" baseline="-25000" dirty="0" smtClean="0">
                  <a:solidFill>
                    <a:schemeClr val="tx1"/>
                  </a:solidFill>
                  <a:latin typeface="Arial" charset="0"/>
                </a:rPr>
                <a:t>decay</a:t>
              </a:r>
              <a:endParaRPr lang="en-US" sz="1600" b="1" baseline="-25000" dirty="0">
                <a:solidFill>
                  <a:schemeClr val="tx1"/>
                </a:solidFill>
                <a:latin typeface="Arial" charset="0"/>
              </a:endParaRPr>
            </a:p>
          </p:txBody>
        </p:sp>
        <p:cxnSp>
          <p:nvCxnSpPr>
            <p:cNvPr id="47" name="46 Conector recto de flecha"/>
            <p:cNvCxnSpPr>
              <a:stCxn id="44" idx="5"/>
            </p:cNvCxnSpPr>
            <p:nvPr/>
          </p:nvCxnSpPr>
          <p:spPr>
            <a:xfrm>
              <a:off x="5402651" y="3931247"/>
              <a:ext cx="321477" cy="43385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Elipse 9"/>
            <p:cNvSpPr>
              <a:spLocks noChangeAspect="1"/>
            </p:cNvSpPr>
            <p:nvPr/>
          </p:nvSpPr>
          <p:spPr bwMode="auto">
            <a:xfrm>
              <a:off x="1979712" y="3501008"/>
              <a:ext cx="720080" cy="504056"/>
            </a:xfrm>
            <a:prstGeom prst="ellipse">
              <a:avLst/>
            </a:prstGeom>
            <a:noFill/>
            <a:ln w="19050" cap="flat" cmpd="sng" algn="ctr">
              <a:solidFill>
                <a:schemeClr val="tx1"/>
              </a:solidFill>
              <a:prstDash val="solid"/>
              <a:round/>
              <a:headEnd type="none" w="med" len="med"/>
              <a:tailEnd type="none" w="med" len="med"/>
            </a:ln>
            <a:effectLst/>
          </p:spPr>
          <p:txBody>
            <a:bodyPr vert="horz" wrap="square" lIns="80202" tIns="40101" rIns="80202" bIns="40101" numCol="1" rtlCol="0" anchor="t" anchorCtr="0" compatLnSpc="1">
              <a:prstTxWarp prst="textNoShape">
                <a:avLst/>
              </a:prstTxWarp>
            </a:bodyPr>
            <a:lstStyle/>
            <a:p>
              <a:pPr defTabSz="802020">
                <a:lnSpc>
                  <a:spcPct val="90000"/>
                </a:lnSpc>
                <a:spcBef>
                  <a:spcPct val="20000"/>
                </a:spcBef>
                <a:buClr>
                  <a:schemeClr val="accent2"/>
                </a:buClr>
                <a:buFont typeface="Wingdings" pitchFamily="2" charset="2"/>
                <a:buChar char="ü"/>
              </a:pPr>
              <a:endParaRPr lang="es-ES" sz="2100" b="1" dirty="0" smtClean="0">
                <a:solidFill>
                  <a:srgbClr val="0000CC"/>
                </a:solidFill>
                <a:latin typeface="Times New Roman" pitchFamily="18" charset="0"/>
              </a:endParaRPr>
            </a:p>
          </p:txBody>
        </p:sp>
        <p:sp>
          <p:nvSpPr>
            <p:cNvPr id="51" name="Text Box 19"/>
            <p:cNvSpPr txBox="1">
              <a:spLocks noChangeArrowheads="1"/>
            </p:cNvSpPr>
            <p:nvPr/>
          </p:nvSpPr>
          <p:spPr bwMode="auto">
            <a:xfrm>
              <a:off x="2483769" y="4386630"/>
              <a:ext cx="1584175" cy="338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2" tIns="45700" rIns="91402" bIns="4570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r>
                <a:rPr lang="en-US" sz="1600" b="1" dirty="0" smtClean="0">
                  <a:solidFill>
                    <a:schemeClr val="tx1"/>
                  </a:solidFill>
                  <a:latin typeface="Arial" charset="0"/>
                </a:rPr>
                <a:t>CRD </a:t>
              </a:r>
              <a:r>
                <a:rPr lang="en-US" sz="1600" b="1" baseline="-25000" dirty="0" smtClean="0">
                  <a:solidFill>
                    <a:schemeClr val="tx1"/>
                  </a:solidFill>
                  <a:latin typeface="Arial" charset="0"/>
                </a:rPr>
                <a:t>feeder</a:t>
              </a:r>
              <a:endParaRPr lang="en-US" sz="1600" b="1" baseline="-25000" dirty="0">
                <a:solidFill>
                  <a:schemeClr val="tx1"/>
                </a:solidFill>
                <a:latin typeface="Arial" charset="0"/>
              </a:endParaRPr>
            </a:p>
          </p:txBody>
        </p:sp>
        <p:cxnSp>
          <p:nvCxnSpPr>
            <p:cNvPr id="55" name="54 Conector recto de flecha"/>
            <p:cNvCxnSpPr>
              <a:stCxn id="50" idx="5"/>
            </p:cNvCxnSpPr>
            <p:nvPr/>
          </p:nvCxnSpPr>
          <p:spPr>
            <a:xfrm>
              <a:off x="2594339" y="3931247"/>
              <a:ext cx="105453" cy="5058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6" name="45 CuadroTexto"/>
          <p:cNvSpPr txBox="1"/>
          <p:nvPr/>
        </p:nvSpPr>
        <p:spPr>
          <a:xfrm>
            <a:off x="6149291" y="6577607"/>
            <a:ext cx="2599173" cy="307777"/>
          </a:xfrm>
          <a:prstGeom prst="rect">
            <a:avLst/>
          </a:prstGeom>
          <a:noFill/>
        </p:spPr>
        <p:txBody>
          <a:bodyPr wrap="none" rtlCol="0">
            <a:spAutoFit/>
          </a:bodyPr>
          <a:lstStyle/>
          <a:p>
            <a:r>
              <a:rPr lang="fr-FR" altLang="es-ES" sz="1400" dirty="0" smtClean="0">
                <a:latin typeface="+mj-lt"/>
              </a:rPr>
              <a:t>V. Vedia, </a:t>
            </a:r>
            <a:r>
              <a:rPr lang="fr-FR" altLang="es-ES" sz="1400" dirty="0" err="1" smtClean="0">
                <a:latin typeface="+mj-lt"/>
              </a:rPr>
              <a:t>PhD</a:t>
            </a:r>
            <a:r>
              <a:rPr lang="fr-FR" altLang="es-ES" sz="1400" dirty="0" smtClean="0">
                <a:latin typeface="+mj-lt"/>
              </a:rPr>
              <a:t> </a:t>
            </a:r>
            <a:r>
              <a:rPr lang="fr-FR" altLang="es-ES" sz="1400" dirty="0" err="1" smtClean="0">
                <a:latin typeface="+mj-lt"/>
              </a:rPr>
              <a:t>Thesis</a:t>
            </a:r>
            <a:r>
              <a:rPr lang="fr-FR" altLang="es-ES" sz="1400" dirty="0" smtClean="0">
                <a:latin typeface="+mj-lt"/>
              </a:rPr>
              <a:t> UCM </a:t>
            </a:r>
            <a:r>
              <a:rPr lang="fr-FR" altLang="es-ES" sz="1400" dirty="0" smtClean="0">
                <a:latin typeface="+mj-lt"/>
              </a:rPr>
              <a:t> </a:t>
            </a:r>
            <a:r>
              <a:rPr lang="fr-FR" altLang="es-ES" sz="1400" dirty="0" smtClean="0">
                <a:latin typeface="+mj-lt"/>
              </a:rPr>
              <a:t>(</a:t>
            </a:r>
            <a:r>
              <a:rPr lang="fr-FR" altLang="es-ES" sz="1400" dirty="0" smtClean="0">
                <a:latin typeface="+mj-lt"/>
              </a:rPr>
              <a:t>2018)</a:t>
            </a:r>
            <a:endParaRPr lang="es-ES" sz="1400" dirty="0">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500" fill="hold"/>
                                        <p:tgtEl>
                                          <p:spTgt spid="42"/>
                                        </p:tgtEl>
                                        <p:attrNameLst>
                                          <p:attrName>ppt_w</p:attrName>
                                        </p:attrNameLst>
                                      </p:cBhvr>
                                      <p:tavLst>
                                        <p:tav tm="0">
                                          <p:val>
                                            <p:fltVal val="0"/>
                                          </p:val>
                                        </p:tav>
                                        <p:tav tm="100000">
                                          <p:val>
                                            <p:strVal val="#ppt_w"/>
                                          </p:val>
                                        </p:tav>
                                      </p:tavLst>
                                    </p:anim>
                                    <p:anim calcmode="lin" valueType="num">
                                      <p:cBhvr>
                                        <p:cTn id="36" dur="500" fill="hold"/>
                                        <p:tgtEl>
                                          <p:spTgt spid="42"/>
                                        </p:tgtEl>
                                        <p:attrNameLst>
                                          <p:attrName>ppt_h</p:attrName>
                                        </p:attrNameLst>
                                      </p:cBhvr>
                                      <p:tavLst>
                                        <p:tav tm="0">
                                          <p:val>
                                            <p:fltVal val="0"/>
                                          </p:val>
                                        </p:tav>
                                        <p:tav tm="100000">
                                          <p:val>
                                            <p:strVal val="#ppt_h"/>
                                          </p:val>
                                        </p:tav>
                                      </p:tavLst>
                                    </p:anim>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500" fill="hold"/>
                                        <p:tgtEl>
                                          <p:spTgt spid="57"/>
                                        </p:tgtEl>
                                        <p:attrNameLst>
                                          <p:attrName>ppt_w</p:attrName>
                                        </p:attrNameLst>
                                      </p:cBhvr>
                                      <p:tavLst>
                                        <p:tav tm="0">
                                          <p:val>
                                            <p:fltVal val="0"/>
                                          </p:val>
                                        </p:tav>
                                        <p:tav tm="100000">
                                          <p:val>
                                            <p:strVal val="#ppt_w"/>
                                          </p:val>
                                        </p:tav>
                                      </p:tavLst>
                                    </p:anim>
                                    <p:anim calcmode="lin" valueType="num">
                                      <p:cBhvr>
                                        <p:cTn id="43" dur="500" fill="hold"/>
                                        <p:tgtEl>
                                          <p:spTgt spid="57"/>
                                        </p:tgtEl>
                                        <p:attrNameLst>
                                          <p:attrName>ppt_h</p:attrName>
                                        </p:attrNameLst>
                                      </p:cBhvr>
                                      <p:tavLst>
                                        <p:tav tm="0">
                                          <p:val>
                                            <p:fltVal val="0"/>
                                          </p:val>
                                        </p:tav>
                                        <p:tav tm="100000">
                                          <p:val>
                                            <p:strVal val="#ppt_h"/>
                                          </p:val>
                                        </p:tav>
                                      </p:tavLst>
                                    </p:anim>
                                    <p:animEffect transition="in" filter="fade">
                                      <p:cBhvr>
                                        <p:cTn id="44" dur="50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500" fill="hold"/>
                                        <p:tgtEl>
                                          <p:spTgt spid="43"/>
                                        </p:tgtEl>
                                        <p:attrNameLst>
                                          <p:attrName>ppt_w</p:attrName>
                                        </p:attrNameLst>
                                      </p:cBhvr>
                                      <p:tavLst>
                                        <p:tav tm="0">
                                          <p:val>
                                            <p:fltVal val="0"/>
                                          </p:val>
                                        </p:tav>
                                        <p:tav tm="100000">
                                          <p:val>
                                            <p:strVal val="#ppt_w"/>
                                          </p:val>
                                        </p:tav>
                                      </p:tavLst>
                                    </p:anim>
                                    <p:anim calcmode="lin" valueType="num">
                                      <p:cBhvr>
                                        <p:cTn id="50" dur="500" fill="hold"/>
                                        <p:tgtEl>
                                          <p:spTgt spid="43"/>
                                        </p:tgtEl>
                                        <p:attrNameLst>
                                          <p:attrName>ppt_h</p:attrName>
                                        </p:attrNameLst>
                                      </p:cBhvr>
                                      <p:tavLst>
                                        <p:tav tm="0">
                                          <p:val>
                                            <p:fltVal val="0"/>
                                          </p:val>
                                        </p:tav>
                                        <p:tav tm="100000">
                                          <p:val>
                                            <p:strVal val="#ppt_h"/>
                                          </p:val>
                                        </p:tav>
                                      </p:tavLst>
                                    </p:anim>
                                    <p:animEffect transition="in" filter="fade">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156678"/>
                                        </p:tgtEl>
                                        <p:attrNameLst>
                                          <p:attrName>style.visibility</p:attrName>
                                        </p:attrNameLst>
                                      </p:cBhvr>
                                      <p:to>
                                        <p:strVal val="visible"/>
                                      </p:to>
                                    </p:set>
                                    <p:anim calcmode="lin" valueType="num">
                                      <p:cBhvr>
                                        <p:cTn id="56" dur="500" fill="hold"/>
                                        <p:tgtEl>
                                          <p:spTgt spid="156678"/>
                                        </p:tgtEl>
                                        <p:attrNameLst>
                                          <p:attrName>ppt_w</p:attrName>
                                        </p:attrNameLst>
                                      </p:cBhvr>
                                      <p:tavLst>
                                        <p:tav tm="0">
                                          <p:val>
                                            <p:fltVal val="0"/>
                                          </p:val>
                                        </p:tav>
                                        <p:tav tm="100000">
                                          <p:val>
                                            <p:strVal val="#ppt_w"/>
                                          </p:val>
                                        </p:tav>
                                      </p:tavLst>
                                    </p:anim>
                                    <p:anim calcmode="lin" valueType="num">
                                      <p:cBhvr>
                                        <p:cTn id="57" dur="500" fill="hold"/>
                                        <p:tgtEl>
                                          <p:spTgt spid="156678"/>
                                        </p:tgtEl>
                                        <p:attrNameLst>
                                          <p:attrName>ppt_h</p:attrName>
                                        </p:attrNameLst>
                                      </p:cBhvr>
                                      <p:tavLst>
                                        <p:tav tm="0">
                                          <p:val>
                                            <p:fltVal val="0"/>
                                          </p:val>
                                        </p:tav>
                                        <p:tav tm="100000">
                                          <p:val>
                                            <p:strVal val="#ppt_h"/>
                                          </p:val>
                                        </p:tav>
                                      </p:tavLst>
                                    </p:anim>
                                    <p:animEffect transition="in" filter="fade">
                                      <p:cBhvr>
                                        <p:cTn id="58" dur="500"/>
                                        <p:tgtEl>
                                          <p:spTgt spid="15667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nodeType="clickEffect">
                                  <p:stCondLst>
                                    <p:cond delay="0"/>
                                  </p:stCondLst>
                                  <p:childTnLst>
                                    <p:set>
                                      <p:cBhvr>
                                        <p:cTn id="62" dur="1" fill="hold">
                                          <p:stCondLst>
                                            <p:cond delay="0"/>
                                          </p:stCondLst>
                                        </p:cTn>
                                        <p:tgtEl>
                                          <p:spTgt spid="156679"/>
                                        </p:tgtEl>
                                        <p:attrNameLst>
                                          <p:attrName>style.visibility</p:attrName>
                                        </p:attrNameLst>
                                      </p:cBhvr>
                                      <p:to>
                                        <p:strVal val="visible"/>
                                      </p:to>
                                    </p:set>
                                    <p:anim calcmode="lin" valueType="num">
                                      <p:cBhvr>
                                        <p:cTn id="63" dur="500" fill="hold"/>
                                        <p:tgtEl>
                                          <p:spTgt spid="156679"/>
                                        </p:tgtEl>
                                        <p:attrNameLst>
                                          <p:attrName>ppt_w</p:attrName>
                                        </p:attrNameLst>
                                      </p:cBhvr>
                                      <p:tavLst>
                                        <p:tav tm="0">
                                          <p:val>
                                            <p:fltVal val="0"/>
                                          </p:val>
                                        </p:tav>
                                        <p:tav tm="100000">
                                          <p:val>
                                            <p:strVal val="#ppt_w"/>
                                          </p:val>
                                        </p:tav>
                                      </p:tavLst>
                                    </p:anim>
                                    <p:anim calcmode="lin" valueType="num">
                                      <p:cBhvr>
                                        <p:cTn id="64" dur="500" fill="hold"/>
                                        <p:tgtEl>
                                          <p:spTgt spid="156679"/>
                                        </p:tgtEl>
                                        <p:attrNameLst>
                                          <p:attrName>ppt_h</p:attrName>
                                        </p:attrNameLst>
                                      </p:cBhvr>
                                      <p:tavLst>
                                        <p:tav tm="0">
                                          <p:val>
                                            <p:fltVal val="0"/>
                                          </p:val>
                                        </p:tav>
                                        <p:tav tm="100000">
                                          <p:val>
                                            <p:strVal val="#ppt_h"/>
                                          </p:val>
                                        </p:tav>
                                      </p:tavLst>
                                    </p:anim>
                                    <p:animEffect transition="in" filter="fade">
                                      <p:cBhvr>
                                        <p:cTn id="65" dur="500"/>
                                        <p:tgtEl>
                                          <p:spTgt spid="156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27</a:t>
            </a:fld>
            <a:endParaRPr lang="es-ES" b="1" dirty="0">
              <a:solidFill>
                <a:schemeClr val="tx1"/>
              </a:solidFill>
            </a:endParaRPr>
          </a:p>
        </p:txBody>
      </p:sp>
      <p:grpSp>
        <p:nvGrpSpPr>
          <p:cNvPr id="40" name="39 Grupo"/>
          <p:cNvGrpSpPr/>
          <p:nvPr/>
        </p:nvGrpSpPr>
        <p:grpSpPr>
          <a:xfrm>
            <a:off x="2267744" y="1222766"/>
            <a:ext cx="6984571" cy="4294466"/>
            <a:chOff x="611560" y="1676900"/>
            <a:chExt cx="8003669" cy="4848445"/>
          </a:xfrm>
        </p:grpSpPr>
        <p:grpSp>
          <p:nvGrpSpPr>
            <p:cNvPr id="38" name="37 Grupo"/>
            <p:cNvGrpSpPr/>
            <p:nvPr/>
          </p:nvGrpSpPr>
          <p:grpSpPr>
            <a:xfrm>
              <a:off x="611560" y="1676900"/>
              <a:ext cx="8003669" cy="4848445"/>
              <a:chOff x="1547664" y="1813632"/>
              <a:chExt cx="7092280" cy="4233778"/>
            </a:xfrm>
          </p:grpSpPr>
          <p:grpSp>
            <p:nvGrpSpPr>
              <p:cNvPr id="21" name="20 Grupo"/>
              <p:cNvGrpSpPr/>
              <p:nvPr/>
            </p:nvGrpSpPr>
            <p:grpSpPr>
              <a:xfrm>
                <a:off x="1547664" y="1827982"/>
                <a:ext cx="7092280" cy="4219428"/>
                <a:chOff x="1547664" y="1827982"/>
                <a:chExt cx="7092280" cy="4219428"/>
              </a:xfrm>
            </p:grpSpPr>
            <p:pic>
              <p:nvPicPr>
                <p:cNvPr id="16" name="15 Imagen" descr="c1.png"/>
                <p:cNvPicPr>
                  <a:picLocks noChangeAspect="1"/>
                </p:cNvPicPr>
                <p:nvPr/>
              </p:nvPicPr>
              <p:blipFill>
                <a:blip r:embed="rId3" cstate="print"/>
                <a:srcRect l="4326" t="5999" r="7476"/>
                <a:stretch>
                  <a:fillRect/>
                </a:stretch>
              </p:blipFill>
              <p:spPr>
                <a:xfrm>
                  <a:off x="1547664" y="1827982"/>
                  <a:ext cx="6912768" cy="4219428"/>
                </a:xfrm>
                <a:prstGeom prst="rect">
                  <a:avLst/>
                </a:prstGeom>
              </p:spPr>
            </p:pic>
            <p:pic>
              <p:nvPicPr>
                <p:cNvPr id="20" name="19 Imagen" descr="152Eu_244_121_v3.png"/>
                <p:cNvPicPr>
                  <a:picLocks noChangeAspect="1"/>
                </p:cNvPicPr>
                <p:nvPr/>
              </p:nvPicPr>
              <p:blipFill>
                <a:blip r:embed="rId4" cstate="print">
                  <a:clrChange>
                    <a:clrFrom>
                      <a:srgbClr val="FFFFFF"/>
                    </a:clrFrom>
                    <a:clrTo>
                      <a:srgbClr val="FFFFFF">
                        <a:alpha val="0"/>
                      </a:srgbClr>
                    </a:clrTo>
                  </a:clrChange>
                </a:blip>
                <a:stretch>
                  <a:fillRect/>
                </a:stretch>
              </p:blipFill>
              <p:spPr>
                <a:xfrm>
                  <a:off x="1835696" y="1831518"/>
                  <a:ext cx="6804248" cy="1885514"/>
                </a:xfrm>
                <a:prstGeom prst="rect">
                  <a:avLst/>
                </a:prstGeom>
              </p:spPr>
            </p:pic>
          </p:grpSp>
          <p:sp>
            <p:nvSpPr>
              <p:cNvPr id="24" name="23 CuadroTexto"/>
              <p:cNvSpPr txBox="1"/>
              <p:nvPr/>
            </p:nvSpPr>
            <p:spPr>
              <a:xfrm>
                <a:off x="4139952" y="1813632"/>
                <a:ext cx="1159292" cy="369332"/>
              </a:xfrm>
              <a:prstGeom prst="rect">
                <a:avLst/>
              </a:prstGeom>
              <a:noFill/>
              <a:ln>
                <a:solidFill>
                  <a:schemeClr val="tx1"/>
                </a:solidFill>
              </a:ln>
            </p:spPr>
            <p:txBody>
              <a:bodyPr wrap="none" rtlCol="0">
                <a:spAutoFit/>
              </a:bodyPr>
              <a:lstStyle/>
              <a:p>
                <a:r>
                  <a:rPr lang="es-ES" b="1" dirty="0" smtClean="0"/>
                  <a:t>FEP-FEP</a:t>
                </a:r>
                <a:endParaRPr lang="es-ES" b="1" dirty="0"/>
              </a:p>
            </p:txBody>
          </p:sp>
          <p:sp>
            <p:nvSpPr>
              <p:cNvPr id="27" name="26 CuadroTexto"/>
              <p:cNvSpPr txBox="1"/>
              <p:nvPr/>
            </p:nvSpPr>
            <p:spPr>
              <a:xfrm>
                <a:off x="1763688" y="1879131"/>
                <a:ext cx="1723549" cy="369332"/>
              </a:xfrm>
              <a:prstGeom prst="rect">
                <a:avLst/>
              </a:prstGeom>
              <a:noFill/>
              <a:ln>
                <a:solidFill>
                  <a:schemeClr val="tx1"/>
                </a:solidFill>
              </a:ln>
            </p:spPr>
            <p:txBody>
              <a:bodyPr wrap="none" rtlCol="0">
                <a:spAutoFit/>
              </a:bodyPr>
              <a:lstStyle/>
              <a:p>
                <a:r>
                  <a:rPr lang="es-ES" b="1" dirty="0" err="1" smtClean="0"/>
                  <a:t>Compton</a:t>
                </a:r>
                <a:r>
                  <a:rPr lang="es-ES" b="1" dirty="0" smtClean="0"/>
                  <a:t>-FEP</a:t>
                </a:r>
                <a:endParaRPr lang="es-ES" b="1" dirty="0"/>
              </a:p>
            </p:txBody>
          </p:sp>
          <p:cxnSp>
            <p:nvCxnSpPr>
              <p:cNvPr id="29" name="28 Conector recto de flecha"/>
              <p:cNvCxnSpPr/>
              <p:nvPr/>
            </p:nvCxnSpPr>
            <p:spPr>
              <a:xfrm>
                <a:off x="3153506" y="2313962"/>
                <a:ext cx="626405" cy="68298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 name="29 CuadroTexto"/>
              <p:cNvSpPr txBox="1"/>
              <p:nvPr/>
            </p:nvSpPr>
            <p:spPr>
              <a:xfrm>
                <a:off x="6218508" y="1879129"/>
                <a:ext cx="2287806" cy="369332"/>
              </a:xfrm>
              <a:prstGeom prst="rect">
                <a:avLst/>
              </a:prstGeom>
              <a:noFill/>
              <a:ln>
                <a:solidFill>
                  <a:schemeClr val="tx1"/>
                </a:solidFill>
              </a:ln>
            </p:spPr>
            <p:txBody>
              <a:bodyPr wrap="none" rtlCol="0">
                <a:spAutoFit/>
              </a:bodyPr>
              <a:lstStyle/>
              <a:p>
                <a:r>
                  <a:rPr lang="es-ES" b="1" dirty="0" err="1" smtClean="0"/>
                  <a:t>Compton-Compton</a:t>
                </a:r>
                <a:endParaRPr lang="es-ES" b="1" dirty="0"/>
              </a:p>
            </p:txBody>
          </p:sp>
          <p:cxnSp>
            <p:nvCxnSpPr>
              <p:cNvPr id="32" name="31 Conector recto de flecha"/>
              <p:cNvCxnSpPr>
                <a:stCxn id="30" idx="1"/>
              </p:cNvCxnSpPr>
              <p:nvPr/>
            </p:nvCxnSpPr>
            <p:spPr>
              <a:xfrm flipH="1">
                <a:off x="5562270" y="2063795"/>
                <a:ext cx="656238" cy="1410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6565921" y="3516608"/>
                <a:ext cx="1723549" cy="369332"/>
              </a:xfrm>
              <a:prstGeom prst="rect">
                <a:avLst/>
              </a:prstGeom>
              <a:noFill/>
              <a:ln>
                <a:solidFill>
                  <a:schemeClr val="tx1"/>
                </a:solidFill>
              </a:ln>
            </p:spPr>
            <p:txBody>
              <a:bodyPr wrap="none" rtlCol="0">
                <a:spAutoFit/>
              </a:bodyPr>
              <a:lstStyle/>
              <a:p>
                <a:r>
                  <a:rPr lang="es-ES" b="1" dirty="0" smtClean="0"/>
                  <a:t>FEP-</a:t>
                </a:r>
                <a:r>
                  <a:rPr lang="es-ES" b="1" dirty="0" err="1" smtClean="0"/>
                  <a:t>Compton</a:t>
                </a:r>
                <a:endParaRPr lang="es-ES" b="1" dirty="0"/>
              </a:p>
            </p:txBody>
          </p:sp>
          <p:cxnSp>
            <p:nvCxnSpPr>
              <p:cNvPr id="26" name="25 Conector recto de flecha"/>
              <p:cNvCxnSpPr/>
              <p:nvPr/>
            </p:nvCxnSpPr>
            <p:spPr>
              <a:xfrm>
                <a:off x="4893169" y="2248463"/>
                <a:ext cx="110879" cy="53246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7" name="36 Conector recto de flecha"/>
              <p:cNvCxnSpPr>
                <a:stCxn id="35" idx="1"/>
              </p:cNvCxnSpPr>
              <p:nvPr/>
            </p:nvCxnSpPr>
            <p:spPr>
              <a:xfrm flipH="1" flipV="1">
                <a:off x="5829910" y="3165450"/>
                <a:ext cx="736011" cy="53582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22" name="21 CuadroTexto"/>
            <p:cNvSpPr txBox="1"/>
            <p:nvPr/>
          </p:nvSpPr>
          <p:spPr>
            <a:xfrm rot="1213998">
              <a:off x="1735357" y="5694216"/>
              <a:ext cx="654346" cy="369332"/>
            </a:xfrm>
            <a:prstGeom prst="rect">
              <a:avLst/>
            </a:prstGeom>
            <a:noFill/>
          </p:spPr>
          <p:txBody>
            <a:bodyPr wrap="none" rtlCol="0">
              <a:spAutoFit/>
            </a:bodyPr>
            <a:lstStyle/>
            <a:p>
              <a:r>
                <a:rPr lang="es-ES" dirty="0" err="1" smtClean="0"/>
                <a:t>E</a:t>
              </a:r>
              <a:r>
                <a:rPr lang="es-ES" baseline="-25000" dirty="0" err="1" smtClean="0"/>
                <a:t>Stop</a:t>
              </a:r>
              <a:endParaRPr lang="es-ES" baseline="-25000" dirty="0"/>
            </a:p>
          </p:txBody>
        </p:sp>
        <p:sp>
          <p:nvSpPr>
            <p:cNvPr id="23" name="22 CuadroTexto"/>
            <p:cNvSpPr txBox="1"/>
            <p:nvPr/>
          </p:nvSpPr>
          <p:spPr>
            <a:xfrm rot="20696178">
              <a:off x="5671650" y="6004069"/>
              <a:ext cx="663964" cy="369332"/>
            </a:xfrm>
            <a:prstGeom prst="rect">
              <a:avLst/>
            </a:prstGeom>
            <a:noFill/>
          </p:spPr>
          <p:txBody>
            <a:bodyPr wrap="none" rtlCol="0">
              <a:spAutoFit/>
            </a:bodyPr>
            <a:lstStyle/>
            <a:p>
              <a:r>
                <a:rPr lang="es-ES" dirty="0" err="1" smtClean="0"/>
                <a:t>E</a:t>
              </a:r>
              <a:r>
                <a:rPr lang="es-ES" baseline="-25000" dirty="0" err="1" smtClean="0"/>
                <a:t>Start</a:t>
              </a:r>
              <a:endParaRPr lang="es-ES" baseline="-25000" dirty="0"/>
            </a:p>
          </p:txBody>
        </p:sp>
      </p:grpSp>
      <p:pic>
        <p:nvPicPr>
          <p:cNvPr id="39" name="Picture 6"/>
          <p:cNvPicPr>
            <a:picLocks noChangeAspect="1" noChangeArrowheads="1"/>
          </p:cNvPicPr>
          <p:nvPr/>
        </p:nvPicPr>
        <p:blipFill>
          <a:blip r:embed="rId5" cstate="print"/>
          <a:srcRect/>
          <a:stretch>
            <a:fillRect/>
          </a:stretch>
        </p:blipFill>
        <p:spPr bwMode="auto">
          <a:xfrm>
            <a:off x="0" y="1268760"/>
            <a:ext cx="2260741" cy="2376264"/>
          </a:xfrm>
          <a:prstGeom prst="rect">
            <a:avLst/>
          </a:prstGeom>
          <a:noFill/>
          <a:ln w="9525">
            <a:solidFill>
              <a:srgbClr val="060ABA"/>
            </a:solidFill>
            <a:miter lim="800000"/>
            <a:headEnd/>
            <a:tailEnd/>
          </a:ln>
        </p:spPr>
      </p:pic>
      <p:sp>
        <p:nvSpPr>
          <p:cNvPr id="36" name="Google Shape;113;p12"/>
          <p:cNvSpPr txBox="1">
            <a:spLocks/>
          </p:cNvSpPr>
          <p:nvPr/>
        </p:nvSpPr>
        <p:spPr>
          <a:xfrm>
            <a:off x="2232248" y="476672"/>
            <a:ext cx="6228184" cy="549000"/>
          </a:xfrm>
          <a:prstGeom prst="rect">
            <a:avLst/>
          </a:prstGeom>
        </p:spPr>
        <p:txBody>
          <a:bodyPr spcFirstLastPara="1" wrap="square" lIns="91425" tIns="45700" rIns="91425" bIns="45700" anchor="b"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600" b="1" i="0" u="none" strike="noStrike" kern="1200" cap="none" spc="0" normalizeH="0" baseline="0" noProof="0" dirty="0" smtClean="0">
                <a:ln>
                  <a:noFill/>
                </a:ln>
                <a:solidFill>
                  <a:srgbClr val="9E0000"/>
                </a:solidFill>
                <a:effectLst/>
                <a:uLnTx/>
                <a:uFillTx/>
                <a:latin typeface="Arial" pitchFamily="34" charset="0"/>
                <a:ea typeface="+mj-ea"/>
                <a:cs typeface="Arial" pitchFamily="34" charset="0"/>
              </a:rPr>
              <a:t>Compton corrections to second order</a:t>
            </a:r>
            <a:endParaRPr kumimoji="0" lang="en-US" sz="2600" b="1" i="0" u="none" strike="noStrike" kern="1200" cap="none" spc="0" normalizeH="0" baseline="0" noProof="0" dirty="0">
              <a:ln>
                <a:noFill/>
              </a:ln>
              <a:solidFill>
                <a:srgbClr val="9E0000"/>
              </a:solidFill>
              <a:effectLst/>
              <a:uLnTx/>
              <a:uFillTx/>
              <a:latin typeface="Arial" pitchFamily="34" charset="0"/>
              <a:ea typeface="+mj-ea"/>
              <a:cs typeface="Arial" pitchFamily="34" charset="0"/>
            </a:endParaRPr>
          </a:p>
        </p:txBody>
      </p:sp>
      <p:sp>
        <p:nvSpPr>
          <p:cNvPr id="41" name="40 Elipse"/>
          <p:cNvSpPr/>
          <p:nvPr/>
        </p:nvSpPr>
        <p:spPr>
          <a:xfrm>
            <a:off x="1115616" y="2564904"/>
            <a:ext cx="648072" cy="1008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9809" name="Picture 1"/>
          <p:cNvPicPr>
            <a:picLocks noChangeAspect="1" noChangeArrowheads="1"/>
          </p:cNvPicPr>
          <p:nvPr/>
        </p:nvPicPr>
        <p:blipFill>
          <a:blip r:embed="rId6" cstate="print"/>
          <a:srcRect/>
          <a:stretch>
            <a:fillRect/>
          </a:stretch>
        </p:blipFill>
        <p:spPr bwMode="auto">
          <a:xfrm>
            <a:off x="2987824" y="5733256"/>
            <a:ext cx="5229225" cy="781050"/>
          </a:xfrm>
          <a:prstGeom prst="rect">
            <a:avLst/>
          </a:prstGeom>
          <a:noFill/>
          <a:ln w="9525">
            <a:solidFill>
              <a:srgbClr val="060ABA"/>
            </a:solidFill>
            <a:miter lim="800000"/>
            <a:headEnd/>
            <a:tailEnd/>
          </a:ln>
        </p:spPr>
      </p:pic>
      <p:sp>
        <p:nvSpPr>
          <p:cNvPr id="28" name="27 CuadroTexto"/>
          <p:cNvSpPr txBox="1"/>
          <p:nvPr/>
        </p:nvSpPr>
        <p:spPr>
          <a:xfrm>
            <a:off x="6149291" y="6577607"/>
            <a:ext cx="2599173" cy="307777"/>
          </a:xfrm>
          <a:prstGeom prst="rect">
            <a:avLst/>
          </a:prstGeom>
          <a:noFill/>
        </p:spPr>
        <p:txBody>
          <a:bodyPr wrap="none" rtlCol="0">
            <a:spAutoFit/>
          </a:bodyPr>
          <a:lstStyle/>
          <a:p>
            <a:r>
              <a:rPr lang="fr-FR" altLang="es-ES" sz="1400" dirty="0" smtClean="0">
                <a:latin typeface="+mj-lt"/>
              </a:rPr>
              <a:t>V. Vedia, </a:t>
            </a:r>
            <a:r>
              <a:rPr lang="fr-FR" altLang="es-ES" sz="1400" dirty="0" err="1" smtClean="0">
                <a:latin typeface="+mj-lt"/>
              </a:rPr>
              <a:t>PhD</a:t>
            </a:r>
            <a:r>
              <a:rPr lang="fr-FR" altLang="es-ES" sz="1400" dirty="0" smtClean="0">
                <a:latin typeface="+mj-lt"/>
              </a:rPr>
              <a:t> </a:t>
            </a:r>
            <a:r>
              <a:rPr lang="fr-FR" altLang="es-ES" sz="1400" dirty="0" err="1" smtClean="0">
                <a:latin typeface="+mj-lt"/>
              </a:rPr>
              <a:t>Thesis</a:t>
            </a:r>
            <a:r>
              <a:rPr lang="fr-FR" altLang="es-ES" sz="1400" dirty="0" smtClean="0">
                <a:latin typeface="+mj-lt"/>
              </a:rPr>
              <a:t> UCM </a:t>
            </a:r>
            <a:r>
              <a:rPr lang="fr-FR" altLang="es-ES" sz="1400" dirty="0" smtClean="0">
                <a:latin typeface="+mj-lt"/>
              </a:rPr>
              <a:t> </a:t>
            </a:r>
            <a:r>
              <a:rPr lang="fr-FR" altLang="es-ES" sz="1400" dirty="0" smtClean="0">
                <a:latin typeface="+mj-lt"/>
              </a:rPr>
              <a:t>(</a:t>
            </a:r>
            <a:r>
              <a:rPr lang="fr-FR" altLang="es-ES" sz="1400" dirty="0" smtClean="0">
                <a:latin typeface="+mj-lt"/>
              </a:rPr>
              <a:t>2018)</a:t>
            </a:r>
            <a:endParaRPr lang="es-ES" sz="1400" dirty="0">
              <a:latin typeface="+mj-lt"/>
            </a:endParaRPr>
          </a:p>
        </p:txBody>
      </p:sp>
    </p:spTree>
  </p:cSld>
  <p:clrMapOvr>
    <a:masterClrMapping/>
  </p:clrMapOvr>
  <p:transition spd="slow">
    <p:pull dir="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6"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7"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28</a:t>
            </a:fld>
            <a:endParaRPr lang="es-ES" b="1" dirty="0">
              <a:solidFill>
                <a:schemeClr val="tx1"/>
              </a:solidFill>
            </a:endParaRPr>
          </a:p>
        </p:txBody>
      </p:sp>
      <p:sp>
        <p:nvSpPr>
          <p:cNvPr id="9" name="Google Shape;113;p12"/>
          <p:cNvSpPr txBox="1">
            <a:spLocks noGrp="1"/>
          </p:cNvSpPr>
          <p:nvPr>
            <p:ph type="title"/>
          </p:nvPr>
        </p:nvSpPr>
        <p:spPr>
          <a:xfrm>
            <a:off x="2232248" y="476672"/>
            <a:ext cx="6228184" cy="549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2600" b="1" dirty="0" smtClean="0">
                <a:solidFill>
                  <a:srgbClr val="9E0000"/>
                </a:solidFill>
                <a:latin typeface="Arial" pitchFamily="34" charset="0"/>
                <a:cs typeface="Arial" pitchFamily="34" charset="0"/>
              </a:rPr>
              <a:t>Compton corrections at second order</a:t>
            </a:r>
            <a:endParaRPr lang="en-US" sz="2600" b="1" dirty="0">
              <a:solidFill>
                <a:srgbClr val="9E0000"/>
              </a:solidFill>
              <a:latin typeface="Arial" pitchFamily="34" charset="0"/>
              <a:cs typeface="Arial" pitchFamily="34" charset="0"/>
            </a:endParaRPr>
          </a:p>
        </p:txBody>
      </p:sp>
      <p:pic>
        <p:nvPicPr>
          <p:cNvPr id="124930" name="Picture 2"/>
          <p:cNvPicPr>
            <a:picLocks noChangeAspect="1" noChangeArrowheads="1"/>
          </p:cNvPicPr>
          <p:nvPr/>
        </p:nvPicPr>
        <p:blipFill>
          <a:blip r:embed="rId3" cstate="print"/>
          <a:srcRect l="1001"/>
          <a:stretch>
            <a:fillRect/>
          </a:stretch>
        </p:blipFill>
        <p:spPr bwMode="auto">
          <a:xfrm>
            <a:off x="5724128" y="1268760"/>
            <a:ext cx="3219822" cy="2505529"/>
          </a:xfrm>
          <a:prstGeom prst="rect">
            <a:avLst/>
          </a:prstGeom>
          <a:noFill/>
          <a:ln w="9525">
            <a:solidFill>
              <a:srgbClr val="060ABA"/>
            </a:solidFill>
            <a:miter lim="800000"/>
            <a:headEnd/>
            <a:tailEnd/>
          </a:ln>
        </p:spPr>
      </p:pic>
      <p:pic>
        <p:nvPicPr>
          <p:cNvPr id="40" name="Picture 1"/>
          <p:cNvPicPr>
            <a:picLocks noChangeAspect="1" noChangeArrowheads="1"/>
          </p:cNvPicPr>
          <p:nvPr/>
        </p:nvPicPr>
        <p:blipFill>
          <a:blip r:embed="rId4" cstate="print"/>
          <a:srcRect/>
          <a:stretch>
            <a:fillRect/>
          </a:stretch>
        </p:blipFill>
        <p:spPr bwMode="auto">
          <a:xfrm>
            <a:off x="323528" y="1268760"/>
            <a:ext cx="5229225" cy="781050"/>
          </a:xfrm>
          <a:prstGeom prst="rect">
            <a:avLst/>
          </a:prstGeom>
          <a:noFill/>
          <a:ln w="9525">
            <a:solidFill>
              <a:srgbClr val="060ABA"/>
            </a:solidFill>
            <a:miter lim="800000"/>
            <a:headEnd/>
            <a:tailEnd/>
          </a:ln>
        </p:spPr>
      </p:pic>
      <p:pic>
        <p:nvPicPr>
          <p:cNvPr id="172034" name="Picture 2"/>
          <p:cNvPicPr>
            <a:picLocks noChangeAspect="1" noChangeArrowheads="1"/>
          </p:cNvPicPr>
          <p:nvPr/>
        </p:nvPicPr>
        <p:blipFill>
          <a:blip r:embed="rId5" cstate="print"/>
          <a:srcRect t="14000"/>
          <a:stretch>
            <a:fillRect/>
          </a:stretch>
        </p:blipFill>
        <p:spPr bwMode="auto">
          <a:xfrm>
            <a:off x="323528" y="2276872"/>
            <a:ext cx="5198740" cy="1032123"/>
          </a:xfrm>
          <a:prstGeom prst="rect">
            <a:avLst/>
          </a:prstGeom>
          <a:noFill/>
          <a:ln w="9525">
            <a:solidFill>
              <a:srgbClr val="060ABA"/>
            </a:solidFill>
            <a:miter lim="800000"/>
            <a:headEnd/>
            <a:tailEnd/>
          </a:ln>
        </p:spPr>
      </p:pic>
      <p:grpSp>
        <p:nvGrpSpPr>
          <p:cNvPr id="48" name="47 Grupo"/>
          <p:cNvGrpSpPr/>
          <p:nvPr/>
        </p:nvGrpSpPr>
        <p:grpSpPr>
          <a:xfrm>
            <a:off x="1187624" y="3429000"/>
            <a:ext cx="3600400" cy="1080120"/>
            <a:chOff x="1187624" y="3429000"/>
            <a:chExt cx="3600400" cy="1080120"/>
          </a:xfrm>
        </p:grpSpPr>
        <p:sp>
          <p:nvSpPr>
            <p:cNvPr id="42" name="Text Box 19"/>
            <p:cNvSpPr txBox="1">
              <a:spLocks noChangeArrowheads="1"/>
            </p:cNvSpPr>
            <p:nvPr/>
          </p:nvSpPr>
          <p:spPr bwMode="auto">
            <a:xfrm>
              <a:off x="1187624" y="3862830"/>
              <a:ext cx="3600400" cy="646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2" tIns="45700" rIns="91402" bIns="4570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eaLnBrk="1" hangingPunct="1"/>
              <a:r>
                <a:rPr lang="en-US" sz="1800" b="1" dirty="0" smtClean="0">
                  <a:solidFill>
                    <a:srgbClr val="C00000"/>
                  </a:solidFill>
                  <a:latin typeface="Arial" charset="0"/>
                </a:rPr>
                <a:t>As a function of experimental quantities</a:t>
              </a:r>
              <a:endParaRPr lang="en-US" sz="1800" b="1" dirty="0">
                <a:solidFill>
                  <a:srgbClr val="C00000"/>
                </a:solidFill>
                <a:latin typeface="Arial" charset="0"/>
              </a:endParaRPr>
            </a:p>
          </p:txBody>
        </p:sp>
        <p:sp>
          <p:nvSpPr>
            <p:cNvPr id="46" name="45 Flecha derecha"/>
            <p:cNvSpPr/>
            <p:nvPr/>
          </p:nvSpPr>
          <p:spPr>
            <a:xfrm rot="5400000">
              <a:off x="2843808" y="3501008"/>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2" name="51 Grupo"/>
          <p:cNvGrpSpPr/>
          <p:nvPr/>
        </p:nvGrpSpPr>
        <p:grpSpPr>
          <a:xfrm>
            <a:off x="539552" y="4509120"/>
            <a:ext cx="5040560" cy="1728192"/>
            <a:chOff x="539552" y="4509120"/>
            <a:chExt cx="5040560" cy="1728192"/>
          </a:xfrm>
        </p:grpSpPr>
        <p:pic>
          <p:nvPicPr>
            <p:cNvPr id="172035" name="Picture 3"/>
            <p:cNvPicPr>
              <a:picLocks noChangeAspect="1" noChangeArrowheads="1"/>
            </p:cNvPicPr>
            <p:nvPr/>
          </p:nvPicPr>
          <p:blipFill>
            <a:blip r:embed="rId6" cstate="print"/>
            <a:srcRect/>
            <a:stretch>
              <a:fillRect/>
            </a:stretch>
          </p:blipFill>
          <p:spPr bwMode="auto">
            <a:xfrm>
              <a:off x="539552" y="5157192"/>
              <a:ext cx="5040560" cy="1080120"/>
            </a:xfrm>
            <a:prstGeom prst="rect">
              <a:avLst/>
            </a:prstGeom>
            <a:noFill/>
            <a:ln w="9525">
              <a:solidFill>
                <a:srgbClr val="060ABA"/>
              </a:solidFill>
              <a:miter lim="800000"/>
              <a:headEnd/>
              <a:tailEnd/>
            </a:ln>
          </p:spPr>
        </p:pic>
        <p:sp>
          <p:nvSpPr>
            <p:cNvPr id="49" name="48 Flecha derecha"/>
            <p:cNvSpPr/>
            <p:nvPr/>
          </p:nvSpPr>
          <p:spPr>
            <a:xfrm rot="5400000">
              <a:off x="2843808" y="4581128"/>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5" name="14 CuadroTexto"/>
          <p:cNvSpPr txBox="1"/>
          <p:nvPr/>
        </p:nvSpPr>
        <p:spPr>
          <a:xfrm>
            <a:off x="6149291" y="6577607"/>
            <a:ext cx="2599173" cy="307777"/>
          </a:xfrm>
          <a:prstGeom prst="rect">
            <a:avLst/>
          </a:prstGeom>
          <a:noFill/>
        </p:spPr>
        <p:txBody>
          <a:bodyPr wrap="none" rtlCol="0">
            <a:spAutoFit/>
          </a:bodyPr>
          <a:lstStyle/>
          <a:p>
            <a:r>
              <a:rPr lang="fr-FR" altLang="es-ES" sz="1400" dirty="0" smtClean="0">
                <a:latin typeface="+mj-lt"/>
              </a:rPr>
              <a:t>V. Vedia, </a:t>
            </a:r>
            <a:r>
              <a:rPr lang="fr-FR" altLang="es-ES" sz="1400" dirty="0" err="1" smtClean="0">
                <a:latin typeface="+mj-lt"/>
              </a:rPr>
              <a:t>PhD</a:t>
            </a:r>
            <a:r>
              <a:rPr lang="fr-FR" altLang="es-ES" sz="1400" dirty="0" smtClean="0">
                <a:latin typeface="+mj-lt"/>
              </a:rPr>
              <a:t> </a:t>
            </a:r>
            <a:r>
              <a:rPr lang="fr-FR" altLang="es-ES" sz="1400" dirty="0" err="1" smtClean="0">
                <a:latin typeface="+mj-lt"/>
              </a:rPr>
              <a:t>Thesis</a:t>
            </a:r>
            <a:r>
              <a:rPr lang="fr-FR" altLang="es-ES" sz="1400" dirty="0" smtClean="0">
                <a:latin typeface="+mj-lt"/>
              </a:rPr>
              <a:t> UCM </a:t>
            </a:r>
            <a:r>
              <a:rPr lang="fr-FR" altLang="es-ES" sz="1400" dirty="0" smtClean="0">
                <a:latin typeface="+mj-lt"/>
              </a:rPr>
              <a:t> </a:t>
            </a:r>
            <a:r>
              <a:rPr lang="fr-FR" altLang="es-ES" sz="1400" dirty="0" smtClean="0">
                <a:latin typeface="+mj-lt"/>
              </a:rPr>
              <a:t>(</a:t>
            </a:r>
            <a:r>
              <a:rPr lang="fr-FR" altLang="es-ES" sz="1400" dirty="0" smtClean="0">
                <a:latin typeface="+mj-lt"/>
              </a:rPr>
              <a:t>2018)</a:t>
            </a:r>
            <a:endParaRPr lang="es-ES" sz="1400" dirty="0">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72034"/>
                                        </p:tgtEl>
                                        <p:attrNameLst>
                                          <p:attrName>style.visibility</p:attrName>
                                        </p:attrNameLst>
                                      </p:cBhvr>
                                      <p:to>
                                        <p:strVal val="visible"/>
                                      </p:to>
                                    </p:set>
                                    <p:anim calcmode="lin" valueType="num">
                                      <p:cBhvr>
                                        <p:cTn id="14" dur="500" fill="hold"/>
                                        <p:tgtEl>
                                          <p:spTgt spid="172034"/>
                                        </p:tgtEl>
                                        <p:attrNameLst>
                                          <p:attrName>ppt_w</p:attrName>
                                        </p:attrNameLst>
                                      </p:cBhvr>
                                      <p:tavLst>
                                        <p:tav tm="0">
                                          <p:val>
                                            <p:fltVal val="0"/>
                                          </p:val>
                                        </p:tav>
                                        <p:tav tm="100000">
                                          <p:val>
                                            <p:strVal val="#ppt_w"/>
                                          </p:val>
                                        </p:tav>
                                      </p:tavLst>
                                    </p:anim>
                                    <p:anim calcmode="lin" valueType="num">
                                      <p:cBhvr>
                                        <p:cTn id="15" dur="500" fill="hold"/>
                                        <p:tgtEl>
                                          <p:spTgt spid="172034"/>
                                        </p:tgtEl>
                                        <p:attrNameLst>
                                          <p:attrName>ppt_h</p:attrName>
                                        </p:attrNameLst>
                                      </p:cBhvr>
                                      <p:tavLst>
                                        <p:tav tm="0">
                                          <p:val>
                                            <p:fltVal val="0"/>
                                          </p:val>
                                        </p:tav>
                                        <p:tav tm="100000">
                                          <p:val>
                                            <p:strVal val="#ppt_h"/>
                                          </p:val>
                                        </p:tav>
                                      </p:tavLst>
                                    </p:anim>
                                    <p:animEffect transition="in" filter="fade">
                                      <p:cBhvr>
                                        <p:cTn id="16" dur="500"/>
                                        <p:tgtEl>
                                          <p:spTgt spid="17203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500" fill="hold"/>
                                        <p:tgtEl>
                                          <p:spTgt spid="48"/>
                                        </p:tgtEl>
                                        <p:attrNameLst>
                                          <p:attrName>ppt_w</p:attrName>
                                        </p:attrNameLst>
                                      </p:cBhvr>
                                      <p:tavLst>
                                        <p:tav tm="0">
                                          <p:val>
                                            <p:fltVal val="0"/>
                                          </p:val>
                                        </p:tav>
                                        <p:tav tm="100000">
                                          <p:val>
                                            <p:strVal val="#ppt_w"/>
                                          </p:val>
                                        </p:tav>
                                      </p:tavLst>
                                    </p:anim>
                                    <p:anim calcmode="lin" valueType="num">
                                      <p:cBhvr>
                                        <p:cTn id="22" dur="500" fill="hold"/>
                                        <p:tgtEl>
                                          <p:spTgt spid="48"/>
                                        </p:tgtEl>
                                        <p:attrNameLst>
                                          <p:attrName>ppt_h</p:attrName>
                                        </p:attrNameLst>
                                      </p:cBhvr>
                                      <p:tavLst>
                                        <p:tav tm="0">
                                          <p:val>
                                            <p:fltVal val="0"/>
                                          </p:val>
                                        </p:tav>
                                        <p:tav tm="100000">
                                          <p:val>
                                            <p:strVal val="#ppt_h"/>
                                          </p:val>
                                        </p:tav>
                                      </p:tavLst>
                                    </p:anim>
                                    <p:animEffect transition="in" filter="fade">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 calcmode="lin" valueType="num">
                                      <p:cBhvr>
                                        <p:cTn id="28" dur="500" fill="hold"/>
                                        <p:tgtEl>
                                          <p:spTgt spid="52"/>
                                        </p:tgtEl>
                                        <p:attrNameLst>
                                          <p:attrName>ppt_w</p:attrName>
                                        </p:attrNameLst>
                                      </p:cBhvr>
                                      <p:tavLst>
                                        <p:tav tm="0">
                                          <p:val>
                                            <p:fltVal val="0"/>
                                          </p:val>
                                        </p:tav>
                                        <p:tav tm="100000">
                                          <p:val>
                                            <p:strVal val="#ppt_w"/>
                                          </p:val>
                                        </p:tav>
                                      </p:tavLst>
                                    </p:anim>
                                    <p:anim calcmode="lin" valueType="num">
                                      <p:cBhvr>
                                        <p:cTn id="29" dur="500" fill="hold"/>
                                        <p:tgtEl>
                                          <p:spTgt spid="52"/>
                                        </p:tgtEl>
                                        <p:attrNameLst>
                                          <p:attrName>ppt_h</p:attrName>
                                        </p:attrNameLst>
                                      </p:cBhvr>
                                      <p:tavLst>
                                        <p:tav tm="0">
                                          <p:val>
                                            <p:fltVal val="0"/>
                                          </p:val>
                                        </p:tav>
                                        <p:tav tm="100000">
                                          <p:val>
                                            <p:strVal val="#ppt_h"/>
                                          </p:val>
                                        </p:tav>
                                      </p:tavLst>
                                    </p:anim>
                                    <p:animEffect transition="in" filter="fade">
                                      <p:cBhvr>
                                        <p:cTn id="3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2"/>
          <p:cNvSpPr txBox="1">
            <a:spLocks noGrp="1"/>
          </p:cNvSpPr>
          <p:nvPr>
            <p:ph type="title"/>
          </p:nvPr>
        </p:nvSpPr>
        <p:spPr>
          <a:xfrm>
            <a:off x="1907704" y="476672"/>
            <a:ext cx="6768752" cy="5490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r>
              <a:rPr lang="en-US" sz="2600" b="1" dirty="0" smtClean="0">
                <a:solidFill>
                  <a:srgbClr val="9E0000"/>
                </a:solidFill>
                <a:latin typeface="Arial" pitchFamily="34" charset="0"/>
                <a:cs typeface="Arial" pitchFamily="34" charset="0"/>
              </a:rPr>
              <a:t>Compton Response Distribution</a:t>
            </a:r>
            <a:endParaRPr lang="en-US" sz="2600" b="1" dirty="0">
              <a:solidFill>
                <a:srgbClr val="9E0000"/>
              </a:solidFill>
              <a:latin typeface="Arial" pitchFamily="34" charset="0"/>
              <a:cs typeface="Arial" pitchFamily="34" charset="0"/>
            </a:endParaRPr>
          </a:p>
        </p:txBody>
      </p:sp>
      <p:sp>
        <p:nvSpPr>
          <p:cNvPr id="20"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21"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29</a:t>
            </a:fld>
            <a:endParaRPr lang="es-ES" b="1" dirty="0">
              <a:solidFill>
                <a:schemeClr val="tx1"/>
              </a:solidFill>
            </a:endParaRPr>
          </a:p>
        </p:txBody>
      </p:sp>
      <p:sp>
        <p:nvSpPr>
          <p:cNvPr id="22"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pic>
        <p:nvPicPr>
          <p:cNvPr id="121857" name="Picture 1"/>
          <p:cNvPicPr>
            <a:picLocks noChangeAspect="1" noChangeArrowheads="1"/>
          </p:cNvPicPr>
          <p:nvPr/>
        </p:nvPicPr>
        <p:blipFill>
          <a:blip r:embed="rId3" cstate="print"/>
          <a:srcRect/>
          <a:stretch>
            <a:fillRect/>
          </a:stretch>
        </p:blipFill>
        <p:spPr bwMode="auto">
          <a:xfrm>
            <a:off x="1187624" y="1124744"/>
            <a:ext cx="6912768" cy="2664296"/>
          </a:xfrm>
          <a:prstGeom prst="rect">
            <a:avLst/>
          </a:prstGeom>
          <a:noFill/>
          <a:ln w="9525">
            <a:solidFill>
              <a:srgbClr val="060ABA"/>
            </a:solidFill>
            <a:miter lim="800000"/>
            <a:headEnd/>
            <a:tailEnd/>
          </a:ln>
        </p:spPr>
      </p:pic>
      <p:grpSp>
        <p:nvGrpSpPr>
          <p:cNvPr id="7" name="9 Grupo"/>
          <p:cNvGrpSpPr/>
          <p:nvPr/>
        </p:nvGrpSpPr>
        <p:grpSpPr>
          <a:xfrm>
            <a:off x="1187624" y="4077072"/>
            <a:ext cx="6958161" cy="2236013"/>
            <a:chOff x="395537" y="1628800"/>
            <a:chExt cx="8616704" cy="3172117"/>
          </a:xfrm>
        </p:grpSpPr>
        <p:pic>
          <p:nvPicPr>
            <p:cNvPr id="8" name="Picture 2"/>
            <p:cNvPicPr>
              <a:picLocks noChangeAspect="1" noChangeArrowheads="1"/>
            </p:cNvPicPr>
            <p:nvPr/>
          </p:nvPicPr>
          <p:blipFill>
            <a:blip r:embed="rId4" cstate="print"/>
            <a:srcRect/>
            <a:stretch>
              <a:fillRect/>
            </a:stretch>
          </p:blipFill>
          <p:spPr bwMode="auto">
            <a:xfrm>
              <a:off x="4854126" y="1628800"/>
              <a:ext cx="4158115" cy="3166776"/>
            </a:xfrm>
            <a:prstGeom prst="rect">
              <a:avLst/>
            </a:prstGeom>
            <a:noFill/>
            <a:ln w="9525">
              <a:solidFill>
                <a:srgbClr val="060ABA"/>
              </a:solid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395537" y="1628800"/>
              <a:ext cx="4320480" cy="3172117"/>
            </a:xfrm>
            <a:prstGeom prst="rect">
              <a:avLst/>
            </a:prstGeom>
            <a:noFill/>
            <a:ln w="9525">
              <a:solidFill>
                <a:srgbClr val="060ABA"/>
              </a:solidFill>
              <a:miter lim="800000"/>
              <a:headEnd/>
              <a:tailEnd/>
            </a:ln>
          </p:spPr>
        </p:pic>
      </p:grpSp>
      <p:sp>
        <p:nvSpPr>
          <p:cNvPr id="10" name="9 CuadroTexto"/>
          <p:cNvSpPr txBox="1"/>
          <p:nvPr/>
        </p:nvSpPr>
        <p:spPr>
          <a:xfrm>
            <a:off x="6149291" y="6577607"/>
            <a:ext cx="2599173" cy="307777"/>
          </a:xfrm>
          <a:prstGeom prst="rect">
            <a:avLst/>
          </a:prstGeom>
          <a:noFill/>
        </p:spPr>
        <p:txBody>
          <a:bodyPr wrap="none" rtlCol="0">
            <a:spAutoFit/>
          </a:bodyPr>
          <a:lstStyle/>
          <a:p>
            <a:r>
              <a:rPr lang="fr-FR" altLang="es-ES" sz="1400" dirty="0" smtClean="0">
                <a:latin typeface="+mj-lt"/>
              </a:rPr>
              <a:t>V. Vedia, </a:t>
            </a:r>
            <a:r>
              <a:rPr lang="fr-FR" altLang="es-ES" sz="1400" dirty="0" err="1" smtClean="0">
                <a:latin typeface="+mj-lt"/>
              </a:rPr>
              <a:t>PhD</a:t>
            </a:r>
            <a:r>
              <a:rPr lang="fr-FR" altLang="es-ES" sz="1400" dirty="0" smtClean="0">
                <a:latin typeface="+mj-lt"/>
              </a:rPr>
              <a:t> </a:t>
            </a:r>
            <a:r>
              <a:rPr lang="fr-FR" altLang="es-ES" sz="1400" dirty="0" err="1" smtClean="0">
                <a:latin typeface="+mj-lt"/>
              </a:rPr>
              <a:t>Thesis</a:t>
            </a:r>
            <a:r>
              <a:rPr lang="fr-FR" altLang="es-ES" sz="1400" dirty="0" smtClean="0">
                <a:latin typeface="+mj-lt"/>
              </a:rPr>
              <a:t> UCM </a:t>
            </a:r>
            <a:r>
              <a:rPr lang="fr-FR" altLang="es-ES" sz="1400" dirty="0" smtClean="0">
                <a:latin typeface="+mj-lt"/>
              </a:rPr>
              <a:t> </a:t>
            </a:r>
            <a:r>
              <a:rPr lang="fr-FR" altLang="es-ES" sz="1400" dirty="0" smtClean="0">
                <a:latin typeface="+mj-lt"/>
              </a:rPr>
              <a:t>(</a:t>
            </a:r>
            <a:r>
              <a:rPr lang="fr-FR" altLang="es-ES" sz="1400" dirty="0" smtClean="0">
                <a:latin typeface="+mj-lt"/>
              </a:rPr>
              <a:t>2018)</a:t>
            </a:r>
            <a:endParaRPr lang="es-ES" sz="1400" dirty="0">
              <a:latin typeface="+mj-lt"/>
            </a:endParaRPr>
          </a:p>
        </p:txBody>
      </p:sp>
    </p:spTree>
    <p:extLst>
      <p:ext uri="{BB962C8B-B14F-4D97-AF65-F5344CB8AC3E}">
        <p14:creationId xmlns:p14="http://schemas.microsoft.com/office/powerpoint/2010/main" xmlns="" val="333669419"/>
      </p:ext>
    </p:extLst>
  </p:cSld>
  <p:clrMapOvr>
    <a:masterClrMapping/>
  </p:clrMapOvr>
  <p:transition spd="med">
    <p:pull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3899" y="58267"/>
            <a:ext cx="6994525" cy="706437"/>
          </a:xfrm>
          <a:prstGeom prst="rect">
            <a:avLst/>
          </a:prstGeom>
        </p:spPr>
        <p:txBody>
          <a:bodyPr/>
          <a:lstStyle/>
          <a:p>
            <a:pPr algn="ctr" eaLnBrk="0" hangingPunct="0">
              <a:defRPr/>
            </a:pP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4000" b="1" i="0" u="none" strike="noStrike" kern="0" cap="none" spc="0" normalizeH="0" baseline="0" noProof="0" dirty="0" smtClean="0">
              <a:ln>
                <a:noFill/>
              </a:ln>
              <a:solidFill>
                <a:srgbClr val="000099"/>
              </a:solidFill>
              <a:effectLst>
                <a:outerShdw blurRad="38100" dist="38100" dir="2700000" algn="tl">
                  <a:srgbClr val="C0C0C0"/>
                </a:outerShdw>
              </a:effectLst>
              <a:uLnTx/>
              <a:uFillTx/>
              <a:latin typeface="+mj-lt"/>
              <a:ea typeface="+mj-ea"/>
              <a:cs typeface="+mj-cs"/>
            </a:endParaRPr>
          </a:p>
        </p:txBody>
      </p:sp>
      <p:sp>
        <p:nvSpPr>
          <p:cNvPr id="4" name="3 CuadroTexto"/>
          <p:cNvSpPr txBox="1"/>
          <p:nvPr/>
        </p:nvSpPr>
        <p:spPr>
          <a:xfrm>
            <a:off x="1259632" y="1988840"/>
            <a:ext cx="264816" cy="646331"/>
          </a:xfrm>
          <a:prstGeom prst="rect">
            <a:avLst/>
          </a:prstGeom>
          <a:noFill/>
        </p:spPr>
        <p:txBody>
          <a:bodyPr wrap="none" rtlCol="0">
            <a:spAutoFit/>
          </a:bodyPr>
          <a:lstStyle/>
          <a:p>
            <a:pPr>
              <a:buFont typeface="Arial" pitchFamily="34" charset="0"/>
              <a:buChar char="•"/>
            </a:pPr>
            <a:endParaRPr lang="es-ES" dirty="0" smtClean="0"/>
          </a:p>
          <a:p>
            <a:pPr>
              <a:buFont typeface="Arial" pitchFamily="34" charset="0"/>
              <a:buChar char="•"/>
            </a:pPr>
            <a:endParaRPr lang="es-ES" dirty="0"/>
          </a:p>
        </p:txBody>
      </p:sp>
      <p:sp>
        <p:nvSpPr>
          <p:cNvPr id="20" name="19 Flecha derecha"/>
          <p:cNvSpPr/>
          <p:nvPr/>
        </p:nvSpPr>
        <p:spPr>
          <a:xfrm rot="868664">
            <a:off x="5056231" y="5289936"/>
            <a:ext cx="639728" cy="257359"/>
          </a:xfrm>
          <a:prstGeom prst="rightArrow">
            <a:avLst/>
          </a:prstGeom>
          <a:solidFill>
            <a:schemeClr val="accent1">
              <a:lumMod val="7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Text Box 16"/>
          <p:cNvSpPr txBox="1">
            <a:spLocks noChangeArrowheads="1"/>
          </p:cNvSpPr>
          <p:nvPr/>
        </p:nvSpPr>
        <p:spPr bwMode="auto">
          <a:xfrm>
            <a:off x="539552" y="1150903"/>
            <a:ext cx="4104456" cy="2062073"/>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pPr>
              <a:spcBef>
                <a:spcPct val="50000"/>
              </a:spcBef>
              <a:buFont typeface="Arial" pitchFamily="34" charset="0"/>
              <a:buChar char="•"/>
            </a:pPr>
            <a:r>
              <a:rPr lang="en-US" sz="2000" dirty="0" smtClean="0">
                <a:solidFill>
                  <a:srgbClr val="B80000"/>
                </a:solidFill>
                <a:latin typeface="Arial" pitchFamily="34" charset="0"/>
                <a:cs typeface="Arial" pitchFamily="34" charset="0"/>
              </a:rPr>
              <a:t> </a:t>
            </a:r>
            <a:r>
              <a:rPr lang="en-US" dirty="0" smtClean="0">
                <a:solidFill>
                  <a:srgbClr val="B80000"/>
                </a:solidFill>
                <a:latin typeface="Arial" pitchFamily="34" charset="0"/>
                <a:cs typeface="Arial" pitchFamily="34" charset="0"/>
              </a:rPr>
              <a:t>Single-particle states </a:t>
            </a:r>
          </a:p>
          <a:p>
            <a:pPr>
              <a:spcBef>
                <a:spcPct val="50000"/>
              </a:spcBef>
              <a:buFont typeface="Arial" pitchFamily="34" charset="0"/>
              <a:buChar char="•"/>
            </a:pPr>
            <a:r>
              <a:rPr lang="en-US" dirty="0" smtClean="0">
                <a:solidFill>
                  <a:srgbClr val="B80000"/>
                </a:solidFill>
                <a:latin typeface="Arial" pitchFamily="34" charset="0"/>
                <a:cs typeface="Arial" pitchFamily="34" charset="0"/>
              </a:rPr>
              <a:t> Onset of Collectivity</a:t>
            </a:r>
          </a:p>
          <a:p>
            <a:pPr>
              <a:spcBef>
                <a:spcPct val="50000"/>
              </a:spcBef>
              <a:buFont typeface="Arial" pitchFamily="34" charset="0"/>
              <a:buChar char="•"/>
            </a:pPr>
            <a:r>
              <a:rPr lang="en-US" dirty="0" smtClean="0">
                <a:solidFill>
                  <a:srgbClr val="B80000"/>
                </a:solidFill>
                <a:latin typeface="Arial" pitchFamily="34" charset="0"/>
                <a:cs typeface="Arial" pitchFamily="34" charset="0"/>
              </a:rPr>
              <a:t> Nucleon-nucleon effective interaction</a:t>
            </a:r>
          </a:p>
          <a:p>
            <a:pPr>
              <a:spcBef>
                <a:spcPct val="50000"/>
              </a:spcBef>
              <a:buFont typeface="Arial" pitchFamily="34" charset="0"/>
              <a:buChar char="•"/>
            </a:pPr>
            <a:r>
              <a:rPr lang="en-US" dirty="0" smtClean="0">
                <a:solidFill>
                  <a:srgbClr val="B80000"/>
                </a:solidFill>
                <a:latin typeface="Arial" pitchFamily="34" charset="0"/>
                <a:cs typeface="Arial" pitchFamily="34" charset="0"/>
              </a:rPr>
              <a:t> Electromagnetic transition operators</a:t>
            </a:r>
          </a:p>
          <a:p>
            <a:pPr>
              <a:spcBef>
                <a:spcPct val="50000"/>
              </a:spcBef>
              <a:buFont typeface="Arial" pitchFamily="34" charset="0"/>
              <a:buChar char="•"/>
            </a:pPr>
            <a:r>
              <a:rPr lang="en-US" dirty="0" smtClean="0">
                <a:solidFill>
                  <a:srgbClr val="B80000"/>
                </a:solidFill>
                <a:latin typeface="Arial" pitchFamily="34" charset="0"/>
                <a:cs typeface="Arial" pitchFamily="34" charset="0"/>
              </a:rPr>
              <a:t> Theoretical models put to test</a:t>
            </a:r>
          </a:p>
        </p:txBody>
      </p:sp>
      <p:sp>
        <p:nvSpPr>
          <p:cNvPr id="24"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25" name="30 Marcador de número de diapositiva"/>
          <p:cNvSpPr>
            <a:spLocks noGrp="1"/>
          </p:cNvSpPr>
          <p:nvPr>
            <p:ph type="sldNum" sz="quarter" idx="12"/>
          </p:nvPr>
        </p:nvSpPr>
        <p:spPr>
          <a:xfrm>
            <a:off x="8917632" y="6592267"/>
            <a:ext cx="226368" cy="365125"/>
          </a:xfrm>
        </p:spPr>
        <p:txBody>
          <a:bodyPr/>
          <a:lstStyle/>
          <a:p>
            <a:pPr>
              <a:defRPr/>
            </a:pPr>
            <a:fld id="{98A2EE96-BED7-4DAD-871F-BA89A52F8872}" type="slidenum">
              <a:rPr lang="es-ES" b="1" smtClean="0">
                <a:solidFill>
                  <a:schemeClr val="tx1"/>
                </a:solidFill>
              </a:rPr>
              <a:pPr>
                <a:defRPr/>
              </a:pPr>
              <a:t>3</a:t>
            </a:fld>
            <a:endParaRPr lang="es-ES" b="1" dirty="0">
              <a:solidFill>
                <a:schemeClr val="tx1"/>
              </a:solidFill>
            </a:endParaRPr>
          </a:p>
        </p:txBody>
      </p:sp>
      <p:sp>
        <p:nvSpPr>
          <p:cNvPr id="29" name="Text Box 16"/>
          <p:cNvSpPr txBox="1">
            <a:spLocks noChangeArrowheads="1"/>
          </p:cNvSpPr>
          <p:nvPr/>
        </p:nvSpPr>
        <p:spPr bwMode="auto">
          <a:xfrm>
            <a:off x="5652120" y="3933056"/>
            <a:ext cx="3240360" cy="1090133"/>
          </a:xfrm>
          <a:prstGeom prst="rect">
            <a:avLst/>
          </a:prstGeom>
          <a:solidFill>
            <a:schemeClr val="bg1"/>
          </a:solidFill>
          <a:ln w="9525">
            <a:solidFill>
              <a:srgbClr val="3333CC"/>
            </a:solidFill>
            <a:miter lim="800000"/>
            <a:headEnd/>
            <a:tailEnd/>
          </a:ln>
        </p:spPr>
        <p:txBody>
          <a:bodyPr wrap="square" lIns="104231" tIns="52115" rIns="104231" bIns="52115">
            <a:spAutoFit/>
          </a:bodyPr>
          <a:lstStyle>
            <a:lvl1pPr eaLnBrk="0" hangingPunct="0">
              <a:defRPr sz="2700">
                <a:solidFill>
                  <a:srgbClr val="0000CC"/>
                </a:solidFill>
                <a:latin typeface="Times New Roman" charset="0"/>
                <a:ea typeface="ＭＳ Ｐゴシック" charset="0"/>
                <a:cs typeface="Arial" charset="0"/>
              </a:defRPr>
            </a:lvl1pPr>
            <a:lvl2pPr marL="37931725" indent="-37474525" eaLnBrk="0" hangingPunct="0">
              <a:defRPr sz="2700">
                <a:solidFill>
                  <a:srgbClr val="0000CC"/>
                </a:solidFill>
                <a:latin typeface="Times New Roman" charset="0"/>
                <a:ea typeface="Arial" charset="0"/>
                <a:cs typeface="Arial" charset="0"/>
              </a:defRPr>
            </a:lvl2pPr>
            <a:lvl3pPr eaLnBrk="0" hangingPunct="0">
              <a:defRPr sz="2700">
                <a:solidFill>
                  <a:srgbClr val="0000CC"/>
                </a:solidFill>
                <a:latin typeface="Times New Roman" charset="0"/>
                <a:ea typeface="Arial" charset="0"/>
                <a:cs typeface="Arial" charset="0"/>
              </a:defRPr>
            </a:lvl3pPr>
            <a:lvl4pPr eaLnBrk="0" hangingPunct="0">
              <a:defRPr sz="2700">
                <a:solidFill>
                  <a:srgbClr val="0000CC"/>
                </a:solidFill>
                <a:latin typeface="Times New Roman" charset="0"/>
                <a:ea typeface="Arial" charset="0"/>
                <a:cs typeface="Arial" charset="0"/>
              </a:defRPr>
            </a:lvl4pPr>
            <a:lvl5pPr eaLnBrk="0" hangingPunct="0">
              <a:defRPr sz="27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7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7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7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700">
                <a:solidFill>
                  <a:srgbClr val="0000CC"/>
                </a:solidFill>
                <a:latin typeface="Times New Roman" charset="0"/>
                <a:ea typeface="Arial" charset="0"/>
                <a:cs typeface="Arial" charset="0"/>
              </a:defRPr>
            </a:lvl9pPr>
          </a:lstStyle>
          <a:p>
            <a:pPr algn="ctr" eaLnBrk="1" hangingPunct="1">
              <a:spcBef>
                <a:spcPct val="50000"/>
              </a:spcBef>
            </a:pPr>
            <a:r>
              <a:rPr lang="en-US" sz="1600" baseline="30000" dirty="0">
                <a:solidFill>
                  <a:srgbClr val="B80000"/>
                </a:solidFill>
                <a:latin typeface="Arial" pitchFamily="34" charset="0"/>
                <a:cs typeface="Arial" pitchFamily="34" charset="0"/>
              </a:rPr>
              <a:t>132</a:t>
            </a:r>
            <a:r>
              <a:rPr lang="en-US" sz="1600" dirty="0">
                <a:solidFill>
                  <a:srgbClr val="B80000"/>
                </a:solidFill>
                <a:latin typeface="Arial" pitchFamily="34" charset="0"/>
                <a:cs typeface="Arial" pitchFamily="34" charset="0"/>
              </a:rPr>
              <a:t>Sn is the only medium-heavy </a:t>
            </a:r>
            <a:r>
              <a:rPr lang="en-US" sz="1600" b="1" dirty="0">
                <a:solidFill>
                  <a:srgbClr val="B80000"/>
                </a:solidFill>
                <a:latin typeface="Arial" pitchFamily="34" charset="0"/>
                <a:cs typeface="Arial" pitchFamily="34" charset="0"/>
              </a:rPr>
              <a:t>doubly magic nucleus</a:t>
            </a:r>
            <a:r>
              <a:rPr lang="en-US" sz="1600" dirty="0">
                <a:solidFill>
                  <a:srgbClr val="B80000"/>
                </a:solidFill>
                <a:latin typeface="Arial" pitchFamily="34" charset="0"/>
                <a:cs typeface="Arial" pitchFamily="34" charset="0"/>
              </a:rPr>
              <a:t>, which itself and most of its </a:t>
            </a:r>
            <a:r>
              <a:rPr lang="en-US" sz="1600" b="1" dirty="0" err="1" smtClean="0">
                <a:solidFill>
                  <a:srgbClr val="B80000"/>
                </a:solidFill>
                <a:latin typeface="Arial" pitchFamily="34" charset="0"/>
                <a:cs typeface="Arial" pitchFamily="34" charset="0"/>
              </a:rPr>
              <a:t>neighbours</a:t>
            </a:r>
            <a:r>
              <a:rPr lang="en-US" sz="1600" b="1" dirty="0" smtClean="0">
                <a:solidFill>
                  <a:srgbClr val="B80000"/>
                </a:solidFill>
                <a:latin typeface="Arial" pitchFamily="34" charset="0"/>
                <a:cs typeface="Arial" pitchFamily="34" charset="0"/>
              </a:rPr>
              <a:t> are </a:t>
            </a:r>
            <a:r>
              <a:rPr lang="en-US" sz="1600" dirty="0" smtClean="0">
                <a:solidFill>
                  <a:srgbClr val="B80000"/>
                </a:solidFill>
                <a:latin typeface="Arial" pitchFamily="34" charset="0"/>
                <a:cs typeface="Arial" pitchFamily="34" charset="0"/>
              </a:rPr>
              <a:t>experimentally accessible.</a:t>
            </a:r>
            <a:endParaRPr lang="en-US" sz="1600" dirty="0">
              <a:solidFill>
                <a:srgbClr val="B80000"/>
              </a:solidFill>
              <a:latin typeface="Arial" pitchFamily="34" charset="0"/>
              <a:cs typeface="Arial" pitchFamily="34" charset="0"/>
            </a:endParaRPr>
          </a:p>
        </p:txBody>
      </p:sp>
      <p:sp>
        <p:nvSpPr>
          <p:cNvPr id="31" name="Text Box 16"/>
          <p:cNvSpPr txBox="1">
            <a:spLocks noChangeArrowheads="1"/>
          </p:cNvSpPr>
          <p:nvPr/>
        </p:nvSpPr>
        <p:spPr bwMode="auto">
          <a:xfrm>
            <a:off x="5796136" y="5198282"/>
            <a:ext cx="2952328" cy="967022"/>
          </a:xfrm>
          <a:prstGeom prst="rect">
            <a:avLst/>
          </a:prstGeom>
          <a:solidFill>
            <a:schemeClr val="bg1"/>
          </a:solidFill>
          <a:ln w="9525">
            <a:solidFill>
              <a:srgbClr val="3333CC"/>
            </a:solidFill>
            <a:miter lim="800000"/>
            <a:headEnd/>
            <a:tailEnd/>
          </a:ln>
        </p:spPr>
        <p:txBody>
          <a:bodyPr wrap="square" lIns="104231" tIns="52115" rIns="104231" bIns="52115">
            <a:spAutoFit/>
          </a:bodyPr>
          <a:lstStyle>
            <a:lvl1pPr eaLnBrk="0" hangingPunct="0">
              <a:defRPr sz="2700">
                <a:solidFill>
                  <a:srgbClr val="0000CC"/>
                </a:solidFill>
                <a:latin typeface="Times New Roman" charset="0"/>
                <a:ea typeface="ＭＳ Ｐゴシック" charset="0"/>
                <a:cs typeface="Arial" charset="0"/>
              </a:defRPr>
            </a:lvl1pPr>
            <a:lvl2pPr marL="37931725" indent="-37474525" eaLnBrk="0" hangingPunct="0">
              <a:defRPr sz="2700">
                <a:solidFill>
                  <a:srgbClr val="0000CC"/>
                </a:solidFill>
                <a:latin typeface="Times New Roman" charset="0"/>
                <a:ea typeface="Arial" charset="0"/>
                <a:cs typeface="Arial" charset="0"/>
              </a:defRPr>
            </a:lvl2pPr>
            <a:lvl3pPr eaLnBrk="0" hangingPunct="0">
              <a:defRPr sz="2700">
                <a:solidFill>
                  <a:srgbClr val="0000CC"/>
                </a:solidFill>
                <a:latin typeface="Times New Roman" charset="0"/>
                <a:ea typeface="Arial" charset="0"/>
                <a:cs typeface="Arial" charset="0"/>
              </a:defRPr>
            </a:lvl3pPr>
            <a:lvl4pPr eaLnBrk="0" hangingPunct="0">
              <a:defRPr sz="2700">
                <a:solidFill>
                  <a:srgbClr val="0000CC"/>
                </a:solidFill>
                <a:latin typeface="Times New Roman" charset="0"/>
                <a:ea typeface="Arial" charset="0"/>
                <a:cs typeface="Arial" charset="0"/>
              </a:defRPr>
            </a:lvl4pPr>
            <a:lvl5pPr eaLnBrk="0" hangingPunct="0">
              <a:defRPr sz="27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7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7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7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700">
                <a:solidFill>
                  <a:srgbClr val="0000CC"/>
                </a:solidFill>
                <a:latin typeface="Times New Roman" charset="0"/>
                <a:ea typeface="Arial" charset="0"/>
                <a:cs typeface="Arial" charset="0"/>
              </a:defRPr>
            </a:lvl9pPr>
          </a:lstStyle>
          <a:p>
            <a:pPr eaLnBrk="1" hangingPunct="1">
              <a:spcBef>
                <a:spcPct val="50000"/>
              </a:spcBef>
              <a:buFont typeface="Wingdings" pitchFamily="2" charset="2"/>
              <a:buChar char="Ø"/>
            </a:pPr>
            <a:r>
              <a:rPr lang="en-US" sz="1600" dirty="0" smtClean="0">
                <a:solidFill>
                  <a:srgbClr val="B80000"/>
                </a:solidFill>
                <a:latin typeface="Arial" pitchFamily="34" charset="0"/>
                <a:cs typeface="Arial" pitchFamily="34" charset="0"/>
              </a:rPr>
              <a:t>Unexpected shell structure modifications</a:t>
            </a:r>
          </a:p>
          <a:p>
            <a:pPr eaLnBrk="1" hangingPunct="1">
              <a:spcBef>
                <a:spcPct val="50000"/>
              </a:spcBef>
              <a:buFont typeface="Wingdings" pitchFamily="2" charset="2"/>
              <a:buChar char="Ø"/>
            </a:pPr>
            <a:r>
              <a:rPr lang="en-US" sz="1600" dirty="0" smtClean="0">
                <a:solidFill>
                  <a:srgbClr val="B80000"/>
                </a:solidFill>
                <a:latin typeface="Arial" pitchFamily="34" charset="0"/>
                <a:cs typeface="Arial" pitchFamily="34" charset="0"/>
              </a:rPr>
              <a:t>Sudden collective behavior</a:t>
            </a:r>
          </a:p>
        </p:txBody>
      </p:sp>
      <p:sp>
        <p:nvSpPr>
          <p:cNvPr id="32" name="31 Flecha derecha"/>
          <p:cNvSpPr/>
          <p:nvPr/>
        </p:nvSpPr>
        <p:spPr>
          <a:xfrm rot="20343908">
            <a:off x="5029293" y="4570035"/>
            <a:ext cx="546056" cy="242189"/>
          </a:xfrm>
          <a:prstGeom prst="rightArrow">
            <a:avLst/>
          </a:prstGeom>
          <a:solidFill>
            <a:schemeClr val="accent1">
              <a:lumMod val="7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2" name="21 Grupo"/>
          <p:cNvGrpSpPr/>
          <p:nvPr/>
        </p:nvGrpSpPr>
        <p:grpSpPr>
          <a:xfrm>
            <a:off x="173732" y="1484784"/>
            <a:ext cx="8862764" cy="5184576"/>
            <a:chOff x="173732" y="1484784"/>
            <a:chExt cx="8862764" cy="5184576"/>
          </a:xfrm>
        </p:grpSpPr>
        <p:grpSp>
          <p:nvGrpSpPr>
            <p:cNvPr id="2" name="13 Grupo"/>
            <p:cNvGrpSpPr/>
            <p:nvPr/>
          </p:nvGrpSpPr>
          <p:grpSpPr>
            <a:xfrm>
              <a:off x="173732" y="1484784"/>
              <a:ext cx="8862764" cy="5184576"/>
              <a:chOff x="29716" y="548680"/>
              <a:chExt cx="9150796" cy="6244753"/>
            </a:xfrm>
          </p:grpSpPr>
          <p:grpSp>
            <p:nvGrpSpPr>
              <p:cNvPr id="5" name="12 Grupo"/>
              <p:cNvGrpSpPr/>
              <p:nvPr/>
            </p:nvGrpSpPr>
            <p:grpSpPr>
              <a:xfrm>
                <a:off x="29716" y="548680"/>
                <a:ext cx="9150796" cy="6244753"/>
                <a:chOff x="29716" y="548680"/>
                <a:chExt cx="9150796" cy="6244753"/>
              </a:xfrm>
            </p:grpSpPr>
            <p:pic>
              <p:nvPicPr>
                <p:cNvPr id="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716" y="548680"/>
                  <a:ext cx="9150796" cy="6244753"/>
                </a:xfrm>
                <a:prstGeom prst="rect">
                  <a:avLst/>
                </a:prstGeom>
                <a:noFill/>
                <a:ln w="9525">
                  <a:noFill/>
                  <a:miter lim="800000"/>
                  <a:headEnd/>
                  <a:tailEnd/>
                </a:ln>
              </p:spPr>
            </p:pic>
            <p:sp>
              <p:nvSpPr>
                <p:cNvPr id="9" name="Text Box 9"/>
                <p:cNvSpPr txBox="1">
                  <a:spLocks noChangeArrowheads="1"/>
                </p:cNvSpPr>
                <p:nvPr/>
              </p:nvSpPr>
              <p:spPr bwMode="auto">
                <a:xfrm>
                  <a:off x="3707904" y="4653136"/>
                  <a:ext cx="1143000" cy="574568"/>
                </a:xfrm>
                <a:prstGeom prst="rect">
                  <a:avLst/>
                </a:prstGeom>
                <a:noFill/>
                <a:ln w="9525">
                  <a:solidFill>
                    <a:srgbClr val="9E0000"/>
                  </a:solidFill>
                  <a:miter lim="800000"/>
                  <a:headEnd/>
                  <a:tailEnd/>
                </a:ln>
              </p:spPr>
              <p:txBody>
                <a:bodyPr wrap="square" lIns="91411" tIns="45705" rIns="91411" bIns="45705">
                  <a:prstTxWarp prst="textNoShape">
                    <a:avLst/>
                  </a:prstTxWarp>
                  <a:spAutoFit/>
                </a:bodyPr>
                <a:lstStyle/>
                <a:p>
                  <a:pPr algn="ctr">
                    <a:spcBef>
                      <a:spcPct val="50000"/>
                    </a:spcBef>
                  </a:pPr>
                  <a:r>
                    <a:rPr lang="sv-SE" sz="2500" b="1" baseline="30000" dirty="0" smtClean="0">
                      <a:solidFill>
                        <a:srgbClr val="C00000"/>
                      </a:solidFill>
                    </a:rPr>
                    <a:t>132</a:t>
                  </a:r>
                  <a:r>
                    <a:rPr lang="sv-SE" sz="2500" b="1" dirty="0" smtClean="0">
                      <a:solidFill>
                        <a:srgbClr val="C00000"/>
                      </a:solidFill>
                    </a:rPr>
                    <a:t>Sn</a:t>
                  </a:r>
                  <a:endParaRPr lang="en-US" sz="2500" dirty="0">
                    <a:solidFill>
                      <a:srgbClr val="C00000"/>
                    </a:solidFill>
                  </a:endParaRPr>
                </a:p>
              </p:txBody>
            </p:sp>
          </p:grpSp>
          <p:sp>
            <p:nvSpPr>
              <p:cNvPr id="11" name="Text Box 10"/>
              <p:cNvSpPr txBox="1">
                <a:spLocks noChangeArrowheads="1"/>
              </p:cNvSpPr>
              <p:nvPr/>
            </p:nvSpPr>
            <p:spPr bwMode="auto">
              <a:xfrm>
                <a:off x="2195736" y="5621209"/>
                <a:ext cx="990781" cy="400079"/>
              </a:xfrm>
              <a:prstGeom prst="rect">
                <a:avLst/>
              </a:prstGeom>
              <a:noFill/>
              <a:ln w="9525">
                <a:solidFill>
                  <a:srgbClr val="FF0000"/>
                </a:solidFill>
                <a:miter lim="800000"/>
                <a:headEnd/>
                <a:tailEnd/>
              </a:ln>
            </p:spPr>
            <p:txBody>
              <a:bodyPr lIns="91411" tIns="45705" rIns="91411" bIns="45705">
                <a:prstTxWarp prst="textNoShape">
                  <a:avLst/>
                </a:prstTxWarp>
                <a:spAutoFit/>
              </a:bodyPr>
              <a:lstStyle/>
              <a:p>
                <a:pPr algn="ctr">
                  <a:spcBef>
                    <a:spcPct val="50000"/>
                  </a:spcBef>
                </a:pPr>
                <a:r>
                  <a:rPr lang="sv-SE" sz="2000" baseline="30000" dirty="0">
                    <a:solidFill>
                      <a:srgbClr val="FF0000"/>
                    </a:solidFill>
                  </a:rPr>
                  <a:t>78</a:t>
                </a:r>
                <a:r>
                  <a:rPr lang="sv-SE" sz="2000" dirty="0">
                    <a:solidFill>
                      <a:srgbClr val="FF0000"/>
                    </a:solidFill>
                  </a:rPr>
                  <a:t>Ni</a:t>
                </a:r>
                <a:endParaRPr lang="en-US" sz="2000" dirty="0">
                  <a:solidFill>
                    <a:srgbClr val="FF0000"/>
                  </a:solidFill>
                </a:endParaRPr>
              </a:p>
            </p:txBody>
          </p:sp>
          <p:sp>
            <p:nvSpPr>
              <p:cNvPr id="12" name="Text Box 8"/>
              <p:cNvSpPr txBox="1">
                <a:spLocks noChangeArrowheads="1"/>
              </p:cNvSpPr>
              <p:nvPr/>
            </p:nvSpPr>
            <p:spPr bwMode="auto">
              <a:xfrm>
                <a:off x="7485384" y="2204864"/>
                <a:ext cx="1335088" cy="413012"/>
              </a:xfrm>
              <a:prstGeom prst="rect">
                <a:avLst/>
              </a:prstGeom>
              <a:noFill/>
              <a:ln w="9525">
                <a:solidFill>
                  <a:srgbClr val="FF0000"/>
                </a:solidFill>
                <a:miter lim="800000"/>
                <a:headEnd/>
                <a:tailEnd/>
              </a:ln>
            </p:spPr>
            <p:txBody>
              <a:bodyPr lIns="104220" tIns="52109" rIns="104220" bIns="52109">
                <a:prstTxWarp prst="textNoShape">
                  <a:avLst/>
                </a:prstTxWarp>
                <a:spAutoFit/>
              </a:bodyPr>
              <a:lstStyle/>
              <a:p>
                <a:pPr algn="ctr">
                  <a:spcBef>
                    <a:spcPct val="50000"/>
                  </a:spcBef>
                </a:pPr>
                <a:r>
                  <a:rPr lang="sv-SE" sz="2000" baseline="30000" dirty="0" smtClean="0">
                    <a:solidFill>
                      <a:srgbClr val="FF0000"/>
                    </a:solidFill>
                  </a:rPr>
                  <a:t>208</a:t>
                </a:r>
                <a:r>
                  <a:rPr lang="sv-SE" sz="2000" dirty="0" smtClean="0">
                    <a:solidFill>
                      <a:srgbClr val="FF0000"/>
                    </a:solidFill>
                  </a:rPr>
                  <a:t>Pb</a:t>
                </a:r>
                <a:endParaRPr lang="en-US" sz="2000" dirty="0">
                  <a:solidFill>
                    <a:srgbClr val="FF0000"/>
                  </a:solidFill>
                </a:endParaRPr>
              </a:p>
            </p:txBody>
          </p:sp>
        </p:grpSp>
        <p:grpSp>
          <p:nvGrpSpPr>
            <p:cNvPr id="6" name="34 Grupo"/>
            <p:cNvGrpSpPr/>
            <p:nvPr/>
          </p:nvGrpSpPr>
          <p:grpSpPr>
            <a:xfrm>
              <a:off x="3563888" y="5445224"/>
              <a:ext cx="1455848" cy="576064"/>
              <a:chOff x="3563888" y="5445224"/>
              <a:chExt cx="1455848" cy="576064"/>
            </a:xfrm>
          </p:grpSpPr>
          <p:sp>
            <p:nvSpPr>
              <p:cNvPr id="33" name="32 CuadroTexto"/>
              <p:cNvSpPr txBox="1"/>
              <p:nvPr/>
            </p:nvSpPr>
            <p:spPr>
              <a:xfrm>
                <a:off x="3563888" y="5651956"/>
                <a:ext cx="1455848" cy="369332"/>
              </a:xfrm>
              <a:prstGeom prst="rect">
                <a:avLst/>
              </a:prstGeom>
              <a:noFill/>
            </p:spPr>
            <p:txBody>
              <a:bodyPr wrap="none" rtlCol="0">
                <a:spAutoFit/>
              </a:bodyPr>
              <a:lstStyle/>
              <a:p>
                <a:r>
                  <a:rPr lang="es-ES" b="1" dirty="0" smtClean="0">
                    <a:solidFill>
                      <a:srgbClr val="000099"/>
                    </a:solidFill>
                    <a:latin typeface="+mn-lt"/>
                  </a:rPr>
                  <a:t> </a:t>
                </a:r>
                <a:r>
                  <a:rPr lang="es-ES" b="1" dirty="0" smtClean="0">
                    <a:solidFill>
                      <a:srgbClr val="B80000"/>
                    </a:solidFill>
                    <a:latin typeface="Arial" pitchFamily="34" charset="0"/>
                    <a:cs typeface="Arial" pitchFamily="34" charset="0"/>
                  </a:rPr>
                  <a:t>N=82, Z=50</a:t>
                </a:r>
                <a:endParaRPr lang="es-ES" b="1" dirty="0">
                  <a:solidFill>
                    <a:srgbClr val="B80000"/>
                  </a:solidFill>
                  <a:latin typeface="Arial" pitchFamily="34" charset="0"/>
                  <a:cs typeface="Arial" pitchFamily="34" charset="0"/>
                </a:endParaRPr>
              </a:p>
            </p:txBody>
          </p:sp>
          <p:sp>
            <p:nvSpPr>
              <p:cNvPr id="34" name="33 Flecha derecha"/>
              <p:cNvSpPr/>
              <p:nvPr/>
            </p:nvSpPr>
            <p:spPr>
              <a:xfrm rot="5400000">
                <a:off x="4169615" y="5487569"/>
                <a:ext cx="216024" cy="131334"/>
              </a:xfrm>
              <a:prstGeom prst="rightArrow">
                <a:avLst/>
              </a:prstGeom>
              <a:solidFill>
                <a:srgbClr val="9E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36" name="Text Box 9"/>
          <p:cNvSpPr txBox="1">
            <a:spLocks noChangeArrowheads="1"/>
          </p:cNvSpPr>
          <p:nvPr/>
        </p:nvSpPr>
        <p:spPr bwMode="auto">
          <a:xfrm>
            <a:off x="5796136" y="1054508"/>
            <a:ext cx="2088232" cy="646300"/>
          </a:xfrm>
          <a:prstGeom prst="rect">
            <a:avLst/>
          </a:prstGeom>
          <a:noFill/>
          <a:ln w="9525">
            <a:solidFill>
              <a:srgbClr val="9E0000"/>
            </a:solidFill>
            <a:miter lim="800000"/>
            <a:headEnd/>
            <a:tailEnd/>
          </a:ln>
        </p:spPr>
        <p:txBody>
          <a:bodyPr wrap="square" lIns="91411" tIns="45705" rIns="91411" bIns="45705">
            <a:prstTxWarp prst="textNoShape">
              <a:avLst/>
            </a:prstTxWarp>
            <a:spAutoFit/>
          </a:bodyPr>
          <a:lstStyle/>
          <a:p>
            <a:pPr algn="ctr">
              <a:spcBef>
                <a:spcPct val="50000"/>
              </a:spcBef>
            </a:pPr>
            <a:r>
              <a:rPr lang="sv-SE" b="1" dirty="0" smtClean="0">
                <a:solidFill>
                  <a:srgbClr val="C00000"/>
                </a:solidFill>
              </a:rPr>
              <a:t>Nuclei around doubly-magic</a:t>
            </a:r>
            <a:endParaRPr lang="en-US" dirty="0">
              <a:solidFill>
                <a:srgbClr val="C00000"/>
              </a:solidFill>
            </a:endParaRPr>
          </a:p>
        </p:txBody>
      </p:sp>
      <p:sp>
        <p:nvSpPr>
          <p:cNvPr id="37" name="36 Flecha derecha"/>
          <p:cNvSpPr/>
          <p:nvPr/>
        </p:nvSpPr>
        <p:spPr>
          <a:xfrm rot="10800000" flipV="1">
            <a:off x="5076056" y="1268761"/>
            <a:ext cx="504056" cy="216023"/>
          </a:xfrm>
          <a:prstGeom prst="rightArrow">
            <a:avLst/>
          </a:prstGeom>
          <a:solidFill>
            <a:srgbClr val="9E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Elipse"/>
          <p:cNvSpPr/>
          <p:nvPr/>
        </p:nvSpPr>
        <p:spPr>
          <a:xfrm>
            <a:off x="3995936" y="4149080"/>
            <a:ext cx="576064" cy="504056"/>
          </a:xfrm>
          <a:prstGeom prst="ellipse">
            <a:avLst/>
          </a:prstGeom>
          <a:noFill/>
          <a:ln>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8" name="27 Conector recto de flecha"/>
          <p:cNvCxnSpPr>
            <a:stCxn id="26" idx="4"/>
            <a:endCxn id="9" idx="0"/>
          </p:cNvCxnSpPr>
          <p:nvPr/>
        </p:nvCxnSpPr>
        <p:spPr>
          <a:xfrm>
            <a:off x="4283968" y="4653136"/>
            <a:ext cx="5689" cy="239287"/>
          </a:xfrm>
          <a:prstGeom prst="straightConnector1">
            <a:avLst/>
          </a:prstGeom>
          <a:ln w="28575">
            <a:solidFill>
              <a:srgbClr val="9E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cstate="print"/>
          <a:srcRect/>
          <a:stretch>
            <a:fillRect/>
          </a:stretch>
        </p:blipFill>
        <p:spPr bwMode="auto">
          <a:xfrm>
            <a:off x="66872" y="3284984"/>
            <a:ext cx="6593360" cy="3132008"/>
          </a:xfrm>
          <a:prstGeom prst="rect">
            <a:avLst/>
          </a:prstGeom>
          <a:noFill/>
          <a:ln w="9525">
            <a:solidFill>
              <a:srgbClr val="060ABA"/>
            </a:solidFill>
            <a:miter lim="800000"/>
            <a:headEnd/>
            <a:tailEnd/>
          </a:ln>
        </p:spPr>
      </p:pic>
      <p:sp>
        <p:nvSpPr>
          <p:cNvPr id="5"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6"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7"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30</a:t>
            </a:fld>
            <a:endParaRPr lang="es-ES" b="1" dirty="0">
              <a:solidFill>
                <a:schemeClr val="tx1"/>
              </a:solidFill>
            </a:endParaRPr>
          </a:p>
        </p:txBody>
      </p:sp>
      <p:sp>
        <p:nvSpPr>
          <p:cNvPr id="8" name="Google Shape;113;p12"/>
          <p:cNvSpPr txBox="1">
            <a:spLocks noGrp="1"/>
          </p:cNvSpPr>
          <p:nvPr>
            <p:ph type="title"/>
          </p:nvPr>
        </p:nvSpPr>
        <p:spPr>
          <a:xfrm>
            <a:off x="1979712" y="476672"/>
            <a:ext cx="6696744" cy="549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2600" b="1" dirty="0" smtClean="0">
                <a:solidFill>
                  <a:srgbClr val="9E0000"/>
                </a:solidFill>
                <a:latin typeface="Arial" pitchFamily="34" charset="0"/>
                <a:cs typeface="Arial" pitchFamily="34" charset="0"/>
              </a:rPr>
              <a:t>Best background reduction approach</a:t>
            </a:r>
            <a:endParaRPr lang="en-US" sz="2600" b="1" dirty="0">
              <a:solidFill>
                <a:srgbClr val="9E0000"/>
              </a:solidFill>
              <a:latin typeface="Arial" pitchFamily="34" charset="0"/>
              <a:cs typeface="Arial" pitchFamily="34" charset="0"/>
            </a:endParaRPr>
          </a:p>
        </p:txBody>
      </p:sp>
      <p:sp>
        <p:nvSpPr>
          <p:cNvPr id="10" name="Text Box 16"/>
          <p:cNvSpPr txBox="1">
            <a:spLocks noChangeArrowheads="1"/>
          </p:cNvSpPr>
          <p:nvPr/>
        </p:nvSpPr>
        <p:spPr bwMode="auto">
          <a:xfrm>
            <a:off x="755576" y="1340768"/>
            <a:ext cx="3384376" cy="400079"/>
          </a:xfrm>
          <a:prstGeom prst="rect">
            <a:avLst/>
          </a:prstGeom>
          <a:noFill/>
          <a:ln w="9525">
            <a:noFill/>
            <a:miter lim="800000"/>
            <a:headEnd/>
            <a:tailEnd/>
          </a:ln>
        </p:spPr>
        <p:txBody>
          <a:bodyPr wrap="square" lIns="91411" tIns="45705" rIns="91411" bIns="45705">
            <a:prstTxWarp prst="textNoShape">
              <a:avLst/>
            </a:prstTxWarp>
            <a:spAutoFit/>
          </a:bodyPr>
          <a:lstStyle/>
          <a:p>
            <a:pPr algn="ctr">
              <a:spcBef>
                <a:spcPct val="50000"/>
              </a:spcBef>
            </a:pPr>
            <a:r>
              <a:rPr lang="en-US" sz="2000" b="1" dirty="0" smtClean="0">
                <a:solidFill>
                  <a:srgbClr val="C00000"/>
                </a:solidFill>
              </a:rPr>
              <a:t>Background under FEPs</a:t>
            </a:r>
            <a:endParaRPr lang="en-US" sz="2000" b="1" dirty="0" smtClean="0">
              <a:solidFill>
                <a:srgbClr val="C00000"/>
              </a:solidFill>
              <a:latin typeface="Symbol" pitchFamily="18" charset="2"/>
            </a:endParaRPr>
          </a:p>
        </p:txBody>
      </p:sp>
      <p:grpSp>
        <p:nvGrpSpPr>
          <p:cNvPr id="2" name="19 Grupo"/>
          <p:cNvGrpSpPr/>
          <p:nvPr/>
        </p:nvGrpSpPr>
        <p:grpSpPr>
          <a:xfrm>
            <a:off x="4139952" y="1196752"/>
            <a:ext cx="4680520" cy="707886"/>
            <a:chOff x="4139952" y="1184558"/>
            <a:chExt cx="4680520" cy="707886"/>
          </a:xfrm>
        </p:grpSpPr>
        <p:sp>
          <p:nvSpPr>
            <p:cNvPr id="11" name="10 CuadroTexto"/>
            <p:cNvSpPr txBox="1"/>
            <p:nvPr/>
          </p:nvSpPr>
          <p:spPr>
            <a:xfrm>
              <a:off x="5004048" y="1184558"/>
              <a:ext cx="3816424" cy="707886"/>
            </a:xfrm>
            <a:prstGeom prst="rect">
              <a:avLst/>
            </a:prstGeom>
            <a:noFill/>
          </p:spPr>
          <p:txBody>
            <a:bodyPr wrap="square" rtlCol="0">
              <a:spAutoFit/>
            </a:bodyPr>
            <a:lstStyle/>
            <a:p>
              <a:pPr algn="ctr"/>
              <a:r>
                <a:rPr lang="en-GB" sz="2000" b="1" dirty="0" smtClean="0">
                  <a:solidFill>
                    <a:srgbClr val="C00000"/>
                  </a:solidFill>
                  <a:latin typeface="Arial" pitchFamily="34" charset="0"/>
                  <a:cs typeface="Arial" pitchFamily="34" charset="0"/>
                </a:rPr>
                <a:t>Very significant problem in fission experiments</a:t>
              </a:r>
            </a:p>
          </p:txBody>
        </p:sp>
        <p:cxnSp>
          <p:nvCxnSpPr>
            <p:cNvPr id="12" name="11 Conector recto de flecha"/>
            <p:cNvCxnSpPr>
              <a:stCxn id="10" idx="3"/>
              <a:endCxn id="11" idx="1"/>
            </p:cNvCxnSpPr>
            <p:nvPr/>
          </p:nvCxnSpPr>
          <p:spPr>
            <a:xfrm>
              <a:off x="4139952" y="1528614"/>
              <a:ext cx="864096" cy="9887"/>
            </a:xfrm>
            <a:prstGeom prst="straightConnector1">
              <a:avLst/>
            </a:prstGeom>
            <a:ln w="28575">
              <a:solidFill>
                <a:srgbClr val="060ABA"/>
              </a:solidFill>
              <a:tailEnd type="arrow"/>
            </a:ln>
          </p:spPr>
          <p:style>
            <a:lnRef idx="1">
              <a:schemeClr val="accent1"/>
            </a:lnRef>
            <a:fillRef idx="0">
              <a:schemeClr val="accent1"/>
            </a:fillRef>
            <a:effectRef idx="0">
              <a:schemeClr val="accent1"/>
            </a:effectRef>
            <a:fontRef idx="minor">
              <a:schemeClr val="tx1"/>
            </a:fontRef>
          </p:style>
        </p:cxnSp>
      </p:grpSp>
      <p:sp>
        <p:nvSpPr>
          <p:cNvPr id="22" name="21 CuadroTexto"/>
          <p:cNvSpPr txBox="1"/>
          <p:nvPr/>
        </p:nvSpPr>
        <p:spPr>
          <a:xfrm>
            <a:off x="2664296" y="2123564"/>
            <a:ext cx="4499992" cy="369332"/>
          </a:xfrm>
          <a:prstGeom prst="rect">
            <a:avLst/>
          </a:prstGeom>
          <a:noFill/>
        </p:spPr>
        <p:txBody>
          <a:bodyPr wrap="square" rtlCol="0">
            <a:spAutoFit/>
          </a:bodyPr>
          <a:lstStyle/>
          <a:p>
            <a:pPr algn="ctr"/>
            <a:r>
              <a:rPr lang="en-GB" b="1" dirty="0" err="1" smtClean="0">
                <a:solidFill>
                  <a:srgbClr val="C00000"/>
                </a:solidFill>
                <a:latin typeface="Arial" pitchFamily="34" charset="0"/>
                <a:cs typeface="Arial" pitchFamily="34" charset="0"/>
              </a:rPr>
              <a:t>Bckg</a:t>
            </a:r>
            <a:r>
              <a:rPr lang="en-GB" b="1" dirty="0" smtClean="0">
                <a:solidFill>
                  <a:srgbClr val="C00000"/>
                </a:solidFill>
                <a:latin typeface="Arial" pitchFamily="34" charset="0"/>
                <a:cs typeface="Arial" pitchFamily="34" charset="0"/>
              </a:rPr>
              <a:t> subtraction under Ge-gated FEPs</a:t>
            </a:r>
          </a:p>
        </p:txBody>
      </p:sp>
      <p:grpSp>
        <p:nvGrpSpPr>
          <p:cNvPr id="3" name="39 Grupo"/>
          <p:cNvGrpSpPr/>
          <p:nvPr/>
        </p:nvGrpSpPr>
        <p:grpSpPr>
          <a:xfrm>
            <a:off x="6660232" y="3284984"/>
            <a:ext cx="2483768" cy="3096344"/>
            <a:chOff x="6660232" y="3501008"/>
            <a:chExt cx="2277229" cy="2880320"/>
          </a:xfrm>
        </p:grpSpPr>
        <p:grpSp>
          <p:nvGrpSpPr>
            <p:cNvPr id="4" name="10 Grupo"/>
            <p:cNvGrpSpPr/>
            <p:nvPr/>
          </p:nvGrpSpPr>
          <p:grpSpPr>
            <a:xfrm>
              <a:off x="6660232" y="3501008"/>
              <a:ext cx="2277229" cy="2880320"/>
              <a:chOff x="6528613" y="1484784"/>
              <a:chExt cx="2358714" cy="3168352"/>
            </a:xfrm>
          </p:grpSpPr>
          <p:pic>
            <p:nvPicPr>
              <p:cNvPr id="29" name="Picture 2"/>
              <p:cNvPicPr>
                <a:picLocks noChangeAspect="1" noChangeArrowheads="1"/>
              </p:cNvPicPr>
              <p:nvPr/>
            </p:nvPicPr>
            <p:blipFill>
              <a:blip r:embed="rId4" cstate="print"/>
              <a:srcRect t="2222"/>
              <a:stretch>
                <a:fillRect/>
              </a:stretch>
            </p:blipFill>
            <p:spPr bwMode="auto">
              <a:xfrm>
                <a:off x="6528613" y="1484784"/>
                <a:ext cx="2358714" cy="3168352"/>
              </a:xfrm>
              <a:prstGeom prst="rect">
                <a:avLst/>
              </a:prstGeom>
              <a:noFill/>
              <a:ln w="9525">
                <a:solidFill>
                  <a:srgbClr val="060ABA"/>
                </a:solidFill>
                <a:miter lim="800000"/>
                <a:headEnd/>
                <a:tailEnd/>
              </a:ln>
            </p:spPr>
          </p:pic>
          <p:sp>
            <p:nvSpPr>
              <p:cNvPr id="30" name="29 Rectángulo"/>
              <p:cNvSpPr/>
              <p:nvPr/>
            </p:nvSpPr>
            <p:spPr>
              <a:xfrm>
                <a:off x="6876256" y="1484784"/>
                <a:ext cx="216024"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9" name="38 Elipse"/>
            <p:cNvSpPr/>
            <p:nvPr/>
          </p:nvSpPr>
          <p:spPr>
            <a:xfrm>
              <a:off x="8252792" y="5453608"/>
              <a:ext cx="279648" cy="6396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6" name="45 CuadroTexto"/>
          <p:cNvSpPr txBox="1"/>
          <p:nvPr/>
        </p:nvSpPr>
        <p:spPr>
          <a:xfrm>
            <a:off x="2520280" y="2771636"/>
            <a:ext cx="4499992" cy="369332"/>
          </a:xfrm>
          <a:prstGeom prst="rect">
            <a:avLst/>
          </a:prstGeom>
          <a:noFill/>
        </p:spPr>
        <p:txBody>
          <a:bodyPr wrap="square" rtlCol="0">
            <a:spAutoFit/>
          </a:bodyPr>
          <a:lstStyle/>
          <a:p>
            <a:pPr algn="ctr"/>
            <a:r>
              <a:rPr lang="en-GB" b="1" dirty="0" smtClean="0">
                <a:latin typeface="Arial" pitchFamily="34" charset="0"/>
                <a:cs typeface="Arial" pitchFamily="34" charset="0"/>
              </a:rPr>
              <a:t>The best performing approach</a:t>
            </a:r>
          </a:p>
        </p:txBody>
      </p:sp>
      <p:cxnSp>
        <p:nvCxnSpPr>
          <p:cNvPr id="52" name="51 Conector recto de flecha"/>
          <p:cNvCxnSpPr>
            <a:stCxn id="22" idx="2"/>
          </p:cNvCxnSpPr>
          <p:nvPr/>
        </p:nvCxnSpPr>
        <p:spPr>
          <a:xfrm>
            <a:off x="4914292" y="2492896"/>
            <a:ext cx="17748" cy="2665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5933267" y="6550223"/>
            <a:ext cx="2599173" cy="307777"/>
          </a:xfrm>
          <a:prstGeom prst="rect">
            <a:avLst/>
          </a:prstGeom>
          <a:noFill/>
        </p:spPr>
        <p:txBody>
          <a:bodyPr wrap="none" rtlCol="0">
            <a:spAutoFit/>
          </a:bodyPr>
          <a:lstStyle/>
          <a:p>
            <a:r>
              <a:rPr lang="fr-FR" altLang="es-ES" sz="1400" dirty="0" smtClean="0">
                <a:latin typeface="+mj-lt"/>
              </a:rPr>
              <a:t>V. Vedia, </a:t>
            </a:r>
            <a:r>
              <a:rPr lang="fr-FR" altLang="es-ES" sz="1400" dirty="0" err="1" smtClean="0">
                <a:latin typeface="+mj-lt"/>
              </a:rPr>
              <a:t>PhD</a:t>
            </a:r>
            <a:r>
              <a:rPr lang="fr-FR" altLang="es-ES" sz="1400" dirty="0" smtClean="0">
                <a:latin typeface="+mj-lt"/>
              </a:rPr>
              <a:t> </a:t>
            </a:r>
            <a:r>
              <a:rPr lang="fr-FR" altLang="es-ES" sz="1400" dirty="0" err="1" smtClean="0">
                <a:latin typeface="+mj-lt"/>
              </a:rPr>
              <a:t>Thesis</a:t>
            </a:r>
            <a:r>
              <a:rPr lang="fr-FR" altLang="es-ES" sz="1400" dirty="0" smtClean="0">
                <a:latin typeface="+mj-lt"/>
              </a:rPr>
              <a:t> UCM </a:t>
            </a:r>
            <a:r>
              <a:rPr lang="fr-FR" altLang="es-ES" sz="1400" dirty="0" smtClean="0">
                <a:latin typeface="+mj-lt"/>
              </a:rPr>
              <a:t> </a:t>
            </a:r>
            <a:r>
              <a:rPr lang="fr-FR" altLang="es-ES" sz="1400" dirty="0" smtClean="0">
                <a:latin typeface="+mj-lt"/>
              </a:rPr>
              <a:t>(</a:t>
            </a:r>
            <a:r>
              <a:rPr lang="fr-FR" altLang="es-ES" sz="1400" dirty="0" smtClean="0">
                <a:latin typeface="+mj-lt"/>
              </a:rPr>
              <a:t>2018)</a:t>
            </a:r>
            <a:endParaRPr lang="es-ES" sz="1400" dirty="0">
              <a:latin typeface="+mj-lt"/>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6"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7"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31</a:t>
            </a:fld>
            <a:endParaRPr lang="es-ES" b="1" dirty="0">
              <a:solidFill>
                <a:schemeClr val="tx1"/>
              </a:solidFill>
            </a:endParaRPr>
          </a:p>
        </p:txBody>
      </p:sp>
      <p:sp>
        <p:nvSpPr>
          <p:cNvPr id="8" name="Google Shape;113;p12"/>
          <p:cNvSpPr txBox="1">
            <a:spLocks noGrp="1"/>
          </p:cNvSpPr>
          <p:nvPr>
            <p:ph type="title"/>
          </p:nvPr>
        </p:nvSpPr>
        <p:spPr>
          <a:xfrm>
            <a:off x="1979712" y="647752"/>
            <a:ext cx="6696744" cy="549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2600" b="1" dirty="0" smtClean="0">
                <a:solidFill>
                  <a:srgbClr val="9E0000"/>
                </a:solidFill>
                <a:latin typeface="Arial" pitchFamily="34" charset="0"/>
                <a:cs typeface="Arial" pitchFamily="34" charset="0"/>
              </a:rPr>
              <a:t>Best background reduction approach</a:t>
            </a:r>
            <a:endParaRPr lang="en-US" sz="2600" b="1" dirty="0">
              <a:solidFill>
                <a:srgbClr val="9E0000"/>
              </a:solidFill>
              <a:latin typeface="Arial" pitchFamily="34" charset="0"/>
              <a:cs typeface="Arial" pitchFamily="34" charset="0"/>
            </a:endParaRPr>
          </a:p>
        </p:txBody>
      </p:sp>
      <p:pic>
        <p:nvPicPr>
          <p:cNvPr id="157698" name="Picture 2"/>
          <p:cNvPicPr>
            <a:picLocks noChangeAspect="1" noChangeArrowheads="1"/>
          </p:cNvPicPr>
          <p:nvPr/>
        </p:nvPicPr>
        <p:blipFill>
          <a:blip r:embed="rId2" cstate="print"/>
          <a:srcRect/>
          <a:stretch>
            <a:fillRect/>
          </a:stretch>
        </p:blipFill>
        <p:spPr bwMode="auto">
          <a:xfrm>
            <a:off x="251520" y="2132856"/>
            <a:ext cx="8804337" cy="4104456"/>
          </a:xfrm>
          <a:prstGeom prst="rect">
            <a:avLst/>
          </a:prstGeom>
          <a:noFill/>
          <a:ln w="9525">
            <a:solidFill>
              <a:srgbClr val="060ABA"/>
            </a:solidFill>
            <a:miter lim="800000"/>
            <a:headEnd/>
            <a:tailEnd/>
          </a:ln>
        </p:spPr>
      </p:pic>
      <p:sp>
        <p:nvSpPr>
          <p:cNvPr id="16" name="Google Shape;113;p12"/>
          <p:cNvSpPr txBox="1">
            <a:spLocks/>
          </p:cNvSpPr>
          <p:nvPr/>
        </p:nvSpPr>
        <p:spPr bwMode="auto">
          <a:xfrm>
            <a:off x="1619672" y="1340768"/>
            <a:ext cx="6696744" cy="549000"/>
          </a:xfrm>
          <a:prstGeom prst="rect">
            <a:avLst/>
          </a:prstGeom>
          <a:noFill/>
          <a:ln w="9525">
            <a:noFill/>
            <a:miter lim="800000"/>
            <a:headEnd/>
            <a:tailEnd/>
          </a:ln>
        </p:spPr>
        <p:txBody>
          <a:bodyPr spcFirstLastPara="1" vert="horz" wrap="square" lIns="91425" tIns="45700" rIns="91425" bIns="45700" numCol="1" anchor="b" anchorCtr="0" compatLnSpc="1">
            <a:prstTxWarp prst="textNoShape">
              <a:avLst/>
            </a:prstTxWarp>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lang="en-US" sz="2600" b="1" dirty="0" smtClean="0">
                <a:latin typeface="Arial" pitchFamily="34" charset="0"/>
                <a:ea typeface="+mj-ea"/>
                <a:cs typeface="Arial" pitchFamily="34" charset="0"/>
              </a:rPr>
              <a:t>Effect on the </a:t>
            </a:r>
            <a:r>
              <a:rPr lang="en-US" sz="2600" b="1" dirty="0" err="1" smtClean="0">
                <a:latin typeface="Arial" pitchFamily="34" charset="0"/>
                <a:ea typeface="+mj-ea"/>
                <a:cs typeface="Arial" pitchFamily="34" charset="0"/>
              </a:rPr>
              <a:t>HPGe</a:t>
            </a:r>
            <a:r>
              <a:rPr lang="en-US" sz="2600" b="1" dirty="0" smtClean="0">
                <a:latin typeface="Arial" pitchFamily="34" charset="0"/>
                <a:ea typeface="+mj-ea"/>
                <a:cs typeface="Arial" pitchFamily="34" charset="0"/>
              </a:rPr>
              <a:t>-Clovers</a:t>
            </a:r>
            <a:endParaRPr kumimoji="0" lang="en-US" sz="2600" b="1" i="0" u="none" strike="noStrike" kern="1200" cap="none" spc="0" normalizeH="0" baseline="0" noProof="0" dirty="0">
              <a:ln>
                <a:noFill/>
              </a:ln>
              <a:effectLst/>
              <a:uLnTx/>
              <a:uFillTx/>
              <a:latin typeface="Arial" pitchFamily="34" charset="0"/>
              <a:ea typeface="+mj-ea"/>
              <a:cs typeface="Arial" pitchFamily="34" charset="0"/>
            </a:endParaRPr>
          </a:p>
        </p:txBody>
      </p:sp>
      <p:sp>
        <p:nvSpPr>
          <p:cNvPr id="9" name="8 CuadroTexto"/>
          <p:cNvSpPr txBox="1"/>
          <p:nvPr/>
        </p:nvSpPr>
        <p:spPr>
          <a:xfrm>
            <a:off x="6077283" y="6550223"/>
            <a:ext cx="2599173" cy="307777"/>
          </a:xfrm>
          <a:prstGeom prst="rect">
            <a:avLst/>
          </a:prstGeom>
          <a:noFill/>
        </p:spPr>
        <p:txBody>
          <a:bodyPr wrap="none" rtlCol="0">
            <a:spAutoFit/>
          </a:bodyPr>
          <a:lstStyle/>
          <a:p>
            <a:r>
              <a:rPr lang="fr-FR" altLang="es-ES" sz="1400" dirty="0" smtClean="0">
                <a:latin typeface="+mj-lt"/>
              </a:rPr>
              <a:t>V. Vedia, </a:t>
            </a:r>
            <a:r>
              <a:rPr lang="fr-FR" altLang="es-ES" sz="1400" dirty="0" err="1" smtClean="0">
                <a:latin typeface="+mj-lt"/>
              </a:rPr>
              <a:t>PhD</a:t>
            </a:r>
            <a:r>
              <a:rPr lang="fr-FR" altLang="es-ES" sz="1400" dirty="0" smtClean="0">
                <a:latin typeface="+mj-lt"/>
              </a:rPr>
              <a:t> </a:t>
            </a:r>
            <a:r>
              <a:rPr lang="fr-FR" altLang="es-ES" sz="1400" dirty="0" err="1" smtClean="0">
                <a:latin typeface="+mj-lt"/>
              </a:rPr>
              <a:t>Thesis</a:t>
            </a:r>
            <a:r>
              <a:rPr lang="fr-FR" altLang="es-ES" sz="1400" dirty="0" smtClean="0">
                <a:latin typeface="+mj-lt"/>
              </a:rPr>
              <a:t> UCM </a:t>
            </a:r>
            <a:r>
              <a:rPr lang="fr-FR" altLang="es-ES" sz="1400" dirty="0" smtClean="0">
                <a:latin typeface="+mj-lt"/>
              </a:rPr>
              <a:t> </a:t>
            </a:r>
            <a:r>
              <a:rPr lang="fr-FR" altLang="es-ES" sz="1400" dirty="0" smtClean="0">
                <a:latin typeface="+mj-lt"/>
              </a:rPr>
              <a:t>(</a:t>
            </a:r>
            <a:r>
              <a:rPr lang="fr-FR" altLang="es-ES" sz="1400" dirty="0" smtClean="0">
                <a:latin typeface="+mj-lt"/>
              </a:rPr>
              <a:t>2018)</a:t>
            </a:r>
            <a:endParaRPr lang="es-ES" sz="1400" dirty="0">
              <a:latin typeface="+mj-lt"/>
            </a:endParaRPr>
          </a:p>
        </p:txBody>
      </p:sp>
    </p:spTree>
  </p:cSld>
  <p:clrMapOvr>
    <a:masterClrMapping/>
  </p:clrMapOvr>
  <p:transition spd="med">
    <p:pull dir="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6"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7"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32</a:t>
            </a:fld>
            <a:endParaRPr lang="es-ES" b="1" dirty="0">
              <a:solidFill>
                <a:schemeClr val="tx1"/>
              </a:solidFill>
            </a:endParaRPr>
          </a:p>
        </p:txBody>
      </p:sp>
      <p:sp>
        <p:nvSpPr>
          <p:cNvPr id="8" name="Google Shape;113;p12"/>
          <p:cNvSpPr txBox="1">
            <a:spLocks noGrp="1"/>
          </p:cNvSpPr>
          <p:nvPr>
            <p:ph type="title"/>
          </p:nvPr>
        </p:nvSpPr>
        <p:spPr>
          <a:xfrm>
            <a:off x="1979712" y="647752"/>
            <a:ext cx="6696744" cy="549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2600" b="1" dirty="0" smtClean="0">
                <a:solidFill>
                  <a:srgbClr val="9E0000"/>
                </a:solidFill>
                <a:latin typeface="Arial" pitchFamily="34" charset="0"/>
                <a:cs typeface="Arial" pitchFamily="34" charset="0"/>
              </a:rPr>
              <a:t>Best background reduction approach</a:t>
            </a:r>
            <a:endParaRPr lang="en-US" sz="2600" b="1" dirty="0">
              <a:solidFill>
                <a:srgbClr val="9E0000"/>
              </a:solidFill>
              <a:latin typeface="Arial" pitchFamily="34" charset="0"/>
              <a:cs typeface="Arial" pitchFamily="34" charset="0"/>
            </a:endParaRPr>
          </a:p>
        </p:txBody>
      </p:sp>
      <p:pic>
        <p:nvPicPr>
          <p:cNvPr id="157699" name="Picture 3"/>
          <p:cNvPicPr>
            <a:picLocks noChangeAspect="1" noChangeArrowheads="1"/>
          </p:cNvPicPr>
          <p:nvPr/>
        </p:nvPicPr>
        <p:blipFill>
          <a:blip r:embed="rId2" cstate="print"/>
          <a:srcRect/>
          <a:stretch>
            <a:fillRect/>
          </a:stretch>
        </p:blipFill>
        <p:spPr bwMode="auto">
          <a:xfrm>
            <a:off x="273954" y="1988840"/>
            <a:ext cx="8762542" cy="4176464"/>
          </a:xfrm>
          <a:prstGeom prst="rect">
            <a:avLst/>
          </a:prstGeom>
          <a:noFill/>
          <a:ln w="9525">
            <a:solidFill>
              <a:srgbClr val="060ABA"/>
            </a:solidFill>
            <a:miter lim="800000"/>
            <a:headEnd/>
            <a:tailEnd/>
          </a:ln>
        </p:spPr>
      </p:pic>
      <p:sp>
        <p:nvSpPr>
          <p:cNvPr id="9" name="Google Shape;113;p12"/>
          <p:cNvSpPr txBox="1">
            <a:spLocks/>
          </p:cNvSpPr>
          <p:nvPr/>
        </p:nvSpPr>
        <p:spPr bwMode="auto">
          <a:xfrm>
            <a:off x="1619672" y="1196752"/>
            <a:ext cx="6696744" cy="549000"/>
          </a:xfrm>
          <a:prstGeom prst="rect">
            <a:avLst/>
          </a:prstGeom>
          <a:noFill/>
          <a:ln w="9525">
            <a:noFill/>
            <a:miter lim="800000"/>
            <a:headEnd/>
            <a:tailEnd/>
          </a:ln>
        </p:spPr>
        <p:txBody>
          <a:bodyPr spcFirstLastPara="1" vert="horz" wrap="square" lIns="91425" tIns="45700" rIns="91425" bIns="45700" numCol="1" anchor="b" anchorCtr="0" compatLnSpc="1">
            <a:prstTxWarp prst="textNoShape">
              <a:avLst/>
            </a:prstTxWarp>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lang="en-US" sz="2600" b="1" dirty="0" smtClean="0">
                <a:latin typeface="Arial" pitchFamily="34" charset="0"/>
                <a:ea typeface="+mj-ea"/>
                <a:cs typeface="Arial" pitchFamily="34" charset="0"/>
              </a:rPr>
              <a:t>Effect on the LaBr</a:t>
            </a:r>
            <a:r>
              <a:rPr lang="en-US" sz="2600" b="1" baseline="-25000" dirty="0" smtClean="0">
                <a:latin typeface="Arial" pitchFamily="34" charset="0"/>
                <a:ea typeface="+mj-ea"/>
                <a:cs typeface="Arial" pitchFamily="34" charset="0"/>
              </a:rPr>
              <a:t>3</a:t>
            </a:r>
            <a:r>
              <a:rPr lang="en-US" sz="2600" b="1" dirty="0" smtClean="0">
                <a:latin typeface="Arial" pitchFamily="34" charset="0"/>
                <a:ea typeface="+mj-ea"/>
                <a:cs typeface="Arial" pitchFamily="34" charset="0"/>
              </a:rPr>
              <a:t>(Ce)</a:t>
            </a:r>
            <a:endParaRPr kumimoji="0" lang="en-US" sz="2600" b="1" i="0" u="none" strike="noStrike" kern="1200" cap="none" spc="0" normalizeH="0" baseline="0" noProof="0" dirty="0">
              <a:ln>
                <a:noFill/>
              </a:ln>
              <a:effectLst/>
              <a:uLnTx/>
              <a:uFillTx/>
              <a:latin typeface="Arial" pitchFamily="34" charset="0"/>
              <a:ea typeface="+mj-ea"/>
              <a:cs typeface="Arial" pitchFamily="34" charset="0"/>
            </a:endParaRPr>
          </a:p>
        </p:txBody>
      </p:sp>
      <p:sp>
        <p:nvSpPr>
          <p:cNvPr id="10" name="Text Box 16"/>
          <p:cNvSpPr txBox="1">
            <a:spLocks noChangeArrowheads="1"/>
          </p:cNvSpPr>
          <p:nvPr/>
        </p:nvSpPr>
        <p:spPr bwMode="auto">
          <a:xfrm>
            <a:off x="179512" y="6237312"/>
            <a:ext cx="6192688" cy="400079"/>
          </a:xfrm>
          <a:prstGeom prst="rect">
            <a:avLst/>
          </a:prstGeom>
          <a:noFill/>
          <a:ln w="9525">
            <a:noFill/>
            <a:miter lim="800000"/>
            <a:headEnd/>
            <a:tailEnd/>
          </a:ln>
        </p:spPr>
        <p:txBody>
          <a:bodyPr wrap="square" lIns="91411" tIns="45705" rIns="91411" bIns="45705">
            <a:prstTxWarp prst="textNoShape">
              <a:avLst/>
            </a:prstTxWarp>
            <a:spAutoFit/>
          </a:bodyPr>
          <a:lstStyle/>
          <a:p>
            <a:pPr>
              <a:spcBef>
                <a:spcPct val="50000"/>
              </a:spcBef>
            </a:pPr>
            <a:r>
              <a:rPr lang="en-US" sz="2000" dirty="0" smtClean="0">
                <a:solidFill>
                  <a:srgbClr val="060ABA"/>
                </a:solidFill>
              </a:rPr>
              <a:t>This is the solution implemented in the analysis </a:t>
            </a:r>
          </a:p>
        </p:txBody>
      </p:sp>
      <p:sp>
        <p:nvSpPr>
          <p:cNvPr id="11" name="10 CuadroTexto"/>
          <p:cNvSpPr txBox="1"/>
          <p:nvPr/>
        </p:nvSpPr>
        <p:spPr>
          <a:xfrm>
            <a:off x="6149291" y="6577607"/>
            <a:ext cx="2599173" cy="307777"/>
          </a:xfrm>
          <a:prstGeom prst="rect">
            <a:avLst/>
          </a:prstGeom>
          <a:noFill/>
        </p:spPr>
        <p:txBody>
          <a:bodyPr wrap="none" rtlCol="0">
            <a:spAutoFit/>
          </a:bodyPr>
          <a:lstStyle/>
          <a:p>
            <a:r>
              <a:rPr lang="fr-FR" altLang="es-ES" sz="1400" dirty="0" smtClean="0">
                <a:latin typeface="+mj-lt"/>
              </a:rPr>
              <a:t>V. Vedia, </a:t>
            </a:r>
            <a:r>
              <a:rPr lang="fr-FR" altLang="es-ES" sz="1400" dirty="0" err="1" smtClean="0">
                <a:latin typeface="+mj-lt"/>
              </a:rPr>
              <a:t>PhD</a:t>
            </a:r>
            <a:r>
              <a:rPr lang="fr-FR" altLang="es-ES" sz="1400" dirty="0" smtClean="0">
                <a:latin typeface="+mj-lt"/>
              </a:rPr>
              <a:t> </a:t>
            </a:r>
            <a:r>
              <a:rPr lang="fr-FR" altLang="es-ES" sz="1400" dirty="0" err="1" smtClean="0">
                <a:latin typeface="+mj-lt"/>
              </a:rPr>
              <a:t>Thesis</a:t>
            </a:r>
            <a:r>
              <a:rPr lang="fr-FR" altLang="es-ES" sz="1400" dirty="0" smtClean="0">
                <a:latin typeface="+mj-lt"/>
              </a:rPr>
              <a:t> UCM </a:t>
            </a:r>
            <a:r>
              <a:rPr lang="fr-FR" altLang="es-ES" sz="1400" dirty="0" smtClean="0">
                <a:latin typeface="+mj-lt"/>
              </a:rPr>
              <a:t> </a:t>
            </a:r>
            <a:r>
              <a:rPr lang="fr-FR" altLang="es-ES" sz="1400" dirty="0" smtClean="0">
                <a:latin typeface="+mj-lt"/>
              </a:rPr>
              <a:t>(</a:t>
            </a:r>
            <a:r>
              <a:rPr lang="fr-FR" altLang="es-ES" sz="1400" dirty="0" smtClean="0">
                <a:latin typeface="+mj-lt"/>
              </a:rPr>
              <a:t>2018)</a:t>
            </a:r>
            <a:endParaRPr lang="es-ES" sz="1400" dirty="0">
              <a:latin typeface="+mj-lt"/>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33</a:t>
            </a:fld>
            <a:endParaRPr lang="es-ES" b="1" dirty="0">
              <a:solidFill>
                <a:schemeClr val="tx1"/>
              </a:solidFill>
            </a:endParaRPr>
          </a:p>
        </p:txBody>
      </p:sp>
      <p:sp>
        <p:nvSpPr>
          <p:cNvPr id="13" name="8 CuadroTexto"/>
          <p:cNvSpPr txBox="1">
            <a:spLocks noChangeArrowheads="1"/>
          </p:cNvSpPr>
          <p:nvPr/>
        </p:nvSpPr>
        <p:spPr bwMode="auto">
          <a:xfrm>
            <a:off x="971600" y="620688"/>
            <a:ext cx="7920880" cy="523220"/>
          </a:xfrm>
          <a:prstGeom prst="rect">
            <a:avLst/>
          </a:prstGeom>
          <a:noFill/>
          <a:ln w="9525">
            <a:noFill/>
            <a:miter lim="800000"/>
            <a:headEnd/>
            <a:tailEnd/>
          </a:ln>
        </p:spPr>
        <p:txBody>
          <a:bodyPr wrap="square">
            <a:spAutoFit/>
          </a:bodyPr>
          <a:lstStyle/>
          <a:p>
            <a:pPr algn="ctr"/>
            <a:r>
              <a:rPr lang="en-GB" sz="2800" b="1" dirty="0">
                <a:solidFill>
                  <a:srgbClr val="9E0000"/>
                </a:solidFill>
                <a:effectLst>
                  <a:outerShdw blurRad="38100" dist="38100" dir="2700000" algn="tl">
                    <a:srgbClr val="000000">
                      <a:alpha val="43137"/>
                    </a:srgbClr>
                  </a:outerShdw>
                </a:effectLst>
              </a:rPr>
              <a:t> </a:t>
            </a:r>
            <a:r>
              <a:rPr lang="es-ES" sz="2800" b="1" dirty="0" err="1" smtClean="0">
                <a:solidFill>
                  <a:srgbClr val="9E0000"/>
                </a:solidFill>
              </a:rPr>
              <a:t>Validation</a:t>
            </a:r>
            <a:r>
              <a:rPr lang="es-ES" sz="2800" b="1" dirty="0" smtClean="0">
                <a:solidFill>
                  <a:srgbClr val="9E0000"/>
                </a:solidFill>
              </a:rPr>
              <a:t> </a:t>
            </a:r>
            <a:r>
              <a:rPr lang="es-ES" sz="2800" b="1" dirty="0" err="1" smtClean="0">
                <a:solidFill>
                  <a:srgbClr val="9E0000"/>
                </a:solidFill>
              </a:rPr>
              <a:t>using</a:t>
            </a:r>
            <a:r>
              <a:rPr lang="es-ES" sz="2800" b="1" dirty="0" smtClean="0">
                <a:solidFill>
                  <a:srgbClr val="9E0000"/>
                </a:solidFill>
              </a:rPr>
              <a:t> </a:t>
            </a:r>
            <a:r>
              <a:rPr lang="es-ES" sz="2800" b="1" baseline="30000" dirty="0" smtClean="0">
                <a:solidFill>
                  <a:srgbClr val="9E0000"/>
                </a:solidFill>
              </a:rPr>
              <a:t>100</a:t>
            </a:r>
            <a:r>
              <a:rPr lang="es-ES" sz="2800" b="1" dirty="0" smtClean="0">
                <a:solidFill>
                  <a:srgbClr val="9E0000"/>
                </a:solidFill>
              </a:rPr>
              <a:t>Zr</a:t>
            </a:r>
          </a:p>
        </p:txBody>
      </p:sp>
      <p:grpSp>
        <p:nvGrpSpPr>
          <p:cNvPr id="33" name="32 Grupo"/>
          <p:cNvGrpSpPr/>
          <p:nvPr/>
        </p:nvGrpSpPr>
        <p:grpSpPr>
          <a:xfrm>
            <a:off x="154363" y="1340768"/>
            <a:ext cx="9098157" cy="3267117"/>
            <a:chOff x="154363" y="1340768"/>
            <a:chExt cx="9098157" cy="3267117"/>
          </a:xfrm>
        </p:grpSpPr>
        <p:grpSp>
          <p:nvGrpSpPr>
            <p:cNvPr id="15" name="14 Grupo"/>
            <p:cNvGrpSpPr/>
            <p:nvPr/>
          </p:nvGrpSpPr>
          <p:grpSpPr>
            <a:xfrm>
              <a:off x="154363" y="1340768"/>
              <a:ext cx="8882133" cy="3267117"/>
              <a:chOff x="154363" y="1340768"/>
              <a:chExt cx="8882133" cy="3267117"/>
            </a:xfrm>
          </p:grpSpPr>
          <p:grpSp>
            <p:nvGrpSpPr>
              <p:cNvPr id="2" name="10 Grupo"/>
              <p:cNvGrpSpPr/>
              <p:nvPr/>
            </p:nvGrpSpPr>
            <p:grpSpPr>
              <a:xfrm>
                <a:off x="154363" y="1340768"/>
                <a:ext cx="8882133" cy="3267117"/>
                <a:chOff x="483471" y="4077072"/>
                <a:chExt cx="8273389" cy="2547037"/>
              </a:xfrm>
            </p:grpSpPr>
            <p:pic>
              <p:nvPicPr>
                <p:cNvPr id="353283" name="Picture 3"/>
                <p:cNvPicPr>
                  <a:picLocks noChangeAspect="1" noChangeArrowheads="1"/>
                </p:cNvPicPr>
                <p:nvPr/>
              </p:nvPicPr>
              <p:blipFill>
                <a:blip r:embed="rId3" cstate="print"/>
                <a:srcRect/>
                <a:stretch>
                  <a:fillRect/>
                </a:stretch>
              </p:blipFill>
              <p:spPr bwMode="auto">
                <a:xfrm>
                  <a:off x="483471" y="4077072"/>
                  <a:ext cx="6159039" cy="2547037"/>
                </a:xfrm>
                <a:prstGeom prst="rect">
                  <a:avLst/>
                </a:prstGeom>
                <a:noFill/>
                <a:ln w="9525">
                  <a:solidFill>
                    <a:srgbClr val="920000"/>
                  </a:solidFill>
                  <a:miter lim="800000"/>
                  <a:headEnd/>
                  <a:tailEnd/>
                </a:ln>
              </p:spPr>
            </p:pic>
            <p:pic>
              <p:nvPicPr>
                <p:cNvPr id="353284" name="Picture 4"/>
                <p:cNvPicPr>
                  <a:picLocks noChangeAspect="1" noChangeArrowheads="1"/>
                </p:cNvPicPr>
                <p:nvPr/>
              </p:nvPicPr>
              <p:blipFill>
                <a:blip r:embed="rId4" cstate="print"/>
                <a:srcRect/>
                <a:stretch>
                  <a:fillRect/>
                </a:stretch>
              </p:blipFill>
              <p:spPr bwMode="auto">
                <a:xfrm>
                  <a:off x="6721248" y="4077072"/>
                  <a:ext cx="2035612" cy="2542854"/>
                </a:xfrm>
                <a:prstGeom prst="rect">
                  <a:avLst/>
                </a:prstGeom>
                <a:noFill/>
                <a:ln w="9525">
                  <a:solidFill>
                    <a:srgbClr val="920000"/>
                  </a:solidFill>
                  <a:miter lim="800000"/>
                  <a:headEnd/>
                  <a:tailEnd/>
                </a:ln>
              </p:spPr>
            </p:pic>
          </p:grpSp>
          <p:sp>
            <p:nvSpPr>
              <p:cNvPr id="14" name="13 Elipse"/>
              <p:cNvSpPr/>
              <p:nvPr/>
            </p:nvSpPr>
            <p:spPr>
              <a:xfrm>
                <a:off x="8028384" y="3645024"/>
                <a:ext cx="216024" cy="64807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6" name="15 Elipse"/>
            <p:cNvSpPr/>
            <p:nvPr/>
          </p:nvSpPr>
          <p:spPr>
            <a:xfrm>
              <a:off x="7524328" y="2492896"/>
              <a:ext cx="288032" cy="100811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Elipse"/>
            <p:cNvSpPr/>
            <p:nvPr/>
          </p:nvSpPr>
          <p:spPr>
            <a:xfrm>
              <a:off x="7812360" y="3140968"/>
              <a:ext cx="216024" cy="93610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Text Box 31"/>
            <p:cNvSpPr txBox="1">
              <a:spLocks noChangeArrowheads="1"/>
            </p:cNvSpPr>
            <p:nvPr/>
          </p:nvSpPr>
          <p:spPr bwMode="auto">
            <a:xfrm>
              <a:off x="8100392" y="3429000"/>
              <a:ext cx="1152128" cy="25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200" b="1" dirty="0" err="1" smtClean="0">
                  <a:solidFill>
                    <a:schemeClr val="tx1"/>
                  </a:solidFill>
                  <a:latin typeface="Arial" charset="0"/>
                </a:rPr>
                <a:t>HPGe</a:t>
              </a:r>
              <a:r>
                <a:rPr lang="en-US" sz="1200" b="1" dirty="0" smtClean="0">
                  <a:solidFill>
                    <a:schemeClr val="tx1"/>
                  </a:solidFill>
                  <a:latin typeface="Arial" charset="0"/>
                </a:rPr>
                <a:t>-gate</a:t>
              </a:r>
              <a:endParaRPr lang="en-US" sz="1200" b="1" dirty="0">
                <a:solidFill>
                  <a:schemeClr val="tx1"/>
                </a:solidFill>
                <a:latin typeface="Arial" charset="0"/>
              </a:endParaRPr>
            </a:p>
          </p:txBody>
        </p:sp>
        <p:cxnSp>
          <p:nvCxnSpPr>
            <p:cNvPr id="24" name="23 Conector recto de flecha"/>
            <p:cNvCxnSpPr/>
            <p:nvPr/>
          </p:nvCxnSpPr>
          <p:spPr>
            <a:xfrm flipH="1">
              <a:off x="8316416" y="3645024"/>
              <a:ext cx="72008" cy="14401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5" name="Text Box 31"/>
            <p:cNvSpPr txBox="1">
              <a:spLocks noChangeArrowheads="1"/>
            </p:cNvSpPr>
            <p:nvPr/>
          </p:nvSpPr>
          <p:spPr bwMode="auto">
            <a:xfrm>
              <a:off x="7596336" y="2060848"/>
              <a:ext cx="1656184" cy="28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400" b="1" dirty="0" smtClean="0">
                  <a:solidFill>
                    <a:schemeClr val="tx1"/>
                  </a:solidFill>
                  <a:latin typeface="Arial" charset="0"/>
                </a:rPr>
                <a:t>LaBr</a:t>
              </a:r>
              <a:r>
                <a:rPr lang="en-US" sz="1400" b="1" baseline="-25000" dirty="0" smtClean="0">
                  <a:solidFill>
                    <a:schemeClr val="tx1"/>
                  </a:solidFill>
                  <a:latin typeface="Arial" charset="0"/>
                </a:rPr>
                <a:t>3</a:t>
              </a:r>
              <a:r>
                <a:rPr lang="en-US" sz="1400" b="1" dirty="0" smtClean="0">
                  <a:solidFill>
                    <a:schemeClr val="tx1"/>
                  </a:solidFill>
                  <a:latin typeface="Arial" charset="0"/>
                </a:rPr>
                <a:t>(Ce)-gates </a:t>
              </a:r>
              <a:endParaRPr lang="en-US" sz="1400" b="1" dirty="0">
                <a:solidFill>
                  <a:schemeClr val="tx1"/>
                </a:solidFill>
                <a:latin typeface="Arial" charset="0"/>
              </a:endParaRPr>
            </a:p>
          </p:txBody>
        </p:sp>
        <p:cxnSp>
          <p:nvCxnSpPr>
            <p:cNvPr id="27" name="26 Conector recto de flecha"/>
            <p:cNvCxnSpPr/>
            <p:nvPr/>
          </p:nvCxnSpPr>
          <p:spPr>
            <a:xfrm flipH="1">
              <a:off x="7812360" y="2276872"/>
              <a:ext cx="144016" cy="21602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flipH="1">
              <a:off x="7956376" y="2348880"/>
              <a:ext cx="144016" cy="72008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35" name="34 Elipse"/>
          <p:cNvSpPr/>
          <p:nvPr/>
        </p:nvSpPr>
        <p:spPr>
          <a:xfrm>
            <a:off x="6948264" y="3284984"/>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8 CuadroTexto"/>
          <p:cNvSpPr txBox="1">
            <a:spLocks noChangeArrowheads="1"/>
          </p:cNvSpPr>
          <p:nvPr/>
        </p:nvSpPr>
        <p:spPr bwMode="auto">
          <a:xfrm>
            <a:off x="827584" y="4705981"/>
            <a:ext cx="7920880" cy="430887"/>
          </a:xfrm>
          <a:prstGeom prst="rect">
            <a:avLst/>
          </a:prstGeom>
          <a:noFill/>
          <a:ln w="9525">
            <a:noFill/>
            <a:miter lim="800000"/>
            <a:headEnd/>
            <a:tailEnd/>
          </a:ln>
        </p:spPr>
        <p:txBody>
          <a:bodyPr wrap="square">
            <a:spAutoFit/>
          </a:bodyPr>
          <a:lstStyle/>
          <a:p>
            <a:pPr algn="ctr"/>
            <a:r>
              <a:rPr lang="en-GB" sz="2200" b="1" dirty="0">
                <a:effectLst>
                  <a:outerShdw blurRad="38100" dist="38100" dir="2700000" algn="tl">
                    <a:srgbClr val="000000">
                      <a:alpha val="43137"/>
                    </a:srgbClr>
                  </a:outerShdw>
                </a:effectLst>
              </a:rPr>
              <a:t> </a:t>
            </a:r>
            <a:endParaRPr lang="es-ES" sz="2200" b="1" dirty="0" smtClean="0"/>
          </a:p>
        </p:txBody>
      </p:sp>
      <p:sp>
        <p:nvSpPr>
          <p:cNvPr id="28" name="27 CuadroTexto"/>
          <p:cNvSpPr txBox="1"/>
          <p:nvPr/>
        </p:nvSpPr>
        <p:spPr>
          <a:xfrm>
            <a:off x="539553" y="4725144"/>
            <a:ext cx="8280919" cy="1969770"/>
          </a:xfrm>
          <a:prstGeom prst="rect">
            <a:avLst/>
          </a:prstGeom>
          <a:noFill/>
        </p:spPr>
        <p:txBody>
          <a:bodyPr wrap="square" rtlCol="0">
            <a:spAutoFit/>
          </a:bodyPr>
          <a:lstStyle/>
          <a:p>
            <a:pPr>
              <a:buFont typeface="Wingdings" pitchFamily="2" charset="2"/>
              <a:buChar char="ü"/>
            </a:pPr>
            <a:r>
              <a:rPr lang="es-ES" sz="2000" baseline="30000" dirty="0" smtClean="0"/>
              <a:t> </a:t>
            </a:r>
            <a:r>
              <a:rPr lang="es-ES" sz="2000" dirty="0" err="1" smtClean="0"/>
              <a:t>The</a:t>
            </a:r>
            <a:r>
              <a:rPr lang="es-ES" sz="2000" baseline="30000" dirty="0" smtClean="0"/>
              <a:t> 100</a:t>
            </a:r>
            <a:r>
              <a:rPr lang="es-ES" sz="2000" dirty="0" smtClean="0"/>
              <a:t>Zr comes as a </a:t>
            </a:r>
            <a:r>
              <a:rPr lang="es-ES" sz="2000" dirty="0" err="1" smtClean="0"/>
              <a:t>contaminant</a:t>
            </a:r>
            <a:r>
              <a:rPr lang="es-ES" sz="2000" dirty="0" smtClean="0"/>
              <a:t> </a:t>
            </a:r>
            <a:r>
              <a:rPr lang="es-ES" sz="2000" dirty="0" err="1" smtClean="0"/>
              <a:t>with</a:t>
            </a:r>
            <a:r>
              <a:rPr lang="es-ES" sz="2000" dirty="0" smtClean="0"/>
              <a:t> </a:t>
            </a:r>
            <a:r>
              <a:rPr lang="es-ES" sz="2000" dirty="0" err="1" smtClean="0"/>
              <a:t>good</a:t>
            </a:r>
            <a:r>
              <a:rPr lang="es-ES" sz="2000" dirty="0" smtClean="0"/>
              <a:t> </a:t>
            </a:r>
            <a:r>
              <a:rPr lang="es-ES" sz="2000" dirty="0" err="1" smtClean="0"/>
              <a:t>production</a:t>
            </a:r>
            <a:r>
              <a:rPr lang="es-ES" sz="2000" dirty="0" smtClean="0"/>
              <a:t> </a:t>
            </a:r>
            <a:r>
              <a:rPr lang="es-ES" sz="2000" dirty="0" err="1" smtClean="0"/>
              <a:t>yield</a:t>
            </a:r>
            <a:endParaRPr lang="es-ES" sz="2000" dirty="0" smtClean="0"/>
          </a:p>
          <a:p>
            <a:pPr>
              <a:spcBef>
                <a:spcPts val="600"/>
              </a:spcBef>
              <a:buFont typeface="Wingdings" pitchFamily="2" charset="2"/>
              <a:buChar char="ü"/>
            </a:pPr>
            <a:r>
              <a:rPr lang="es-ES" sz="2000" dirty="0" smtClean="0"/>
              <a:t> </a:t>
            </a:r>
            <a:r>
              <a:rPr lang="es-ES" sz="2000" dirty="0" err="1" smtClean="0"/>
              <a:t>Lifetime</a:t>
            </a:r>
            <a:r>
              <a:rPr lang="es-ES" sz="2000" dirty="0" smtClean="0"/>
              <a:t> of </a:t>
            </a:r>
            <a:r>
              <a:rPr lang="es-ES" sz="2000" dirty="0" err="1" smtClean="0"/>
              <a:t>the</a:t>
            </a:r>
            <a:r>
              <a:rPr lang="es-ES" sz="2000" dirty="0" smtClean="0"/>
              <a:t> 4</a:t>
            </a:r>
            <a:r>
              <a:rPr lang="es-ES" sz="2000" baseline="30000" dirty="0" smtClean="0"/>
              <a:t>+</a:t>
            </a:r>
            <a:r>
              <a:rPr lang="es-ES" sz="2000" dirty="0" smtClean="0"/>
              <a:t> </a:t>
            </a:r>
            <a:r>
              <a:rPr lang="es-ES" sz="2000" dirty="0" err="1" smtClean="0"/>
              <a:t>state</a:t>
            </a:r>
            <a:r>
              <a:rPr lang="es-ES" sz="2000" dirty="0" smtClean="0"/>
              <a:t> </a:t>
            </a:r>
            <a:r>
              <a:rPr lang="es-ES" sz="2000" dirty="0" err="1" smtClean="0"/>
              <a:t>is</a:t>
            </a:r>
            <a:r>
              <a:rPr lang="es-ES" sz="2000" dirty="0" smtClean="0"/>
              <a:t> a </a:t>
            </a:r>
            <a:r>
              <a:rPr lang="es-ES" sz="2000" dirty="0" err="1" smtClean="0"/>
              <a:t>good</a:t>
            </a:r>
            <a:r>
              <a:rPr lang="es-ES" sz="2000" dirty="0" smtClean="0"/>
              <a:t> </a:t>
            </a:r>
            <a:r>
              <a:rPr lang="es-ES" sz="2000" dirty="0" err="1" smtClean="0"/>
              <a:t>candidate</a:t>
            </a:r>
            <a:r>
              <a:rPr lang="es-ES" sz="2000" dirty="0" smtClean="0"/>
              <a:t> </a:t>
            </a:r>
            <a:r>
              <a:rPr lang="es-ES" sz="2000" dirty="0" err="1" smtClean="0"/>
              <a:t>for</a:t>
            </a:r>
            <a:r>
              <a:rPr lang="es-ES" sz="2000" dirty="0" smtClean="0"/>
              <a:t> </a:t>
            </a:r>
            <a:r>
              <a:rPr lang="es-ES" sz="2000" dirty="0" err="1" smtClean="0"/>
              <a:t>testing</a:t>
            </a:r>
            <a:r>
              <a:rPr lang="es-ES" sz="2000" dirty="0" smtClean="0"/>
              <a:t> and </a:t>
            </a:r>
            <a:r>
              <a:rPr lang="es-ES" sz="2000" dirty="0" err="1" smtClean="0"/>
              <a:t>validating</a:t>
            </a:r>
            <a:endParaRPr lang="es-ES" sz="2000" dirty="0" smtClean="0"/>
          </a:p>
          <a:p>
            <a:pPr lvl="3">
              <a:spcBef>
                <a:spcPts val="600"/>
              </a:spcBef>
              <a:buFont typeface="Wingdings" pitchFamily="2" charset="2"/>
              <a:buChar char="Ø"/>
            </a:pPr>
            <a:r>
              <a:rPr lang="es-ES" dirty="0" smtClean="0">
                <a:solidFill>
                  <a:srgbClr val="C00000"/>
                </a:solidFill>
              </a:rPr>
              <a:t> </a:t>
            </a:r>
            <a:r>
              <a:rPr lang="es-ES" dirty="0" err="1" smtClean="0">
                <a:solidFill>
                  <a:srgbClr val="C00000"/>
                </a:solidFill>
              </a:rPr>
              <a:t>Lifetime</a:t>
            </a:r>
            <a:r>
              <a:rPr lang="es-ES" dirty="0" smtClean="0">
                <a:solidFill>
                  <a:srgbClr val="C00000"/>
                </a:solidFill>
              </a:rPr>
              <a:t> in </a:t>
            </a:r>
            <a:r>
              <a:rPr lang="es-ES" dirty="0" err="1" smtClean="0">
                <a:solidFill>
                  <a:srgbClr val="C00000"/>
                </a:solidFill>
              </a:rPr>
              <a:t>the</a:t>
            </a:r>
            <a:r>
              <a:rPr lang="es-ES" dirty="0" smtClean="0">
                <a:solidFill>
                  <a:srgbClr val="C00000"/>
                </a:solidFill>
              </a:rPr>
              <a:t> </a:t>
            </a:r>
            <a:r>
              <a:rPr lang="es-ES" dirty="0" err="1" smtClean="0">
                <a:solidFill>
                  <a:srgbClr val="C00000"/>
                </a:solidFill>
              </a:rPr>
              <a:t>range</a:t>
            </a:r>
            <a:r>
              <a:rPr lang="es-ES" dirty="0" smtClean="0">
                <a:solidFill>
                  <a:srgbClr val="C00000"/>
                </a:solidFill>
              </a:rPr>
              <a:t> of </a:t>
            </a:r>
            <a:r>
              <a:rPr lang="es-ES" dirty="0" err="1" smtClean="0">
                <a:solidFill>
                  <a:srgbClr val="C00000"/>
                </a:solidFill>
              </a:rPr>
              <a:t>interest</a:t>
            </a:r>
            <a:endParaRPr lang="es-ES" dirty="0" smtClean="0">
              <a:solidFill>
                <a:srgbClr val="C00000"/>
              </a:solidFill>
            </a:endParaRPr>
          </a:p>
          <a:p>
            <a:pPr lvl="3">
              <a:buFont typeface="Wingdings" pitchFamily="2" charset="2"/>
              <a:buChar char="Ø"/>
            </a:pPr>
            <a:r>
              <a:rPr lang="es-ES" dirty="0" smtClean="0">
                <a:solidFill>
                  <a:srgbClr val="C00000"/>
                </a:solidFill>
              </a:rPr>
              <a:t> </a:t>
            </a:r>
            <a:r>
              <a:rPr lang="es-ES" dirty="0" err="1" smtClean="0">
                <a:solidFill>
                  <a:srgbClr val="C00000"/>
                </a:solidFill>
              </a:rPr>
              <a:t>Previously</a:t>
            </a:r>
            <a:r>
              <a:rPr lang="es-ES" dirty="0" smtClean="0">
                <a:solidFill>
                  <a:srgbClr val="C00000"/>
                </a:solidFill>
              </a:rPr>
              <a:t> </a:t>
            </a:r>
            <a:r>
              <a:rPr lang="es-ES" dirty="0" err="1" smtClean="0">
                <a:solidFill>
                  <a:srgbClr val="C00000"/>
                </a:solidFill>
              </a:rPr>
              <a:t>measured</a:t>
            </a:r>
            <a:r>
              <a:rPr lang="es-ES" dirty="0" smtClean="0">
                <a:solidFill>
                  <a:srgbClr val="C00000"/>
                </a:solidFill>
              </a:rPr>
              <a:t> and </a:t>
            </a:r>
            <a:r>
              <a:rPr lang="es-ES" dirty="0" err="1" smtClean="0">
                <a:solidFill>
                  <a:srgbClr val="C00000"/>
                </a:solidFill>
              </a:rPr>
              <a:t>published</a:t>
            </a:r>
            <a:r>
              <a:rPr lang="es-ES" dirty="0" smtClean="0">
                <a:solidFill>
                  <a:srgbClr val="C00000"/>
                </a:solidFill>
              </a:rPr>
              <a:t> </a:t>
            </a:r>
          </a:p>
          <a:p>
            <a:pPr lvl="3">
              <a:buFont typeface="Wingdings" pitchFamily="2" charset="2"/>
              <a:buChar char="Ø"/>
            </a:pPr>
            <a:r>
              <a:rPr lang="es-ES" dirty="0" smtClean="0">
                <a:solidFill>
                  <a:srgbClr val="C00000"/>
                </a:solidFill>
              </a:rPr>
              <a:t> </a:t>
            </a:r>
            <a:r>
              <a:rPr lang="es-ES" dirty="0" err="1" smtClean="0">
                <a:solidFill>
                  <a:srgbClr val="C00000"/>
                </a:solidFill>
              </a:rPr>
              <a:t>There</a:t>
            </a:r>
            <a:r>
              <a:rPr lang="es-ES" dirty="0" smtClean="0">
                <a:solidFill>
                  <a:srgbClr val="C00000"/>
                </a:solidFill>
              </a:rPr>
              <a:t> </a:t>
            </a:r>
            <a:r>
              <a:rPr lang="es-ES" dirty="0" err="1" smtClean="0">
                <a:solidFill>
                  <a:srgbClr val="C00000"/>
                </a:solidFill>
              </a:rPr>
              <a:t>is</a:t>
            </a:r>
            <a:r>
              <a:rPr lang="es-ES" dirty="0" smtClean="0">
                <a:solidFill>
                  <a:srgbClr val="C00000"/>
                </a:solidFill>
              </a:rPr>
              <a:t> a </a:t>
            </a:r>
            <a:r>
              <a:rPr lang="es-ES" dirty="0" err="1" smtClean="0">
                <a:solidFill>
                  <a:srgbClr val="C00000"/>
                </a:solidFill>
              </a:rPr>
              <a:t>mismatch</a:t>
            </a:r>
            <a:r>
              <a:rPr lang="es-ES" dirty="0" smtClean="0">
                <a:solidFill>
                  <a:srgbClr val="C00000"/>
                </a:solidFill>
              </a:rPr>
              <a:t> </a:t>
            </a:r>
            <a:r>
              <a:rPr lang="es-ES" dirty="0" err="1" smtClean="0">
                <a:solidFill>
                  <a:srgbClr val="C00000"/>
                </a:solidFill>
              </a:rPr>
              <a:t>between</a:t>
            </a:r>
            <a:r>
              <a:rPr lang="es-ES" dirty="0" smtClean="0">
                <a:solidFill>
                  <a:srgbClr val="C00000"/>
                </a:solidFill>
              </a:rPr>
              <a:t> 2 </a:t>
            </a:r>
            <a:r>
              <a:rPr lang="es-ES" dirty="0" err="1" smtClean="0">
                <a:solidFill>
                  <a:srgbClr val="C00000"/>
                </a:solidFill>
              </a:rPr>
              <a:t>published</a:t>
            </a:r>
            <a:r>
              <a:rPr lang="es-ES" dirty="0" smtClean="0">
                <a:solidFill>
                  <a:srgbClr val="C00000"/>
                </a:solidFill>
              </a:rPr>
              <a:t> </a:t>
            </a:r>
            <a:r>
              <a:rPr lang="es-ES" dirty="0" err="1" smtClean="0">
                <a:solidFill>
                  <a:srgbClr val="C00000"/>
                </a:solidFill>
              </a:rPr>
              <a:t>values</a:t>
            </a:r>
            <a:endParaRPr lang="es-ES" dirty="0" smtClean="0">
              <a:solidFill>
                <a:srgbClr val="C00000"/>
              </a:solidFill>
            </a:endParaRPr>
          </a:p>
          <a:p>
            <a:pPr algn="ctr">
              <a:buFont typeface="Wingdings" pitchFamily="2" charset="2"/>
              <a:buChar char="ü"/>
            </a:pPr>
            <a:endParaRPr lang="es-ES" dirty="0"/>
          </a:p>
        </p:txBody>
      </p:sp>
      <p:sp>
        <p:nvSpPr>
          <p:cNvPr id="26" name="25 CuadroTexto"/>
          <p:cNvSpPr txBox="1"/>
          <p:nvPr/>
        </p:nvSpPr>
        <p:spPr>
          <a:xfrm>
            <a:off x="6149291" y="6577607"/>
            <a:ext cx="2599173" cy="307777"/>
          </a:xfrm>
          <a:prstGeom prst="rect">
            <a:avLst/>
          </a:prstGeom>
          <a:noFill/>
        </p:spPr>
        <p:txBody>
          <a:bodyPr wrap="none" rtlCol="0">
            <a:spAutoFit/>
          </a:bodyPr>
          <a:lstStyle/>
          <a:p>
            <a:r>
              <a:rPr lang="fr-FR" altLang="es-ES" sz="1400" dirty="0" smtClean="0">
                <a:latin typeface="+mj-lt"/>
              </a:rPr>
              <a:t>V. Vedia, </a:t>
            </a:r>
            <a:r>
              <a:rPr lang="fr-FR" altLang="es-ES" sz="1400" dirty="0" err="1" smtClean="0">
                <a:latin typeface="+mj-lt"/>
              </a:rPr>
              <a:t>PhD</a:t>
            </a:r>
            <a:r>
              <a:rPr lang="fr-FR" altLang="es-ES" sz="1400" dirty="0" smtClean="0">
                <a:latin typeface="+mj-lt"/>
              </a:rPr>
              <a:t> </a:t>
            </a:r>
            <a:r>
              <a:rPr lang="fr-FR" altLang="es-ES" sz="1400" dirty="0" err="1" smtClean="0">
                <a:latin typeface="+mj-lt"/>
              </a:rPr>
              <a:t>Thesis</a:t>
            </a:r>
            <a:r>
              <a:rPr lang="fr-FR" altLang="es-ES" sz="1400" dirty="0" smtClean="0">
                <a:latin typeface="+mj-lt"/>
              </a:rPr>
              <a:t> UCM </a:t>
            </a:r>
            <a:r>
              <a:rPr lang="fr-FR" altLang="es-ES" sz="1400" dirty="0" smtClean="0">
                <a:latin typeface="+mj-lt"/>
              </a:rPr>
              <a:t> </a:t>
            </a:r>
            <a:r>
              <a:rPr lang="fr-FR" altLang="es-ES" sz="1400" dirty="0" smtClean="0">
                <a:latin typeface="+mj-lt"/>
              </a:rPr>
              <a:t>(</a:t>
            </a:r>
            <a:r>
              <a:rPr lang="fr-FR" altLang="es-ES" sz="1400" dirty="0" smtClean="0">
                <a:latin typeface="+mj-lt"/>
              </a:rPr>
              <a:t>2018)</a:t>
            </a:r>
            <a:endParaRPr lang="es-ES" sz="1400" dirty="0">
              <a:latin typeface="+mj-lt"/>
            </a:endParaRPr>
          </a:p>
        </p:txBody>
      </p:sp>
    </p:spTree>
  </p:cSld>
  <p:clrMapOvr>
    <a:masterClrMapping/>
  </p:clrMapOvr>
  <p:transition spd="slow">
    <p:pull dir="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34</a:t>
            </a:fld>
            <a:endParaRPr lang="es-ES" b="1" dirty="0">
              <a:solidFill>
                <a:schemeClr val="tx1"/>
              </a:solidFill>
            </a:endParaRPr>
          </a:p>
        </p:txBody>
      </p:sp>
      <p:sp>
        <p:nvSpPr>
          <p:cNvPr id="13" name="8 CuadroTexto"/>
          <p:cNvSpPr txBox="1">
            <a:spLocks noChangeArrowheads="1"/>
          </p:cNvSpPr>
          <p:nvPr/>
        </p:nvSpPr>
        <p:spPr bwMode="auto">
          <a:xfrm>
            <a:off x="971600" y="620688"/>
            <a:ext cx="7920880" cy="523220"/>
          </a:xfrm>
          <a:prstGeom prst="rect">
            <a:avLst/>
          </a:prstGeom>
          <a:noFill/>
          <a:ln w="9525">
            <a:noFill/>
            <a:miter lim="800000"/>
            <a:headEnd/>
            <a:tailEnd/>
          </a:ln>
        </p:spPr>
        <p:txBody>
          <a:bodyPr wrap="square">
            <a:spAutoFit/>
          </a:bodyPr>
          <a:lstStyle/>
          <a:p>
            <a:pPr algn="ctr"/>
            <a:r>
              <a:rPr lang="en-GB" sz="2800" b="1" dirty="0">
                <a:solidFill>
                  <a:srgbClr val="9E0000"/>
                </a:solidFill>
                <a:effectLst>
                  <a:outerShdw blurRad="38100" dist="38100" dir="2700000" algn="tl">
                    <a:srgbClr val="000000">
                      <a:alpha val="43137"/>
                    </a:srgbClr>
                  </a:outerShdw>
                </a:effectLst>
              </a:rPr>
              <a:t> </a:t>
            </a:r>
            <a:r>
              <a:rPr lang="es-ES" sz="2800" b="1" dirty="0" err="1" smtClean="0">
                <a:solidFill>
                  <a:srgbClr val="9E0000"/>
                </a:solidFill>
              </a:rPr>
              <a:t>Validation</a:t>
            </a:r>
            <a:r>
              <a:rPr lang="es-ES" sz="2800" b="1" dirty="0" smtClean="0">
                <a:solidFill>
                  <a:srgbClr val="9E0000"/>
                </a:solidFill>
              </a:rPr>
              <a:t> </a:t>
            </a:r>
            <a:r>
              <a:rPr lang="es-ES" sz="2800" b="1" dirty="0" err="1" smtClean="0">
                <a:solidFill>
                  <a:srgbClr val="9E0000"/>
                </a:solidFill>
              </a:rPr>
              <a:t>using</a:t>
            </a:r>
            <a:r>
              <a:rPr lang="es-ES" sz="2800" b="1" dirty="0" smtClean="0">
                <a:solidFill>
                  <a:srgbClr val="9E0000"/>
                </a:solidFill>
              </a:rPr>
              <a:t> </a:t>
            </a:r>
            <a:r>
              <a:rPr lang="es-ES" sz="2800" b="1" baseline="30000" dirty="0" smtClean="0">
                <a:solidFill>
                  <a:srgbClr val="9E0000"/>
                </a:solidFill>
              </a:rPr>
              <a:t>100</a:t>
            </a:r>
            <a:r>
              <a:rPr lang="es-ES" sz="2800" b="1" dirty="0" smtClean="0">
                <a:solidFill>
                  <a:srgbClr val="9E0000"/>
                </a:solidFill>
              </a:rPr>
              <a:t>Zr</a:t>
            </a:r>
          </a:p>
        </p:txBody>
      </p:sp>
      <p:pic>
        <p:nvPicPr>
          <p:cNvPr id="11" name="Picture 2"/>
          <p:cNvPicPr>
            <a:picLocks noChangeAspect="1" noChangeArrowheads="1"/>
          </p:cNvPicPr>
          <p:nvPr/>
        </p:nvPicPr>
        <p:blipFill>
          <a:blip r:embed="rId3" cstate="print"/>
          <a:srcRect/>
          <a:stretch>
            <a:fillRect/>
          </a:stretch>
        </p:blipFill>
        <p:spPr bwMode="auto">
          <a:xfrm>
            <a:off x="323528" y="1268760"/>
            <a:ext cx="4392488" cy="3294366"/>
          </a:xfrm>
          <a:prstGeom prst="rect">
            <a:avLst/>
          </a:prstGeom>
          <a:noFill/>
          <a:ln w="9525">
            <a:solidFill>
              <a:srgbClr val="920000"/>
            </a:solidFill>
            <a:miter lim="800000"/>
            <a:headEnd/>
            <a:tailEnd/>
          </a:ln>
        </p:spPr>
      </p:pic>
      <p:graphicFrame>
        <p:nvGraphicFramePr>
          <p:cNvPr id="12" name="11 Tabla"/>
          <p:cNvGraphicFramePr>
            <a:graphicFrameLocks noGrp="1"/>
          </p:cNvGraphicFramePr>
          <p:nvPr>
            <p:extLst>
              <p:ext uri="{D42A27DB-BD31-4B8C-83A1-F6EECF244321}">
                <p14:modId xmlns:p14="http://schemas.microsoft.com/office/powerpoint/2010/main" xmlns="" val="1401138981"/>
              </p:ext>
            </p:extLst>
          </p:nvPr>
        </p:nvGraphicFramePr>
        <p:xfrm>
          <a:off x="323528" y="4725144"/>
          <a:ext cx="8568952" cy="1073099"/>
        </p:xfrm>
        <a:graphic>
          <a:graphicData uri="http://schemas.openxmlformats.org/drawingml/2006/table">
            <a:tbl>
              <a:tblPr>
                <a:tableStyleId>{69CF1AB2-1976-4502-BF36-3FF5EA218861}</a:tableStyleId>
              </a:tblPr>
              <a:tblGrid>
                <a:gridCol w="1650898"/>
                <a:gridCol w="1886742"/>
                <a:gridCol w="2751499"/>
                <a:gridCol w="2279813"/>
              </a:tblGrid>
              <a:tr h="354133">
                <a:tc gridSpan="2">
                  <a:txBody>
                    <a:bodyPr/>
                    <a:lstStyle/>
                    <a:p>
                      <a:pPr algn="ctr" fontAlgn="b"/>
                      <a:r>
                        <a:rPr lang="es-ES" sz="1600" b="0" u="none" strike="noStrike" baseline="0" dirty="0" err="1" smtClean="0">
                          <a:latin typeface="Arial" pitchFamily="34" charset="0"/>
                          <a:cs typeface="Arial" pitchFamily="34" charset="0"/>
                        </a:rPr>
                        <a:t>Present</a:t>
                      </a:r>
                      <a:r>
                        <a:rPr lang="es-ES" sz="1600" b="0" u="none" strike="noStrike" baseline="0" dirty="0" smtClean="0">
                          <a:latin typeface="Arial" pitchFamily="34" charset="0"/>
                          <a:cs typeface="Arial" pitchFamily="34" charset="0"/>
                        </a:rPr>
                        <a:t> </a:t>
                      </a:r>
                      <a:r>
                        <a:rPr lang="es-ES" sz="1600" b="0" u="none" strike="noStrike" baseline="0" dirty="0" err="1" smtClean="0">
                          <a:latin typeface="Arial" pitchFamily="34" charset="0"/>
                          <a:cs typeface="Arial" pitchFamily="34" charset="0"/>
                        </a:rPr>
                        <a:t>work</a:t>
                      </a:r>
                      <a:r>
                        <a:rPr lang="es-ES" sz="1600" b="0" u="none" strike="noStrike" baseline="0" dirty="0" smtClean="0">
                          <a:latin typeface="Arial" pitchFamily="34" charset="0"/>
                          <a:cs typeface="Arial" pitchFamily="34" charset="0"/>
                        </a:rPr>
                        <a:t> (</a:t>
                      </a:r>
                      <a:r>
                        <a:rPr lang="es-ES" sz="1600" b="0" u="none" strike="noStrike" baseline="30000" dirty="0" smtClean="0">
                          <a:latin typeface="Arial" pitchFamily="34" charset="0"/>
                          <a:cs typeface="Arial" pitchFamily="34" charset="0"/>
                        </a:rPr>
                        <a:t>241</a:t>
                      </a:r>
                      <a:r>
                        <a:rPr lang="es-ES" sz="1600" b="0" u="none" strike="noStrike" baseline="0" dirty="0" smtClean="0">
                          <a:latin typeface="Arial" pitchFamily="34" charset="0"/>
                          <a:cs typeface="Arial" pitchFamily="34" charset="0"/>
                        </a:rPr>
                        <a:t>Pu target)</a:t>
                      </a:r>
                    </a:p>
                    <a:p>
                      <a:pPr algn="ctr" fontAlgn="b"/>
                      <a:endParaRPr lang="es-ES" sz="1600" b="0" u="none" strike="noStrike" baseline="-25000" dirty="0" smtClean="0">
                        <a:latin typeface="Arial" pitchFamily="34" charset="0"/>
                        <a:cs typeface="Arial" pitchFamily="34" charset="0"/>
                      </a:endParaRPr>
                    </a:p>
                  </a:txBody>
                  <a:tcPr marL="9525" marR="9525" marT="9525" marB="0" anchor="b"/>
                </a:tc>
                <a:tc hMerge="1">
                  <a:txBody>
                    <a:bodyPr/>
                    <a:lstStyle/>
                    <a:p>
                      <a:pPr algn="ctr" fontAlgn="b"/>
                      <a:endParaRPr lang="es-ES" sz="2000" b="1" u="none" strike="noStrike" dirty="0" smtClean="0">
                        <a:latin typeface="Cambria" pitchFamily="18" charset="0"/>
                      </a:endParaRPr>
                    </a:p>
                  </a:txBody>
                  <a:tcPr marL="9525" marR="9525" marT="9525" marB="0" anchor="b"/>
                </a:tc>
                <a:tc>
                  <a:txBody>
                    <a:bodyPr/>
                    <a:lstStyle/>
                    <a:p>
                      <a:pPr algn="ctr" fontAlgn="b"/>
                      <a:r>
                        <a:rPr lang="es-ES" sz="1600" b="0" u="none" strike="noStrike" baseline="0" dirty="0" smtClean="0">
                          <a:latin typeface="Arial" pitchFamily="34" charset="0"/>
                          <a:cs typeface="Arial" pitchFamily="34" charset="0"/>
                        </a:rPr>
                        <a:t>EXILL-FATIMA (</a:t>
                      </a:r>
                      <a:r>
                        <a:rPr lang="es-ES" sz="1600" b="0" u="none" strike="noStrike" baseline="30000" dirty="0" smtClean="0">
                          <a:latin typeface="Arial" pitchFamily="34" charset="0"/>
                          <a:cs typeface="Arial" pitchFamily="34" charset="0"/>
                        </a:rPr>
                        <a:t>235</a:t>
                      </a:r>
                      <a:r>
                        <a:rPr lang="es-ES" sz="1600" b="0" u="none" strike="noStrike" baseline="0" dirty="0" smtClean="0">
                          <a:latin typeface="Arial" pitchFamily="34" charset="0"/>
                          <a:cs typeface="Arial" pitchFamily="34" charset="0"/>
                        </a:rPr>
                        <a:t>U target) [ARJ17+]</a:t>
                      </a:r>
                    </a:p>
                  </a:txBody>
                  <a:tcPr marL="9525" marR="9525" marT="9525" marB="0" anchor="b"/>
                </a:tc>
                <a:tc>
                  <a:txBody>
                    <a:bodyPr/>
                    <a:lstStyle/>
                    <a:p>
                      <a:pPr algn="ctr" fontAlgn="b"/>
                      <a:r>
                        <a:rPr lang="es-ES" sz="1600" b="0" u="none" strike="noStrike" baseline="0" dirty="0" smtClean="0">
                          <a:latin typeface="Arial" pitchFamily="34" charset="0"/>
                          <a:cs typeface="Arial" pitchFamily="34" charset="0"/>
                        </a:rPr>
                        <a:t>Plunger+</a:t>
                      </a:r>
                      <a:r>
                        <a:rPr lang="es-ES" sz="1600" b="0" u="none" strike="noStrike" baseline="30000" dirty="0" smtClean="0">
                          <a:latin typeface="Arial" pitchFamily="34" charset="0"/>
                          <a:cs typeface="Arial" pitchFamily="34" charset="0"/>
                        </a:rPr>
                        <a:t>252</a:t>
                      </a:r>
                      <a:r>
                        <a:rPr lang="es-ES" sz="1600" b="0" u="none" strike="noStrike" baseline="0" dirty="0" smtClean="0">
                          <a:latin typeface="Arial" pitchFamily="34" charset="0"/>
                          <a:cs typeface="Arial" pitchFamily="34" charset="0"/>
                        </a:rPr>
                        <a:t>Cf </a:t>
                      </a:r>
                    </a:p>
                    <a:p>
                      <a:pPr algn="ctr" fontAlgn="b"/>
                      <a:r>
                        <a:rPr lang="es-ES" sz="1600" b="0" u="none" strike="noStrike" baseline="0" dirty="0" smtClean="0">
                          <a:latin typeface="Arial" pitchFamily="34" charset="0"/>
                          <a:cs typeface="Arial" pitchFamily="34" charset="0"/>
                        </a:rPr>
                        <a:t>[SWP02]</a:t>
                      </a:r>
                    </a:p>
                  </a:txBody>
                  <a:tcPr marL="9525" marR="9525" marT="9525" marB="0" anchor="b"/>
                </a:tc>
              </a:tr>
              <a:tr h="287947">
                <a:tc>
                  <a:txBody>
                    <a:bodyPr/>
                    <a:lstStyle/>
                    <a:p>
                      <a:pPr algn="ctr" fontAlgn="b"/>
                      <a:r>
                        <a:rPr lang="es-ES" sz="1600" b="0" i="0" u="none" strike="noStrike" dirty="0" smtClean="0">
                          <a:solidFill>
                            <a:schemeClr val="dk1"/>
                          </a:solidFill>
                          <a:latin typeface="Symbol" pitchFamily="18" charset="2"/>
                          <a:cs typeface="Arial" pitchFamily="34" charset="0"/>
                        </a:rPr>
                        <a:t>t </a:t>
                      </a:r>
                      <a:r>
                        <a:rPr lang="es-ES" sz="1600" b="0" i="0" u="none" strike="noStrike" baseline="-25000" dirty="0" smtClean="0">
                          <a:solidFill>
                            <a:schemeClr val="dk1"/>
                          </a:solidFill>
                          <a:latin typeface="Symbol" pitchFamily="18" charset="2"/>
                          <a:cs typeface="Arial" pitchFamily="34" charset="0"/>
                        </a:rPr>
                        <a:t>4+  </a:t>
                      </a:r>
                      <a:r>
                        <a:rPr lang="es-ES" sz="1600" b="0" i="0" u="none" strike="noStrike" dirty="0" err="1" smtClean="0">
                          <a:solidFill>
                            <a:schemeClr val="dk1"/>
                          </a:solidFill>
                          <a:latin typeface="Arial" pitchFamily="34" charset="0"/>
                          <a:cs typeface="Arial" pitchFamily="34" charset="0"/>
                        </a:rPr>
                        <a:t>First</a:t>
                      </a:r>
                      <a:r>
                        <a:rPr lang="es-ES" sz="1600" b="0" i="0" u="none" strike="noStrike" baseline="0" dirty="0" smtClean="0">
                          <a:solidFill>
                            <a:schemeClr val="dk1"/>
                          </a:solidFill>
                          <a:latin typeface="Arial" pitchFamily="34" charset="0"/>
                          <a:cs typeface="Arial" pitchFamily="34" charset="0"/>
                        </a:rPr>
                        <a:t> </a:t>
                      </a:r>
                      <a:r>
                        <a:rPr lang="es-ES" sz="1600" b="0" i="0" u="none" strike="noStrike" baseline="0" dirty="0" err="1" smtClean="0">
                          <a:solidFill>
                            <a:schemeClr val="dk1"/>
                          </a:solidFill>
                          <a:latin typeface="Arial" pitchFamily="34" charset="0"/>
                          <a:cs typeface="Arial" pitchFamily="34" charset="0"/>
                        </a:rPr>
                        <a:t>order</a:t>
                      </a:r>
                      <a:endParaRPr lang="es-ES" sz="1600" b="0" i="0" u="none" strike="noStrike" dirty="0">
                        <a:solidFill>
                          <a:srgbClr val="000000"/>
                        </a:solidFill>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smtClean="0">
                          <a:solidFill>
                            <a:schemeClr val="dk1"/>
                          </a:solidFill>
                          <a:latin typeface="Symbol" pitchFamily="18" charset="2"/>
                          <a:cs typeface="Arial" pitchFamily="34" charset="0"/>
                        </a:rPr>
                        <a:t>t </a:t>
                      </a:r>
                      <a:r>
                        <a:rPr lang="es-ES" sz="1600" b="1" i="0" u="none" strike="noStrike" baseline="-25000" dirty="0" smtClean="0">
                          <a:solidFill>
                            <a:schemeClr val="dk1"/>
                          </a:solidFill>
                          <a:latin typeface="Symbol" pitchFamily="18" charset="2"/>
                          <a:cs typeface="Arial" pitchFamily="34" charset="0"/>
                        </a:rPr>
                        <a:t>4+  </a:t>
                      </a:r>
                      <a:r>
                        <a:rPr lang="es-ES" sz="1600" b="1" i="0" u="none" strike="noStrike" dirty="0" err="1" smtClean="0">
                          <a:solidFill>
                            <a:srgbClr val="000000"/>
                          </a:solidFill>
                          <a:latin typeface="Arial" pitchFamily="34" charset="0"/>
                          <a:cs typeface="Arial" pitchFamily="34" charset="0"/>
                        </a:rPr>
                        <a:t>Second</a:t>
                      </a:r>
                      <a:r>
                        <a:rPr lang="es-ES" sz="1600" b="1" i="0" u="none" strike="noStrike" baseline="0" dirty="0" smtClean="0">
                          <a:solidFill>
                            <a:srgbClr val="000000"/>
                          </a:solidFill>
                          <a:latin typeface="Arial" pitchFamily="34" charset="0"/>
                          <a:cs typeface="Arial" pitchFamily="34" charset="0"/>
                        </a:rPr>
                        <a:t> </a:t>
                      </a:r>
                      <a:r>
                        <a:rPr lang="es-ES" sz="1600" b="1" i="0" u="none" strike="noStrike" baseline="0" dirty="0" err="1" smtClean="0">
                          <a:solidFill>
                            <a:srgbClr val="000000"/>
                          </a:solidFill>
                          <a:latin typeface="Arial" pitchFamily="34" charset="0"/>
                          <a:cs typeface="Arial" pitchFamily="34" charset="0"/>
                        </a:rPr>
                        <a:t>order</a:t>
                      </a:r>
                      <a:endParaRPr lang="es-ES" sz="1600" b="1" i="0" u="none" strike="noStrike" dirty="0" smtClean="0">
                        <a:solidFill>
                          <a:srgbClr val="000000"/>
                        </a:solidFill>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 typeface="Symbol" pitchFamily="18" charset="2"/>
                        <a:buChar char="t"/>
                        <a:tabLst/>
                        <a:defRPr/>
                      </a:pPr>
                      <a:r>
                        <a:rPr lang="es-ES" sz="1600" b="0" i="0" u="none" strike="noStrike" baseline="-25000" dirty="0" smtClean="0">
                          <a:solidFill>
                            <a:schemeClr val="dk1"/>
                          </a:solidFill>
                          <a:latin typeface="Symbol" pitchFamily="18" charset="2"/>
                          <a:cs typeface="Arial" pitchFamily="34" charset="0"/>
                        </a:rPr>
                        <a:t>4+  </a:t>
                      </a:r>
                      <a:r>
                        <a:rPr lang="es-ES" sz="1600" b="0" i="0" u="none" strike="noStrike" dirty="0" err="1" smtClean="0">
                          <a:solidFill>
                            <a:schemeClr val="dk1"/>
                          </a:solidFill>
                          <a:latin typeface="Arial" pitchFamily="34" charset="0"/>
                          <a:cs typeface="Arial" pitchFamily="34" charset="0"/>
                        </a:rPr>
                        <a:t>First</a:t>
                      </a:r>
                      <a:r>
                        <a:rPr lang="es-ES" sz="1600" b="0" i="0" u="none" strike="noStrike" baseline="0" dirty="0" smtClean="0">
                          <a:solidFill>
                            <a:schemeClr val="dk1"/>
                          </a:solidFill>
                          <a:latin typeface="Arial" pitchFamily="34" charset="0"/>
                          <a:cs typeface="Arial" pitchFamily="34" charset="0"/>
                        </a:rPr>
                        <a:t> </a:t>
                      </a:r>
                      <a:r>
                        <a:rPr lang="es-ES" sz="1600" b="0" i="0" u="none" strike="noStrike" baseline="0" dirty="0" err="1" smtClean="0">
                          <a:solidFill>
                            <a:schemeClr val="dk1"/>
                          </a:solidFill>
                          <a:latin typeface="Arial" pitchFamily="34" charset="0"/>
                          <a:cs typeface="Arial" pitchFamily="34" charset="0"/>
                        </a:rPr>
                        <a:t>order</a:t>
                      </a:r>
                      <a:endParaRPr lang="es-ES" sz="1600" b="0" i="0" u="none" strike="noStrike" baseline="0" dirty="0" smtClean="0">
                        <a:solidFill>
                          <a:schemeClr val="dk1"/>
                        </a:solidFill>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600" b="0" i="0" u="none" strike="noStrike" dirty="0" smtClean="0">
                          <a:solidFill>
                            <a:srgbClr val="000000"/>
                          </a:solidFill>
                          <a:latin typeface="Arial" pitchFamily="34" charset="0"/>
                          <a:cs typeface="Arial" pitchFamily="34" charset="0"/>
                        </a:rPr>
                        <a:t>-</a:t>
                      </a:r>
                    </a:p>
                  </a:txBody>
                  <a:tcPr marL="9525" marR="9525" marT="9525" marB="0" anchor="b"/>
                </a:tc>
              </a:tr>
              <a:tr h="287947">
                <a:tc>
                  <a:txBody>
                    <a:bodyPr/>
                    <a:lstStyle/>
                    <a:p>
                      <a:pPr algn="ctr" fontAlgn="b"/>
                      <a:r>
                        <a:rPr lang="es-ES" sz="1600" b="0" i="0" u="none" strike="noStrike" dirty="0" smtClean="0">
                          <a:solidFill>
                            <a:srgbClr val="000000"/>
                          </a:solidFill>
                          <a:latin typeface="Arial" pitchFamily="34" charset="0"/>
                          <a:cs typeface="Arial" pitchFamily="34" charset="0"/>
                        </a:rPr>
                        <a:t>37(7) ps</a:t>
                      </a:r>
                      <a:endParaRPr lang="es-ES" sz="1600" b="0" i="0" u="none" strike="noStrike" dirty="0">
                        <a:solidFill>
                          <a:srgbClr val="000000"/>
                        </a:solidFill>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dirty="0" smtClean="0">
                          <a:solidFill>
                            <a:srgbClr val="000000"/>
                          </a:solidFill>
                          <a:latin typeface="Arial" pitchFamily="34" charset="0"/>
                          <a:cs typeface="Arial" pitchFamily="34" charset="0"/>
                        </a:rPr>
                        <a:t>31(8)</a:t>
                      </a:r>
                      <a:r>
                        <a:rPr lang="es-ES" sz="1600" b="1" i="0" u="none" strike="noStrike" baseline="0" dirty="0" smtClean="0">
                          <a:solidFill>
                            <a:srgbClr val="000000"/>
                          </a:solidFill>
                          <a:latin typeface="Arial" pitchFamily="34" charset="0"/>
                          <a:cs typeface="Arial" pitchFamily="34" charset="0"/>
                        </a:rPr>
                        <a:t> ps</a:t>
                      </a:r>
                      <a:endParaRPr lang="es-ES" sz="1600" b="1" i="0" u="none" strike="noStrike" dirty="0" smtClean="0">
                        <a:solidFill>
                          <a:srgbClr val="000000"/>
                        </a:solidFill>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600" b="0" i="0" u="none" strike="noStrike" dirty="0" smtClean="0">
                          <a:solidFill>
                            <a:srgbClr val="000000"/>
                          </a:solidFill>
                          <a:latin typeface="Arial" pitchFamily="34" charset="0"/>
                          <a:cs typeface="Arial" pitchFamily="34" charset="0"/>
                        </a:rPr>
                        <a:t>37(7) ps</a:t>
                      </a: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600" b="0" i="0" u="none" strike="noStrike" dirty="0" smtClean="0">
                          <a:solidFill>
                            <a:srgbClr val="000000"/>
                          </a:solidFill>
                          <a:latin typeface="Arial" pitchFamily="34" charset="0"/>
                          <a:cs typeface="Arial" pitchFamily="34" charset="0"/>
                        </a:rPr>
                        <a:t>54(4) ps</a:t>
                      </a:r>
                    </a:p>
                  </a:txBody>
                  <a:tcPr marL="9525" marR="9525" marT="9525" marB="0" anchor="b"/>
                </a:tc>
              </a:tr>
            </a:tbl>
          </a:graphicData>
        </a:graphic>
      </p:graphicFrame>
      <p:sp>
        <p:nvSpPr>
          <p:cNvPr id="10" name="Text Box 16"/>
          <p:cNvSpPr txBox="1">
            <a:spLocks noChangeArrowheads="1"/>
          </p:cNvSpPr>
          <p:nvPr/>
        </p:nvSpPr>
        <p:spPr bwMode="auto">
          <a:xfrm>
            <a:off x="251520" y="6021288"/>
            <a:ext cx="8784976" cy="630912"/>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pPr>
              <a:spcBef>
                <a:spcPct val="50000"/>
              </a:spcBef>
            </a:pPr>
            <a:r>
              <a:rPr lang="en-US" sz="1000" b="1" dirty="0" smtClean="0">
                <a:latin typeface="Arial" pitchFamily="34" charset="0"/>
                <a:cs typeface="Arial" pitchFamily="34" charset="0"/>
              </a:rPr>
              <a:t>[ARJ+17]</a:t>
            </a:r>
            <a:r>
              <a:rPr lang="en-US" sz="1000" dirty="0" smtClean="0">
                <a:latin typeface="Arial" pitchFamily="34" charset="0"/>
                <a:cs typeface="Arial" pitchFamily="34" charset="0"/>
              </a:rPr>
              <a:t>	S. Ansari </a:t>
            </a:r>
            <a:r>
              <a:rPr lang="en-US" sz="1000" i="1" dirty="0" smtClean="0">
                <a:latin typeface="Arial" pitchFamily="34" charset="0"/>
                <a:cs typeface="Arial" pitchFamily="34" charset="0"/>
              </a:rPr>
              <a:t>et al</a:t>
            </a:r>
            <a:r>
              <a:rPr lang="en-US" sz="1000" dirty="0" smtClean="0">
                <a:latin typeface="Arial" pitchFamily="34" charset="0"/>
                <a:cs typeface="Arial" pitchFamily="34" charset="0"/>
              </a:rPr>
              <a:t>., Experimental study of the lifetime and phase transition in neutron rich </a:t>
            </a:r>
            <a:r>
              <a:rPr lang="en-US" sz="1000" baseline="30000" dirty="0" smtClean="0">
                <a:latin typeface="Arial" pitchFamily="34" charset="0"/>
                <a:cs typeface="Arial" pitchFamily="34" charset="0"/>
              </a:rPr>
              <a:t>98,100,102</a:t>
            </a:r>
            <a:r>
              <a:rPr lang="en-US" sz="1000" dirty="0" smtClean="0">
                <a:latin typeface="Arial" pitchFamily="34" charset="0"/>
                <a:cs typeface="Arial" pitchFamily="34" charset="0"/>
              </a:rPr>
              <a:t>Zr. Phys. Rev. C, 96:054323, 2017.</a:t>
            </a:r>
          </a:p>
          <a:p>
            <a:pPr>
              <a:spcBef>
                <a:spcPct val="50000"/>
              </a:spcBef>
            </a:pPr>
            <a:r>
              <a:rPr lang="en-US" sz="1000" b="1" dirty="0" smtClean="0">
                <a:latin typeface="Arial" pitchFamily="34" charset="0"/>
                <a:cs typeface="Arial" pitchFamily="34" charset="0"/>
              </a:rPr>
              <a:t>[SWP+02]</a:t>
            </a:r>
            <a:r>
              <a:rPr lang="en-US" sz="1000" dirty="0" smtClean="0">
                <a:latin typeface="Arial" pitchFamily="34" charset="0"/>
                <a:cs typeface="Arial" pitchFamily="34" charset="0"/>
              </a:rPr>
              <a:t>	A. G. Smith </a:t>
            </a:r>
            <a:r>
              <a:rPr lang="en-US" sz="1000" i="1" dirty="0" smtClean="0">
                <a:latin typeface="Arial" pitchFamily="34" charset="0"/>
                <a:cs typeface="Arial" pitchFamily="34" charset="0"/>
              </a:rPr>
              <a:t>et al</a:t>
            </a:r>
            <a:r>
              <a:rPr lang="en-US" sz="1000" dirty="0" smtClean="0">
                <a:latin typeface="Arial" pitchFamily="34" charset="0"/>
                <a:cs typeface="Arial" pitchFamily="34" charset="0"/>
              </a:rPr>
              <a:t>., </a:t>
            </a:r>
            <a:r>
              <a:rPr lang="es-ES" sz="1000" dirty="0" err="1" smtClean="0"/>
              <a:t>Lifetimes</a:t>
            </a:r>
            <a:r>
              <a:rPr lang="es-ES" sz="1000" dirty="0" smtClean="0"/>
              <a:t> of </a:t>
            </a:r>
            <a:r>
              <a:rPr lang="es-ES" sz="1000" dirty="0" err="1" smtClean="0"/>
              <a:t>yrast</a:t>
            </a:r>
            <a:r>
              <a:rPr lang="es-ES" sz="1000" dirty="0" smtClean="0"/>
              <a:t> </a:t>
            </a:r>
            <a:r>
              <a:rPr lang="es-ES" sz="1000" dirty="0" err="1" smtClean="0"/>
              <a:t>rotational</a:t>
            </a:r>
            <a:r>
              <a:rPr lang="es-ES" sz="1000" dirty="0" smtClean="0"/>
              <a:t> </a:t>
            </a:r>
            <a:r>
              <a:rPr lang="en-US" sz="1000" dirty="0" smtClean="0"/>
              <a:t>states of the fission fragments </a:t>
            </a:r>
            <a:r>
              <a:rPr lang="en-US" sz="1000" baseline="30000" dirty="0" smtClean="0"/>
              <a:t>100</a:t>
            </a:r>
            <a:r>
              <a:rPr lang="en-US" sz="1000" dirty="0" smtClean="0"/>
              <a:t>Zr and </a:t>
            </a:r>
            <a:r>
              <a:rPr lang="en-US" sz="1000" baseline="30000" dirty="0" smtClean="0"/>
              <a:t>104</a:t>
            </a:r>
            <a:r>
              <a:rPr lang="en-US" sz="1000" dirty="0" smtClean="0"/>
              <a:t>Mo measured using a </a:t>
            </a:r>
            <a:r>
              <a:rPr lang="en-US" sz="1000" dirty="0" err="1" smtClean="0"/>
              <a:t>diferential</a:t>
            </a:r>
            <a:r>
              <a:rPr lang="en-US" sz="1000" dirty="0" smtClean="0"/>
              <a:t> </a:t>
            </a:r>
            <a:r>
              <a:rPr lang="es-ES" sz="1000" dirty="0" err="1" smtClean="0"/>
              <a:t>plunger</a:t>
            </a:r>
            <a:r>
              <a:rPr lang="es-ES" sz="1000" dirty="0" smtClean="0"/>
              <a:t>. 	</a:t>
            </a:r>
            <a:r>
              <a:rPr lang="en-US" sz="1000" dirty="0" smtClean="0"/>
              <a:t>Journal of Physics G: Nuclear and Particle Physics, 28(8):2307, 2002.</a:t>
            </a:r>
            <a:endParaRPr lang="en-US" sz="1000" dirty="0" smtClean="0">
              <a:latin typeface="Arial" pitchFamily="34" charset="0"/>
              <a:cs typeface="Arial" pitchFamily="34" charset="0"/>
            </a:endParaRPr>
          </a:p>
        </p:txBody>
      </p:sp>
      <p:sp>
        <p:nvSpPr>
          <p:cNvPr id="14" name="13 CuadroTexto"/>
          <p:cNvSpPr txBox="1"/>
          <p:nvPr/>
        </p:nvSpPr>
        <p:spPr>
          <a:xfrm>
            <a:off x="4860032" y="1280081"/>
            <a:ext cx="4283968" cy="3370153"/>
          </a:xfrm>
          <a:prstGeom prst="rect">
            <a:avLst/>
          </a:prstGeom>
          <a:noFill/>
        </p:spPr>
        <p:txBody>
          <a:bodyPr wrap="square" rtlCol="0">
            <a:spAutoFit/>
          </a:bodyPr>
          <a:lstStyle/>
          <a:p>
            <a:pPr>
              <a:buFont typeface="Wingdings" pitchFamily="2" charset="2"/>
              <a:buChar char="ü"/>
            </a:pPr>
            <a:r>
              <a:rPr lang="es-ES" sz="1900" baseline="30000" dirty="0" smtClean="0"/>
              <a:t> </a:t>
            </a:r>
            <a:r>
              <a:rPr lang="es-ES" sz="1900" dirty="0" err="1" smtClean="0"/>
              <a:t>The</a:t>
            </a:r>
            <a:r>
              <a:rPr lang="es-ES" sz="1900" baseline="30000" dirty="0" smtClean="0"/>
              <a:t> </a:t>
            </a:r>
            <a:r>
              <a:rPr lang="es-ES" sz="1900" dirty="0" err="1" smtClean="0"/>
              <a:t>procedure</a:t>
            </a:r>
            <a:r>
              <a:rPr lang="es-ES" sz="1900" dirty="0" smtClean="0"/>
              <a:t> </a:t>
            </a:r>
            <a:r>
              <a:rPr lang="es-ES" sz="1900" dirty="0" err="1" smtClean="0"/>
              <a:t>is</a:t>
            </a:r>
            <a:r>
              <a:rPr lang="es-ES" sz="1900" dirty="0" smtClean="0"/>
              <a:t> </a:t>
            </a:r>
            <a:r>
              <a:rPr lang="es-ES" sz="1900" dirty="0" err="1" smtClean="0"/>
              <a:t>validated</a:t>
            </a:r>
            <a:endParaRPr lang="es-ES" sz="1900" dirty="0" smtClean="0"/>
          </a:p>
          <a:p>
            <a:pPr>
              <a:buFont typeface="Wingdings" pitchFamily="2" charset="2"/>
              <a:buChar char="ü"/>
            </a:pPr>
            <a:endParaRPr lang="es-ES" sz="1900" dirty="0" smtClean="0"/>
          </a:p>
          <a:p>
            <a:pPr>
              <a:buFont typeface="Wingdings" pitchFamily="2" charset="2"/>
              <a:buChar char="ü"/>
            </a:pPr>
            <a:r>
              <a:rPr lang="es-ES" sz="1900" dirty="0" smtClean="0"/>
              <a:t> </a:t>
            </a:r>
            <a:r>
              <a:rPr lang="es-ES" sz="1900" dirty="0" err="1" smtClean="0"/>
              <a:t>Our</a:t>
            </a:r>
            <a:r>
              <a:rPr lang="es-ES" sz="1900" dirty="0" smtClean="0"/>
              <a:t> </a:t>
            </a:r>
            <a:r>
              <a:rPr lang="es-ES" sz="1900" dirty="0" err="1" smtClean="0"/>
              <a:t>value</a:t>
            </a:r>
            <a:r>
              <a:rPr lang="es-ES" sz="1900" dirty="0" smtClean="0"/>
              <a:t> </a:t>
            </a:r>
            <a:r>
              <a:rPr lang="es-ES" sz="1900" dirty="0" err="1" smtClean="0"/>
              <a:t>is</a:t>
            </a:r>
            <a:r>
              <a:rPr lang="es-ES" sz="1900" dirty="0" smtClean="0"/>
              <a:t> in </a:t>
            </a:r>
            <a:r>
              <a:rPr lang="es-ES" sz="1900" dirty="0" err="1" smtClean="0"/>
              <a:t>agreement</a:t>
            </a:r>
            <a:r>
              <a:rPr lang="es-ES" sz="1900" dirty="0" smtClean="0"/>
              <a:t> </a:t>
            </a:r>
            <a:r>
              <a:rPr lang="es-ES" sz="1900" dirty="0" err="1" smtClean="0"/>
              <a:t>with</a:t>
            </a:r>
            <a:r>
              <a:rPr lang="es-ES" sz="1900" dirty="0" smtClean="0"/>
              <a:t> S. </a:t>
            </a:r>
            <a:r>
              <a:rPr lang="es-ES" sz="1900" dirty="0" err="1" smtClean="0"/>
              <a:t>Ansari</a:t>
            </a:r>
            <a:r>
              <a:rPr lang="es-ES" sz="1900" dirty="0" smtClean="0"/>
              <a:t> et al. [ARJ+17] and at </a:t>
            </a:r>
            <a:r>
              <a:rPr lang="es-ES" sz="1900" dirty="0" err="1" smtClean="0"/>
              <a:t>variance</a:t>
            </a:r>
            <a:r>
              <a:rPr lang="es-ES" sz="1900" dirty="0" smtClean="0"/>
              <a:t> </a:t>
            </a:r>
            <a:r>
              <a:rPr lang="es-ES" sz="1900" dirty="0" err="1" smtClean="0"/>
              <a:t>with</a:t>
            </a:r>
            <a:r>
              <a:rPr lang="es-ES" sz="1900" dirty="0" smtClean="0"/>
              <a:t> A. G. Smith and </a:t>
            </a:r>
            <a:r>
              <a:rPr lang="es-ES" sz="1900" dirty="0" err="1" smtClean="0"/>
              <a:t>coworkers</a:t>
            </a:r>
            <a:r>
              <a:rPr lang="es-ES" sz="1900" dirty="0" smtClean="0"/>
              <a:t> [SWP+02]</a:t>
            </a:r>
          </a:p>
          <a:p>
            <a:pPr>
              <a:buFont typeface="Wingdings" pitchFamily="2" charset="2"/>
              <a:buChar char="ü"/>
            </a:pPr>
            <a:endParaRPr lang="es-ES" sz="1900" dirty="0" smtClean="0"/>
          </a:p>
          <a:p>
            <a:pPr>
              <a:spcBef>
                <a:spcPts val="600"/>
              </a:spcBef>
              <a:buFont typeface="Wingdings" pitchFamily="2" charset="2"/>
              <a:buChar char="ü"/>
            </a:pPr>
            <a:r>
              <a:rPr lang="es-ES" sz="1900" dirty="0" smtClean="0"/>
              <a:t> </a:t>
            </a:r>
            <a:r>
              <a:rPr lang="es-ES" sz="1900" dirty="0" err="1" smtClean="0"/>
              <a:t>The</a:t>
            </a:r>
            <a:r>
              <a:rPr lang="es-ES" sz="1900" dirty="0" smtClean="0"/>
              <a:t> </a:t>
            </a:r>
            <a:r>
              <a:rPr lang="es-ES" sz="1900" dirty="0" err="1" smtClean="0"/>
              <a:t>bakground</a:t>
            </a:r>
            <a:r>
              <a:rPr lang="es-ES" sz="1900" dirty="0" smtClean="0"/>
              <a:t> </a:t>
            </a:r>
            <a:r>
              <a:rPr lang="es-ES" sz="1900" dirty="0" err="1" smtClean="0"/>
              <a:t>subtraction</a:t>
            </a:r>
            <a:r>
              <a:rPr lang="es-ES" sz="1900" dirty="0" smtClean="0"/>
              <a:t> </a:t>
            </a:r>
            <a:r>
              <a:rPr lang="es-ES" sz="1900" dirty="0" err="1" smtClean="0"/>
              <a:t>procedure</a:t>
            </a:r>
            <a:r>
              <a:rPr lang="es-ES" sz="1900" dirty="0" smtClean="0"/>
              <a:t> </a:t>
            </a:r>
            <a:r>
              <a:rPr lang="es-ES" sz="1900" dirty="0" err="1" smtClean="0"/>
              <a:t>allowed</a:t>
            </a:r>
            <a:r>
              <a:rPr lang="es-ES" sz="1900" dirty="0" smtClean="0"/>
              <a:t> to </a:t>
            </a:r>
            <a:r>
              <a:rPr lang="es-ES" sz="1900" dirty="0" err="1" smtClean="0"/>
              <a:t>measured</a:t>
            </a:r>
            <a:r>
              <a:rPr lang="es-ES" sz="1900" dirty="0" smtClean="0"/>
              <a:t> </a:t>
            </a:r>
            <a:r>
              <a:rPr lang="es-ES" sz="1900" dirty="0" smtClean="0">
                <a:solidFill>
                  <a:schemeClr val="dk1"/>
                </a:solidFill>
                <a:latin typeface="Symbol" pitchFamily="18" charset="2"/>
                <a:cs typeface="Arial" pitchFamily="34" charset="0"/>
              </a:rPr>
              <a:t>t </a:t>
            </a:r>
            <a:r>
              <a:rPr lang="es-ES" sz="1900" baseline="-25000" dirty="0" smtClean="0">
                <a:solidFill>
                  <a:schemeClr val="dk1"/>
                </a:solidFill>
                <a:latin typeface="Symbol" pitchFamily="18" charset="2"/>
                <a:cs typeface="Arial" pitchFamily="34" charset="0"/>
              </a:rPr>
              <a:t>4+</a:t>
            </a:r>
            <a:r>
              <a:rPr lang="es-ES" sz="1900" dirty="0" smtClean="0">
                <a:solidFill>
                  <a:schemeClr val="dk1"/>
                </a:solidFill>
                <a:latin typeface="Symbol" pitchFamily="18" charset="2"/>
                <a:cs typeface="Arial" pitchFamily="34" charset="0"/>
              </a:rPr>
              <a:t> </a:t>
            </a:r>
            <a:r>
              <a:rPr lang="es-ES" sz="1900" dirty="0" err="1" smtClean="0">
                <a:solidFill>
                  <a:schemeClr val="dk1"/>
                </a:solidFill>
                <a:latin typeface="Arial" pitchFamily="34" charset="0"/>
                <a:cs typeface="Arial" pitchFamily="34" charset="0"/>
              </a:rPr>
              <a:t>using</a:t>
            </a:r>
            <a:r>
              <a:rPr lang="es-ES" sz="1900" dirty="0" smtClean="0">
                <a:solidFill>
                  <a:schemeClr val="dk1"/>
                </a:solidFill>
                <a:latin typeface="Arial" pitchFamily="34" charset="0"/>
                <a:cs typeface="Arial" pitchFamily="34" charset="0"/>
              </a:rPr>
              <a:t> </a:t>
            </a:r>
            <a:r>
              <a:rPr lang="es-ES" sz="1900" dirty="0" err="1" smtClean="0">
                <a:solidFill>
                  <a:schemeClr val="dk1"/>
                </a:solidFill>
                <a:latin typeface="Arial" pitchFamily="34" charset="0"/>
                <a:cs typeface="Arial" pitchFamily="34" charset="0"/>
              </a:rPr>
              <a:t>the</a:t>
            </a:r>
            <a:r>
              <a:rPr lang="es-ES" sz="1900" dirty="0" smtClean="0">
                <a:solidFill>
                  <a:schemeClr val="dk1"/>
                </a:solidFill>
                <a:latin typeface="Symbol" pitchFamily="18" charset="2"/>
                <a:cs typeface="Arial" pitchFamily="34" charset="0"/>
              </a:rPr>
              <a:t> </a:t>
            </a:r>
            <a:r>
              <a:rPr lang="es-ES" sz="1900" baseline="30000" dirty="0" smtClean="0">
                <a:latin typeface="Arial" pitchFamily="34" charset="0"/>
                <a:cs typeface="Arial" pitchFamily="34" charset="0"/>
              </a:rPr>
              <a:t>241</a:t>
            </a:r>
            <a:r>
              <a:rPr lang="es-ES" sz="1900" dirty="0" smtClean="0">
                <a:latin typeface="Arial" pitchFamily="34" charset="0"/>
                <a:cs typeface="Arial" pitchFamily="34" charset="0"/>
              </a:rPr>
              <a:t>Pu target</a:t>
            </a:r>
            <a:endParaRPr lang="es-ES" sz="1900" dirty="0" smtClean="0">
              <a:solidFill>
                <a:srgbClr val="C00000"/>
              </a:solidFill>
            </a:endParaRPr>
          </a:p>
          <a:p>
            <a:pPr algn="ctr">
              <a:buFont typeface="Wingdings" pitchFamily="2" charset="2"/>
              <a:buChar char="ü"/>
            </a:pPr>
            <a:endParaRPr lang="es-ES" dirty="0"/>
          </a:p>
        </p:txBody>
      </p:sp>
    </p:spTree>
  </p:cSld>
  <p:clrMapOvr>
    <a:masterClrMapping/>
  </p:clrMapOvr>
  <p:transition spd="slow">
    <p:pull dir="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35</a:t>
            </a:fld>
            <a:endParaRPr lang="es-ES" b="1" dirty="0">
              <a:solidFill>
                <a:schemeClr val="tx1"/>
              </a:solidFill>
            </a:endParaRPr>
          </a:p>
        </p:txBody>
      </p:sp>
      <p:sp>
        <p:nvSpPr>
          <p:cNvPr id="10" name="Text Box 16"/>
          <p:cNvSpPr txBox="1">
            <a:spLocks noChangeArrowheads="1"/>
          </p:cNvSpPr>
          <p:nvPr/>
        </p:nvSpPr>
        <p:spPr bwMode="auto">
          <a:xfrm>
            <a:off x="251520" y="1352119"/>
            <a:ext cx="8064896" cy="2292905"/>
          </a:xfrm>
          <a:prstGeom prst="rect">
            <a:avLst/>
          </a:prstGeom>
          <a:noFill/>
          <a:ln w="9525">
            <a:noFill/>
            <a:miter lim="800000"/>
            <a:headEnd/>
            <a:tailEnd/>
          </a:ln>
        </p:spPr>
        <p:txBody>
          <a:bodyPr wrap="square" lIns="91411" tIns="45705" rIns="91411" bIns="45705">
            <a:prstTxWarp prst="textNoShape">
              <a:avLst/>
            </a:prstTxWarp>
            <a:spAutoFit/>
          </a:bodyPr>
          <a:lstStyle/>
          <a:p>
            <a:pPr>
              <a:buFont typeface="Wingdings" pitchFamily="2" charset="2"/>
              <a:buChar char="Ø"/>
            </a:pPr>
            <a:r>
              <a:rPr lang="en-GB" sz="2500" dirty="0" smtClean="0"/>
              <a:t> New Compton correction procedure</a:t>
            </a:r>
          </a:p>
          <a:p>
            <a:pPr lvl="1">
              <a:spcBef>
                <a:spcPts val="1200"/>
              </a:spcBef>
              <a:buFont typeface="Wingdings" pitchFamily="2" charset="2"/>
              <a:buChar char="ü"/>
            </a:pPr>
            <a:r>
              <a:rPr lang="en-GB" sz="2200" dirty="0" smtClean="0">
                <a:solidFill>
                  <a:srgbClr val="060ABA"/>
                </a:solidFill>
              </a:rPr>
              <a:t>	Fully accounts for the Compton contribution</a:t>
            </a:r>
          </a:p>
          <a:p>
            <a:pPr lvl="1">
              <a:spcBef>
                <a:spcPts val="1200"/>
              </a:spcBef>
              <a:buFont typeface="Wingdings" pitchFamily="2" charset="2"/>
              <a:buChar char="ü"/>
            </a:pPr>
            <a:r>
              <a:rPr lang="en-GB" sz="2200" dirty="0" smtClean="0">
                <a:solidFill>
                  <a:srgbClr val="060ABA"/>
                </a:solidFill>
              </a:rPr>
              <a:t>   Validated with </a:t>
            </a:r>
            <a:r>
              <a:rPr lang="en-GB" sz="2200" baseline="30000" dirty="0" smtClean="0">
                <a:solidFill>
                  <a:srgbClr val="060ABA"/>
                </a:solidFill>
              </a:rPr>
              <a:t>100</a:t>
            </a:r>
            <a:r>
              <a:rPr lang="en-GB" sz="2200" dirty="0" smtClean="0">
                <a:solidFill>
                  <a:srgbClr val="060ABA"/>
                </a:solidFill>
              </a:rPr>
              <a:t>Zr</a:t>
            </a:r>
          </a:p>
          <a:p>
            <a:pPr lvl="1">
              <a:spcBef>
                <a:spcPts val="1200"/>
              </a:spcBef>
              <a:buFont typeface="Wingdings" pitchFamily="2" charset="2"/>
              <a:buChar char="ü"/>
            </a:pPr>
            <a:r>
              <a:rPr lang="en-GB" sz="2200" dirty="0" smtClean="0">
                <a:solidFill>
                  <a:srgbClr val="060ABA"/>
                </a:solidFill>
              </a:rPr>
              <a:t>   Applied for the first time in fast-timing methods </a:t>
            </a:r>
            <a:r>
              <a:rPr lang="en-GB" sz="2200" dirty="0" err="1" smtClean="0">
                <a:solidFill>
                  <a:srgbClr val="060ABA"/>
                </a:solidFill>
                <a:latin typeface="Symbol" pitchFamily="18" charset="2"/>
              </a:rPr>
              <a:t>ggg</a:t>
            </a:r>
            <a:r>
              <a:rPr lang="en-GB" sz="2200" dirty="0" smtClean="0">
                <a:solidFill>
                  <a:srgbClr val="060ABA"/>
                </a:solidFill>
              </a:rPr>
              <a:t>(t) in 	fission-fragments</a:t>
            </a:r>
            <a:r>
              <a:rPr lang="en-US" sz="2200" dirty="0" smtClean="0">
                <a:solidFill>
                  <a:srgbClr val="060ABA"/>
                </a:solidFill>
              </a:rPr>
              <a:t>.</a:t>
            </a:r>
            <a:endParaRPr lang="en-GB" sz="2200" dirty="0" smtClean="0">
              <a:solidFill>
                <a:srgbClr val="060ABA"/>
              </a:solidFill>
            </a:endParaRPr>
          </a:p>
        </p:txBody>
      </p:sp>
      <p:sp>
        <p:nvSpPr>
          <p:cNvPr id="11" name="Text Box 16"/>
          <p:cNvSpPr txBox="1">
            <a:spLocks noChangeArrowheads="1"/>
          </p:cNvSpPr>
          <p:nvPr/>
        </p:nvSpPr>
        <p:spPr bwMode="auto">
          <a:xfrm>
            <a:off x="251520" y="3933056"/>
            <a:ext cx="8892480" cy="2800736"/>
          </a:xfrm>
          <a:prstGeom prst="rect">
            <a:avLst/>
          </a:prstGeom>
          <a:noFill/>
          <a:ln w="9525">
            <a:noFill/>
            <a:miter lim="800000"/>
            <a:headEnd/>
            <a:tailEnd/>
          </a:ln>
        </p:spPr>
        <p:txBody>
          <a:bodyPr wrap="square" lIns="91411" tIns="45705" rIns="91411" bIns="45705">
            <a:prstTxWarp prst="textNoShape">
              <a:avLst/>
            </a:prstTxWarp>
            <a:spAutoFit/>
          </a:bodyPr>
          <a:lstStyle/>
          <a:p>
            <a:pPr>
              <a:buFont typeface="Wingdings" pitchFamily="2" charset="2"/>
              <a:buChar char="Ø"/>
            </a:pPr>
            <a:r>
              <a:rPr lang="en-GB" sz="2600" dirty="0" smtClean="0"/>
              <a:t> </a:t>
            </a:r>
            <a:r>
              <a:rPr lang="en-GB" sz="2500" dirty="0" smtClean="0"/>
              <a:t>Background subtraction procedure. (Ge-</a:t>
            </a:r>
            <a:r>
              <a:rPr lang="en-GB" sz="2500" dirty="0" err="1" smtClean="0"/>
              <a:t>Bkg</a:t>
            </a:r>
            <a:r>
              <a:rPr lang="en-GB" sz="2500" dirty="0" smtClean="0"/>
              <a:t>)</a:t>
            </a:r>
          </a:p>
          <a:p>
            <a:pPr lvl="1">
              <a:spcBef>
                <a:spcPts val="1200"/>
              </a:spcBef>
              <a:buFont typeface="Wingdings" pitchFamily="2" charset="2"/>
              <a:buChar char="ü"/>
            </a:pPr>
            <a:r>
              <a:rPr lang="en-GB" sz="2200" dirty="0" smtClean="0">
                <a:solidFill>
                  <a:srgbClr val="060ABA"/>
                </a:solidFill>
              </a:rPr>
              <a:t>	Allows to measure lifetimes with higher accuracy </a:t>
            </a:r>
          </a:p>
          <a:p>
            <a:pPr lvl="1">
              <a:spcBef>
                <a:spcPts val="1200"/>
              </a:spcBef>
              <a:buFont typeface="Wingdings" pitchFamily="2" charset="2"/>
              <a:buChar char="ü"/>
            </a:pPr>
            <a:r>
              <a:rPr lang="en-GB" sz="2200" dirty="0" smtClean="0">
                <a:solidFill>
                  <a:srgbClr val="060ABA"/>
                </a:solidFill>
              </a:rPr>
              <a:t>   Significantly improves the peak-to-background ratio</a:t>
            </a:r>
          </a:p>
          <a:p>
            <a:pPr lvl="1">
              <a:spcBef>
                <a:spcPts val="1200"/>
              </a:spcBef>
              <a:buFont typeface="Wingdings" pitchFamily="2" charset="2"/>
              <a:buChar char="ü"/>
            </a:pPr>
            <a:r>
              <a:rPr lang="en-GB" sz="2200" dirty="0" smtClean="0">
                <a:solidFill>
                  <a:srgbClr val="060ABA"/>
                </a:solidFill>
              </a:rPr>
              <a:t>   Applied for the first time in fission-fragments spectroscopy with 	large LaBr</a:t>
            </a:r>
            <a:r>
              <a:rPr lang="en-GB" sz="2200" baseline="-25000" dirty="0" smtClean="0">
                <a:solidFill>
                  <a:srgbClr val="060ABA"/>
                </a:solidFill>
              </a:rPr>
              <a:t>3</a:t>
            </a:r>
            <a:r>
              <a:rPr lang="en-GB" sz="2200" dirty="0" smtClean="0">
                <a:solidFill>
                  <a:srgbClr val="060ABA"/>
                </a:solidFill>
              </a:rPr>
              <a:t>(Ce) arrays</a:t>
            </a:r>
          </a:p>
          <a:p>
            <a:pPr lvl="2">
              <a:spcBef>
                <a:spcPts val="1200"/>
              </a:spcBef>
            </a:pPr>
            <a:endParaRPr lang="en-US" sz="2200" dirty="0" smtClean="0">
              <a:solidFill>
                <a:srgbClr val="060ABA"/>
              </a:solidFill>
            </a:endParaRPr>
          </a:p>
        </p:txBody>
      </p:sp>
      <p:sp>
        <p:nvSpPr>
          <p:cNvPr id="13" name="7 CuadroTexto"/>
          <p:cNvSpPr txBox="1">
            <a:spLocks noChangeArrowheads="1"/>
          </p:cNvSpPr>
          <p:nvPr/>
        </p:nvSpPr>
        <p:spPr bwMode="auto">
          <a:xfrm>
            <a:off x="1368152" y="287650"/>
            <a:ext cx="7884368" cy="492443"/>
          </a:xfrm>
          <a:prstGeom prst="rect">
            <a:avLst/>
          </a:prstGeom>
          <a:noFill/>
          <a:ln w="9525">
            <a:noFill/>
            <a:miter lim="800000"/>
            <a:headEnd/>
            <a:tailEnd/>
          </a:ln>
        </p:spPr>
        <p:txBody>
          <a:bodyPr wrap="square">
            <a:spAutoFit/>
          </a:bodyPr>
          <a:lstStyle/>
          <a:p>
            <a:pPr algn="ctr"/>
            <a:r>
              <a:rPr lang="en-GB" sz="2600" b="1" dirty="0" smtClean="0">
                <a:solidFill>
                  <a:srgbClr val="C00000"/>
                </a:solidFill>
                <a:effectLst>
                  <a:outerShdw blurRad="38100" dist="38100" dir="2700000" algn="tl">
                    <a:srgbClr val="000000">
                      <a:alpha val="43137"/>
                    </a:srgbClr>
                  </a:outerShdw>
                </a:effectLst>
              </a:rPr>
              <a:t>Analysis method and Compton corrections </a:t>
            </a:r>
            <a:endParaRPr lang="es-ES_tradnl" sz="2600" b="1" dirty="0" smtClean="0">
              <a:solidFill>
                <a:srgbClr val="C00000"/>
              </a:solidFill>
              <a:effectLst>
                <a:outerShdw blurRad="38100" dist="38100" dir="2700000" algn="tl">
                  <a:srgbClr val="000000">
                    <a:alpha val="43137"/>
                  </a:srgbClr>
                </a:outerShdw>
              </a:effectLst>
            </a:endParaRPr>
          </a:p>
        </p:txBody>
      </p:sp>
    </p:spTree>
  </p:cSld>
  <p:clrMapOvr>
    <a:masterClrMapping/>
  </p:clrMapOvr>
  <p:transition spd="slow">
    <p:pull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584176" y="128826"/>
            <a:ext cx="5940152" cy="707886"/>
          </a:xfrm>
          <a:prstGeom prst="rect">
            <a:avLst/>
          </a:prstGeom>
          <a:noFill/>
          <a:ln w="9525">
            <a:noFill/>
            <a:miter lim="800000"/>
            <a:headEnd/>
            <a:tailEnd/>
          </a:ln>
        </p:spPr>
        <p:txBody>
          <a:bodyPr wrap="square">
            <a:spAutoFit/>
          </a:bodyPr>
          <a:lstStyle/>
          <a:p>
            <a:pPr algn="ctr"/>
            <a:r>
              <a:rPr lang="es-ES_tradnl" sz="4000" b="1" dirty="0" smtClean="0"/>
              <a:t>	</a:t>
            </a:r>
            <a:r>
              <a:rPr lang="es-ES_tradnl" sz="4000" b="1" dirty="0" err="1" smtClean="0">
                <a:solidFill>
                  <a:srgbClr val="B80000"/>
                </a:solidFill>
                <a:effectLst>
                  <a:outerShdw blurRad="38100" dist="38100" dir="2700000" algn="tl">
                    <a:srgbClr val="000000">
                      <a:alpha val="43137"/>
                    </a:srgbClr>
                  </a:outerShdw>
                </a:effectLst>
              </a:rPr>
              <a:t>Outline</a:t>
            </a:r>
            <a:endParaRPr lang="es-ES_tradnl" sz="4000" b="1" dirty="0">
              <a:solidFill>
                <a:srgbClr val="B80000"/>
              </a:solidFill>
              <a:effectLst>
                <a:outerShdw blurRad="38100" dist="38100" dir="2700000" algn="tl">
                  <a:srgbClr val="000000">
                    <a:alpha val="43137"/>
                  </a:srgbClr>
                </a:outerShdw>
              </a:effectLst>
            </a:endParaRPr>
          </a:p>
        </p:txBody>
      </p:sp>
      <p:sp>
        <p:nvSpPr>
          <p:cNvPr id="10248" name="11 CuadroTexto"/>
          <p:cNvSpPr txBox="1">
            <a:spLocks noChangeArrowheads="1"/>
          </p:cNvSpPr>
          <p:nvPr/>
        </p:nvSpPr>
        <p:spPr bwMode="auto">
          <a:xfrm>
            <a:off x="611560" y="5445224"/>
            <a:ext cx="6696744"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Conclusions</a:t>
            </a:r>
            <a:endParaRPr lang="es-ES_tradnl" sz="3200" dirty="0"/>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8" name="30 Marcador de número de diapositiva"/>
          <p:cNvSpPr>
            <a:spLocks noGrp="1"/>
          </p:cNvSpPr>
          <p:nvPr>
            <p:ph type="sldNum" sz="quarter" idx="12"/>
          </p:nvPr>
        </p:nvSpPr>
        <p:spPr>
          <a:xfrm>
            <a:off x="8917632" y="6592267"/>
            <a:ext cx="226368" cy="365125"/>
          </a:xfrm>
        </p:spPr>
        <p:txBody>
          <a:bodyPr/>
          <a:lstStyle/>
          <a:p>
            <a:pPr>
              <a:defRPr/>
            </a:pPr>
            <a:fld id="{98A2EE96-BED7-4DAD-871F-BA89A52F8872}" type="slidenum">
              <a:rPr lang="es-ES" b="1" smtClean="0">
                <a:solidFill>
                  <a:schemeClr val="tx1"/>
                </a:solidFill>
              </a:rPr>
              <a:pPr>
                <a:defRPr/>
              </a:pPr>
              <a:t>36</a:t>
            </a:fld>
            <a:endParaRPr lang="es-ES" b="1" dirty="0">
              <a:solidFill>
                <a:schemeClr val="tx1"/>
              </a:solidFill>
            </a:endParaRPr>
          </a:p>
        </p:txBody>
      </p:sp>
      <p:sp>
        <p:nvSpPr>
          <p:cNvPr id="14" name="8 CuadroTexto"/>
          <p:cNvSpPr txBox="1">
            <a:spLocks noChangeArrowheads="1"/>
          </p:cNvSpPr>
          <p:nvPr/>
        </p:nvSpPr>
        <p:spPr bwMode="auto">
          <a:xfrm>
            <a:off x="611560" y="1548081"/>
            <a:ext cx="8064896"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  </a:t>
            </a:r>
            <a:r>
              <a:rPr lang="en-GB" sz="3200" b="1" dirty="0" smtClean="0">
                <a:latin typeface="Arial" pitchFamily="34" charset="0"/>
                <a:cs typeface="Arial" pitchFamily="34" charset="0"/>
              </a:rPr>
              <a:t>Introduction and motivation </a:t>
            </a:r>
            <a:endParaRPr lang="es-ES_tradnl" sz="3200" dirty="0">
              <a:latin typeface="Arial" pitchFamily="34" charset="0"/>
              <a:cs typeface="Arial" pitchFamily="34" charset="0"/>
            </a:endParaRPr>
          </a:p>
        </p:txBody>
      </p:sp>
      <p:grpSp>
        <p:nvGrpSpPr>
          <p:cNvPr id="2" name="11 Grupo"/>
          <p:cNvGrpSpPr/>
          <p:nvPr/>
        </p:nvGrpSpPr>
        <p:grpSpPr>
          <a:xfrm>
            <a:off x="611560" y="2547482"/>
            <a:ext cx="8352928" cy="2105654"/>
            <a:chOff x="827584" y="2332618"/>
            <a:chExt cx="7848872" cy="2105654"/>
          </a:xfrm>
        </p:grpSpPr>
        <p:sp>
          <p:nvSpPr>
            <p:cNvPr id="16" name="8 CuadroTexto"/>
            <p:cNvSpPr txBox="1">
              <a:spLocks noChangeArrowheads="1"/>
            </p:cNvSpPr>
            <p:nvPr/>
          </p:nvSpPr>
          <p:spPr bwMode="auto">
            <a:xfrm>
              <a:off x="827584" y="2332618"/>
              <a:ext cx="7848872"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  1</a:t>
              </a:r>
              <a:r>
                <a:rPr lang="en-GB" sz="3200" b="1" dirty="0" smtClean="0">
                  <a:solidFill>
                    <a:schemeClr val="accent1">
                      <a:lumMod val="75000"/>
                    </a:schemeClr>
                  </a:solidFill>
                </a:rPr>
                <a:t>: </a:t>
              </a:r>
              <a:r>
                <a:rPr lang="en-GB" sz="2800" b="1" dirty="0" smtClean="0">
                  <a:solidFill>
                    <a:schemeClr val="accent1">
                      <a:lumMod val="75000"/>
                    </a:schemeClr>
                  </a:solidFill>
                </a:rPr>
                <a:t>Fast-timing setup and optimization </a:t>
              </a:r>
              <a:endParaRPr lang="es-ES_tradnl" sz="2800" dirty="0">
                <a:solidFill>
                  <a:schemeClr val="accent1">
                    <a:lumMod val="75000"/>
                  </a:schemeClr>
                </a:solidFill>
              </a:endParaRPr>
            </a:p>
          </p:txBody>
        </p:sp>
        <p:sp>
          <p:nvSpPr>
            <p:cNvPr id="15" name="8 CuadroTexto"/>
            <p:cNvSpPr txBox="1">
              <a:spLocks noChangeArrowheads="1"/>
            </p:cNvSpPr>
            <p:nvPr/>
          </p:nvSpPr>
          <p:spPr bwMode="auto">
            <a:xfrm>
              <a:off x="827584" y="3053858"/>
              <a:ext cx="7848872"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  2</a:t>
              </a:r>
              <a:r>
                <a:rPr lang="en-GB" sz="2800" b="1" dirty="0" smtClean="0">
                  <a:solidFill>
                    <a:schemeClr val="tx2">
                      <a:lumMod val="75000"/>
                    </a:schemeClr>
                  </a:solidFill>
                </a:rPr>
                <a:t>:</a:t>
              </a:r>
              <a:r>
                <a:rPr lang="en-GB" sz="2800" b="1" dirty="0" smtClean="0">
                  <a:solidFill>
                    <a:srgbClr val="C00000"/>
                  </a:solidFill>
                </a:rPr>
                <a:t> </a:t>
              </a:r>
              <a:r>
                <a:rPr lang="en-GB" sz="2800" b="1" dirty="0" smtClean="0">
                  <a:solidFill>
                    <a:schemeClr val="accent1">
                      <a:lumMod val="75000"/>
                    </a:schemeClr>
                  </a:solidFill>
                </a:rPr>
                <a:t>Analysis method and corrections</a:t>
              </a:r>
              <a:endParaRPr lang="es-ES_tradnl" sz="2800" dirty="0">
                <a:solidFill>
                  <a:schemeClr val="accent1">
                    <a:lumMod val="75000"/>
                  </a:schemeClr>
                </a:solidFill>
              </a:endParaRPr>
            </a:p>
          </p:txBody>
        </p:sp>
        <p:sp>
          <p:nvSpPr>
            <p:cNvPr id="19" name="8 CuadroTexto"/>
            <p:cNvSpPr txBox="1">
              <a:spLocks noChangeArrowheads="1"/>
            </p:cNvSpPr>
            <p:nvPr/>
          </p:nvSpPr>
          <p:spPr bwMode="auto">
            <a:xfrm>
              <a:off x="827584" y="3853497"/>
              <a:ext cx="7848872" cy="584775"/>
            </a:xfrm>
            <a:prstGeom prst="rect">
              <a:avLst/>
            </a:prstGeom>
            <a:noFill/>
            <a:ln w="9525">
              <a:noFill/>
              <a:miter lim="800000"/>
              <a:headEnd/>
              <a:tailEnd/>
            </a:ln>
          </p:spPr>
          <p:txBody>
            <a:bodyPr wrap="square">
              <a:spAutoFit/>
            </a:bodyPr>
            <a:lstStyle/>
            <a:p>
              <a:pPr>
                <a:buFont typeface="Wingdings" pitchFamily="2" charset="2"/>
                <a:buChar char="q"/>
              </a:pPr>
              <a:r>
                <a:rPr lang="en-GB" sz="3200" b="1" dirty="0"/>
                <a:t> </a:t>
              </a:r>
              <a:r>
                <a:rPr lang="en-GB" sz="3200" b="1" dirty="0" smtClean="0"/>
                <a:t>  3: </a:t>
              </a:r>
              <a:r>
                <a:rPr lang="en-GB" sz="2800" b="1" dirty="0" smtClean="0">
                  <a:solidFill>
                    <a:srgbClr val="C00000"/>
                  </a:solidFill>
                </a:rPr>
                <a:t>Lifetime measurements in </a:t>
              </a:r>
              <a:r>
                <a:rPr lang="en-GB" sz="2800" b="1" baseline="30000" dirty="0" smtClean="0">
                  <a:solidFill>
                    <a:srgbClr val="C00000"/>
                  </a:solidFill>
                </a:rPr>
                <a:t>136</a:t>
              </a:r>
              <a:r>
                <a:rPr lang="en-GB" sz="2800" b="1" dirty="0" smtClean="0">
                  <a:solidFill>
                    <a:srgbClr val="C00000"/>
                  </a:solidFill>
                </a:rPr>
                <a:t>Te</a:t>
              </a:r>
              <a:endParaRPr lang="es-ES_tradnl" sz="3200" dirty="0">
                <a:solidFill>
                  <a:srgbClr val="C00000"/>
                </a:solidFill>
              </a:endParaRPr>
            </a:p>
          </p:txBody>
        </p:sp>
      </p:grpSp>
    </p:spTree>
  </p:cSld>
  <p:clrMapOvr>
    <a:masterClrMapping/>
  </p:clrMapOvr>
  <p:transition spd="slow">
    <p:pull dir="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47664" y="418307"/>
            <a:ext cx="6994525" cy="706437"/>
          </a:xfrm>
          <a:prstGeom prst="rect">
            <a:avLst/>
          </a:prstGeom>
        </p:spPr>
        <p:txBody>
          <a:bodyPr/>
          <a:lstStyle/>
          <a:p>
            <a:pPr algn="ctr" eaLnBrk="0" hangingPunct="0">
              <a:defRPr/>
            </a:pPr>
            <a:r>
              <a:rPr lang="es-ES_tradnl" sz="3000" b="1" kern="0" dirty="0" err="1" smtClean="0">
                <a:solidFill>
                  <a:srgbClr val="C00000"/>
                </a:solidFill>
                <a:effectLst>
                  <a:outerShdw blurRad="38100" dist="38100" dir="2700000" algn="tl">
                    <a:srgbClr val="C0C0C0"/>
                  </a:outerShdw>
                </a:effectLst>
              </a:rPr>
              <a:t>Previous</a:t>
            </a:r>
            <a:r>
              <a:rPr lang="es-ES_tradnl" sz="3000" b="1" kern="0" dirty="0" smtClean="0">
                <a:solidFill>
                  <a:srgbClr val="C00000"/>
                </a:solidFill>
                <a:effectLst>
                  <a:outerShdw blurRad="38100" dist="38100" dir="2700000" algn="tl">
                    <a:srgbClr val="C0C0C0"/>
                  </a:outerShdw>
                </a:effectLst>
              </a:rPr>
              <a:t> </a:t>
            </a:r>
            <a:r>
              <a:rPr lang="es-ES_tradnl" sz="3000" b="1" kern="0" dirty="0" err="1" smtClean="0">
                <a:solidFill>
                  <a:srgbClr val="C00000"/>
                </a:solidFill>
                <a:effectLst>
                  <a:outerShdw blurRad="38100" dist="38100" dir="2700000" algn="tl">
                    <a:srgbClr val="C0C0C0"/>
                  </a:outerShdw>
                </a:effectLst>
              </a:rPr>
              <a:t>Results</a:t>
            </a:r>
            <a:r>
              <a:rPr lang="es-ES_tradnl" sz="3000" b="1" kern="0" dirty="0" smtClean="0">
                <a:solidFill>
                  <a:srgbClr val="C00000"/>
                </a:solidFill>
                <a:effectLst>
                  <a:outerShdw blurRad="38100" dist="38100" dir="2700000" algn="tl">
                    <a:srgbClr val="C0C0C0"/>
                  </a:outerShdw>
                </a:effectLst>
              </a:rPr>
              <a:t> </a:t>
            </a:r>
            <a:r>
              <a:rPr lang="es-ES_tradnl" sz="3000" b="1" kern="0" dirty="0" err="1" smtClean="0">
                <a:solidFill>
                  <a:srgbClr val="C00000"/>
                </a:solidFill>
                <a:effectLst>
                  <a:outerShdw blurRad="38100" dist="38100" dir="2700000" algn="tl">
                    <a:srgbClr val="C0C0C0"/>
                  </a:outerShdw>
                </a:effectLst>
              </a:rPr>
              <a:t>for</a:t>
            </a:r>
            <a:r>
              <a:rPr lang="es-ES_tradnl" sz="3000" b="1" kern="0" dirty="0" smtClean="0">
                <a:solidFill>
                  <a:srgbClr val="C00000"/>
                </a:solidFill>
                <a:effectLst>
                  <a:outerShdw blurRad="38100" dist="38100" dir="2700000" algn="tl">
                    <a:srgbClr val="C0C0C0"/>
                  </a:outerShdw>
                </a:effectLst>
              </a:rPr>
              <a:t> </a:t>
            </a:r>
            <a:r>
              <a:rPr lang="es-ES_tradnl" sz="3000" b="1" kern="0" dirty="0" smtClean="0">
                <a:solidFill>
                  <a:srgbClr val="C00000"/>
                </a:solidFill>
                <a:effectLst>
                  <a:outerShdw blurRad="38100" dist="38100" dir="2700000" algn="tl">
                    <a:srgbClr val="C0C0C0"/>
                  </a:outerShdw>
                </a:effectLst>
                <a:latin typeface="Symbol" pitchFamily="18" charset="2"/>
              </a:rPr>
              <a:t>t</a:t>
            </a:r>
            <a:r>
              <a:rPr lang="es-ES_tradnl" sz="3000" b="1" kern="0" baseline="-25000" dirty="0" smtClean="0">
                <a:solidFill>
                  <a:srgbClr val="C00000"/>
                </a:solidFill>
                <a:effectLst>
                  <a:outerShdw blurRad="38100" dist="38100" dir="2700000" algn="tl">
                    <a:srgbClr val="C0C0C0"/>
                  </a:outerShdw>
                </a:effectLst>
              </a:rPr>
              <a:t>2+ </a:t>
            </a:r>
            <a:r>
              <a:rPr lang="es-ES_tradnl" sz="3000" b="1" kern="0" dirty="0" smtClean="0">
                <a:solidFill>
                  <a:srgbClr val="C00000"/>
                </a:solidFill>
                <a:effectLst>
                  <a:outerShdw blurRad="38100" dist="38100" dir="2700000" algn="tl">
                    <a:srgbClr val="C0C0C0"/>
                  </a:outerShdw>
                </a:effectLst>
              </a:rPr>
              <a:t>of </a:t>
            </a:r>
            <a:r>
              <a:rPr lang="es-ES_tradnl" sz="3000" b="1" kern="0" baseline="30000" dirty="0" smtClean="0">
                <a:solidFill>
                  <a:srgbClr val="C00000"/>
                </a:solidFill>
                <a:effectLst>
                  <a:outerShdw blurRad="38100" dist="38100" dir="2700000" algn="tl">
                    <a:srgbClr val="C0C0C0"/>
                  </a:outerShdw>
                </a:effectLst>
              </a:rPr>
              <a:t>136</a:t>
            </a:r>
            <a:r>
              <a:rPr lang="es-ES_tradnl" sz="3000" b="1" kern="0" dirty="0" smtClean="0">
                <a:solidFill>
                  <a:srgbClr val="C00000"/>
                </a:solidFill>
                <a:effectLst>
                  <a:outerShdw blurRad="38100" dist="38100" dir="2700000" algn="tl">
                    <a:srgbClr val="C0C0C0"/>
                  </a:outerShdw>
                </a:effectLst>
              </a:rPr>
              <a:t>Te</a:t>
            </a:r>
            <a:endParaRPr lang="es-ES" sz="3000" b="1" kern="0" dirty="0" smtClean="0">
              <a:solidFill>
                <a:srgbClr val="C00000"/>
              </a:solidFill>
              <a:effectLst>
                <a:outerShdw blurRad="38100" dist="38100" dir="2700000" algn="tl">
                  <a:srgbClr val="C0C0C0"/>
                </a:outerShdw>
              </a:effectLst>
            </a:endParaRPr>
          </a:p>
        </p:txBody>
      </p:sp>
      <p:grpSp>
        <p:nvGrpSpPr>
          <p:cNvPr id="2" name="27 Grupo"/>
          <p:cNvGrpSpPr/>
          <p:nvPr/>
        </p:nvGrpSpPr>
        <p:grpSpPr>
          <a:xfrm>
            <a:off x="251520" y="1196752"/>
            <a:ext cx="8712968" cy="4104456"/>
            <a:chOff x="467544" y="1196752"/>
            <a:chExt cx="8712968" cy="4104456"/>
          </a:xfrm>
        </p:grpSpPr>
        <p:grpSp>
          <p:nvGrpSpPr>
            <p:cNvPr id="4" name="6 Grupo"/>
            <p:cNvGrpSpPr/>
            <p:nvPr/>
          </p:nvGrpSpPr>
          <p:grpSpPr>
            <a:xfrm>
              <a:off x="467544" y="1196752"/>
              <a:ext cx="8712968" cy="4104456"/>
              <a:chOff x="1240360" y="35981038"/>
              <a:chExt cx="8712968" cy="4104456"/>
            </a:xfrm>
          </p:grpSpPr>
          <p:pic>
            <p:nvPicPr>
              <p:cNvPr id="19" name="Picture 2"/>
              <p:cNvPicPr>
                <a:picLocks noChangeAspect="1" noChangeArrowheads="1"/>
              </p:cNvPicPr>
              <p:nvPr/>
            </p:nvPicPr>
            <p:blipFill>
              <a:blip r:embed="rId2" cstate="print"/>
              <a:srcRect/>
              <a:stretch>
                <a:fillRect/>
              </a:stretch>
            </p:blipFill>
            <p:spPr bwMode="auto">
              <a:xfrm>
                <a:off x="1240360" y="35981038"/>
                <a:ext cx="5112568" cy="3887951"/>
              </a:xfrm>
              <a:prstGeom prst="rect">
                <a:avLst/>
              </a:prstGeom>
              <a:noFill/>
              <a:ln w="9525">
                <a:solidFill>
                  <a:srgbClr val="000099"/>
                </a:solidFill>
                <a:miter lim="800000"/>
                <a:headEnd/>
                <a:tailEnd/>
              </a:ln>
            </p:spPr>
          </p:pic>
          <p:grpSp>
            <p:nvGrpSpPr>
              <p:cNvPr id="5" name="89 Grupo"/>
              <p:cNvGrpSpPr/>
              <p:nvPr/>
            </p:nvGrpSpPr>
            <p:grpSpPr>
              <a:xfrm>
                <a:off x="6496944" y="37997262"/>
                <a:ext cx="3456384" cy="2088232"/>
                <a:chOff x="6496944" y="37997262"/>
                <a:chExt cx="3456384" cy="2088232"/>
              </a:xfrm>
            </p:grpSpPr>
            <p:grpSp>
              <p:nvGrpSpPr>
                <p:cNvPr id="6" name="122 Grupo"/>
                <p:cNvGrpSpPr/>
                <p:nvPr/>
              </p:nvGrpSpPr>
              <p:grpSpPr>
                <a:xfrm>
                  <a:off x="6496944" y="38854388"/>
                  <a:ext cx="3456384" cy="1231106"/>
                  <a:chOff x="6535622" y="37414228"/>
                  <a:chExt cx="3456384" cy="1231106"/>
                </a:xfrm>
              </p:grpSpPr>
              <p:sp>
                <p:nvSpPr>
                  <p:cNvPr id="16" name="15 Rectángulo"/>
                  <p:cNvSpPr/>
                  <p:nvPr/>
                </p:nvSpPr>
                <p:spPr>
                  <a:xfrm>
                    <a:off x="6535622" y="37481547"/>
                    <a:ext cx="144016" cy="1556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32 CuadroTexto"/>
                  <p:cNvSpPr txBox="1">
                    <a:spLocks noChangeArrowheads="1"/>
                  </p:cNvSpPr>
                  <p:nvPr/>
                </p:nvSpPr>
                <p:spPr bwMode="auto">
                  <a:xfrm>
                    <a:off x="6679638" y="37414228"/>
                    <a:ext cx="3312368" cy="1231106"/>
                  </a:xfrm>
                  <a:prstGeom prst="rect">
                    <a:avLst/>
                  </a:prstGeom>
                  <a:noFill/>
                  <a:ln w="9525">
                    <a:noFill/>
                    <a:miter lim="800000"/>
                    <a:headEnd/>
                    <a:tailEnd/>
                  </a:ln>
                </p:spPr>
                <p:txBody>
                  <a:bodyPr wrap="square">
                    <a:spAutoFit/>
                  </a:bodyPr>
                  <a:lstStyle/>
                  <a:p>
                    <a:pPr eaLnBrk="1" hangingPunct="1"/>
                    <a:r>
                      <a:rPr lang="es-ES" sz="1400" dirty="0" err="1" smtClean="0">
                        <a:latin typeface="Cambria" pitchFamily="18" charset="0"/>
                        <a:ea typeface="ＭＳ Ｐゴシック" pitchFamily="34" charset="-128"/>
                      </a:rPr>
                      <a:t>CoulEx</a:t>
                    </a:r>
                    <a:r>
                      <a:rPr lang="es-ES" sz="1400" dirty="0" smtClean="0">
                        <a:latin typeface="Cambria" pitchFamily="18" charset="0"/>
                        <a:ea typeface="ＭＳ Ｐゴシック" pitchFamily="34" charset="-128"/>
                      </a:rPr>
                      <a:t> </a:t>
                    </a:r>
                    <a:r>
                      <a:rPr lang="es-ES" sz="1400" dirty="0" err="1" smtClean="0">
                        <a:latin typeface="Cambria" pitchFamily="18" charset="0"/>
                        <a:ea typeface="ＭＳ Ｐゴシック" pitchFamily="34" charset="-128"/>
                      </a:rPr>
                      <a:t>studies</a:t>
                    </a:r>
                    <a:r>
                      <a:rPr lang="es-ES" sz="1400" dirty="0" smtClean="0">
                        <a:latin typeface="Cambria" pitchFamily="18" charset="0"/>
                        <a:ea typeface="ＭＳ Ｐゴシック" pitchFamily="34" charset="-128"/>
                      </a:rPr>
                      <a:t> </a:t>
                    </a:r>
                    <a:r>
                      <a:rPr lang="es-ES" sz="1400" dirty="0" err="1" smtClean="0">
                        <a:latin typeface="Cambria" pitchFamily="18" charset="0"/>
                        <a:ea typeface="ＭＳ Ｐゴシック" pitchFamily="34" charset="-128"/>
                      </a:rPr>
                      <a:t>from</a:t>
                    </a:r>
                    <a:r>
                      <a:rPr lang="es-ES" sz="1400" dirty="0" smtClean="0">
                        <a:latin typeface="Cambria" pitchFamily="18" charset="0"/>
                        <a:ea typeface="ＭＳ Ｐゴシック" pitchFamily="34" charset="-128"/>
                      </a:rPr>
                      <a:t> </a:t>
                    </a:r>
                  </a:p>
                  <a:p>
                    <a:pPr eaLnBrk="1" hangingPunct="1"/>
                    <a:r>
                      <a:rPr lang="es-ES" sz="1400" dirty="0" smtClean="0">
                        <a:latin typeface="Cambria" pitchFamily="18" charset="0"/>
                        <a:ea typeface="ＭＳ Ｐゴシック" pitchFamily="34" charset="-128"/>
                      </a:rPr>
                      <a:t>REX-ISOLDE </a:t>
                    </a:r>
                    <a:r>
                      <a:rPr lang="es-ES" sz="1400" dirty="0" err="1" smtClean="0">
                        <a:latin typeface="Cambria" pitchFamily="18" charset="0"/>
                        <a:ea typeface="ＭＳ Ｐゴシック" pitchFamily="34" charset="-128"/>
                      </a:rPr>
                      <a:t>on</a:t>
                    </a:r>
                    <a:r>
                      <a:rPr lang="es-ES" sz="1400" dirty="0" smtClean="0">
                        <a:latin typeface="Cambria" pitchFamily="18" charset="0"/>
                        <a:ea typeface="ＭＳ Ｐゴシック" pitchFamily="34" charset="-128"/>
                      </a:rPr>
                      <a:t> </a:t>
                    </a:r>
                    <a:r>
                      <a:rPr lang="es-ES" sz="1400" baseline="30000" dirty="0" smtClean="0">
                        <a:latin typeface="Cambria" pitchFamily="18" charset="0"/>
                        <a:ea typeface="ＭＳ Ｐゴシック" pitchFamily="34" charset="-128"/>
                      </a:rPr>
                      <a:t>138,140,142</a:t>
                    </a:r>
                    <a:r>
                      <a:rPr lang="es-ES" sz="1400" dirty="0" smtClean="0">
                        <a:latin typeface="Cambria" pitchFamily="18" charset="0"/>
                        <a:ea typeface="ＭＳ Ｐゴシック" pitchFamily="34" charset="-128"/>
                      </a:rPr>
                      <a:t>Xe </a:t>
                    </a:r>
                  </a:p>
                  <a:p>
                    <a:pPr eaLnBrk="1" hangingPunct="1"/>
                    <a:r>
                      <a:rPr lang="es-ES" altLang="es-ES" sz="1400" dirty="0" smtClean="0">
                        <a:latin typeface="Cambria" pitchFamily="18" charset="0"/>
                      </a:rPr>
                      <a:t>T. </a:t>
                    </a:r>
                    <a:r>
                      <a:rPr lang="es-ES" altLang="es-ES" sz="1400" dirty="0" err="1" smtClean="0">
                        <a:latin typeface="Cambria" pitchFamily="18" charset="0"/>
                      </a:rPr>
                      <a:t>Kröll</a:t>
                    </a:r>
                    <a:r>
                      <a:rPr lang="es-ES" altLang="es-ES" sz="1400" dirty="0" smtClean="0">
                        <a:latin typeface="Cambria" pitchFamily="18" charset="0"/>
                      </a:rPr>
                      <a:t> et al., </a:t>
                    </a:r>
                  </a:p>
                  <a:p>
                    <a:pPr eaLnBrk="1" hangingPunct="1"/>
                    <a:r>
                      <a:rPr lang="es-ES" altLang="es-ES" sz="1400" dirty="0" err="1" smtClean="0">
                        <a:latin typeface="Cambria" pitchFamily="18" charset="0"/>
                      </a:rPr>
                      <a:t>Eur</a:t>
                    </a:r>
                    <a:r>
                      <a:rPr lang="es-ES" altLang="es-ES" sz="1400" dirty="0" smtClean="0">
                        <a:latin typeface="Cambria" pitchFamily="18" charset="0"/>
                      </a:rPr>
                      <a:t>. </a:t>
                    </a:r>
                    <a:r>
                      <a:rPr lang="es-ES" altLang="es-ES" sz="1400" dirty="0" err="1" smtClean="0">
                        <a:latin typeface="Cambria" pitchFamily="18" charset="0"/>
                      </a:rPr>
                      <a:t>Phys</a:t>
                    </a:r>
                    <a:r>
                      <a:rPr lang="es-ES" altLang="es-ES" sz="1400" dirty="0" smtClean="0">
                        <a:latin typeface="Cambria" pitchFamily="18" charset="0"/>
                      </a:rPr>
                      <a:t>. J 150 (2007</a:t>
                    </a:r>
                    <a:r>
                      <a:rPr lang="es-ES" altLang="es-ES" sz="1600" dirty="0" smtClean="0">
                        <a:latin typeface="Cambria" pitchFamily="18" charset="0"/>
                      </a:rPr>
                      <a:t>)</a:t>
                    </a:r>
                    <a:endParaRPr lang="es-ES" sz="1600" dirty="0" smtClean="0">
                      <a:latin typeface="Cambria" pitchFamily="18" charset="0"/>
                    </a:endParaRPr>
                  </a:p>
                  <a:p>
                    <a:pPr algn="just" eaLnBrk="1" hangingPunct="1"/>
                    <a:endParaRPr lang="es-ES" altLang="es-ES" sz="1600" dirty="0">
                      <a:solidFill>
                        <a:schemeClr val="bg1"/>
                      </a:solidFill>
                      <a:latin typeface="Cambria" pitchFamily="18" charset="0"/>
                      <a:ea typeface="ＭＳ Ｐゴシック" pitchFamily="34" charset="-128"/>
                    </a:endParaRPr>
                  </a:p>
                </p:txBody>
              </p:sp>
            </p:grpSp>
            <p:sp>
              <p:nvSpPr>
                <p:cNvPr id="15" name="32 CuadroTexto"/>
                <p:cNvSpPr txBox="1">
                  <a:spLocks noChangeArrowheads="1"/>
                </p:cNvSpPr>
                <p:nvPr/>
              </p:nvSpPr>
              <p:spPr bwMode="auto">
                <a:xfrm>
                  <a:off x="6640960" y="37997262"/>
                  <a:ext cx="2016224" cy="954107"/>
                </a:xfrm>
                <a:prstGeom prst="rect">
                  <a:avLst/>
                </a:prstGeom>
                <a:noFill/>
                <a:ln w="9525">
                  <a:noFill/>
                  <a:miter lim="800000"/>
                  <a:headEnd/>
                  <a:tailEnd/>
                </a:ln>
              </p:spPr>
              <p:txBody>
                <a:bodyPr wrap="square">
                  <a:spAutoFit/>
                </a:bodyPr>
                <a:lstStyle/>
                <a:p>
                  <a:pPr eaLnBrk="1" hangingPunct="1"/>
                  <a:r>
                    <a:rPr lang="es-ES" sz="1400" dirty="0" smtClean="0">
                      <a:latin typeface="Cambria" pitchFamily="18" charset="0"/>
                      <a:ea typeface="ＭＳ Ｐゴシック" pitchFamily="34" charset="-128"/>
                    </a:rPr>
                    <a:t>Fast-</a:t>
                  </a:r>
                  <a:r>
                    <a:rPr lang="es-ES" sz="1400" dirty="0" err="1" smtClean="0">
                      <a:latin typeface="Cambria" pitchFamily="18" charset="0"/>
                      <a:ea typeface="ＭＳ Ｐゴシック" pitchFamily="34" charset="-128"/>
                    </a:rPr>
                    <a:t>Timing</a:t>
                  </a:r>
                  <a:r>
                    <a:rPr lang="es-ES" sz="1400" dirty="0" smtClean="0">
                      <a:latin typeface="Cambria" pitchFamily="18" charset="0"/>
                      <a:ea typeface="ＭＳ Ｐゴシック" pitchFamily="34" charset="-128"/>
                    </a:rPr>
                    <a:t> at ISOLDE </a:t>
                  </a:r>
                </a:p>
                <a:p>
                  <a:pPr fontAlgn="b"/>
                  <a:r>
                    <a:rPr lang="da-DK" sz="1400" dirty="0" smtClean="0">
                      <a:latin typeface="Cambria" pitchFamily="18" charset="0"/>
                    </a:rPr>
                    <a:t>L. M. Fraile et al., </a:t>
                  </a:r>
                  <a:r>
                    <a:rPr lang="en-US" altLang="es-ES" sz="1400" dirty="0" err="1" smtClean="0">
                      <a:latin typeface="Cambria" pitchFamily="18" charset="0"/>
                    </a:rPr>
                    <a:t>Nucl</a:t>
                  </a:r>
                  <a:r>
                    <a:rPr lang="en-US" altLang="es-ES" sz="1400" dirty="0" smtClean="0">
                      <a:latin typeface="Cambria" pitchFamily="18" charset="0"/>
                    </a:rPr>
                    <a:t>. Phys. A805, 218 (2008)</a:t>
                  </a:r>
                  <a:endParaRPr lang="da-DK" sz="1400" dirty="0" smtClean="0">
                    <a:latin typeface="Cambria" pitchFamily="18" charset="0"/>
                  </a:endParaRPr>
                </a:p>
                <a:p>
                  <a:pPr algn="just" eaLnBrk="1" hangingPunct="1"/>
                  <a:endParaRPr lang="es-ES" altLang="es-ES" sz="1400" dirty="0">
                    <a:solidFill>
                      <a:schemeClr val="bg1"/>
                    </a:solidFill>
                    <a:latin typeface="Cambria" pitchFamily="18" charset="0"/>
                    <a:ea typeface="ＭＳ Ｐゴシック" pitchFamily="34" charset="-128"/>
                  </a:endParaRPr>
                </a:p>
              </p:txBody>
            </p:sp>
          </p:grpSp>
        </p:grpSp>
        <p:sp>
          <p:nvSpPr>
            <p:cNvPr id="20" name="24 CuadroTexto"/>
            <p:cNvSpPr txBox="1"/>
            <p:nvPr/>
          </p:nvSpPr>
          <p:spPr bwMode="auto">
            <a:xfrm>
              <a:off x="1475656" y="1413937"/>
              <a:ext cx="3312368" cy="415498"/>
            </a:xfrm>
            <a:prstGeom prst="rect">
              <a:avLst/>
            </a:prstGeom>
            <a:solidFill>
              <a:schemeClr val="bg1"/>
            </a:solidFill>
          </p:spPr>
          <p:txBody>
            <a:bodyPr wrap="square">
              <a:spAutoFit/>
            </a:bodyPr>
            <a:lstStyle/>
            <a:p>
              <a:pPr>
                <a:defRPr/>
              </a:pPr>
              <a:r>
                <a:rPr lang="es-ES" sz="2100" dirty="0" smtClean="0">
                  <a:effectLst>
                    <a:outerShdw blurRad="38100" dist="38100" dir="2700000" algn="tl">
                      <a:srgbClr val="000000">
                        <a:alpha val="43137"/>
                      </a:srgbClr>
                    </a:outerShdw>
                  </a:effectLst>
                  <a:latin typeface="+mn-lt"/>
                  <a:cs typeface="Arial" panose="020B0604020202020204" pitchFamily="34" charset="0"/>
                </a:rPr>
                <a:t>B(E2;</a:t>
              </a:r>
              <a:r>
                <a:rPr lang="en-US" altLang="es-ES" sz="2100" dirty="0" smtClean="0">
                  <a:latin typeface="+mn-lt"/>
                  <a:cs typeface="Times New Roman" pitchFamily="18" charset="0"/>
                </a:rPr>
                <a:t> 2</a:t>
              </a:r>
              <a:r>
                <a:rPr lang="en-US" altLang="es-ES" sz="2100" baseline="30000" dirty="0" smtClean="0">
                  <a:latin typeface="+mn-lt"/>
                  <a:cs typeface="Times New Roman" pitchFamily="18" charset="0"/>
                </a:rPr>
                <a:t>+</a:t>
              </a:r>
              <a:r>
                <a:rPr lang="en-US" altLang="es-ES" sz="2100" dirty="0" smtClean="0">
                  <a:latin typeface="+mn-lt"/>
                  <a:cs typeface="Times New Roman" pitchFamily="18" charset="0"/>
                  <a:sym typeface="Symbol"/>
                </a:rPr>
                <a:t></a:t>
              </a:r>
              <a:r>
                <a:rPr lang="en-US" altLang="es-ES" sz="2100" dirty="0" smtClean="0">
                  <a:latin typeface="+mn-lt"/>
                  <a:cs typeface="Times New Roman" pitchFamily="18" charset="0"/>
                </a:rPr>
                <a:t>0</a:t>
              </a:r>
              <a:r>
                <a:rPr lang="en-US" altLang="es-ES" sz="2100" baseline="30000" dirty="0" smtClean="0">
                  <a:latin typeface="+mn-lt"/>
                  <a:cs typeface="Times New Roman" pitchFamily="18" charset="0"/>
                </a:rPr>
                <a:t>+</a:t>
              </a:r>
              <a:r>
                <a:rPr lang="es-ES" sz="2100" dirty="0" smtClean="0">
                  <a:effectLst>
                    <a:outerShdw blurRad="38100" dist="38100" dir="2700000" algn="tl">
                      <a:srgbClr val="000000">
                        <a:alpha val="43137"/>
                      </a:srgbClr>
                    </a:outerShdw>
                  </a:effectLst>
                  <a:latin typeface="+mn-lt"/>
                  <a:cs typeface="Arial" panose="020B0604020202020204" pitchFamily="34" charset="0"/>
                </a:rPr>
                <a:t>) </a:t>
              </a:r>
              <a:r>
                <a:rPr lang="es-ES" sz="2100" baseline="30000" dirty="0" smtClean="0">
                  <a:effectLst>
                    <a:outerShdw blurRad="38100" dist="38100" dir="2700000" algn="tl">
                      <a:srgbClr val="000000">
                        <a:alpha val="43137"/>
                      </a:srgbClr>
                    </a:outerShdw>
                  </a:effectLst>
                  <a:latin typeface="+mn-lt"/>
                  <a:cs typeface="Arial" panose="020B0604020202020204" pitchFamily="34" charset="0"/>
                </a:rPr>
                <a:t>132</a:t>
              </a:r>
              <a:r>
                <a:rPr lang="es-ES" sz="2100" dirty="0" smtClean="0">
                  <a:effectLst>
                    <a:outerShdw blurRad="38100" dist="38100" dir="2700000" algn="tl">
                      <a:srgbClr val="000000">
                        <a:alpha val="43137"/>
                      </a:srgbClr>
                    </a:outerShdw>
                  </a:effectLst>
                  <a:latin typeface="+mn-lt"/>
                  <a:cs typeface="Arial" panose="020B0604020202020204" pitchFamily="34" charset="0"/>
                </a:rPr>
                <a:t>Sn </a:t>
              </a:r>
              <a:r>
                <a:rPr lang="es-ES" sz="2100" dirty="0" err="1" smtClean="0">
                  <a:effectLst>
                    <a:outerShdw blurRad="38100" dist="38100" dir="2700000" algn="tl">
                      <a:srgbClr val="000000">
                        <a:alpha val="43137"/>
                      </a:srgbClr>
                    </a:outerShdw>
                  </a:effectLst>
                  <a:latin typeface="+mn-lt"/>
                  <a:cs typeface="Arial" panose="020B0604020202020204" pitchFamily="34" charset="0"/>
                </a:rPr>
                <a:t>region</a:t>
              </a:r>
              <a:endParaRPr lang="es-ES" sz="2100" baseline="30000" dirty="0">
                <a:effectLst>
                  <a:outerShdw blurRad="38100" dist="38100" dir="2700000" algn="tl">
                    <a:srgbClr val="000000">
                      <a:alpha val="43137"/>
                    </a:srgbClr>
                  </a:outerShdw>
                </a:effectLst>
                <a:latin typeface="+mn-lt"/>
                <a:cs typeface="Arial" panose="020B0604020202020204" pitchFamily="34" charset="0"/>
              </a:endParaRPr>
            </a:p>
          </p:txBody>
        </p:sp>
      </p:grpSp>
      <p:graphicFrame>
        <p:nvGraphicFramePr>
          <p:cNvPr id="21" name="20 Tabla"/>
          <p:cNvGraphicFramePr>
            <a:graphicFrameLocks noGrp="1"/>
          </p:cNvGraphicFramePr>
          <p:nvPr/>
        </p:nvGraphicFramePr>
        <p:xfrm>
          <a:off x="251520" y="5301208"/>
          <a:ext cx="1872209" cy="1274068"/>
        </p:xfrm>
        <a:graphic>
          <a:graphicData uri="http://schemas.openxmlformats.org/drawingml/2006/table">
            <a:tbl>
              <a:tblPr>
                <a:tableStyleId>{284E427A-3D55-4303-BF80-6455036E1DE7}</a:tableStyleId>
              </a:tblPr>
              <a:tblGrid>
                <a:gridCol w="1872209"/>
              </a:tblGrid>
              <a:tr h="318517">
                <a:tc>
                  <a:txBody>
                    <a:bodyPr/>
                    <a:lstStyle/>
                    <a:p>
                      <a:pPr algn="ctr" fontAlgn="b"/>
                      <a:r>
                        <a:rPr lang="es-ES" sz="1800" b="1" u="none" strike="noStrike" dirty="0" err="1">
                          <a:latin typeface="+mj-lt"/>
                        </a:rPr>
                        <a:t>Exp</a:t>
                      </a:r>
                      <a:r>
                        <a:rPr lang="es-ES" sz="1800" b="1" u="none" strike="noStrike" dirty="0">
                          <a:latin typeface="+mj-lt"/>
                        </a:rPr>
                        <a:t> </a:t>
                      </a:r>
                      <a:r>
                        <a:rPr lang="es-ES" sz="1800" b="1" u="none" strike="noStrike" dirty="0" err="1">
                          <a:latin typeface="+mj-lt"/>
                        </a:rPr>
                        <a:t>Technique</a:t>
                      </a:r>
                      <a:endParaRPr lang="es-ES" sz="1800" b="1" i="0" u="none" strike="noStrike" dirty="0">
                        <a:solidFill>
                          <a:schemeClr val="bg1"/>
                        </a:solidFill>
                        <a:latin typeface="+mj-lt"/>
                      </a:endParaRPr>
                    </a:p>
                  </a:txBody>
                  <a:tcPr marL="9525" marR="9525" marT="9525" marB="0" anchor="b">
                    <a:solidFill>
                      <a:schemeClr val="accent2">
                        <a:lumMod val="20000"/>
                        <a:lumOff val="80000"/>
                      </a:schemeClr>
                    </a:solidFill>
                  </a:tcPr>
                </a:tc>
              </a:tr>
              <a:tr h="318517">
                <a:tc>
                  <a:txBody>
                    <a:bodyPr/>
                    <a:lstStyle/>
                    <a:p>
                      <a:pPr algn="ctr" fontAlgn="b"/>
                      <a:r>
                        <a:rPr lang="es-ES" sz="1800" u="none" strike="noStrike" dirty="0" err="1">
                          <a:latin typeface="+mj-lt"/>
                        </a:rPr>
                        <a:t>CoulEX</a:t>
                      </a:r>
                      <a:endParaRPr lang="es-ES" sz="1800" b="0" i="0" u="none" strike="noStrike" dirty="0">
                        <a:solidFill>
                          <a:schemeClr val="bg1"/>
                        </a:solidFill>
                        <a:latin typeface="+mj-lt"/>
                      </a:endParaRPr>
                    </a:p>
                  </a:txBody>
                  <a:tcPr marL="9525" marR="9525" marT="9525" marB="0" anchor="b">
                    <a:solidFill>
                      <a:schemeClr val="bg1"/>
                    </a:solidFill>
                  </a:tcPr>
                </a:tc>
              </a:tr>
              <a:tr h="318517">
                <a:tc>
                  <a:txBody>
                    <a:bodyPr/>
                    <a:lstStyle/>
                    <a:p>
                      <a:pPr algn="ctr" fontAlgn="b"/>
                      <a:r>
                        <a:rPr lang="es-ES" sz="1800" u="none" strike="noStrike" dirty="0" smtClean="0">
                          <a:latin typeface="Symbol" pitchFamily="18" charset="2"/>
                        </a:rPr>
                        <a:t>b</a:t>
                      </a:r>
                      <a:r>
                        <a:rPr lang="es-ES" sz="1800" u="none" strike="noStrike" dirty="0" smtClean="0">
                          <a:latin typeface="+mj-lt"/>
                        </a:rPr>
                        <a:t>-</a:t>
                      </a:r>
                      <a:r>
                        <a:rPr lang="es-ES" sz="1800" u="none" strike="noStrike" dirty="0" err="1" smtClean="0">
                          <a:latin typeface="+mj-lt"/>
                        </a:rPr>
                        <a:t>Decay+ATD</a:t>
                      </a:r>
                      <a:endParaRPr lang="es-ES" sz="1800" b="0" i="0" u="none" strike="noStrike" dirty="0">
                        <a:solidFill>
                          <a:schemeClr val="bg1"/>
                        </a:solidFill>
                        <a:latin typeface="+mj-lt"/>
                      </a:endParaRPr>
                    </a:p>
                  </a:txBody>
                  <a:tcPr marL="9525" marR="9525" marT="9525" marB="0" anchor="b">
                    <a:solidFill>
                      <a:schemeClr val="bg1"/>
                    </a:solidFill>
                  </a:tcPr>
                </a:tc>
              </a:tr>
              <a:tr h="318517">
                <a:tc>
                  <a:txBody>
                    <a:bodyPr/>
                    <a:lstStyle/>
                    <a:p>
                      <a:pPr algn="ctr" fontAlgn="b"/>
                      <a:r>
                        <a:rPr lang="es-ES" sz="1800" u="none" strike="noStrike" dirty="0" err="1">
                          <a:latin typeface="+mj-lt"/>
                        </a:rPr>
                        <a:t>CoulEX</a:t>
                      </a:r>
                      <a:endParaRPr lang="es-ES" sz="1800" b="0" i="0" u="none" strike="noStrike" dirty="0">
                        <a:solidFill>
                          <a:schemeClr val="bg1"/>
                        </a:solidFill>
                        <a:latin typeface="+mj-lt"/>
                      </a:endParaRPr>
                    </a:p>
                  </a:txBody>
                  <a:tcPr marL="9525" marR="9525" marT="9525" marB="0" anchor="b">
                    <a:solidFill>
                      <a:schemeClr val="bg1"/>
                    </a:solidFill>
                  </a:tcPr>
                </a:tc>
              </a:tr>
            </a:tbl>
          </a:graphicData>
        </a:graphic>
      </p:graphicFrame>
      <p:graphicFrame>
        <p:nvGraphicFramePr>
          <p:cNvPr id="25" name="24 Tabla"/>
          <p:cNvGraphicFramePr>
            <a:graphicFrameLocks noGrp="1"/>
          </p:cNvGraphicFramePr>
          <p:nvPr/>
        </p:nvGraphicFramePr>
        <p:xfrm>
          <a:off x="4067944" y="5301208"/>
          <a:ext cx="4464496" cy="1274068"/>
        </p:xfrm>
        <a:graphic>
          <a:graphicData uri="http://schemas.openxmlformats.org/drawingml/2006/table">
            <a:tbl>
              <a:tblPr>
                <a:tableStyleId>{284E427A-3D55-4303-BF80-6455036E1DE7}</a:tableStyleId>
              </a:tblPr>
              <a:tblGrid>
                <a:gridCol w="4464496"/>
              </a:tblGrid>
              <a:tr h="318517">
                <a:tc>
                  <a:txBody>
                    <a:bodyPr/>
                    <a:lstStyle/>
                    <a:p>
                      <a:pPr marL="0" marR="0" indent="0" algn="ctr" defTabSz="4397807" rtl="0" eaLnBrk="1" fontAlgn="b" latinLnBrk="0" hangingPunct="1">
                        <a:lnSpc>
                          <a:spcPct val="100000"/>
                        </a:lnSpc>
                        <a:spcBef>
                          <a:spcPts val="0"/>
                        </a:spcBef>
                        <a:spcAft>
                          <a:spcPts val="0"/>
                        </a:spcAft>
                        <a:buClrTx/>
                        <a:buSzTx/>
                        <a:buFontTx/>
                        <a:buNone/>
                        <a:tabLst/>
                        <a:defRPr/>
                      </a:pPr>
                      <a:r>
                        <a:rPr lang="es-ES" sz="1800" b="1" u="none" strike="noStrike" dirty="0" err="1" smtClean="0">
                          <a:latin typeface="+mj-lt"/>
                        </a:rPr>
                        <a:t>Reference</a:t>
                      </a:r>
                      <a:endParaRPr lang="es-ES" sz="1800" b="1" i="0" u="none" strike="noStrike" dirty="0" smtClean="0">
                        <a:solidFill>
                          <a:schemeClr val="bg1"/>
                        </a:solidFill>
                        <a:latin typeface="+mj-lt"/>
                      </a:endParaRPr>
                    </a:p>
                  </a:txBody>
                  <a:tcPr marL="9525" marR="9525" marT="9525" marB="0" anchor="b">
                    <a:solidFill>
                      <a:schemeClr val="accent2">
                        <a:lumMod val="20000"/>
                        <a:lumOff val="80000"/>
                      </a:schemeClr>
                    </a:solidFill>
                  </a:tcPr>
                </a:tc>
              </a:tr>
              <a:tr h="318517">
                <a:tc>
                  <a:txBody>
                    <a:bodyPr/>
                    <a:lstStyle/>
                    <a:p>
                      <a:pPr algn="ctr" fontAlgn="b"/>
                      <a:r>
                        <a:rPr lang="es-ES" sz="1600" u="none" strike="noStrike" dirty="0">
                          <a:latin typeface="+mj-lt"/>
                        </a:rPr>
                        <a:t>D. </a:t>
                      </a:r>
                      <a:r>
                        <a:rPr lang="es-ES" sz="1600" u="none" strike="noStrike" dirty="0" err="1">
                          <a:latin typeface="+mj-lt"/>
                        </a:rPr>
                        <a:t>Radford</a:t>
                      </a:r>
                      <a:r>
                        <a:rPr lang="es-ES" sz="1600" u="none" strike="noStrike" dirty="0">
                          <a:latin typeface="+mj-lt"/>
                        </a:rPr>
                        <a:t> et al</a:t>
                      </a:r>
                      <a:r>
                        <a:rPr lang="es-ES" sz="1600" u="none" strike="noStrike" dirty="0" smtClean="0">
                          <a:solidFill>
                            <a:schemeClr val="tx1"/>
                          </a:solidFill>
                          <a:latin typeface="+mj-lt"/>
                        </a:rPr>
                        <a:t>., </a:t>
                      </a:r>
                      <a:r>
                        <a:rPr lang="en-US" altLang="es-ES" sz="1600" dirty="0" smtClean="0">
                          <a:solidFill>
                            <a:schemeClr val="tx1"/>
                          </a:solidFill>
                          <a:latin typeface="+mj-lt"/>
                        </a:rPr>
                        <a:t>PRL 88, 222501 (2002)</a:t>
                      </a:r>
                      <a:endParaRPr lang="es-ES" sz="1600" b="0" i="0" u="none" strike="noStrike" dirty="0">
                        <a:solidFill>
                          <a:schemeClr val="tx1"/>
                        </a:solidFill>
                        <a:latin typeface="+mj-lt"/>
                      </a:endParaRPr>
                    </a:p>
                  </a:txBody>
                  <a:tcPr marL="9525" marR="9525" marT="9525" marB="0" anchor="b">
                    <a:solidFill>
                      <a:schemeClr val="bg1"/>
                    </a:solidFill>
                  </a:tcPr>
                </a:tc>
              </a:tr>
              <a:tr h="318517">
                <a:tc>
                  <a:txBody>
                    <a:bodyPr/>
                    <a:lstStyle/>
                    <a:p>
                      <a:pPr algn="ctr" fontAlgn="b"/>
                      <a:r>
                        <a:rPr lang="da-DK" sz="1600" u="none" strike="noStrike" dirty="0">
                          <a:latin typeface="+mj-lt"/>
                        </a:rPr>
                        <a:t>L. </a:t>
                      </a:r>
                      <a:r>
                        <a:rPr lang="da-DK" sz="1600" u="none" strike="noStrike" dirty="0" smtClean="0">
                          <a:latin typeface="+mj-lt"/>
                        </a:rPr>
                        <a:t>M.</a:t>
                      </a:r>
                      <a:r>
                        <a:rPr lang="da-DK" sz="1600" u="none" strike="noStrike" baseline="0" dirty="0" smtClean="0">
                          <a:latin typeface="+mj-lt"/>
                        </a:rPr>
                        <a:t> </a:t>
                      </a:r>
                      <a:r>
                        <a:rPr lang="da-DK" sz="1600" u="none" strike="noStrike" dirty="0" smtClean="0">
                          <a:latin typeface="+mj-lt"/>
                        </a:rPr>
                        <a:t>Fraile </a:t>
                      </a:r>
                      <a:r>
                        <a:rPr lang="da-DK" sz="1600" u="none" strike="noStrike" dirty="0">
                          <a:latin typeface="+mj-lt"/>
                        </a:rPr>
                        <a:t>et al</a:t>
                      </a:r>
                      <a:r>
                        <a:rPr lang="da-DK" sz="1600" u="none" strike="noStrike" dirty="0" smtClean="0">
                          <a:latin typeface="+mj-lt"/>
                        </a:rPr>
                        <a:t>.,</a:t>
                      </a:r>
                      <a:r>
                        <a:rPr lang="da-DK" sz="1600" u="none" strike="noStrike" dirty="0" smtClean="0">
                          <a:solidFill>
                            <a:schemeClr val="tx1"/>
                          </a:solidFill>
                          <a:latin typeface="+mj-lt"/>
                        </a:rPr>
                        <a:t> </a:t>
                      </a:r>
                      <a:r>
                        <a:rPr lang="en-US" altLang="es-ES" sz="1600" dirty="0" err="1" smtClean="0">
                          <a:solidFill>
                            <a:schemeClr val="tx1"/>
                          </a:solidFill>
                          <a:latin typeface="+mj-lt"/>
                        </a:rPr>
                        <a:t>Nucl</a:t>
                      </a:r>
                      <a:r>
                        <a:rPr lang="en-US" altLang="es-ES" sz="1600" dirty="0" smtClean="0">
                          <a:solidFill>
                            <a:schemeClr val="tx1"/>
                          </a:solidFill>
                          <a:latin typeface="+mj-lt"/>
                        </a:rPr>
                        <a:t>. Phys. A805, 218 (2008)</a:t>
                      </a:r>
                      <a:endParaRPr lang="da-DK" sz="1600" b="0" i="0" u="none" strike="noStrike" dirty="0">
                        <a:solidFill>
                          <a:schemeClr val="tx1"/>
                        </a:solidFill>
                        <a:latin typeface="+mj-lt"/>
                      </a:endParaRPr>
                    </a:p>
                  </a:txBody>
                  <a:tcPr marL="9525" marR="9525" marT="9525" marB="0" anchor="b">
                    <a:solidFill>
                      <a:schemeClr val="bg1"/>
                    </a:solidFill>
                  </a:tcPr>
                </a:tc>
              </a:tr>
              <a:tr h="318517">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a-DK" sz="1600" u="none" strike="noStrike" dirty="0" smtClean="0">
                          <a:latin typeface="+mj-lt"/>
                        </a:rPr>
                        <a:t>J.M.</a:t>
                      </a:r>
                      <a:r>
                        <a:rPr lang="da-DK" sz="1600" u="none" strike="noStrike" baseline="0" dirty="0" smtClean="0">
                          <a:latin typeface="+mj-lt"/>
                        </a:rPr>
                        <a:t> </a:t>
                      </a:r>
                      <a:r>
                        <a:rPr lang="da-DK" sz="1600" u="none" strike="noStrike" dirty="0" smtClean="0">
                          <a:latin typeface="+mj-lt"/>
                        </a:rPr>
                        <a:t>Allmond </a:t>
                      </a:r>
                      <a:r>
                        <a:rPr lang="da-DK" sz="1600" u="none" strike="noStrike" dirty="0">
                          <a:latin typeface="+mj-lt"/>
                        </a:rPr>
                        <a:t>et al</a:t>
                      </a:r>
                      <a:r>
                        <a:rPr lang="da-DK" sz="1600" u="none" strike="noStrike" dirty="0" smtClean="0">
                          <a:solidFill>
                            <a:schemeClr val="tx1"/>
                          </a:solidFill>
                          <a:latin typeface="+mj-lt"/>
                        </a:rPr>
                        <a:t>., </a:t>
                      </a:r>
                      <a:r>
                        <a:rPr lang="es-ES" sz="1600" dirty="0" smtClean="0">
                          <a:solidFill>
                            <a:schemeClr val="tx1"/>
                          </a:solidFill>
                          <a:latin typeface="+mj-lt"/>
                        </a:rPr>
                        <a:t>PRL 118, 092503 (2017)</a:t>
                      </a:r>
                      <a:endParaRPr lang="da-DK" sz="1600" b="0" i="0" u="none" strike="noStrike" dirty="0">
                        <a:solidFill>
                          <a:schemeClr val="tx1"/>
                        </a:solidFill>
                        <a:latin typeface="+mj-lt"/>
                      </a:endParaRPr>
                    </a:p>
                  </a:txBody>
                  <a:tcPr marL="9525" marR="9525" marT="9525" marB="0" anchor="b">
                    <a:solidFill>
                      <a:schemeClr val="bg1"/>
                    </a:solidFill>
                  </a:tcPr>
                </a:tc>
              </a:tr>
            </a:tbl>
          </a:graphicData>
        </a:graphic>
      </p:graphicFrame>
      <p:graphicFrame>
        <p:nvGraphicFramePr>
          <p:cNvPr id="26" name="25 Tabla"/>
          <p:cNvGraphicFramePr>
            <a:graphicFrameLocks noGrp="1"/>
          </p:cNvGraphicFramePr>
          <p:nvPr/>
        </p:nvGraphicFramePr>
        <p:xfrm>
          <a:off x="2123728" y="5301208"/>
          <a:ext cx="1944216" cy="1274068"/>
        </p:xfrm>
        <a:graphic>
          <a:graphicData uri="http://schemas.openxmlformats.org/drawingml/2006/table">
            <a:tbl>
              <a:tblPr>
                <a:tableStyleId>{284E427A-3D55-4303-BF80-6455036E1DE7}</a:tableStyleId>
              </a:tblPr>
              <a:tblGrid>
                <a:gridCol w="1944216"/>
              </a:tblGrid>
              <a:tr h="318517">
                <a:tc>
                  <a:txBody>
                    <a:bodyPr/>
                    <a:lstStyle/>
                    <a:p>
                      <a:pPr marL="0" marR="0" indent="0" algn="ctr" defTabSz="4397807" rtl="0" eaLnBrk="1" fontAlgn="b" latinLnBrk="0" hangingPunct="1">
                        <a:lnSpc>
                          <a:spcPct val="100000"/>
                        </a:lnSpc>
                        <a:spcBef>
                          <a:spcPts val="0"/>
                        </a:spcBef>
                        <a:spcAft>
                          <a:spcPts val="0"/>
                        </a:spcAft>
                        <a:buClrTx/>
                        <a:buSzTx/>
                        <a:buFontTx/>
                        <a:buNone/>
                        <a:tabLst/>
                        <a:defRPr/>
                      </a:pPr>
                      <a:r>
                        <a:rPr lang="es-ES" sz="1800" b="1" u="none" strike="noStrike" dirty="0">
                          <a:latin typeface="+mj-lt"/>
                        </a:rPr>
                        <a:t>B(E2</a:t>
                      </a:r>
                      <a:r>
                        <a:rPr lang="es-ES" sz="1800" b="1" u="none" strike="noStrike" dirty="0" smtClean="0">
                          <a:latin typeface="+mj-lt"/>
                        </a:rPr>
                        <a:t>; </a:t>
                      </a:r>
                      <a:r>
                        <a:rPr lang="en-US" altLang="es-ES" sz="1800" b="1" dirty="0" smtClean="0">
                          <a:latin typeface="+mj-lt"/>
                        </a:rPr>
                        <a:t>2</a:t>
                      </a:r>
                      <a:r>
                        <a:rPr lang="en-US" altLang="es-ES" sz="1800" b="1" baseline="30000" dirty="0" smtClean="0">
                          <a:latin typeface="+mj-lt"/>
                        </a:rPr>
                        <a:t>+</a:t>
                      </a:r>
                      <a:r>
                        <a:rPr lang="en-US" altLang="es-ES" sz="1800" b="1" dirty="0" smtClean="0">
                          <a:latin typeface="+mj-lt"/>
                          <a:sym typeface="Symbol"/>
                        </a:rPr>
                        <a:t></a:t>
                      </a:r>
                      <a:r>
                        <a:rPr lang="en-US" altLang="es-ES" sz="1800" b="1" dirty="0" smtClean="0">
                          <a:latin typeface="+mj-lt"/>
                        </a:rPr>
                        <a:t>0</a:t>
                      </a:r>
                      <a:r>
                        <a:rPr lang="en-US" altLang="es-ES" sz="1800" b="1" baseline="30000" dirty="0" smtClean="0">
                          <a:latin typeface="+mj-lt"/>
                        </a:rPr>
                        <a:t>+</a:t>
                      </a:r>
                      <a:r>
                        <a:rPr lang="es-ES" sz="1800" b="1" u="none" strike="noStrike" dirty="0" smtClean="0">
                          <a:latin typeface="+mj-lt"/>
                        </a:rPr>
                        <a:t>)</a:t>
                      </a:r>
                      <a:endParaRPr lang="es-ES" sz="1800" b="1" i="0" u="none" strike="noStrike" dirty="0">
                        <a:solidFill>
                          <a:schemeClr val="bg1"/>
                        </a:solidFill>
                        <a:latin typeface="+mj-lt"/>
                      </a:endParaRPr>
                    </a:p>
                  </a:txBody>
                  <a:tcPr marL="9525" marR="9525" marT="9525" marB="0" anchor="b">
                    <a:solidFill>
                      <a:schemeClr val="accent2">
                        <a:lumMod val="20000"/>
                        <a:lumOff val="80000"/>
                      </a:schemeClr>
                    </a:solidFill>
                  </a:tcPr>
                </a:tc>
              </a:tr>
              <a:tr h="318517">
                <a:tc>
                  <a:txBody>
                    <a:bodyPr/>
                    <a:lstStyle/>
                    <a:p>
                      <a:pPr algn="ctr" fontAlgn="b"/>
                      <a:r>
                        <a:rPr lang="es-ES" sz="1800" u="none" strike="noStrike" dirty="0" smtClean="0">
                          <a:latin typeface="+mj-lt"/>
                        </a:rPr>
                        <a:t>208(29) e</a:t>
                      </a:r>
                      <a:r>
                        <a:rPr lang="es-ES" sz="1800" u="none" strike="noStrike" baseline="30000" dirty="0" smtClean="0">
                          <a:latin typeface="+mj-lt"/>
                        </a:rPr>
                        <a:t>2</a:t>
                      </a:r>
                      <a:r>
                        <a:rPr lang="es-ES" sz="1800" u="none" strike="noStrike" dirty="0" smtClean="0">
                          <a:latin typeface="+mj-lt"/>
                        </a:rPr>
                        <a:t>fm</a:t>
                      </a:r>
                      <a:r>
                        <a:rPr lang="es-ES" sz="1800" u="none" strike="noStrike" baseline="30000" dirty="0" smtClean="0">
                          <a:latin typeface="+mj-lt"/>
                        </a:rPr>
                        <a:t>4</a:t>
                      </a:r>
                      <a:endParaRPr lang="es-ES" sz="1800" b="0" i="0" u="none" strike="noStrike" baseline="30000" dirty="0">
                        <a:solidFill>
                          <a:schemeClr val="bg1"/>
                        </a:solidFill>
                        <a:latin typeface="+mj-lt"/>
                      </a:endParaRPr>
                    </a:p>
                  </a:txBody>
                  <a:tcPr marL="9525" marR="9525" marT="9525" marB="0" anchor="b">
                    <a:solidFill>
                      <a:schemeClr val="bg1"/>
                    </a:solidFill>
                  </a:tcPr>
                </a:tc>
              </a:tr>
              <a:tr h="318517">
                <a:tc>
                  <a:txBody>
                    <a:bodyPr/>
                    <a:lstStyle/>
                    <a:p>
                      <a:pPr algn="ctr" fontAlgn="b"/>
                      <a:r>
                        <a:rPr lang="es-ES" sz="1800" u="none" strike="noStrike" dirty="0" smtClean="0">
                          <a:latin typeface="+mj-lt"/>
                        </a:rPr>
                        <a:t>245(50) e</a:t>
                      </a:r>
                      <a:r>
                        <a:rPr lang="es-ES" sz="1800" u="none" strike="noStrike" baseline="30000" dirty="0" smtClean="0">
                          <a:latin typeface="+mj-lt"/>
                        </a:rPr>
                        <a:t>2</a:t>
                      </a:r>
                      <a:r>
                        <a:rPr lang="es-ES" sz="1800" u="none" strike="noStrike" dirty="0" smtClean="0">
                          <a:latin typeface="+mj-lt"/>
                        </a:rPr>
                        <a:t>fm</a:t>
                      </a:r>
                      <a:r>
                        <a:rPr lang="es-ES" sz="1800" u="none" strike="noStrike" baseline="30000" dirty="0" smtClean="0">
                          <a:latin typeface="+mj-lt"/>
                        </a:rPr>
                        <a:t>4</a:t>
                      </a:r>
                      <a:endParaRPr lang="es-ES" sz="1800" b="0" i="0" u="none" strike="noStrike" dirty="0">
                        <a:solidFill>
                          <a:schemeClr val="bg1"/>
                        </a:solidFill>
                        <a:latin typeface="+mj-lt"/>
                      </a:endParaRPr>
                    </a:p>
                  </a:txBody>
                  <a:tcPr marL="9525" marR="9525" marT="9525" marB="0" anchor="b">
                    <a:solidFill>
                      <a:schemeClr val="bg1"/>
                    </a:solidFill>
                  </a:tcPr>
                </a:tc>
              </a:tr>
              <a:tr h="318517">
                <a:tc>
                  <a:txBody>
                    <a:bodyPr/>
                    <a:lstStyle/>
                    <a:p>
                      <a:pPr algn="ctr" fontAlgn="b"/>
                      <a:r>
                        <a:rPr lang="es-ES" sz="1800" u="none" strike="noStrike" dirty="0" smtClean="0">
                          <a:latin typeface="+mj-lt"/>
                        </a:rPr>
                        <a:t>362(31) e</a:t>
                      </a:r>
                      <a:r>
                        <a:rPr lang="es-ES" sz="1800" u="none" strike="noStrike" baseline="30000" dirty="0" smtClean="0">
                          <a:latin typeface="+mj-lt"/>
                        </a:rPr>
                        <a:t>2</a:t>
                      </a:r>
                      <a:r>
                        <a:rPr lang="es-ES" sz="1800" u="none" strike="noStrike" dirty="0" smtClean="0">
                          <a:latin typeface="+mj-lt"/>
                        </a:rPr>
                        <a:t>fm</a:t>
                      </a:r>
                      <a:r>
                        <a:rPr lang="es-ES" sz="1800" u="none" strike="noStrike" baseline="30000" dirty="0" smtClean="0">
                          <a:latin typeface="+mj-lt"/>
                        </a:rPr>
                        <a:t>4</a:t>
                      </a:r>
                      <a:endParaRPr lang="es-ES" sz="1800" b="0" i="0" u="none" strike="noStrike" dirty="0">
                        <a:solidFill>
                          <a:schemeClr val="bg1"/>
                        </a:solidFill>
                        <a:latin typeface="+mj-lt"/>
                      </a:endParaRPr>
                    </a:p>
                  </a:txBody>
                  <a:tcPr marL="9525" marR="9525" marT="9525" marB="0" anchor="b">
                    <a:solidFill>
                      <a:schemeClr val="bg1"/>
                    </a:solidFill>
                  </a:tcPr>
                </a:tc>
              </a:tr>
            </a:tbl>
          </a:graphicData>
        </a:graphic>
      </p:graphicFrame>
      <p:pic>
        <p:nvPicPr>
          <p:cNvPr id="1026" name="Picture 2"/>
          <p:cNvPicPr>
            <a:picLocks noChangeAspect="1" noChangeArrowheads="1"/>
          </p:cNvPicPr>
          <p:nvPr/>
        </p:nvPicPr>
        <p:blipFill>
          <a:blip r:embed="rId3" cstate="print"/>
          <a:srcRect l="15881" t="31903" r="13535"/>
          <a:stretch>
            <a:fillRect/>
          </a:stretch>
        </p:blipFill>
        <p:spPr bwMode="auto">
          <a:xfrm>
            <a:off x="7841060" y="1196752"/>
            <a:ext cx="1123428" cy="3888432"/>
          </a:xfrm>
          <a:prstGeom prst="rect">
            <a:avLst/>
          </a:prstGeom>
          <a:noFill/>
          <a:ln w="9525">
            <a:solidFill>
              <a:srgbClr val="000099"/>
            </a:solidFill>
            <a:miter lim="800000"/>
            <a:headEnd/>
            <a:tailEnd/>
          </a:ln>
        </p:spPr>
      </p:pic>
      <p:sp>
        <p:nvSpPr>
          <p:cNvPr id="36" name="35 Rombo"/>
          <p:cNvSpPr/>
          <p:nvPr/>
        </p:nvSpPr>
        <p:spPr>
          <a:xfrm>
            <a:off x="5508104" y="3348608"/>
            <a:ext cx="152400" cy="152400"/>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37 Rombo"/>
          <p:cNvSpPr/>
          <p:nvPr/>
        </p:nvSpPr>
        <p:spPr>
          <a:xfrm>
            <a:off x="5508104" y="2420888"/>
            <a:ext cx="144016" cy="144016"/>
          </a:xfrm>
          <a:prstGeom prst="diamond">
            <a:avLst/>
          </a:prstGeom>
          <a:solidFill>
            <a:srgbClr val="0000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2 CuadroTexto"/>
          <p:cNvSpPr txBox="1">
            <a:spLocks noChangeArrowheads="1"/>
          </p:cNvSpPr>
          <p:nvPr/>
        </p:nvSpPr>
        <p:spPr bwMode="auto">
          <a:xfrm>
            <a:off x="5652120" y="2331457"/>
            <a:ext cx="2267744" cy="954107"/>
          </a:xfrm>
          <a:prstGeom prst="rect">
            <a:avLst/>
          </a:prstGeom>
          <a:noFill/>
          <a:ln w="9525">
            <a:noFill/>
            <a:miter lim="800000"/>
            <a:headEnd/>
            <a:tailEnd/>
          </a:ln>
        </p:spPr>
        <p:txBody>
          <a:bodyPr wrap="square">
            <a:spAutoFit/>
          </a:bodyPr>
          <a:lstStyle/>
          <a:p>
            <a:pPr eaLnBrk="1" hangingPunct="1"/>
            <a:r>
              <a:rPr lang="es-ES" sz="1400" dirty="0" err="1" smtClean="0">
                <a:latin typeface="Cambria" pitchFamily="18" charset="0"/>
                <a:ea typeface="ＭＳ Ｐゴシック" pitchFamily="34" charset="-128"/>
              </a:rPr>
              <a:t>CoulEx</a:t>
            </a:r>
            <a:r>
              <a:rPr lang="es-ES" sz="1400" dirty="0" smtClean="0">
                <a:latin typeface="Cambria" pitchFamily="18" charset="0"/>
                <a:ea typeface="ＭＳ Ｐゴシック" pitchFamily="34" charset="-128"/>
              </a:rPr>
              <a:t> </a:t>
            </a:r>
            <a:r>
              <a:rPr lang="es-ES" sz="1400" dirty="0" err="1" smtClean="0">
                <a:latin typeface="Cambria" pitchFamily="18" charset="0"/>
                <a:ea typeface="ＭＳ Ｐゴシック" pitchFamily="34" charset="-128"/>
              </a:rPr>
              <a:t>studies</a:t>
            </a:r>
            <a:r>
              <a:rPr lang="es-ES" sz="1400" dirty="0" smtClean="0">
                <a:latin typeface="Cambria" pitchFamily="18" charset="0"/>
                <a:ea typeface="ＭＳ Ｐゴシック" pitchFamily="34" charset="-128"/>
              </a:rPr>
              <a:t> at </a:t>
            </a:r>
            <a:r>
              <a:rPr lang="es-ES" sz="1400" dirty="0" err="1" smtClean="0">
                <a:latin typeface="Cambria" pitchFamily="18" charset="0"/>
                <a:ea typeface="ＭＳ Ｐゴシック" pitchFamily="34" charset="-128"/>
              </a:rPr>
              <a:t>Oak</a:t>
            </a:r>
            <a:r>
              <a:rPr lang="es-ES" sz="1400" dirty="0" smtClean="0">
                <a:latin typeface="Cambria" pitchFamily="18" charset="0"/>
                <a:ea typeface="ＭＳ Ｐゴシック" pitchFamily="34" charset="-128"/>
              </a:rPr>
              <a:t> Ridge.  J.M </a:t>
            </a:r>
            <a:r>
              <a:rPr lang="es-ES" sz="1400" dirty="0" err="1" smtClean="0">
                <a:latin typeface="Cambria" pitchFamily="18" charset="0"/>
                <a:ea typeface="ＭＳ Ｐゴシック" pitchFamily="34" charset="-128"/>
              </a:rPr>
              <a:t>Allmond</a:t>
            </a:r>
            <a:r>
              <a:rPr lang="es-ES" sz="1400" dirty="0" smtClean="0">
                <a:latin typeface="Cambria" pitchFamily="18" charset="0"/>
                <a:ea typeface="ＭＳ Ｐゴシック" pitchFamily="34" charset="-128"/>
              </a:rPr>
              <a:t> et al., PRL 118 (2017)</a:t>
            </a:r>
            <a:endParaRPr lang="da-DK" sz="1400" dirty="0" smtClean="0">
              <a:latin typeface="Cambria" pitchFamily="18" charset="0"/>
            </a:endParaRPr>
          </a:p>
          <a:p>
            <a:pPr algn="just" eaLnBrk="1" hangingPunct="1"/>
            <a:endParaRPr lang="es-ES" altLang="es-ES" sz="1400" dirty="0">
              <a:solidFill>
                <a:schemeClr val="bg1"/>
              </a:solidFill>
              <a:latin typeface="Cambria" pitchFamily="18" charset="0"/>
              <a:ea typeface="ＭＳ Ｐゴシック" pitchFamily="34" charset="-128"/>
            </a:endParaRPr>
          </a:p>
        </p:txBody>
      </p:sp>
      <p:cxnSp>
        <p:nvCxnSpPr>
          <p:cNvPr id="43" name="42 Conector recto de flecha"/>
          <p:cNvCxnSpPr/>
          <p:nvPr/>
        </p:nvCxnSpPr>
        <p:spPr>
          <a:xfrm flipV="1">
            <a:off x="7596336" y="1448780"/>
            <a:ext cx="288032" cy="252028"/>
          </a:xfrm>
          <a:prstGeom prst="straightConnector1">
            <a:avLst/>
          </a:prstGeom>
          <a:ln w="2540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de flecha"/>
          <p:cNvCxnSpPr/>
          <p:nvPr/>
        </p:nvCxnSpPr>
        <p:spPr>
          <a:xfrm>
            <a:off x="7668344" y="1988840"/>
            <a:ext cx="360040" cy="432048"/>
          </a:xfrm>
          <a:prstGeom prst="straightConnector1">
            <a:avLst/>
          </a:prstGeom>
          <a:ln w="2540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53" name="Text Box 19"/>
          <p:cNvSpPr txBox="1">
            <a:spLocks noChangeArrowheads="1"/>
          </p:cNvSpPr>
          <p:nvPr/>
        </p:nvSpPr>
        <p:spPr bwMode="auto">
          <a:xfrm>
            <a:off x="5436096" y="1268619"/>
            <a:ext cx="2232248" cy="936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4231" tIns="52115" rIns="104231" bIns="52115">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just"/>
            <a:r>
              <a:rPr lang="es-ES" sz="1800" dirty="0" err="1" smtClean="0">
                <a:solidFill>
                  <a:srgbClr val="000099"/>
                </a:solidFill>
                <a:latin typeface="+mn-lt"/>
              </a:rPr>
              <a:t>Lifetimes</a:t>
            </a:r>
            <a:r>
              <a:rPr lang="es-ES" sz="1800" dirty="0" smtClean="0">
                <a:solidFill>
                  <a:srgbClr val="000099"/>
                </a:solidFill>
                <a:latin typeface="+mn-lt"/>
              </a:rPr>
              <a:t> of </a:t>
            </a:r>
            <a:r>
              <a:rPr lang="es-ES" sz="1800" dirty="0" err="1" smtClean="0">
                <a:solidFill>
                  <a:srgbClr val="000099"/>
                </a:solidFill>
                <a:latin typeface="+mn-lt"/>
              </a:rPr>
              <a:t>higher</a:t>
            </a:r>
            <a:r>
              <a:rPr lang="es-ES" sz="1800" dirty="0" smtClean="0">
                <a:solidFill>
                  <a:srgbClr val="000099"/>
                </a:solidFill>
                <a:latin typeface="+mn-lt"/>
              </a:rPr>
              <a:t> </a:t>
            </a:r>
          </a:p>
          <a:p>
            <a:pPr algn="just"/>
            <a:r>
              <a:rPr lang="es-ES" sz="1800" dirty="0" err="1" smtClean="0">
                <a:solidFill>
                  <a:srgbClr val="000099"/>
                </a:solidFill>
                <a:latin typeface="+mn-lt"/>
              </a:rPr>
              <a:t>excited</a:t>
            </a:r>
            <a:r>
              <a:rPr lang="es-ES" sz="1800" dirty="0" smtClean="0">
                <a:solidFill>
                  <a:srgbClr val="000099"/>
                </a:solidFill>
                <a:latin typeface="+mn-lt"/>
              </a:rPr>
              <a:t> </a:t>
            </a:r>
            <a:r>
              <a:rPr lang="es-ES" sz="1800" dirty="0" err="1" smtClean="0">
                <a:solidFill>
                  <a:srgbClr val="000099"/>
                </a:solidFill>
                <a:latin typeface="+mn-lt"/>
              </a:rPr>
              <a:t>states</a:t>
            </a:r>
            <a:r>
              <a:rPr lang="es-ES" sz="1800" dirty="0" smtClean="0">
                <a:solidFill>
                  <a:srgbClr val="000099"/>
                </a:solidFill>
                <a:latin typeface="+mn-lt"/>
              </a:rPr>
              <a:t> </a:t>
            </a:r>
            <a:r>
              <a:rPr lang="es-ES" sz="1800" dirty="0" err="1" smtClean="0">
                <a:solidFill>
                  <a:srgbClr val="000099"/>
                </a:solidFill>
                <a:latin typeface="+mn-lt"/>
              </a:rPr>
              <a:t>will</a:t>
            </a:r>
            <a:endParaRPr lang="es-ES" sz="1800" dirty="0" smtClean="0">
              <a:solidFill>
                <a:srgbClr val="000099"/>
              </a:solidFill>
              <a:latin typeface="+mn-lt"/>
            </a:endParaRPr>
          </a:p>
          <a:p>
            <a:pPr algn="just"/>
            <a:r>
              <a:rPr lang="es-ES" sz="1800" dirty="0" err="1" smtClean="0">
                <a:solidFill>
                  <a:srgbClr val="000099"/>
                </a:solidFill>
                <a:latin typeface="+mn-lt"/>
              </a:rPr>
              <a:t>provide</a:t>
            </a:r>
            <a:r>
              <a:rPr lang="es-ES" sz="1800" dirty="0" smtClean="0">
                <a:solidFill>
                  <a:srgbClr val="000099"/>
                </a:solidFill>
                <a:latin typeface="+mn-lt"/>
              </a:rPr>
              <a:t> </a:t>
            </a:r>
            <a:r>
              <a:rPr lang="es-ES" sz="1800" dirty="0" err="1" smtClean="0">
                <a:solidFill>
                  <a:srgbClr val="000099"/>
                </a:solidFill>
                <a:latin typeface="+mn-lt"/>
              </a:rPr>
              <a:t>clarification</a:t>
            </a:r>
            <a:endParaRPr lang="es-ES" sz="1800" dirty="0">
              <a:solidFill>
                <a:srgbClr val="000099"/>
              </a:solidFill>
              <a:latin typeface="+mn-lt"/>
            </a:endParaRPr>
          </a:p>
        </p:txBody>
      </p:sp>
      <p:sp>
        <p:nvSpPr>
          <p:cNvPr id="23" name="22 Rombo"/>
          <p:cNvSpPr/>
          <p:nvPr/>
        </p:nvSpPr>
        <p:spPr>
          <a:xfrm>
            <a:off x="3131840" y="4005064"/>
            <a:ext cx="72008" cy="144016"/>
          </a:xfrm>
          <a:prstGeom prst="diamond">
            <a:avLst/>
          </a:prstGeom>
          <a:solidFill>
            <a:srgbClr val="000099"/>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7 CuadroTexto"/>
          <p:cNvSpPr txBox="1">
            <a:spLocks noChangeArrowheads="1"/>
          </p:cNvSpPr>
          <p:nvPr/>
        </p:nvSpPr>
        <p:spPr bwMode="auto">
          <a:xfrm>
            <a:off x="1368152" y="44624"/>
            <a:ext cx="7884368" cy="769441"/>
          </a:xfrm>
          <a:prstGeom prst="rect">
            <a:avLst/>
          </a:prstGeom>
          <a:noFill/>
          <a:ln w="9525">
            <a:noFill/>
            <a:miter lim="800000"/>
            <a:headEnd/>
            <a:tailEnd/>
          </a:ln>
        </p:spPr>
        <p:txBody>
          <a:bodyPr wrap="square">
            <a:spAutoFit/>
          </a:bodyPr>
          <a:lstStyle/>
          <a:p>
            <a:pPr algn="ctr"/>
            <a:r>
              <a:rPr lang="en-GB" sz="2200" b="1" dirty="0" smtClean="0">
                <a:solidFill>
                  <a:srgbClr val="060ABA"/>
                </a:solidFill>
              </a:rPr>
              <a:t>Lifetime measurements in the </a:t>
            </a:r>
            <a:r>
              <a:rPr lang="en-GB" sz="2200" b="1" baseline="30000" dirty="0" smtClean="0">
                <a:solidFill>
                  <a:srgbClr val="060ABA"/>
                </a:solidFill>
              </a:rPr>
              <a:t>136</a:t>
            </a:r>
            <a:r>
              <a:rPr lang="en-GB" sz="2200" b="1" dirty="0" smtClean="0">
                <a:solidFill>
                  <a:srgbClr val="060ABA"/>
                </a:solidFill>
              </a:rPr>
              <a:t>Te nucleus</a:t>
            </a:r>
            <a:r>
              <a:rPr lang="en-GB" sz="2200" b="1" dirty="0" smtClean="0">
                <a:solidFill>
                  <a:srgbClr val="060ABA"/>
                </a:solidFill>
                <a:effectLst>
                  <a:outerShdw blurRad="38100" dist="38100" dir="2700000" algn="tl">
                    <a:srgbClr val="000000">
                      <a:alpha val="43137"/>
                    </a:srgbClr>
                  </a:outerShdw>
                </a:effectLst>
              </a:rPr>
              <a:t>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27" name="26 Rectángulo"/>
          <p:cNvSpPr/>
          <p:nvPr/>
        </p:nvSpPr>
        <p:spPr>
          <a:xfrm>
            <a:off x="3275856" y="3768556"/>
            <a:ext cx="57606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chemeClr val="tx2"/>
                </a:solidFill>
              </a:rPr>
              <a:t>Lifetime measurements in the </a:t>
            </a:r>
            <a:r>
              <a:rPr lang="en-GB" sz="2200" b="1" baseline="30000" dirty="0" smtClean="0">
                <a:solidFill>
                  <a:schemeClr val="tx2"/>
                </a:solidFill>
              </a:rPr>
              <a:t>136</a:t>
            </a:r>
            <a:r>
              <a:rPr lang="en-GB" sz="2200" b="1" dirty="0" smtClean="0">
                <a:solidFill>
                  <a:schemeClr val="tx2"/>
                </a:solidFill>
              </a:rPr>
              <a:t>Te nucleus</a:t>
            </a:r>
            <a:r>
              <a:rPr lang="en-GB" sz="2200" b="1" dirty="0" smtClean="0">
                <a:solidFill>
                  <a:srgbClr val="060ABA"/>
                </a:solidFill>
                <a:effectLst>
                  <a:outerShdw blurRad="38100" dist="38100" dir="2700000" algn="tl">
                    <a:srgbClr val="000000">
                      <a:alpha val="43137"/>
                    </a:srgbClr>
                  </a:outerShdw>
                </a:effectLst>
              </a:rPr>
              <a:t>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38</a:t>
            </a:fld>
            <a:endParaRPr lang="es-ES" b="1" dirty="0">
              <a:solidFill>
                <a:schemeClr val="tx1"/>
              </a:solidFill>
            </a:endParaRPr>
          </a:p>
        </p:txBody>
      </p:sp>
      <p:sp>
        <p:nvSpPr>
          <p:cNvPr id="13" name="8 CuadroTexto"/>
          <p:cNvSpPr txBox="1">
            <a:spLocks noChangeArrowheads="1"/>
          </p:cNvSpPr>
          <p:nvPr/>
        </p:nvSpPr>
        <p:spPr bwMode="auto">
          <a:xfrm>
            <a:off x="899592" y="1002794"/>
            <a:ext cx="7920880" cy="553998"/>
          </a:xfrm>
          <a:prstGeom prst="rect">
            <a:avLst/>
          </a:prstGeom>
          <a:noFill/>
          <a:ln w="9525">
            <a:noFill/>
            <a:miter lim="800000"/>
            <a:headEnd/>
            <a:tailEnd/>
          </a:ln>
        </p:spPr>
        <p:txBody>
          <a:bodyPr wrap="square">
            <a:spAutoFit/>
          </a:bodyPr>
          <a:lstStyle/>
          <a:p>
            <a:pPr algn="ctr"/>
            <a:r>
              <a:rPr lang="en-GB" sz="3000" b="1" dirty="0">
                <a:solidFill>
                  <a:srgbClr val="920000"/>
                </a:solidFill>
                <a:effectLst>
                  <a:outerShdw blurRad="38100" dist="38100" dir="2700000" algn="tl">
                    <a:srgbClr val="000000">
                      <a:alpha val="43137"/>
                    </a:srgbClr>
                  </a:outerShdw>
                </a:effectLst>
              </a:rPr>
              <a:t> </a:t>
            </a:r>
            <a:r>
              <a:rPr lang="es-ES" sz="3000" b="1" dirty="0" err="1" smtClean="0">
                <a:solidFill>
                  <a:srgbClr val="9E0000"/>
                </a:solidFill>
              </a:rPr>
              <a:t>Lifetime</a:t>
            </a:r>
            <a:r>
              <a:rPr lang="es-ES" sz="3000" b="1" dirty="0" smtClean="0">
                <a:solidFill>
                  <a:srgbClr val="9E0000"/>
                </a:solidFill>
              </a:rPr>
              <a:t> </a:t>
            </a:r>
            <a:r>
              <a:rPr lang="es-ES" sz="3000" b="1" dirty="0" err="1" smtClean="0">
                <a:solidFill>
                  <a:srgbClr val="9E0000"/>
                </a:solidFill>
              </a:rPr>
              <a:t>value</a:t>
            </a:r>
            <a:r>
              <a:rPr lang="es-ES" sz="3000" b="1" dirty="0" smtClean="0">
                <a:solidFill>
                  <a:srgbClr val="9E0000"/>
                </a:solidFill>
              </a:rPr>
              <a:t> of </a:t>
            </a:r>
            <a:r>
              <a:rPr lang="es-ES" sz="3000" b="1" dirty="0" err="1" smtClean="0">
                <a:solidFill>
                  <a:srgbClr val="9E0000"/>
                </a:solidFill>
              </a:rPr>
              <a:t>the</a:t>
            </a:r>
            <a:r>
              <a:rPr lang="es-ES" sz="3000" b="1" dirty="0" smtClean="0">
                <a:solidFill>
                  <a:srgbClr val="9E0000"/>
                </a:solidFill>
              </a:rPr>
              <a:t> 2</a:t>
            </a:r>
            <a:r>
              <a:rPr lang="es-ES" sz="3000" b="1" baseline="30000" dirty="0" smtClean="0">
                <a:solidFill>
                  <a:srgbClr val="9E0000"/>
                </a:solidFill>
              </a:rPr>
              <a:t>+</a:t>
            </a:r>
            <a:r>
              <a:rPr lang="es-ES" sz="3000" b="1" dirty="0" smtClean="0">
                <a:solidFill>
                  <a:srgbClr val="9E0000"/>
                </a:solidFill>
              </a:rPr>
              <a:t> </a:t>
            </a:r>
            <a:r>
              <a:rPr lang="es-ES" sz="3000" b="1" dirty="0" err="1" smtClean="0">
                <a:solidFill>
                  <a:srgbClr val="9E0000"/>
                </a:solidFill>
              </a:rPr>
              <a:t>state</a:t>
            </a:r>
            <a:endParaRPr lang="es-ES" sz="3000" b="1" dirty="0" smtClean="0">
              <a:solidFill>
                <a:srgbClr val="9E0000"/>
              </a:solidFill>
            </a:endParaRPr>
          </a:p>
        </p:txBody>
      </p:sp>
      <p:pic>
        <p:nvPicPr>
          <p:cNvPr id="354307" name="Picture 3"/>
          <p:cNvPicPr>
            <a:picLocks noChangeAspect="1" noChangeArrowheads="1"/>
          </p:cNvPicPr>
          <p:nvPr/>
        </p:nvPicPr>
        <p:blipFill>
          <a:blip r:embed="rId3" cstate="print"/>
          <a:srcRect/>
          <a:stretch>
            <a:fillRect/>
          </a:stretch>
        </p:blipFill>
        <p:spPr bwMode="auto">
          <a:xfrm>
            <a:off x="35496" y="1844824"/>
            <a:ext cx="6226558" cy="3168352"/>
          </a:xfrm>
          <a:prstGeom prst="rect">
            <a:avLst/>
          </a:prstGeom>
          <a:noFill/>
          <a:ln w="9525">
            <a:solidFill>
              <a:srgbClr val="060ABA"/>
            </a:solidFill>
            <a:miter lim="800000"/>
            <a:headEnd/>
            <a:tailEnd/>
          </a:ln>
        </p:spPr>
      </p:pic>
      <p:grpSp>
        <p:nvGrpSpPr>
          <p:cNvPr id="33" name="32 Grupo"/>
          <p:cNvGrpSpPr/>
          <p:nvPr/>
        </p:nvGrpSpPr>
        <p:grpSpPr>
          <a:xfrm>
            <a:off x="6300192" y="1844824"/>
            <a:ext cx="2808312" cy="3168352"/>
            <a:chOff x="6300192" y="1484784"/>
            <a:chExt cx="2808312" cy="3168352"/>
          </a:xfrm>
        </p:grpSpPr>
        <p:grpSp>
          <p:nvGrpSpPr>
            <p:cNvPr id="32" name="31 Grupo"/>
            <p:cNvGrpSpPr/>
            <p:nvPr/>
          </p:nvGrpSpPr>
          <p:grpSpPr>
            <a:xfrm>
              <a:off x="6300192" y="1484784"/>
              <a:ext cx="2808312" cy="3168352"/>
              <a:chOff x="6300192" y="1484784"/>
              <a:chExt cx="2808312" cy="3168352"/>
            </a:xfrm>
          </p:grpSpPr>
          <p:grpSp>
            <p:nvGrpSpPr>
              <p:cNvPr id="26" name="25 Grupo"/>
              <p:cNvGrpSpPr/>
              <p:nvPr/>
            </p:nvGrpSpPr>
            <p:grpSpPr>
              <a:xfrm>
                <a:off x="6300192" y="1484784"/>
                <a:ext cx="2808312" cy="3168352"/>
                <a:chOff x="6300192" y="1484784"/>
                <a:chExt cx="2808312" cy="3168352"/>
              </a:xfrm>
            </p:grpSpPr>
            <p:grpSp>
              <p:nvGrpSpPr>
                <p:cNvPr id="21" name="20 Grupo"/>
                <p:cNvGrpSpPr/>
                <p:nvPr/>
              </p:nvGrpSpPr>
              <p:grpSpPr>
                <a:xfrm>
                  <a:off x="6300192" y="1484784"/>
                  <a:ext cx="2808312" cy="3168352"/>
                  <a:chOff x="6300192" y="1484784"/>
                  <a:chExt cx="2808312" cy="3168352"/>
                </a:xfrm>
              </p:grpSpPr>
              <p:grpSp>
                <p:nvGrpSpPr>
                  <p:cNvPr id="19" name="18 Grupo"/>
                  <p:cNvGrpSpPr/>
                  <p:nvPr/>
                </p:nvGrpSpPr>
                <p:grpSpPr>
                  <a:xfrm>
                    <a:off x="6300192" y="1484784"/>
                    <a:ext cx="2781284" cy="3168352"/>
                    <a:chOff x="6300192" y="1484784"/>
                    <a:chExt cx="2781284" cy="3168352"/>
                  </a:xfrm>
                </p:grpSpPr>
                <p:pic>
                  <p:nvPicPr>
                    <p:cNvPr id="9" name="Picture 2"/>
                    <p:cNvPicPr>
                      <a:picLocks noChangeAspect="1" noChangeArrowheads="1"/>
                    </p:cNvPicPr>
                    <p:nvPr/>
                  </p:nvPicPr>
                  <p:blipFill>
                    <a:blip r:embed="rId4" cstate="print"/>
                    <a:srcRect t="2222"/>
                    <a:stretch>
                      <a:fillRect/>
                    </a:stretch>
                  </p:blipFill>
                  <p:spPr bwMode="auto">
                    <a:xfrm>
                      <a:off x="6300192" y="1484784"/>
                      <a:ext cx="2781284" cy="3168352"/>
                    </a:xfrm>
                    <a:prstGeom prst="rect">
                      <a:avLst/>
                    </a:prstGeom>
                    <a:noFill/>
                    <a:ln w="9525">
                      <a:solidFill>
                        <a:srgbClr val="060ABA"/>
                      </a:solidFill>
                      <a:miter lim="800000"/>
                      <a:headEnd/>
                      <a:tailEnd/>
                    </a:ln>
                  </p:spPr>
                </p:pic>
                <p:sp>
                  <p:nvSpPr>
                    <p:cNvPr id="12" name="11 Elipse"/>
                    <p:cNvSpPr/>
                    <p:nvPr/>
                  </p:nvSpPr>
                  <p:spPr>
                    <a:xfrm>
                      <a:off x="7668344" y="2924944"/>
                      <a:ext cx="360040"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a:off x="7956376" y="3284984"/>
                      <a:ext cx="360040"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a:off x="8252792" y="3653408"/>
                      <a:ext cx="351656" cy="6396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a:off x="7380312" y="2204864"/>
                      <a:ext cx="288032"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0" name="Text Box 31"/>
                  <p:cNvSpPr txBox="1">
                    <a:spLocks noChangeArrowheads="1"/>
                  </p:cNvSpPr>
                  <p:nvPr/>
                </p:nvSpPr>
                <p:spPr bwMode="auto">
                  <a:xfrm>
                    <a:off x="7956376" y="2348880"/>
                    <a:ext cx="1152128" cy="28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400" b="1" dirty="0" err="1" smtClean="0">
                        <a:solidFill>
                          <a:schemeClr val="tx1"/>
                        </a:solidFill>
                        <a:latin typeface="Arial" charset="0"/>
                      </a:rPr>
                      <a:t>HPGe</a:t>
                    </a:r>
                    <a:r>
                      <a:rPr lang="en-US" sz="1400" b="1" dirty="0" smtClean="0">
                        <a:solidFill>
                          <a:schemeClr val="tx1"/>
                        </a:solidFill>
                        <a:latin typeface="Arial" charset="0"/>
                      </a:rPr>
                      <a:t>-gate</a:t>
                    </a:r>
                    <a:endParaRPr lang="en-US" sz="1400" b="1" dirty="0">
                      <a:solidFill>
                        <a:schemeClr val="tx1"/>
                      </a:solidFill>
                      <a:latin typeface="Arial" charset="0"/>
                    </a:endParaRPr>
                  </a:p>
                </p:txBody>
              </p:sp>
            </p:grpSp>
            <p:cxnSp>
              <p:nvCxnSpPr>
                <p:cNvPr id="23" name="22 Conector recto de flecha"/>
                <p:cNvCxnSpPr/>
                <p:nvPr/>
              </p:nvCxnSpPr>
              <p:spPr>
                <a:xfrm flipH="1">
                  <a:off x="7956376" y="2636912"/>
                  <a:ext cx="144016" cy="2160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a:stCxn id="20" idx="1"/>
                </p:cNvCxnSpPr>
                <p:nvPr/>
              </p:nvCxnSpPr>
              <p:spPr>
                <a:xfrm flipH="1">
                  <a:off x="7668344" y="2491986"/>
                  <a:ext cx="288032" cy="9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cxnSp>
            <p:nvCxnSpPr>
              <p:cNvPr id="29" name="28 Conector recto de flecha"/>
              <p:cNvCxnSpPr/>
              <p:nvPr/>
            </p:nvCxnSpPr>
            <p:spPr>
              <a:xfrm flipV="1">
                <a:off x="7596336" y="3501008"/>
                <a:ext cx="288032" cy="21602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30 Conector recto de flecha"/>
              <p:cNvCxnSpPr/>
              <p:nvPr/>
            </p:nvCxnSpPr>
            <p:spPr>
              <a:xfrm>
                <a:off x="7884368" y="3933056"/>
                <a:ext cx="288032"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 Box 31"/>
            <p:cNvSpPr txBox="1">
              <a:spLocks noChangeArrowheads="1"/>
            </p:cNvSpPr>
            <p:nvPr/>
          </p:nvSpPr>
          <p:spPr bwMode="auto">
            <a:xfrm>
              <a:off x="6516216" y="3789040"/>
              <a:ext cx="1656184" cy="28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400" b="1" dirty="0" smtClean="0">
                  <a:solidFill>
                    <a:schemeClr val="tx1"/>
                  </a:solidFill>
                  <a:latin typeface="Arial" charset="0"/>
                </a:rPr>
                <a:t>LaBr</a:t>
              </a:r>
              <a:r>
                <a:rPr lang="en-US" sz="1400" b="1" baseline="-25000" dirty="0" smtClean="0">
                  <a:solidFill>
                    <a:schemeClr val="tx1"/>
                  </a:solidFill>
                  <a:latin typeface="Arial" charset="0"/>
                </a:rPr>
                <a:t>3</a:t>
              </a:r>
              <a:r>
                <a:rPr lang="en-US" sz="1400" b="1" dirty="0" smtClean="0">
                  <a:solidFill>
                    <a:schemeClr val="tx1"/>
                  </a:solidFill>
                  <a:latin typeface="Arial" charset="0"/>
                </a:rPr>
                <a:t>(Ce)-gates </a:t>
              </a:r>
              <a:endParaRPr lang="en-US" sz="1400" b="1" dirty="0">
                <a:solidFill>
                  <a:schemeClr val="tx1"/>
                </a:solidFill>
                <a:latin typeface="Arial" charset="0"/>
              </a:endParaRPr>
            </a:p>
          </p:txBody>
        </p:sp>
      </p:grpSp>
    </p:spTree>
  </p:cSld>
  <p:clrMapOvr>
    <a:masterClrMapping/>
  </p:clrMapOvr>
  <p:transition spd="slow">
    <p:pull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chemeClr val="tx2"/>
                </a:solidFill>
              </a:rPr>
              <a:t>Lifetime measurements in the </a:t>
            </a:r>
            <a:r>
              <a:rPr lang="en-GB" sz="2200" b="1" baseline="30000" dirty="0" smtClean="0">
                <a:solidFill>
                  <a:schemeClr val="tx2"/>
                </a:solidFill>
              </a:rPr>
              <a:t>136</a:t>
            </a:r>
            <a:r>
              <a:rPr lang="en-GB" sz="2200" b="1" dirty="0" smtClean="0">
                <a:solidFill>
                  <a:schemeClr val="tx2"/>
                </a:solidFill>
              </a:rPr>
              <a:t>Te nucleus</a:t>
            </a:r>
            <a:r>
              <a:rPr lang="en-GB" sz="2200" b="1" dirty="0" smtClean="0">
                <a:solidFill>
                  <a:srgbClr val="060ABA"/>
                </a:solidFill>
                <a:effectLst>
                  <a:outerShdw blurRad="38100" dist="38100" dir="2700000" algn="tl">
                    <a:srgbClr val="000000">
                      <a:alpha val="43137"/>
                    </a:srgbClr>
                  </a:outerShdw>
                </a:effectLst>
              </a:rPr>
              <a:t>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39</a:t>
            </a:fld>
            <a:endParaRPr lang="es-ES" b="1" dirty="0">
              <a:solidFill>
                <a:schemeClr val="tx1"/>
              </a:solidFill>
            </a:endParaRPr>
          </a:p>
        </p:txBody>
      </p:sp>
      <p:sp>
        <p:nvSpPr>
          <p:cNvPr id="13" name="8 CuadroTexto"/>
          <p:cNvSpPr txBox="1">
            <a:spLocks noChangeArrowheads="1"/>
          </p:cNvSpPr>
          <p:nvPr/>
        </p:nvSpPr>
        <p:spPr bwMode="auto">
          <a:xfrm>
            <a:off x="971600" y="476672"/>
            <a:ext cx="7920880" cy="553998"/>
          </a:xfrm>
          <a:prstGeom prst="rect">
            <a:avLst/>
          </a:prstGeom>
          <a:noFill/>
          <a:ln w="9525">
            <a:noFill/>
            <a:miter lim="800000"/>
            <a:headEnd/>
            <a:tailEnd/>
          </a:ln>
        </p:spPr>
        <p:txBody>
          <a:bodyPr wrap="square">
            <a:spAutoFit/>
          </a:bodyPr>
          <a:lstStyle/>
          <a:p>
            <a:pPr algn="ctr"/>
            <a:r>
              <a:rPr lang="en-GB" sz="3000" b="1" dirty="0">
                <a:solidFill>
                  <a:srgbClr val="920000"/>
                </a:solidFill>
                <a:effectLst>
                  <a:outerShdw blurRad="38100" dist="38100" dir="2700000" algn="tl">
                    <a:srgbClr val="000000">
                      <a:alpha val="43137"/>
                    </a:srgbClr>
                  </a:outerShdw>
                </a:effectLst>
              </a:rPr>
              <a:t> </a:t>
            </a:r>
            <a:r>
              <a:rPr lang="es-ES" sz="3000" b="1" dirty="0" err="1" smtClean="0">
                <a:solidFill>
                  <a:srgbClr val="9E0000"/>
                </a:solidFill>
              </a:rPr>
              <a:t>Lifetime</a:t>
            </a:r>
            <a:r>
              <a:rPr lang="es-ES" sz="3000" b="1" dirty="0" smtClean="0">
                <a:solidFill>
                  <a:srgbClr val="9E0000"/>
                </a:solidFill>
              </a:rPr>
              <a:t> </a:t>
            </a:r>
            <a:r>
              <a:rPr lang="es-ES" sz="3000" b="1" dirty="0" err="1" smtClean="0">
                <a:solidFill>
                  <a:srgbClr val="9E0000"/>
                </a:solidFill>
              </a:rPr>
              <a:t>value</a:t>
            </a:r>
            <a:r>
              <a:rPr lang="es-ES" sz="3000" b="1" dirty="0" smtClean="0">
                <a:solidFill>
                  <a:srgbClr val="9E0000"/>
                </a:solidFill>
              </a:rPr>
              <a:t> of </a:t>
            </a:r>
            <a:r>
              <a:rPr lang="es-ES" sz="3000" b="1" dirty="0" err="1" smtClean="0">
                <a:solidFill>
                  <a:srgbClr val="9E0000"/>
                </a:solidFill>
              </a:rPr>
              <a:t>the</a:t>
            </a:r>
            <a:r>
              <a:rPr lang="es-ES" sz="3000" b="1" dirty="0" smtClean="0">
                <a:solidFill>
                  <a:srgbClr val="9E0000"/>
                </a:solidFill>
              </a:rPr>
              <a:t> 2</a:t>
            </a:r>
            <a:r>
              <a:rPr lang="es-ES" sz="3000" b="1" baseline="30000" dirty="0" smtClean="0">
                <a:solidFill>
                  <a:srgbClr val="9E0000"/>
                </a:solidFill>
              </a:rPr>
              <a:t>+</a:t>
            </a:r>
            <a:r>
              <a:rPr lang="es-ES" sz="3000" b="1" dirty="0" smtClean="0">
                <a:solidFill>
                  <a:srgbClr val="9E0000"/>
                </a:solidFill>
              </a:rPr>
              <a:t> </a:t>
            </a:r>
            <a:r>
              <a:rPr lang="es-ES" sz="3000" b="1" dirty="0" err="1" smtClean="0">
                <a:solidFill>
                  <a:srgbClr val="9E0000"/>
                </a:solidFill>
              </a:rPr>
              <a:t>state</a:t>
            </a:r>
            <a:endParaRPr lang="es-ES" sz="3000" b="1" dirty="0" smtClean="0">
              <a:solidFill>
                <a:srgbClr val="9E0000"/>
              </a:solidFill>
            </a:endParaRPr>
          </a:p>
        </p:txBody>
      </p:sp>
      <p:grpSp>
        <p:nvGrpSpPr>
          <p:cNvPr id="42" name="41 Grupo"/>
          <p:cNvGrpSpPr/>
          <p:nvPr/>
        </p:nvGrpSpPr>
        <p:grpSpPr>
          <a:xfrm>
            <a:off x="285543" y="1412776"/>
            <a:ext cx="8390913" cy="5129336"/>
            <a:chOff x="179512" y="1412776"/>
            <a:chExt cx="8390913" cy="5129336"/>
          </a:xfrm>
        </p:grpSpPr>
        <p:grpSp>
          <p:nvGrpSpPr>
            <p:cNvPr id="34" name="33 Grupo"/>
            <p:cNvGrpSpPr/>
            <p:nvPr/>
          </p:nvGrpSpPr>
          <p:grpSpPr>
            <a:xfrm>
              <a:off x="179512" y="1412776"/>
              <a:ext cx="8390913" cy="5129336"/>
              <a:chOff x="179512" y="1412776"/>
              <a:chExt cx="8390913" cy="5129336"/>
            </a:xfrm>
          </p:grpSpPr>
          <p:pic>
            <p:nvPicPr>
              <p:cNvPr id="158722" name="Picture 2"/>
              <p:cNvPicPr>
                <a:picLocks noChangeAspect="1" noChangeArrowheads="1"/>
              </p:cNvPicPr>
              <p:nvPr/>
            </p:nvPicPr>
            <p:blipFill>
              <a:blip r:embed="rId3" cstate="print"/>
              <a:srcRect t="5214"/>
              <a:stretch>
                <a:fillRect/>
              </a:stretch>
            </p:blipFill>
            <p:spPr bwMode="auto">
              <a:xfrm>
                <a:off x="179512" y="2132856"/>
                <a:ext cx="4090441" cy="3024336"/>
              </a:xfrm>
              <a:prstGeom prst="rect">
                <a:avLst/>
              </a:prstGeom>
              <a:noFill/>
              <a:ln w="9525">
                <a:solidFill>
                  <a:srgbClr val="060ABA"/>
                </a:solidFill>
                <a:miter lim="800000"/>
                <a:headEnd/>
                <a:tailEnd/>
              </a:ln>
            </p:spPr>
          </p:pic>
          <p:grpSp>
            <p:nvGrpSpPr>
              <p:cNvPr id="33" name="32 Grupo"/>
              <p:cNvGrpSpPr/>
              <p:nvPr/>
            </p:nvGrpSpPr>
            <p:grpSpPr>
              <a:xfrm>
                <a:off x="5186049" y="1412776"/>
                <a:ext cx="3384376" cy="5129336"/>
                <a:chOff x="5186049" y="1412776"/>
                <a:chExt cx="3384376" cy="5129336"/>
              </a:xfrm>
            </p:grpSpPr>
            <p:grpSp>
              <p:nvGrpSpPr>
                <p:cNvPr id="30" name="29 Grupo"/>
                <p:cNvGrpSpPr/>
                <p:nvPr/>
              </p:nvGrpSpPr>
              <p:grpSpPr>
                <a:xfrm>
                  <a:off x="5220072" y="1412776"/>
                  <a:ext cx="3350353" cy="2448272"/>
                  <a:chOff x="5220072" y="1556792"/>
                  <a:chExt cx="3350353" cy="2448272"/>
                </a:xfrm>
              </p:grpSpPr>
              <p:pic>
                <p:nvPicPr>
                  <p:cNvPr id="158723" name="Picture 3"/>
                  <p:cNvPicPr>
                    <a:picLocks noChangeAspect="1" noChangeArrowheads="1"/>
                  </p:cNvPicPr>
                  <p:nvPr/>
                </p:nvPicPr>
                <p:blipFill>
                  <a:blip r:embed="rId4" cstate="print"/>
                  <a:srcRect/>
                  <a:stretch>
                    <a:fillRect/>
                  </a:stretch>
                </p:blipFill>
                <p:spPr bwMode="auto">
                  <a:xfrm>
                    <a:off x="5220072" y="1556792"/>
                    <a:ext cx="3350353" cy="2016224"/>
                  </a:xfrm>
                  <a:prstGeom prst="rect">
                    <a:avLst/>
                  </a:prstGeom>
                  <a:noFill/>
                  <a:ln w="9525">
                    <a:solidFill>
                      <a:srgbClr val="060ABA"/>
                    </a:solidFill>
                    <a:miter lim="800000"/>
                    <a:headEnd/>
                    <a:tailEnd/>
                  </a:ln>
                </p:spPr>
              </p:pic>
              <p:pic>
                <p:nvPicPr>
                  <p:cNvPr id="158725" name="Picture 5"/>
                  <p:cNvPicPr>
                    <a:picLocks noChangeAspect="1" noChangeArrowheads="1"/>
                  </p:cNvPicPr>
                  <p:nvPr/>
                </p:nvPicPr>
                <p:blipFill>
                  <a:blip r:embed="rId5" cstate="print"/>
                  <a:srcRect/>
                  <a:stretch>
                    <a:fillRect/>
                  </a:stretch>
                </p:blipFill>
                <p:spPr bwMode="auto">
                  <a:xfrm>
                    <a:off x="5719142" y="3681214"/>
                    <a:ext cx="2381250" cy="323850"/>
                  </a:xfrm>
                  <a:prstGeom prst="rect">
                    <a:avLst/>
                  </a:prstGeom>
                  <a:noFill/>
                  <a:ln w="9525">
                    <a:noFill/>
                    <a:miter lim="800000"/>
                    <a:headEnd/>
                    <a:tailEnd/>
                  </a:ln>
                </p:spPr>
              </p:pic>
            </p:grpSp>
            <p:grpSp>
              <p:nvGrpSpPr>
                <p:cNvPr id="32" name="31 Grupo"/>
                <p:cNvGrpSpPr/>
                <p:nvPr/>
              </p:nvGrpSpPr>
              <p:grpSpPr>
                <a:xfrm>
                  <a:off x="5186049" y="4293096"/>
                  <a:ext cx="3346391" cy="2249016"/>
                  <a:chOff x="5186049" y="4293096"/>
                  <a:chExt cx="3346391" cy="2249016"/>
                </a:xfrm>
              </p:grpSpPr>
              <p:pic>
                <p:nvPicPr>
                  <p:cNvPr id="158726" name="Picture 6"/>
                  <p:cNvPicPr>
                    <a:picLocks noChangeAspect="1" noChangeArrowheads="1"/>
                  </p:cNvPicPr>
                  <p:nvPr/>
                </p:nvPicPr>
                <p:blipFill>
                  <a:blip r:embed="rId6" cstate="print"/>
                  <a:srcRect/>
                  <a:stretch>
                    <a:fillRect/>
                  </a:stretch>
                </p:blipFill>
                <p:spPr bwMode="auto">
                  <a:xfrm>
                    <a:off x="5186049" y="4293096"/>
                    <a:ext cx="3346391" cy="1800200"/>
                  </a:xfrm>
                  <a:prstGeom prst="rect">
                    <a:avLst/>
                  </a:prstGeom>
                  <a:noFill/>
                  <a:ln w="9525">
                    <a:solidFill>
                      <a:srgbClr val="060ABA"/>
                    </a:solidFill>
                    <a:miter lim="800000"/>
                    <a:headEnd/>
                    <a:tailEnd/>
                  </a:ln>
                </p:spPr>
              </p:pic>
              <p:pic>
                <p:nvPicPr>
                  <p:cNvPr id="158727" name="Picture 7"/>
                  <p:cNvPicPr>
                    <a:picLocks noChangeAspect="1" noChangeArrowheads="1"/>
                  </p:cNvPicPr>
                  <p:nvPr/>
                </p:nvPicPr>
                <p:blipFill>
                  <a:blip r:embed="rId7" cstate="print"/>
                  <a:srcRect/>
                  <a:stretch>
                    <a:fillRect/>
                  </a:stretch>
                </p:blipFill>
                <p:spPr bwMode="auto">
                  <a:xfrm>
                    <a:off x="5625033" y="6237312"/>
                    <a:ext cx="2619375" cy="304800"/>
                  </a:xfrm>
                  <a:prstGeom prst="rect">
                    <a:avLst/>
                  </a:prstGeom>
                  <a:noFill/>
                  <a:ln w="9525">
                    <a:noFill/>
                    <a:miter lim="800000"/>
                    <a:headEnd/>
                    <a:tailEnd/>
                  </a:ln>
                </p:spPr>
              </p:pic>
            </p:grpSp>
          </p:grpSp>
        </p:grpSp>
        <p:cxnSp>
          <p:nvCxnSpPr>
            <p:cNvPr id="36" name="35 Conector recto de flecha"/>
            <p:cNvCxnSpPr/>
            <p:nvPr/>
          </p:nvCxnSpPr>
          <p:spPr>
            <a:xfrm flipV="1">
              <a:off x="4413969" y="2780928"/>
              <a:ext cx="590079" cy="64807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8" name="37 Conector recto de flecha"/>
            <p:cNvCxnSpPr/>
            <p:nvPr/>
          </p:nvCxnSpPr>
          <p:spPr>
            <a:xfrm>
              <a:off x="4393961" y="3789040"/>
              <a:ext cx="590079" cy="64807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43" name="8 CuadroTexto"/>
          <p:cNvSpPr txBox="1">
            <a:spLocks noChangeArrowheads="1"/>
          </p:cNvSpPr>
          <p:nvPr/>
        </p:nvSpPr>
        <p:spPr bwMode="auto">
          <a:xfrm>
            <a:off x="5184576" y="1012666"/>
            <a:ext cx="3923928" cy="369332"/>
          </a:xfrm>
          <a:prstGeom prst="rect">
            <a:avLst/>
          </a:prstGeom>
          <a:noFill/>
          <a:ln w="9525">
            <a:noFill/>
            <a:miter lim="800000"/>
            <a:headEnd/>
            <a:tailEnd/>
          </a:ln>
        </p:spPr>
        <p:txBody>
          <a:bodyPr wrap="square">
            <a:spAutoFit/>
          </a:bodyPr>
          <a:lstStyle/>
          <a:p>
            <a:r>
              <a:rPr lang="en-GB" b="1" dirty="0" smtClean="0"/>
              <a:t> </a:t>
            </a:r>
            <a:r>
              <a:rPr lang="en-GB" b="1" dirty="0" smtClean="0">
                <a:solidFill>
                  <a:srgbClr val="060ABA"/>
                </a:solidFill>
              </a:rPr>
              <a:t>Prompt Response Distribution</a:t>
            </a:r>
            <a:r>
              <a:rPr lang="en-GB" b="1" dirty="0" smtClean="0"/>
              <a:t> </a:t>
            </a:r>
            <a:endParaRPr lang="es-ES_tradnl" dirty="0"/>
          </a:p>
        </p:txBody>
      </p:sp>
      <p:sp>
        <p:nvSpPr>
          <p:cNvPr id="45" name="8 CuadroTexto"/>
          <p:cNvSpPr txBox="1">
            <a:spLocks noChangeArrowheads="1"/>
          </p:cNvSpPr>
          <p:nvPr/>
        </p:nvSpPr>
        <p:spPr bwMode="auto">
          <a:xfrm>
            <a:off x="5004048" y="3892986"/>
            <a:ext cx="4320480" cy="353943"/>
          </a:xfrm>
          <a:prstGeom prst="rect">
            <a:avLst/>
          </a:prstGeom>
          <a:noFill/>
          <a:ln w="9525">
            <a:noFill/>
            <a:miter lim="800000"/>
            <a:headEnd/>
            <a:tailEnd/>
          </a:ln>
        </p:spPr>
        <p:txBody>
          <a:bodyPr wrap="square">
            <a:spAutoFit/>
          </a:bodyPr>
          <a:lstStyle/>
          <a:p>
            <a:r>
              <a:rPr lang="en-GB" sz="1700" b="1" dirty="0" smtClean="0">
                <a:solidFill>
                  <a:srgbClr val="060ABA"/>
                </a:solidFill>
              </a:rPr>
              <a:t>Compton-Compton Resp. Distribution</a:t>
            </a:r>
            <a:r>
              <a:rPr lang="en-GB" sz="1700" b="1" dirty="0" smtClean="0"/>
              <a:t> </a:t>
            </a:r>
            <a:endParaRPr lang="es-ES_tradnl" sz="1700" dirty="0"/>
          </a:p>
        </p:txBody>
      </p:sp>
    </p:spTree>
  </p:cSld>
  <p:clrMapOvr>
    <a:masterClrMapping/>
  </p:clrMapOvr>
  <p:transition spd="slow">
    <p:pull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Rectangle 2"/>
          <p:cNvSpPr txBox="1">
            <a:spLocks noChangeArrowheads="1"/>
          </p:cNvSpPr>
          <p:nvPr/>
        </p:nvSpPr>
        <p:spPr>
          <a:xfrm>
            <a:off x="1393899" y="58267"/>
            <a:ext cx="6994525" cy="706437"/>
          </a:xfrm>
          <a:prstGeom prst="rect">
            <a:avLst/>
          </a:prstGeom>
        </p:spPr>
        <p:txBody>
          <a:bodyPr/>
          <a:lstStyle/>
          <a:p>
            <a:pPr algn="ctr" eaLnBrk="0" hangingPunct="0">
              <a:defRPr/>
            </a:pP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4000" b="1" i="0" u="none" strike="noStrike" kern="0" cap="none" spc="0" normalizeH="0" baseline="0" noProof="0" dirty="0" smtClean="0">
              <a:ln>
                <a:noFill/>
              </a:ln>
              <a:solidFill>
                <a:srgbClr val="000099"/>
              </a:solidFill>
              <a:effectLst>
                <a:outerShdw blurRad="38100" dist="38100" dir="2700000" algn="tl">
                  <a:srgbClr val="C0C0C0"/>
                </a:outerShdw>
              </a:effectLst>
              <a:uLnTx/>
              <a:uFillTx/>
              <a:latin typeface="+mj-lt"/>
              <a:ea typeface="+mj-ea"/>
              <a:cs typeface="+mj-cs"/>
            </a:endParaRPr>
          </a:p>
        </p:txBody>
      </p:sp>
      <p:grpSp>
        <p:nvGrpSpPr>
          <p:cNvPr id="262" name="261 Grupo"/>
          <p:cNvGrpSpPr/>
          <p:nvPr/>
        </p:nvGrpSpPr>
        <p:grpSpPr>
          <a:xfrm>
            <a:off x="144016" y="836712"/>
            <a:ext cx="6588224" cy="5832648"/>
            <a:chOff x="755576" y="980728"/>
            <a:chExt cx="6048672" cy="5544616"/>
          </a:xfrm>
        </p:grpSpPr>
        <p:grpSp>
          <p:nvGrpSpPr>
            <p:cNvPr id="258" name="257 Grupo"/>
            <p:cNvGrpSpPr/>
            <p:nvPr/>
          </p:nvGrpSpPr>
          <p:grpSpPr>
            <a:xfrm>
              <a:off x="755576" y="980728"/>
              <a:ext cx="6048672" cy="5544616"/>
              <a:chOff x="2123728" y="-199403"/>
              <a:chExt cx="7128792" cy="7084787"/>
            </a:xfrm>
          </p:grpSpPr>
          <p:grpSp>
            <p:nvGrpSpPr>
              <p:cNvPr id="257" name="256 Grupo"/>
              <p:cNvGrpSpPr/>
              <p:nvPr/>
            </p:nvGrpSpPr>
            <p:grpSpPr>
              <a:xfrm>
                <a:off x="2123728" y="269761"/>
                <a:ext cx="7012369" cy="6615623"/>
                <a:chOff x="2123728" y="269761"/>
                <a:chExt cx="7012369" cy="6615623"/>
              </a:xfrm>
            </p:grpSpPr>
            <p:sp>
              <p:nvSpPr>
                <p:cNvPr id="7" name="6 Forma libre"/>
                <p:cNvSpPr/>
                <p:nvPr/>
              </p:nvSpPr>
              <p:spPr>
                <a:xfrm>
                  <a:off x="3010971" y="332656"/>
                  <a:ext cx="5017622" cy="6552728"/>
                </a:xfrm>
                <a:custGeom>
                  <a:avLst/>
                  <a:gdLst>
                    <a:gd name="connsiteX0" fmla="*/ 0 w 2422567"/>
                    <a:gd name="connsiteY0" fmla="*/ 11875 h 2814452"/>
                    <a:gd name="connsiteX1" fmla="*/ 320634 w 2422567"/>
                    <a:gd name="connsiteY1" fmla="*/ 1769423 h 2814452"/>
                    <a:gd name="connsiteX2" fmla="*/ 653143 w 2422567"/>
                    <a:gd name="connsiteY2" fmla="*/ 2470067 h 2814452"/>
                    <a:gd name="connsiteX3" fmla="*/ 1163782 w 2422567"/>
                    <a:gd name="connsiteY3" fmla="*/ 2766951 h 2814452"/>
                    <a:gd name="connsiteX4" fmla="*/ 1531917 w 2422567"/>
                    <a:gd name="connsiteY4" fmla="*/ 2755075 h 2814452"/>
                    <a:gd name="connsiteX5" fmla="*/ 1864426 w 2422567"/>
                    <a:gd name="connsiteY5" fmla="*/ 2553195 h 2814452"/>
                    <a:gd name="connsiteX6" fmla="*/ 2066307 w 2422567"/>
                    <a:gd name="connsiteY6" fmla="*/ 2268187 h 2814452"/>
                    <a:gd name="connsiteX7" fmla="*/ 2185060 w 2422567"/>
                    <a:gd name="connsiteY7" fmla="*/ 1757548 h 2814452"/>
                    <a:gd name="connsiteX8" fmla="*/ 2422567 w 2422567"/>
                    <a:gd name="connsiteY8" fmla="*/ 0 h 28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567" h="2814452">
                      <a:moveTo>
                        <a:pt x="0" y="11875"/>
                      </a:moveTo>
                      <a:cubicBezTo>
                        <a:pt x="105888" y="685799"/>
                        <a:pt x="211777" y="1359724"/>
                        <a:pt x="320634" y="1769423"/>
                      </a:cubicBezTo>
                      <a:cubicBezTo>
                        <a:pt x="429491" y="2179122"/>
                        <a:pt x="512618" y="2303812"/>
                        <a:pt x="653143" y="2470067"/>
                      </a:cubicBezTo>
                      <a:cubicBezTo>
                        <a:pt x="793668" y="2636322"/>
                        <a:pt x="1017320" y="2719450"/>
                        <a:pt x="1163782" y="2766951"/>
                      </a:cubicBezTo>
                      <a:cubicBezTo>
                        <a:pt x="1310244" y="2814452"/>
                        <a:pt x="1415143" y="2790701"/>
                        <a:pt x="1531917" y="2755075"/>
                      </a:cubicBezTo>
                      <a:cubicBezTo>
                        <a:pt x="1648691" y="2719449"/>
                        <a:pt x="1775361" y="2634343"/>
                        <a:pt x="1864426" y="2553195"/>
                      </a:cubicBezTo>
                      <a:cubicBezTo>
                        <a:pt x="1953491" y="2472047"/>
                        <a:pt x="2012868" y="2400795"/>
                        <a:pt x="2066307" y="2268187"/>
                      </a:cubicBezTo>
                      <a:cubicBezTo>
                        <a:pt x="2119746" y="2135579"/>
                        <a:pt x="2125683" y="2135579"/>
                        <a:pt x="2185060" y="1757548"/>
                      </a:cubicBezTo>
                      <a:cubicBezTo>
                        <a:pt x="2244437" y="1379517"/>
                        <a:pt x="2333502" y="689758"/>
                        <a:pt x="242256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sz="1200" dirty="0">
                    <a:ln>
                      <a:solidFill>
                        <a:schemeClr val="tx1"/>
                      </a:solidFill>
                    </a:ln>
                  </a:endParaRPr>
                </a:p>
              </p:txBody>
            </p:sp>
            <p:grpSp>
              <p:nvGrpSpPr>
                <p:cNvPr id="256" name="255 Grupo"/>
                <p:cNvGrpSpPr/>
                <p:nvPr/>
              </p:nvGrpSpPr>
              <p:grpSpPr>
                <a:xfrm>
                  <a:off x="2123728" y="269761"/>
                  <a:ext cx="7012369" cy="6548633"/>
                  <a:chOff x="2123728" y="269761"/>
                  <a:chExt cx="7012369" cy="6548633"/>
                </a:xfrm>
              </p:grpSpPr>
              <p:cxnSp>
                <p:nvCxnSpPr>
                  <p:cNvPr id="8" name="7 Conector recto"/>
                  <p:cNvCxnSpPr/>
                  <p:nvPr/>
                </p:nvCxnSpPr>
                <p:spPr>
                  <a:xfrm flipH="1">
                    <a:off x="5682635" y="429925"/>
                    <a:ext cx="11" cy="638846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124 Conector recto"/>
                  <p:cNvCxnSpPr/>
                  <p:nvPr/>
                </p:nvCxnSpPr>
                <p:spPr>
                  <a:xfrm>
                    <a:off x="2168143" y="6453840"/>
                    <a:ext cx="5042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129 CuadroTexto"/>
                  <p:cNvSpPr txBox="1"/>
                  <p:nvPr/>
                </p:nvSpPr>
                <p:spPr>
                  <a:xfrm>
                    <a:off x="2168143" y="6158716"/>
                    <a:ext cx="504266" cy="358928"/>
                  </a:xfrm>
                  <a:prstGeom prst="rect">
                    <a:avLst/>
                  </a:prstGeom>
                  <a:noFill/>
                </p:spPr>
                <p:txBody>
                  <a:bodyPr wrap="square" rtlCol="0">
                    <a:spAutoFit/>
                  </a:bodyPr>
                  <a:lstStyle/>
                  <a:p>
                    <a:pPr algn="ctr"/>
                    <a:r>
                      <a:rPr lang="es-ES_tradnl" sz="1200" dirty="0" smtClean="0"/>
                      <a:t>1s</a:t>
                    </a:r>
                    <a:endParaRPr lang="es-ES_tradnl" sz="1200" dirty="0"/>
                  </a:p>
                </p:txBody>
              </p:sp>
              <p:sp>
                <p:nvSpPr>
                  <p:cNvPr id="145" name="144 CuadroTexto"/>
                  <p:cNvSpPr txBox="1"/>
                  <p:nvPr/>
                </p:nvSpPr>
                <p:spPr>
                  <a:xfrm>
                    <a:off x="7812360" y="1332057"/>
                    <a:ext cx="1323737" cy="560774"/>
                  </a:xfrm>
                  <a:prstGeom prst="rect">
                    <a:avLst/>
                  </a:prstGeom>
                  <a:noFill/>
                </p:spPr>
                <p:txBody>
                  <a:bodyPr wrap="square" rtlCol="0">
                    <a:spAutoFit/>
                  </a:bodyPr>
                  <a:lstStyle/>
                  <a:p>
                    <a:pPr algn="ctr"/>
                    <a:r>
                      <a:rPr lang="es-ES_tradnl" sz="1200" b="1" dirty="0" smtClean="0"/>
                      <a:t>82    </a:t>
                    </a:r>
                    <a:r>
                      <a:rPr lang="es-ES_tradnl" sz="1200" dirty="0" smtClean="0"/>
                      <a:t>2d</a:t>
                    </a:r>
                    <a:r>
                      <a:rPr lang="es-ES_tradnl" sz="1200" baseline="-25000" dirty="0" smtClean="0"/>
                      <a:t>3</a:t>
                    </a:r>
                    <a:r>
                      <a:rPr lang="es-ES_tradnl" sz="1200" baseline="-25000" dirty="0" smtClean="0"/>
                      <a:t>/2</a:t>
                    </a:r>
                    <a:endParaRPr lang="es-ES_tradnl" sz="1200" dirty="0" smtClean="0"/>
                  </a:p>
                  <a:p>
                    <a:pPr algn="ctr"/>
                    <a:endParaRPr lang="es-ES_tradnl" sz="1200" b="1" dirty="0"/>
                  </a:p>
                </p:txBody>
              </p:sp>
              <p:sp>
                <p:nvSpPr>
                  <p:cNvPr id="147" name="146 CuadroTexto"/>
                  <p:cNvSpPr txBox="1"/>
                  <p:nvPr/>
                </p:nvSpPr>
                <p:spPr>
                  <a:xfrm>
                    <a:off x="7694702" y="1637393"/>
                    <a:ext cx="1401986" cy="560774"/>
                  </a:xfrm>
                  <a:prstGeom prst="rect">
                    <a:avLst/>
                  </a:prstGeom>
                  <a:noFill/>
                </p:spPr>
                <p:txBody>
                  <a:bodyPr wrap="square" rtlCol="0">
                    <a:spAutoFit/>
                  </a:bodyPr>
                  <a:lstStyle/>
                  <a:p>
                    <a:pPr algn="ctr"/>
                    <a:r>
                      <a:rPr lang="es-ES_tradnl" sz="1200" b="1" dirty="0" smtClean="0"/>
                      <a:t>68    </a:t>
                    </a:r>
                    <a:r>
                      <a:rPr lang="es-ES_tradnl" sz="1200" dirty="0" smtClean="0"/>
                      <a:t>3</a:t>
                    </a:r>
                    <a:r>
                      <a:rPr lang="es-ES_tradnl" sz="1200" dirty="0" smtClean="0"/>
                      <a:t>s</a:t>
                    </a:r>
                    <a:r>
                      <a:rPr lang="es-ES_tradnl" sz="1200" baseline="-25000" dirty="0" smtClean="0"/>
                      <a:t>1</a:t>
                    </a:r>
                    <a:r>
                      <a:rPr lang="es-ES_tradnl" sz="1200" baseline="-25000" dirty="0" smtClean="0"/>
                      <a:t>/2</a:t>
                    </a:r>
                    <a:endParaRPr lang="es-ES_tradnl" sz="1200" dirty="0" smtClean="0"/>
                  </a:p>
                  <a:p>
                    <a:pPr algn="ctr"/>
                    <a:endParaRPr lang="es-ES_tradnl" sz="1200" b="1" dirty="0"/>
                  </a:p>
                </p:txBody>
              </p:sp>
              <p:sp>
                <p:nvSpPr>
                  <p:cNvPr id="148" name="147 CuadroTexto"/>
                  <p:cNvSpPr txBox="1"/>
                  <p:nvPr/>
                </p:nvSpPr>
                <p:spPr>
                  <a:xfrm>
                    <a:off x="7694194" y="1826378"/>
                    <a:ext cx="1355187" cy="598214"/>
                  </a:xfrm>
                  <a:prstGeom prst="rect">
                    <a:avLst/>
                  </a:prstGeom>
                  <a:noFill/>
                </p:spPr>
                <p:txBody>
                  <a:bodyPr wrap="square" rtlCol="0">
                    <a:spAutoFit/>
                  </a:bodyPr>
                  <a:lstStyle/>
                  <a:p>
                    <a:pPr algn="ctr"/>
                    <a:r>
                      <a:rPr lang="es-ES_tradnl" sz="1200" b="1" dirty="0" smtClean="0"/>
                      <a:t>64    </a:t>
                    </a:r>
                    <a:r>
                      <a:rPr lang="es-ES_tradnl" sz="1200" dirty="0" smtClean="0"/>
                      <a:t>2d</a:t>
                    </a:r>
                    <a:r>
                      <a:rPr lang="es-ES_tradnl" sz="1200" baseline="-25000" dirty="0" smtClean="0"/>
                      <a:t>5/2</a:t>
                    </a:r>
                    <a:endParaRPr lang="es-ES_tradnl" sz="1200" dirty="0" smtClean="0"/>
                  </a:p>
                  <a:p>
                    <a:pPr algn="ctr"/>
                    <a:endParaRPr lang="es-ES_tradnl" sz="1200" b="1" dirty="0"/>
                  </a:p>
                </p:txBody>
              </p:sp>
              <p:cxnSp>
                <p:nvCxnSpPr>
                  <p:cNvPr id="153" name="152 Conector recto"/>
                  <p:cNvCxnSpPr/>
                  <p:nvPr/>
                </p:nvCxnSpPr>
                <p:spPr>
                  <a:xfrm>
                    <a:off x="2168143" y="5777191"/>
                    <a:ext cx="5042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4" name="153 CuadroTexto"/>
                  <p:cNvSpPr txBox="1"/>
                  <p:nvPr/>
                </p:nvSpPr>
                <p:spPr>
                  <a:xfrm>
                    <a:off x="2168352" y="5489159"/>
                    <a:ext cx="504266" cy="358928"/>
                  </a:xfrm>
                  <a:prstGeom prst="rect">
                    <a:avLst/>
                  </a:prstGeom>
                  <a:noFill/>
                </p:spPr>
                <p:txBody>
                  <a:bodyPr wrap="square" rtlCol="0">
                    <a:spAutoFit/>
                  </a:bodyPr>
                  <a:lstStyle/>
                  <a:p>
                    <a:pPr algn="ctr"/>
                    <a:r>
                      <a:rPr lang="es-ES_tradnl" sz="1200" dirty="0" smtClean="0"/>
                      <a:t>1p</a:t>
                    </a:r>
                    <a:endParaRPr lang="es-ES_tradnl" sz="1200" dirty="0"/>
                  </a:p>
                </p:txBody>
              </p:sp>
              <p:cxnSp>
                <p:nvCxnSpPr>
                  <p:cNvPr id="156" name="155 Conector recto"/>
                  <p:cNvCxnSpPr/>
                  <p:nvPr/>
                </p:nvCxnSpPr>
                <p:spPr>
                  <a:xfrm>
                    <a:off x="2168352" y="5057111"/>
                    <a:ext cx="5042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156 CuadroTexto"/>
                  <p:cNvSpPr txBox="1"/>
                  <p:nvPr/>
                </p:nvSpPr>
                <p:spPr>
                  <a:xfrm>
                    <a:off x="2168352" y="4769078"/>
                    <a:ext cx="504266" cy="358928"/>
                  </a:xfrm>
                  <a:prstGeom prst="rect">
                    <a:avLst/>
                  </a:prstGeom>
                  <a:noFill/>
                </p:spPr>
                <p:txBody>
                  <a:bodyPr wrap="square" rtlCol="0">
                    <a:spAutoFit/>
                  </a:bodyPr>
                  <a:lstStyle/>
                  <a:p>
                    <a:pPr algn="ctr"/>
                    <a:r>
                      <a:rPr lang="es-ES_tradnl" sz="1200" dirty="0" smtClean="0"/>
                      <a:t>1d</a:t>
                    </a:r>
                    <a:endParaRPr lang="es-ES_tradnl" sz="1200" dirty="0"/>
                  </a:p>
                </p:txBody>
              </p:sp>
              <p:cxnSp>
                <p:nvCxnSpPr>
                  <p:cNvPr id="158" name="157 Conector recto"/>
                  <p:cNvCxnSpPr/>
                  <p:nvPr/>
                </p:nvCxnSpPr>
                <p:spPr>
                  <a:xfrm>
                    <a:off x="2168352" y="4769079"/>
                    <a:ext cx="5042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158 CuadroTexto"/>
                  <p:cNvSpPr txBox="1"/>
                  <p:nvPr/>
                </p:nvSpPr>
                <p:spPr>
                  <a:xfrm>
                    <a:off x="2168352" y="4481047"/>
                    <a:ext cx="504266" cy="358928"/>
                  </a:xfrm>
                  <a:prstGeom prst="rect">
                    <a:avLst/>
                  </a:prstGeom>
                  <a:noFill/>
                </p:spPr>
                <p:txBody>
                  <a:bodyPr wrap="square" rtlCol="0">
                    <a:spAutoFit/>
                  </a:bodyPr>
                  <a:lstStyle/>
                  <a:p>
                    <a:pPr algn="ctr"/>
                    <a:r>
                      <a:rPr lang="es-ES_tradnl" sz="1200" dirty="0" smtClean="0"/>
                      <a:t>2s</a:t>
                    </a:r>
                    <a:endParaRPr lang="es-ES_tradnl" sz="1200" dirty="0"/>
                  </a:p>
                </p:txBody>
              </p:sp>
              <p:cxnSp>
                <p:nvCxnSpPr>
                  <p:cNvPr id="163" name="162 Conector recto"/>
                  <p:cNvCxnSpPr/>
                  <p:nvPr/>
                </p:nvCxnSpPr>
                <p:spPr>
                  <a:xfrm>
                    <a:off x="2168352" y="3472935"/>
                    <a:ext cx="5042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163 CuadroTexto"/>
                  <p:cNvSpPr txBox="1"/>
                  <p:nvPr/>
                </p:nvSpPr>
                <p:spPr>
                  <a:xfrm>
                    <a:off x="2168352" y="3184903"/>
                    <a:ext cx="504266" cy="358928"/>
                  </a:xfrm>
                  <a:prstGeom prst="rect">
                    <a:avLst/>
                  </a:prstGeom>
                  <a:noFill/>
                </p:spPr>
                <p:txBody>
                  <a:bodyPr wrap="square" rtlCol="0">
                    <a:spAutoFit/>
                  </a:bodyPr>
                  <a:lstStyle/>
                  <a:p>
                    <a:pPr algn="ctr"/>
                    <a:r>
                      <a:rPr lang="es-ES_tradnl" sz="1200" dirty="0" smtClean="0"/>
                      <a:t>2p</a:t>
                    </a:r>
                    <a:endParaRPr lang="es-ES_tradnl" sz="1200" dirty="0"/>
                  </a:p>
                </p:txBody>
              </p:sp>
              <p:cxnSp>
                <p:nvCxnSpPr>
                  <p:cNvPr id="167" name="166 Conector recto"/>
                  <p:cNvCxnSpPr/>
                  <p:nvPr/>
                </p:nvCxnSpPr>
                <p:spPr>
                  <a:xfrm>
                    <a:off x="2168352" y="3904983"/>
                    <a:ext cx="5042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167 CuadroTexto"/>
                  <p:cNvSpPr txBox="1"/>
                  <p:nvPr/>
                </p:nvSpPr>
                <p:spPr>
                  <a:xfrm>
                    <a:off x="2168352" y="3638437"/>
                    <a:ext cx="504266" cy="358928"/>
                  </a:xfrm>
                  <a:prstGeom prst="rect">
                    <a:avLst/>
                  </a:prstGeom>
                  <a:noFill/>
                </p:spPr>
                <p:txBody>
                  <a:bodyPr wrap="square" rtlCol="0">
                    <a:spAutoFit/>
                  </a:bodyPr>
                  <a:lstStyle/>
                  <a:p>
                    <a:pPr algn="ctr"/>
                    <a:r>
                      <a:rPr lang="es-ES_tradnl" sz="1200" dirty="0" smtClean="0"/>
                      <a:t>1f</a:t>
                    </a:r>
                    <a:endParaRPr lang="es-ES_tradnl" sz="1200" dirty="0"/>
                  </a:p>
                </p:txBody>
              </p:sp>
              <p:cxnSp>
                <p:nvCxnSpPr>
                  <p:cNvPr id="170" name="169 Conector recto"/>
                  <p:cNvCxnSpPr/>
                  <p:nvPr/>
                </p:nvCxnSpPr>
                <p:spPr>
                  <a:xfrm>
                    <a:off x="2168352" y="2608839"/>
                    <a:ext cx="5042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170 CuadroTexto"/>
                  <p:cNvSpPr txBox="1"/>
                  <p:nvPr/>
                </p:nvSpPr>
                <p:spPr>
                  <a:xfrm>
                    <a:off x="2168352" y="2342293"/>
                    <a:ext cx="504266" cy="358928"/>
                  </a:xfrm>
                  <a:prstGeom prst="rect">
                    <a:avLst/>
                  </a:prstGeom>
                  <a:noFill/>
                </p:spPr>
                <p:txBody>
                  <a:bodyPr wrap="square" rtlCol="0">
                    <a:spAutoFit/>
                  </a:bodyPr>
                  <a:lstStyle/>
                  <a:p>
                    <a:pPr algn="ctr"/>
                    <a:r>
                      <a:rPr lang="es-ES_tradnl" sz="1200" dirty="0" smtClean="0"/>
                      <a:t>1g</a:t>
                    </a:r>
                    <a:endParaRPr lang="es-ES_tradnl" sz="1200" dirty="0"/>
                  </a:p>
                </p:txBody>
              </p:sp>
              <p:cxnSp>
                <p:nvCxnSpPr>
                  <p:cNvPr id="173" name="172 Conector recto"/>
                  <p:cNvCxnSpPr/>
                  <p:nvPr/>
                </p:nvCxnSpPr>
                <p:spPr>
                  <a:xfrm>
                    <a:off x="2168352" y="1916832"/>
                    <a:ext cx="5042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173 CuadroTexto"/>
                  <p:cNvSpPr txBox="1"/>
                  <p:nvPr/>
                </p:nvSpPr>
                <p:spPr>
                  <a:xfrm>
                    <a:off x="2168143" y="1656122"/>
                    <a:ext cx="504266" cy="358928"/>
                  </a:xfrm>
                  <a:prstGeom prst="rect">
                    <a:avLst/>
                  </a:prstGeom>
                  <a:noFill/>
                </p:spPr>
                <p:txBody>
                  <a:bodyPr wrap="square" rtlCol="0">
                    <a:spAutoFit/>
                  </a:bodyPr>
                  <a:lstStyle/>
                  <a:p>
                    <a:pPr algn="ctr"/>
                    <a:r>
                      <a:rPr lang="es-ES_tradnl" sz="1200" dirty="0" smtClean="0"/>
                      <a:t>1d</a:t>
                    </a:r>
                    <a:endParaRPr lang="es-ES_tradnl" sz="1200" dirty="0"/>
                  </a:p>
                </p:txBody>
              </p:sp>
              <p:cxnSp>
                <p:nvCxnSpPr>
                  <p:cNvPr id="175" name="174 Conector recto"/>
                  <p:cNvCxnSpPr/>
                  <p:nvPr/>
                </p:nvCxnSpPr>
                <p:spPr>
                  <a:xfrm>
                    <a:off x="2168141" y="1715625"/>
                    <a:ext cx="5042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175 CuadroTexto"/>
                  <p:cNvSpPr txBox="1"/>
                  <p:nvPr/>
                </p:nvSpPr>
                <p:spPr>
                  <a:xfrm>
                    <a:off x="2168143" y="1434262"/>
                    <a:ext cx="504266" cy="358928"/>
                  </a:xfrm>
                  <a:prstGeom prst="rect">
                    <a:avLst/>
                  </a:prstGeom>
                  <a:noFill/>
                </p:spPr>
                <p:txBody>
                  <a:bodyPr wrap="square" rtlCol="0">
                    <a:spAutoFit/>
                  </a:bodyPr>
                  <a:lstStyle/>
                  <a:p>
                    <a:pPr algn="ctr"/>
                    <a:r>
                      <a:rPr lang="es-ES_tradnl" sz="1200" dirty="0" smtClean="0"/>
                      <a:t>3s</a:t>
                    </a:r>
                    <a:endParaRPr lang="es-ES_tradnl" sz="1200" dirty="0"/>
                  </a:p>
                </p:txBody>
              </p:sp>
              <p:cxnSp>
                <p:nvCxnSpPr>
                  <p:cNvPr id="178" name="177 Conector recto"/>
                  <p:cNvCxnSpPr/>
                  <p:nvPr/>
                </p:nvCxnSpPr>
                <p:spPr>
                  <a:xfrm>
                    <a:off x="2168561" y="1196752"/>
                    <a:ext cx="5042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179 CuadroTexto"/>
                  <p:cNvSpPr txBox="1"/>
                  <p:nvPr/>
                </p:nvSpPr>
                <p:spPr>
                  <a:xfrm>
                    <a:off x="2168143" y="930206"/>
                    <a:ext cx="504266" cy="358928"/>
                  </a:xfrm>
                  <a:prstGeom prst="rect">
                    <a:avLst/>
                  </a:prstGeom>
                  <a:noFill/>
                </p:spPr>
                <p:txBody>
                  <a:bodyPr wrap="square" rtlCol="0">
                    <a:spAutoFit/>
                  </a:bodyPr>
                  <a:lstStyle/>
                  <a:p>
                    <a:pPr algn="ctr"/>
                    <a:r>
                      <a:rPr lang="es-ES_tradnl" sz="1200" dirty="0" smtClean="0"/>
                      <a:t>1h</a:t>
                    </a:r>
                    <a:endParaRPr lang="es-ES_tradnl" sz="1200" dirty="0"/>
                  </a:p>
                </p:txBody>
              </p:sp>
              <p:sp>
                <p:nvSpPr>
                  <p:cNvPr id="415" name="179 CuadroTexto"/>
                  <p:cNvSpPr txBox="1"/>
                  <p:nvPr/>
                </p:nvSpPr>
                <p:spPr>
                  <a:xfrm>
                    <a:off x="2123728" y="269761"/>
                    <a:ext cx="504266" cy="358928"/>
                  </a:xfrm>
                  <a:prstGeom prst="rect">
                    <a:avLst/>
                  </a:prstGeom>
                  <a:noFill/>
                </p:spPr>
                <p:txBody>
                  <a:bodyPr wrap="square" rtlCol="0">
                    <a:spAutoFit/>
                  </a:bodyPr>
                  <a:lstStyle/>
                  <a:p>
                    <a:pPr algn="ctr"/>
                    <a:r>
                      <a:rPr lang="es-ES_tradnl" sz="1200" dirty="0" smtClean="0"/>
                      <a:t>2</a:t>
                    </a:r>
                    <a:r>
                      <a:rPr lang="es-ES_tradnl" sz="1200" dirty="0"/>
                      <a:t>f</a:t>
                    </a:r>
                  </a:p>
                </p:txBody>
              </p:sp>
              <p:cxnSp>
                <p:nvCxnSpPr>
                  <p:cNvPr id="416" name="177 Conector recto"/>
                  <p:cNvCxnSpPr/>
                  <p:nvPr/>
                </p:nvCxnSpPr>
                <p:spPr>
                  <a:xfrm>
                    <a:off x="2123728" y="548680"/>
                    <a:ext cx="5042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54" name="253 Grupo"/>
              <p:cNvGrpSpPr/>
              <p:nvPr/>
            </p:nvGrpSpPr>
            <p:grpSpPr>
              <a:xfrm>
                <a:off x="2600400" y="-199403"/>
                <a:ext cx="6652120" cy="6839578"/>
                <a:chOff x="2600400" y="-199403"/>
                <a:chExt cx="6652120" cy="6839578"/>
              </a:xfrm>
            </p:grpSpPr>
            <p:sp>
              <p:nvSpPr>
                <p:cNvPr id="366" name="144 CuadroTexto"/>
                <p:cNvSpPr txBox="1"/>
                <p:nvPr/>
              </p:nvSpPr>
              <p:spPr>
                <a:xfrm>
                  <a:off x="7856775" y="683985"/>
                  <a:ext cx="1323736" cy="560774"/>
                </a:xfrm>
                <a:prstGeom prst="rect">
                  <a:avLst/>
                </a:prstGeom>
                <a:noFill/>
              </p:spPr>
              <p:txBody>
                <a:bodyPr wrap="square" rtlCol="0">
                  <a:spAutoFit/>
                </a:bodyPr>
                <a:lstStyle/>
                <a:p>
                  <a:pPr algn="ctr"/>
                  <a:r>
                    <a:rPr lang="es-ES_tradnl" sz="1200" b="1" dirty="0"/>
                    <a:t>9</a:t>
                  </a:r>
                  <a:r>
                    <a:rPr lang="es-ES_tradnl" sz="1200" b="1" dirty="0" smtClean="0"/>
                    <a:t>2    </a:t>
                  </a:r>
                  <a:r>
                    <a:rPr lang="es-ES_tradnl" sz="1200" dirty="0" smtClean="0"/>
                    <a:t>2f</a:t>
                  </a:r>
                  <a:r>
                    <a:rPr lang="es-ES_tradnl" sz="1200" baseline="-25000" dirty="0" smtClean="0"/>
                    <a:t>7/2</a:t>
                  </a:r>
                  <a:endParaRPr lang="es-ES_tradnl" sz="1200" dirty="0" smtClean="0"/>
                </a:p>
                <a:p>
                  <a:pPr algn="ctr"/>
                  <a:endParaRPr lang="es-ES_tradnl" sz="1200" b="1" dirty="0"/>
                </a:p>
              </p:txBody>
            </p:sp>
            <p:grpSp>
              <p:nvGrpSpPr>
                <p:cNvPr id="253" name="252 Grupo"/>
                <p:cNvGrpSpPr/>
                <p:nvPr/>
              </p:nvGrpSpPr>
              <p:grpSpPr>
                <a:xfrm>
                  <a:off x="2600400" y="-199403"/>
                  <a:ext cx="6652120" cy="6839578"/>
                  <a:chOff x="2600400" y="-199403"/>
                  <a:chExt cx="6652120" cy="6839578"/>
                </a:xfrm>
              </p:grpSpPr>
              <p:cxnSp>
                <p:nvCxnSpPr>
                  <p:cNvPr id="367" name="24 Conector recto de flecha"/>
                  <p:cNvCxnSpPr/>
                  <p:nvPr/>
                </p:nvCxnSpPr>
                <p:spPr>
                  <a:xfrm>
                    <a:off x="5682646" y="764704"/>
                    <a:ext cx="0" cy="792088"/>
                  </a:xfrm>
                  <a:prstGeom prst="straightConnector1">
                    <a:avLst/>
                  </a:prstGeom>
                  <a:ln>
                    <a:solidFill>
                      <a:schemeClr val="tx1"/>
                    </a:solidFill>
                    <a:headEnd type="stealth" w="sm" len="med"/>
                    <a:tailEnd type="stealth" w="sm" len="med"/>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3590180" y="4188231"/>
                    <a:ext cx="39832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3463870" y="3648801"/>
                    <a:ext cx="41849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a:off x="3691021" y="4619776"/>
                    <a:ext cx="38319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3716232" y="4768103"/>
                    <a:ext cx="3781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4774958" y="6453840"/>
                    <a:ext cx="19161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flipV="1">
                    <a:off x="4102263" y="5696019"/>
                    <a:ext cx="3143592" cy="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3463870" y="3433028"/>
                    <a:ext cx="41853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a:endCxn id="41" idx="1"/>
                  </p:cNvCxnSpPr>
                  <p:nvPr/>
                </p:nvCxnSpPr>
                <p:spPr>
                  <a:xfrm>
                    <a:off x="4119598" y="5806524"/>
                    <a:ext cx="3089315" cy="61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a:off x="5682635" y="5806523"/>
                    <a:ext cx="0" cy="647317"/>
                  </a:xfrm>
                  <a:prstGeom prst="straightConnector1">
                    <a:avLst/>
                  </a:prstGeom>
                  <a:ln>
                    <a:solidFill>
                      <a:schemeClr val="tx1"/>
                    </a:solidFill>
                    <a:headEnd type="stealth" w="sm" len="med"/>
                    <a:tailEnd type="stealth" w="sm" len="med"/>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a:off x="5682635" y="5051320"/>
                    <a:ext cx="0" cy="647317"/>
                  </a:xfrm>
                  <a:prstGeom prst="straightConnector1">
                    <a:avLst/>
                  </a:prstGeom>
                  <a:ln>
                    <a:solidFill>
                      <a:schemeClr val="tx1"/>
                    </a:solidFill>
                    <a:headEnd type="stealth" w="sm" len="med"/>
                    <a:tailEnd type="stealth" w="sm" len="med"/>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a:off x="3817074" y="5051320"/>
                    <a:ext cx="36303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5682635" y="4188231"/>
                    <a:ext cx="0" cy="431544"/>
                  </a:xfrm>
                  <a:prstGeom prst="straightConnector1">
                    <a:avLst/>
                  </a:prstGeom>
                  <a:ln>
                    <a:solidFill>
                      <a:schemeClr val="tx1"/>
                    </a:solidFill>
                    <a:headEnd type="stealth" w="sm" len="med"/>
                    <a:tailEnd type="stealth" w="sm" len="med"/>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a:off x="5682635" y="3648801"/>
                    <a:ext cx="0" cy="539431"/>
                  </a:xfrm>
                  <a:prstGeom prst="straightConnector1">
                    <a:avLst/>
                  </a:prstGeom>
                  <a:ln>
                    <a:solidFill>
                      <a:schemeClr val="tx1"/>
                    </a:solidFill>
                    <a:headEnd type="stealth" w="sm" len="med"/>
                    <a:tailEnd type="stealth" w="sm" len="med"/>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3413707" y="3217256"/>
                    <a:ext cx="42857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3363017" y="3001484"/>
                    <a:ext cx="43627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a:off x="5682635" y="2138395"/>
                    <a:ext cx="0" cy="863089"/>
                  </a:xfrm>
                  <a:prstGeom prst="straightConnector1">
                    <a:avLst/>
                  </a:prstGeom>
                  <a:ln>
                    <a:solidFill>
                      <a:schemeClr val="tx1"/>
                    </a:solidFill>
                    <a:headEnd type="stealth" w="sm" len="med"/>
                    <a:tailEnd type="stealth" w="sm" len="med"/>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3275856" y="2138395"/>
                    <a:ext cx="45464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26 Elipse"/>
                  <p:cNvSpPr/>
                  <p:nvPr/>
                </p:nvSpPr>
                <p:spPr>
                  <a:xfrm>
                    <a:off x="5279223" y="2354167"/>
                    <a:ext cx="806824" cy="45851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smtClean="0">
                        <a:solidFill>
                          <a:schemeClr val="tx1"/>
                        </a:solidFill>
                      </a:rPr>
                      <a:t>50</a:t>
                    </a:r>
                    <a:endParaRPr lang="es-ES_tradnl" sz="1200" b="1" dirty="0">
                      <a:solidFill>
                        <a:schemeClr val="tx1"/>
                      </a:solidFill>
                    </a:endParaRPr>
                  </a:p>
                </p:txBody>
              </p:sp>
              <p:sp>
                <p:nvSpPr>
                  <p:cNvPr id="28" name="27 Elipse"/>
                  <p:cNvSpPr/>
                  <p:nvPr/>
                </p:nvSpPr>
                <p:spPr>
                  <a:xfrm>
                    <a:off x="5380076" y="3824204"/>
                    <a:ext cx="605118" cy="21577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smtClean="0">
                        <a:solidFill>
                          <a:schemeClr val="tx1"/>
                        </a:solidFill>
                      </a:rPr>
                      <a:t>28</a:t>
                    </a:r>
                    <a:endParaRPr lang="es-ES_tradnl" sz="1200" b="1" dirty="0">
                      <a:solidFill>
                        <a:schemeClr val="tx1"/>
                      </a:solidFill>
                    </a:endParaRPr>
                  </a:p>
                </p:txBody>
              </p:sp>
              <p:sp>
                <p:nvSpPr>
                  <p:cNvPr id="29" name="28 Elipse"/>
                  <p:cNvSpPr/>
                  <p:nvPr/>
                </p:nvSpPr>
                <p:spPr>
                  <a:xfrm>
                    <a:off x="5380076" y="4296117"/>
                    <a:ext cx="605118" cy="21577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smtClean="0">
                        <a:solidFill>
                          <a:schemeClr val="tx1"/>
                        </a:solidFill>
                      </a:rPr>
                      <a:t>20</a:t>
                    </a:r>
                    <a:endParaRPr lang="es-ES_tradnl" sz="1200" b="1" dirty="0">
                      <a:solidFill>
                        <a:schemeClr val="tx1"/>
                      </a:solidFill>
                    </a:endParaRPr>
                  </a:p>
                </p:txBody>
              </p:sp>
              <p:sp>
                <p:nvSpPr>
                  <p:cNvPr id="30" name="29 Elipse"/>
                  <p:cNvSpPr/>
                  <p:nvPr/>
                </p:nvSpPr>
                <p:spPr>
                  <a:xfrm>
                    <a:off x="5380076" y="5226568"/>
                    <a:ext cx="605118" cy="32365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chemeClr val="tx1"/>
                        </a:solidFill>
                      </a:rPr>
                      <a:t>8</a:t>
                    </a:r>
                  </a:p>
                </p:txBody>
              </p:sp>
              <p:sp>
                <p:nvSpPr>
                  <p:cNvPr id="31" name="30 Elipse"/>
                  <p:cNvSpPr/>
                  <p:nvPr/>
                </p:nvSpPr>
                <p:spPr>
                  <a:xfrm>
                    <a:off x="5380076" y="5981686"/>
                    <a:ext cx="605118" cy="32365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a:solidFill>
                          <a:schemeClr val="tx1"/>
                        </a:solidFill>
                      </a:rPr>
                      <a:t>2</a:t>
                    </a:r>
                  </a:p>
                </p:txBody>
              </p:sp>
              <p:sp>
                <p:nvSpPr>
                  <p:cNvPr id="40" name="39 CuadroTexto"/>
                  <p:cNvSpPr txBox="1"/>
                  <p:nvPr/>
                </p:nvSpPr>
                <p:spPr>
                  <a:xfrm>
                    <a:off x="6704857" y="6281247"/>
                    <a:ext cx="1323737" cy="358928"/>
                  </a:xfrm>
                  <a:prstGeom prst="rect">
                    <a:avLst/>
                  </a:prstGeom>
                  <a:noFill/>
                </p:spPr>
                <p:txBody>
                  <a:bodyPr wrap="square" rtlCol="0">
                    <a:spAutoFit/>
                  </a:bodyPr>
                  <a:lstStyle/>
                  <a:p>
                    <a:pPr algn="ctr"/>
                    <a:r>
                      <a:rPr lang="es-ES_tradnl" sz="1200" b="1" dirty="0" smtClean="0"/>
                      <a:t>2    </a:t>
                    </a:r>
                    <a:r>
                      <a:rPr lang="es-ES_tradnl" sz="1200" dirty="0" smtClean="0"/>
                      <a:t>1s</a:t>
                    </a:r>
                    <a:r>
                      <a:rPr lang="es-ES_tradnl" sz="1200" baseline="-25000" dirty="0" smtClean="0"/>
                      <a:t>1/2</a:t>
                    </a:r>
                    <a:endParaRPr lang="es-ES_tradnl" sz="1200" dirty="0"/>
                  </a:p>
                </p:txBody>
              </p:sp>
              <p:sp>
                <p:nvSpPr>
                  <p:cNvPr id="41" name="40 CuadroTexto"/>
                  <p:cNvSpPr txBox="1"/>
                  <p:nvPr/>
                </p:nvSpPr>
                <p:spPr>
                  <a:xfrm>
                    <a:off x="7208913" y="5633174"/>
                    <a:ext cx="1035704" cy="358928"/>
                  </a:xfrm>
                  <a:prstGeom prst="rect">
                    <a:avLst/>
                  </a:prstGeom>
                  <a:noFill/>
                </p:spPr>
                <p:txBody>
                  <a:bodyPr wrap="square" rtlCol="0">
                    <a:spAutoFit/>
                  </a:bodyPr>
                  <a:lstStyle/>
                  <a:p>
                    <a:pPr algn="ctr"/>
                    <a:r>
                      <a:rPr lang="es-ES_tradnl" sz="1200" b="1" dirty="0" smtClean="0"/>
                      <a:t>6    </a:t>
                    </a:r>
                    <a:r>
                      <a:rPr lang="es-ES_tradnl" sz="1200" dirty="0" smtClean="0"/>
                      <a:t>1p</a:t>
                    </a:r>
                    <a:r>
                      <a:rPr lang="es-ES_tradnl" sz="1200" baseline="-25000" dirty="0" smtClean="0"/>
                      <a:t>3/2</a:t>
                    </a:r>
                    <a:endParaRPr lang="es-ES_tradnl" sz="1200" dirty="0"/>
                  </a:p>
                </p:txBody>
              </p:sp>
              <p:sp>
                <p:nvSpPr>
                  <p:cNvPr id="42" name="41 Elipse"/>
                  <p:cNvSpPr/>
                  <p:nvPr/>
                </p:nvSpPr>
                <p:spPr>
                  <a:xfrm>
                    <a:off x="4875912" y="6386214"/>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43" name="42 Elipse"/>
                  <p:cNvSpPr/>
                  <p:nvPr/>
                </p:nvSpPr>
                <p:spPr>
                  <a:xfrm>
                    <a:off x="5077517" y="6386214"/>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44" name="43 Elipse"/>
                  <p:cNvSpPr/>
                  <p:nvPr/>
                </p:nvSpPr>
                <p:spPr>
                  <a:xfrm>
                    <a:off x="4068988" y="498385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45" name="44 Elipse"/>
                  <p:cNvSpPr/>
                  <p:nvPr/>
                </p:nvSpPr>
                <p:spPr>
                  <a:xfrm>
                    <a:off x="5077517" y="498385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46" name="45 Elipse"/>
                  <p:cNvSpPr/>
                  <p:nvPr/>
                </p:nvSpPr>
                <p:spPr>
                  <a:xfrm>
                    <a:off x="4875811" y="498385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47" name="46 Elipse"/>
                  <p:cNvSpPr/>
                  <p:nvPr/>
                </p:nvSpPr>
                <p:spPr>
                  <a:xfrm>
                    <a:off x="4674105" y="498385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48" name="47 Elipse"/>
                  <p:cNvSpPr/>
                  <p:nvPr/>
                </p:nvSpPr>
                <p:spPr>
                  <a:xfrm>
                    <a:off x="4472399" y="498385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49" name="48 Elipse"/>
                  <p:cNvSpPr/>
                  <p:nvPr/>
                </p:nvSpPr>
                <p:spPr>
                  <a:xfrm>
                    <a:off x="4270693" y="498385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50" name="49 Elipse"/>
                  <p:cNvSpPr/>
                  <p:nvPr/>
                </p:nvSpPr>
                <p:spPr>
                  <a:xfrm>
                    <a:off x="4875811" y="559075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51" name="50 Elipse"/>
                  <p:cNvSpPr/>
                  <p:nvPr/>
                </p:nvSpPr>
                <p:spPr>
                  <a:xfrm>
                    <a:off x="4674105" y="559075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52" name="51 Elipse"/>
                  <p:cNvSpPr/>
                  <p:nvPr/>
                </p:nvSpPr>
                <p:spPr>
                  <a:xfrm>
                    <a:off x="4674105" y="5738970"/>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53" name="52 Elipse"/>
                  <p:cNvSpPr/>
                  <p:nvPr/>
                </p:nvSpPr>
                <p:spPr>
                  <a:xfrm>
                    <a:off x="4875811" y="5738970"/>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54" name="53 Elipse"/>
                  <p:cNvSpPr/>
                  <p:nvPr/>
                </p:nvSpPr>
                <p:spPr>
                  <a:xfrm>
                    <a:off x="5077517" y="5738970"/>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55" name="54 Elipse"/>
                  <p:cNvSpPr/>
                  <p:nvPr/>
                </p:nvSpPr>
                <p:spPr>
                  <a:xfrm>
                    <a:off x="4472545" y="5738970"/>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56" name="55 Elipse"/>
                  <p:cNvSpPr/>
                  <p:nvPr/>
                </p:nvSpPr>
                <p:spPr>
                  <a:xfrm>
                    <a:off x="4472500" y="4714166"/>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57" name="56 Elipse"/>
                  <p:cNvSpPr/>
                  <p:nvPr/>
                </p:nvSpPr>
                <p:spPr>
                  <a:xfrm>
                    <a:off x="4674105" y="4714166"/>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58" name="57 Elipse"/>
                  <p:cNvSpPr/>
                  <p:nvPr/>
                </p:nvSpPr>
                <p:spPr>
                  <a:xfrm>
                    <a:off x="4068988" y="4552354"/>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59" name="58 Elipse"/>
                  <p:cNvSpPr/>
                  <p:nvPr/>
                </p:nvSpPr>
                <p:spPr>
                  <a:xfrm>
                    <a:off x="5077517" y="4552354"/>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60" name="59 Elipse"/>
                  <p:cNvSpPr/>
                  <p:nvPr/>
                </p:nvSpPr>
                <p:spPr>
                  <a:xfrm>
                    <a:off x="4875811" y="4552354"/>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61" name="60 Elipse"/>
                  <p:cNvSpPr/>
                  <p:nvPr/>
                </p:nvSpPr>
                <p:spPr>
                  <a:xfrm>
                    <a:off x="4674105" y="4552354"/>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62" name="61 Elipse"/>
                  <p:cNvSpPr/>
                  <p:nvPr/>
                </p:nvSpPr>
                <p:spPr>
                  <a:xfrm>
                    <a:off x="4472399" y="4552354"/>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63" name="62 Elipse"/>
                  <p:cNvSpPr/>
                  <p:nvPr/>
                </p:nvSpPr>
                <p:spPr>
                  <a:xfrm>
                    <a:off x="4270693" y="4552354"/>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64" name="63 Elipse"/>
                  <p:cNvSpPr/>
                  <p:nvPr/>
                </p:nvSpPr>
                <p:spPr>
                  <a:xfrm>
                    <a:off x="4169840" y="4120858"/>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65" name="64 Elipse"/>
                  <p:cNvSpPr/>
                  <p:nvPr/>
                </p:nvSpPr>
                <p:spPr>
                  <a:xfrm>
                    <a:off x="5178370" y="4120858"/>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66" name="65 Elipse"/>
                  <p:cNvSpPr/>
                  <p:nvPr/>
                </p:nvSpPr>
                <p:spPr>
                  <a:xfrm>
                    <a:off x="4976664" y="4120858"/>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67" name="66 Elipse"/>
                  <p:cNvSpPr/>
                  <p:nvPr/>
                </p:nvSpPr>
                <p:spPr>
                  <a:xfrm>
                    <a:off x="4774958" y="4120858"/>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68" name="67 Elipse"/>
                  <p:cNvSpPr/>
                  <p:nvPr/>
                </p:nvSpPr>
                <p:spPr>
                  <a:xfrm>
                    <a:off x="4573252" y="4120858"/>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69" name="68 Elipse"/>
                  <p:cNvSpPr/>
                  <p:nvPr/>
                </p:nvSpPr>
                <p:spPr>
                  <a:xfrm>
                    <a:off x="4371546" y="4120858"/>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70" name="69 Elipse"/>
                  <p:cNvSpPr/>
                  <p:nvPr/>
                </p:nvSpPr>
                <p:spPr>
                  <a:xfrm>
                    <a:off x="3766530" y="4120858"/>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71" name="70 Elipse"/>
                  <p:cNvSpPr/>
                  <p:nvPr/>
                </p:nvSpPr>
                <p:spPr>
                  <a:xfrm>
                    <a:off x="3968135" y="4120858"/>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72" name="71 Elipse"/>
                  <p:cNvSpPr/>
                  <p:nvPr/>
                </p:nvSpPr>
                <p:spPr>
                  <a:xfrm>
                    <a:off x="6086147" y="6386214"/>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73" name="72 Elipse"/>
                  <p:cNvSpPr/>
                  <p:nvPr/>
                </p:nvSpPr>
                <p:spPr>
                  <a:xfrm>
                    <a:off x="6287752" y="6386214"/>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74" name="73 Elipse"/>
                  <p:cNvSpPr/>
                  <p:nvPr/>
                </p:nvSpPr>
                <p:spPr>
                  <a:xfrm>
                    <a:off x="6086046" y="4983851"/>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75" name="74 Elipse"/>
                  <p:cNvSpPr/>
                  <p:nvPr/>
                </p:nvSpPr>
                <p:spPr>
                  <a:xfrm>
                    <a:off x="7094576" y="4983851"/>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76" name="75 Elipse"/>
                  <p:cNvSpPr/>
                  <p:nvPr/>
                </p:nvSpPr>
                <p:spPr>
                  <a:xfrm>
                    <a:off x="6892870" y="4983851"/>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77" name="76 Elipse"/>
                  <p:cNvSpPr/>
                  <p:nvPr/>
                </p:nvSpPr>
                <p:spPr>
                  <a:xfrm>
                    <a:off x="6691164" y="4983851"/>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78" name="77 Elipse"/>
                  <p:cNvSpPr/>
                  <p:nvPr/>
                </p:nvSpPr>
                <p:spPr>
                  <a:xfrm>
                    <a:off x="6489458" y="4983851"/>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79" name="78 Elipse"/>
                  <p:cNvSpPr/>
                  <p:nvPr/>
                </p:nvSpPr>
                <p:spPr>
                  <a:xfrm>
                    <a:off x="6287752" y="4983851"/>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80" name="79 Elipse"/>
                  <p:cNvSpPr/>
                  <p:nvPr/>
                </p:nvSpPr>
                <p:spPr>
                  <a:xfrm>
                    <a:off x="6489458" y="5590751"/>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81" name="80 Elipse"/>
                  <p:cNvSpPr/>
                  <p:nvPr/>
                </p:nvSpPr>
                <p:spPr>
                  <a:xfrm>
                    <a:off x="6287752" y="5590751"/>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82" name="81 Elipse"/>
                  <p:cNvSpPr/>
                  <p:nvPr/>
                </p:nvSpPr>
                <p:spPr>
                  <a:xfrm>
                    <a:off x="6287752" y="5738970"/>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83" name="82 Elipse"/>
                  <p:cNvSpPr/>
                  <p:nvPr/>
                </p:nvSpPr>
                <p:spPr>
                  <a:xfrm>
                    <a:off x="6489458" y="5738970"/>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84" name="83 Elipse"/>
                  <p:cNvSpPr/>
                  <p:nvPr/>
                </p:nvSpPr>
                <p:spPr>
                  <a:xfrm>
                    <a:off x="6691164" y="5738970"/>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85" name="84 Elipse"/>
                  <p:cNvSpPr/>
                  <p:nvPr/>
                </p:nvSpPr>
                <p:spPr>
                  <a:xfrm>
                    <a:off x="6086192" y="5738970"/>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86" name="85 Elipse"/>
                  <p:cNvSpPr/>
                  <p:nvPr/>
                </p:nvSpPr>
                <p:spPr>
                  <a:xfrm>
                    <a:off x="6489559" y="4673701"/>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87" name="86 Elipse"/>
                  <p:cNvSpPr/>
                  <p:nvPr/>
                </p:nvSpPr>
                <p:spPr>
                  <a:xfrm>
                    <a:off x="6691164" y="4673701"/>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88" name="87 Elipse"/>
                  <p:cNvSpPr/>
                  <p:nvPr/>
                </p:nvSpPr>
                <p:spPr>
                  <a:xfrm>
                    <a:off x="6086046" y="4511890"/>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89" name="88 Elipse"/>
                  <p:cNvSpPr/>
                  <p:nvPr/>
                </p:nvSpPr>
                <p:spPr>
                  <a:xfrm>
                    <a:off x="7094576" y="4511890"/>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90" name="89 Elipse"/>
                  <p:cNvSpPr/>
                  <p:nvPr/>
                </p:nvSpPr>
                <p:spPr>
                  <a:xfrm>
                    <a:off x="6892870" y="4511890"/>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91" name="90 Elipse"/>
                  <p:cNvSpPr/>
                  <p:nvPr/>
                </p:nvSpPr>
                <p:spPr>
                  <a:xfrm>
                    <a:off x="6691164" y="4511890"/>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92" name="91 Elipse"/>
                  <p:cNvSpPr/>
                  <p:nvPr/>
                </p:nvSpPr>
                <p:spPr>
                  <a:xfrm>
                    <a:off x="6489458" y="4511890"/>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93" name="92 Elipse"/>
                  <p:cNvSpPr/>
                  <p:nvPr/>
                </p:nvSpPr>
                <p:spPr>
                  <a:xfrm>
                    <a:off x="6287752" y="4511890"/>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94" name="93 Elipse"/>
                  <p:cNvSpPr/>
                  <p:nvPr/>
                </p:nvSpPr>
                <p:spPr>
                  <a:xfrm>
                    <a:off x="6287752" y="412085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95" name="94 Elipse"/>
                  <p:cNvSpPr/>
                  <p:nvPr/>
                </p:nvSpPr>
                <p:spPr>
                  <a:xfrm>
                    <a:off x="7296282" y="412085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96" name="95 Elipse"/>
                  <p:cNvSpPr/>
                  <p:nvPr/>
                </p:nvSpPr>
                <p:spPr>
                  <a:xfrm>
                    <a:off x="7094576" y="412085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97" name="96 Elipse"/>
                  <p:cNvSpPr/>
                  <p:nvPr/>
                </p:nvSpPr>
                <p:spPr>
                  <a:xfrm>
                    <a:off x="6892870" y="412085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98" name="97 Elipse"/>
                  <p:cNvSpPr/>
                  <p:nvPr/>
                </p:nvSpPr>
                <p:spPr>
                  <a:xfrm>
                    <a:off x="6691164" y="412085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99" name="98 Elipse"/>
                  <p:cNvSpPr/>
                  <p:nvPr/>
                </p:nvSpPr>
                <p:spPr>
                  <a:xfrm>
                    <a:off x="6489458" y="412085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00" name="99 Elipse"/>
                  <p:cNvSpPr/>
                  <p:nvPr/>
                </p:nvSpPr>
                <p:spPr>
                  <a:xfrm>
                    <a:off x="5884340" y="412085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01" name="100 Elipse"/>
                  <p:cNvSpPr/>
                  <p:nvPr/>
                </p:nvSpPr>
                <p:spPr>
                  <a:xfrm>
                    <a:off x="6086046" y="412085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02" name="101 Elipse"/>
                  <p:cNvSpPr/>
                  <p:nvPr/>
                </p:nvSpPr>
                <p:spPr>
                  <a:xfrm>
                    <a:off x="6590311" y="3581487"/>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03" name="102 Elipse"/>
                  <p:cNvSpPr/>
                  <p:nvPr/>
                </p:nvSpPr>
                <p:spPr>
                  <a:xfrm>
                    <a:off x="6792017" y="3581487"/>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04" name="103 Elipse"/>
                  <p:cNvSpPr/>
                  <p:nvPr/>
                </p:nvSpPr>
                <p:spPr>
                  <a:xfrm>
                    <a:off x="6993723" y="3581487"/>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05" name="104 Elipse"/>
                  <p:cNvSpPr/>
                  <p:nvPr/>
                </p:nvSpPr>
                <p:spPr>
                  <a:xfrm>
                    <a:off x="6388751" y="3581487"/>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06" name="105 Elipse"/>
                  <p:cNvSpPr/>
                  <p:nvPr/>
                </p:nvSpPr>
                <p:spPr>
                  <a:xfrm>
                    <a:off x="6186899" y="3365739"/>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07" name="106 Elipse"/>
                  <p:cNvSpPr/>
                  <p:nvPr/>
                </p:nvSpPr>
                <p:spPr>
                  <a:xfrm>
                    <a:off x="7195429" y="3365739"/>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08" name="107 Elipse"/>
                  <p:cNvSpPr/>
                  <p:nvPr/>
                </p:nvSpPr>
                <p:spPr>
                  <a:xfrm>
                    <a:off x="6993723" y="3365739"/>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09" name="108 Elipse"/>
                  <p:cNvSpPr/>
                  <p:nvPr/>
                </p:nvSpPr>
                <p:spPr>
                  <a:xfrm>
                    <a:off x="6792017" y="3365739"/>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10" name="109 Elipse"/>
                  <p:cNvSpPr/>
                  <p:nvPr/>
                </p:nvSpPr>
                <p:spPr>
                  <a:xfrm>
                    <a:off x="6590311" y="3365739"/>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11" name="110 Elipse"/>
                  <p:cNvSpPr/>
                  <p:nvPr/>
                </p:nvSpPr>
                <p:spPr>
                  <a:xfrm>
                    <a:off x="6388605" y="3365739"/>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12" name="111 Elipse"/>
                  <p:cNvSpPr/>
                  <p:nvPr/>
                </p:nvSpPr>
                <p:spPr>
                  <a:xfrm>
                    <a:off x="6792017" y="3149991"/>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13" name="112 Elipse"/>
                  <p:cNvSpPr/>
                  <p:nvPr/>
                </p:nvSpPr>
                <p:spPr>
                  <a:xfrm>
                    <a:off x="6590311" y="3149991"/>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14" name="113 Elipse"/>
                  <p:cNvSpPr/>
                  <p:nvPr/>
                </p:nvSpPr>
                <p:spPr>
                  <a:xfrm>
                    <a:off x="6590311" y="2934242"/>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15" name="114 Elipse"/>
                  <p:cNvSpPr/>
                  <p:nvPr/>
                </p:nvSpPr>
                <p:spPr>
                  <a:xfrm>
                    <a:off x="7598840" y="2934242"/>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16" name="115 Elipse"/>
                  <p:cNvSpPr/>
                  <p:nvPr/>
                </p:nvSpPr>
                <p:spPr>
                  <a:xfrm>
                    <a:off x="7397135" y="2934242"/>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17" name="116 Elipse"/>
                  <p:cNvSpPr/>
                  <p:nvPr/>
                </p:nvSpPr>
                <p:spPr>
                  <a:xfrm>
                    <a:off x="7195429" y="2934242"/>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18" name="117 Elipse"/>
                  <p:cNvSpPr/>
                  <p:nvPr/>
                </p:nvSpPr>
                <p:spPr>
                  <a:xfrm>
                    <a:off x="6993723" y="2934242"/>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19" name="118 Elipse"/>
                  <p:cNvSpPr/>
                  <p:nvPr/>
                </p:nvSpPr>
                <p:spPr>
                  <a:xfrm>
                    <a:off x="6792017" y="2934242"/>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20" name="119 Elipse"/>
                  <p:cNvSpPr/>
                  <p:nvPr/>
                </p:nvSpPr>
                <p:spPr>
                  <a:xfrm>
                    <a:off x="6186899" y="2934242"/>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21" name="120 Elipse"/>
                  <p:cNvSpPr/>
                  <p:nvPr/>
                </p:nvSpPr>
                <p:spPr>
                  <a:xfrm>
                    <a:off x="6388605" y="2934242"/>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22" name="121 Elipse"/>
                  <p:cNvSpPr/>
                  <p:nvPr/>
                </p:nvSpPr>
                <p:spPr>
                  <a:xfrm>
                    <a:off x="5985193" y="2934242"/>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23" name="122 Elipse"/>
                  <p:cNvSpPr/>
                  <p:nvPr/>
                </p:nvSpPr>
                <p:spPr>
                  <a:xfrm>
                    <a:off x="5783488" y="2934242"/>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cxnSp>
                <p:nvCxnSpPr>
                  <p:cNvPr id="124" name="123 Conector recto"/>
                  <p:cNvCxnSpPr/>
                  <p:nvPr/>
                </p:nvCxnSpPr>
                <p:spPr>
                  <a:xfrm>
                    <a:off x="2721804" y="6453840"/>
                    <a:ext cx="1966828"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6" name="125 Conector recto"/>
                  <p:cNvCxnSpPr/>
                  <p:nvPr/>
                </p:nvCxnSpPr>
                <p:spPr>
                  <a:xfrm>
                    <a:off x="2672408" y="5057111"/>
                    <a:ext cx="11092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7" name="126 Conector recto"/>
                  <p:cNvCxnSpPr/>
                  <p:nvPr/>
                </p:nvCxnSpPr>
                <p:spPr>
                  <a:xfrm flipV="1">
                    <a:off x="2672408" y="3410384"/>
                    <a:ext cx="792505" cy="49459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8" name="127 Conector recto"/>
                  <p:cNvCxnSpPr/>
                  <p:nvPr/>
                </p:nvCxnSpPr>
                <p:spPr>
                  <a:xfrm>
                    <a:off x="2672408" y="3904983"/>
                    <a:ext cx="893235" cy="2877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9" name="128 Conector recto"/>
                  <p:cNvCxnSpPr/>
                  <p:nvPr/>
                </p:nvCxnSpPr>
                <p:spPr>
                  <a:xfrm flipV="1">
                    <a:off x="2672408" y="2176791"/>
                    <a:ext cx="518792" cy="4320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1" name="130 CuadroTexto"/>
                  <p:cNvSpPr txBox="1"/>
                  <p:nvPr/>
                </p:nvSpPr>
                <p:spPr>
                  <a:xfrm>
                    <a:off x="7308303" y="5489158"/>
                    <a:ext cx="1008322" cy="598214"/>
                  </a:xfrm>
                  <a:prstGeom prst="rect">
                    <a:avLst/>
                  </a:prstGeom>
                  <a:noFill/>
                </p:spPr>
                <p:txBody>
                  <a:bodyPr wrap="square" rtlCol="0">
                    <a:spAutoFit/>
                  </a:bodyPr>
                  <a:lstStyle/>
                  <a:p>
                    <a:pPr algn="ctr"/>
                    <a:r>
                      <a:rPr lang="es-ES_tradnl" sz="1200" b="1" dirty="0" smtClean="0"/>
                      <a:t>8    </a:t>
                    </a:r>
                    <a:r>
                      <a:rPr lang="es-ES_tradnl" sz="1200" dirty="0" smtClean="0"/>
                      <a:t>1p</a:t>
                    </a:r>
                    <a:r>
                      <a:rPr lang="es-ES_tradnl" sz="1200" baseline="-25000" dirty="0" smtClean="0"/>
                      <a:t>1/2</a:t>
                    </a:r>
                    <a:endParaRPr lang="es-ES_tradnl" sz="1200" dirty="0" smtClean="0"/>
                  </a:p>
                  <a:p>
                    <a:pPr algn="ctr"/>
                    <a:endParaRPr lang="es-ES_tradnl" sz="1200" b="1" dirty="0"/>
                  </a:p>
                </p:txBody>
              </p:sp>
              <p:sp>
                <p:nvSpPr>
                  <p:cNvPr id="132" name="131 CuadroTexto"/>
                  <p:cNvSpPr txBox="1"/>
                  <p:nvPr/>
                </p:nvSpPr>
                <p:spPr>
                  <a:xfrm>
                    <a:off x="7407904" y="4841087"/>
                    <a:ext cx="1052735" cy="837499"/>
                  </a:xfrm>
                  <a:prstGeom prst="rect">
                    <a:avLst/>
                  </a:prstGeom>
                  <a:noFill/>
                </p:spPr>
                <p:txBody>
                  <a:bodyPr wrap="square" rtlCol="0">
                    <a:spAutoFit/>
                  </a:bodyPr>
                  <a:lstStyle/>
                  <a:p>
                    <a:pPr algn="ctr"/>
                    <a:r>
                      <a:rPr lang="es-ES_tradnl" sz="1200" b="1" dirty="0" smtClean="0"/>
                      <a:t>14    </a:t>
                    </a:r>
                    <a:r>
                      <a:rPr lang="es-ES_tradnl" sz="1200" dirty="0" smtClean="0"/>
                      <a:t>1d</a:t>
                    </a:r>
                    <a:r>
                      <a:rPr lang="es-ES_tradnl" sz="1200" baseline="-25000" dirty="0" smtClean="0"/>
                      <a:t>5/2</a:t>
                    </a:r>
                    <a:endParaRPr lang="es-ES_tradnl" sz="1200" dirty="0" smtClean="0"/>
                  </a:p>
                  <a:p>
                    <a:pPr algn="ctr"/>
                    <a:endParaRPr lang="es-ES_tradnl" sz="1200" b="1" dirty="0"/>
                  </a:p>
                </p:txBody>
              </p:sp>
              <p:sp>
                <p:nvSpPr>
                  <p:cNvPr id="133" name="132 CuadroTexto"/>
                  <p:cNvSpPr txBox="1"/>
                  <p:nvPr/>
                </p:nvSpPr>
                <p:spPr>
                  <a:xfrm>
                    <a:off x="7308513" y="4616351"/>
                    <a:ext cx="1296563" cy="598214"/>
                  </a:xfrm>
                  <a:prstGeom prst="rect">
                    <a:avLst/>
                  </a:prstGeom>
                  <a:noFill/>
                </p:spPr>
                <p:txBody>
                  <a:bodyPr wrap="square" rtlCol="0">
                    <a:spAutoFit/>
                  </a:bodyPr>
                  <a:lstStyle/>
                  <a:p>
                    <a:pPr algn="ctr"/>
                    <a:r>
                      <a:rPr lang="es-ES_tradnl" sz="1200" b="1" dirty="0" smtClean="0"/>
                      <a:t>16</a:t>
                    </a:r>
                    <a:r>
                      <a:rPr lang="es-ES_tradnl" sz="1200" dirty="0" smtClean="0"/>
                      <a:t>    2s</a:t>
                    </a:r>
                    <a:r>
                      <a:rPr lang="es-ES_tradnl" sz="1200" baseline="-25000" dirty="0" smtClean="0"/>
                      <a:t>1/2</a:t>
                    </a:r>
                    <a:endParaRPr lang="es-ES_tradnl" sz="1200" dirty="0" smtClean="0"/>
                  </a:p>
                  <a:p>
                    <a:pPr algn="ctr"/>
                    <a:endParaRPr lang="es-ES_tradnl" sz="1200" b="1" dirty="0"/>
                  </a:p>
                </p:txBody>
              </p:sp>
              <p:sp>
                <p:nvSpPr>
                  <p:cNvPr id="134" name="133 CuadroTexto"/>
                  <p:cNvSpPr txBox="1"/>
                  <p:nvPr/>
                </p:nvSpPr>
                <p:spPr>
                  <a:xfrm>
                    <a:off x="7424937" y="4409039"/>
                    <a:ext cx="1251731" cy="598214"/>
                  </a:xfrm>
                  <a:prstGeom prst="rect">
                    <a:avLst/>
                  </a:prstGeom>
                  <a:noFill/>
                </p:spPr>
                <p:txBody>
                  <a:bodyPr wrap="square" rtlCol="0">
                    <a:spAutoFit/>
                  </a:bodyPr>
                  <a:lstStyle/>
                  <a:p>
                    <a:pPr algn="ctr"/>
                    <a:r>
                      <a:rPr lang="es-ES_tradnl" sz="1200" b="1" dirty="0" smtClean="0"/>
                      <a:t>20    </a:t>
                    </a:r>
                    <a:r>
                      <a:rPr lang="es-ES_tradnl" sz="1200" dirty="0" smtClean="0"/>
                      <a:t>1d</a:t>
                    </a:r>
                    <a:r>
                      <a:rPr lang="es-ES_tradnl" sz="1200" baseline="-25000" dirty="0" smtClean="0"/>
                      <a:t>3/2</a:t>
                    </a:r>
                    <a:endParaRPr lang="es-ES_tradnl" sz="1200" dirty="0" smtClean="0"/>
                  </a:p>
                  <a:p>
                    <a:pPr algn="ctr"/>
                    <a:endParaRPr lang="es-ES_tradnl" sz="1200" b="1" dirty="0"/>
                  </a:p>
                </p:txBody>
              </p:sp>
              <p:sp>
                <p:nvSpPr>
                  <p:cNvPr id="135" name="134 CuadroTexto"/>
                  <p:cNvSpPr txBox="1"/>
                  <p:nvPr/>
                </p:nvSpPr>
                <p:spPr>
                  <a:xfrm>
                    <a:off x="7596544" y="4003729"/>
                    <a:ext cx="1008112" cy="837499"/>
                  </a:xfrm>
                  <a:prstGeom prst="rect">
                    <a:avLst/>
                  </a:prstGeom>
                  <a:noFill/>
                </p:spPr>
                <p:txBody>
                  <a:bodyPr wrap="square" rtlCol="0">
                    <a:spAutoFit/>
                  </a:bodyPr>
                  <a:lstStyle/>
                  <a:p>
                    <a:pPr algn="ctr"/>
                    <a:r>
                      <a:rPr lang="es-ES_tradnl" sz="1200" b="1" dirty="0" smtClean="0"/>
                      <a:t>28    </a:t>
                    </a:r>
                    <a:r>
                      <a:rPr lang="es-ES_tradnl" sz="1200" dirty="0" smtClean="0"/>
                      <a:t>1f</a:t>
                    </a:r>
                    <a:r>
                      <a:rPr lang="es-ES_tradnl" sz="1200" baseline="-25000" dirty="0" smtClean="0"/>
                      <a:t>7/2</a:t>
                    </a:r>
                    <a:endParaRPr lang="es-ES_tradnl" sz="1200" dirty="0" smtClean="0"/>
                  </a:p>
                  <a:p>
                    <a:pPr algn="ctr"/>
                    <a:endParaRPr lang="es-ES_tradnl" sz="1200" b="1" dirty="0"/>
                  </a:p>
                </p:txBody>
              </p:sp>
              <p:sp>
                <p:nvSpPr>
                  <p:cNvPr id="136" name="135 CuadroTexto"/>
                  <p:cNvSpPr txBox="1"/>
                  <p:nvPr/>
                </p:nvSpPr>
                <p:spPr>
                  <a:xfrm>
                    <a:off x="7568952" y="3472934"/>
                    <a:ext cx="1155569" cy="598214"/>
                  </a:xfrm>
                  <a:prstGeom prst="rect">
                    <a:avLst/>
                  </a:prstGeom>
                  <a:noFill/>
                </p:spPr>
                <p:txBody>
                  <a:bodyPr wrap="square" rtlCol="0">
                    <a:spAutoFit/>
                  </a:bodyPr>
                  <a:lstStyle/>
                  <a:p>
                    <a:pPr algn="ctr"/>
                    <a:r>
                      <a:rPr lang="es-ES_tradnl" sz="1200" b="1" dirty="0" smtClean="0"/>
                      <a:t>32    </a:t>
                    </a:r>
                    <a:r>
                      <a:rPr lang="es-ES_tradnl" sz="1200" dirty="0" smtClean="0"/>
                      <a:t>2p</a:t>
                    </a:r>
                    <a:r>
                      <a:rPr lang="es-ES_tradnl" sz="1200" baseline="-25000" dirty="0" smtClean="0"/>
                      <a:t>3/2</a:t>
                    </a:r>
                    <a:endParaRPr lang="es-ES_tradnl" sz="1200" dirty="0" smtClean="0"/>
                  </a:p>
                  <a:p>
                    <a:pPr algn="ctr"/>
                    <a:endParaRPr lang="es-ES_tradnl" sz="1200" b="1" dirty="0"/>
                  </a:p>
                </p:txBody>
              </p:sp>
              <p:sp>
                <p:nvSpPr>
                  <p:cNvPr id="137" name="136 CuadroTexto"/>
                  <p:cNvSpPr txBox="1"/>
                  <p:nvPr/>
                </p:nvSpPr>
                <p:spPr>
                  <a:xfrm>
                    <a:off x="7596336" y="3255050"/>
                    <a:ext cx="1124746" cy="598214"/>
                  </a:xfrm>
                  <a:prstGeom prst="rect">
                    <a:avLst/>
                  </a:prstGeom>
                  <a:noFill/>
                </p:spPr>
                <p:txBody>
                  <a:bodyPr wrap="square" rtlCol="0">
                    <a:spAutoFit/>
                  </a:bodyPr>
                  <a:lstStyle/>
                  <a:p>
                    <a:pPr algn="ctr"/>
                    <a:r>
                      <a:rPr lang="es-ES_tradnl" sz="1200" b="1" dirty="0" smtClean="0"/>
                      <a:t>38    </a:t>
                    </a:r>
                    <a:r>
                      <a:rPr lang="es-ES_tradnl" sz="1200" dirty="0" smtClean="0"/>
                      <a:t>1f</a:t>
                    </a:r>
                    <a:r>
                      <a:rPr lang="es-ES_tradnl" sz="1200" baseline="-25000" dirty="0" smtClean="0"/>
                      <a:t>5/2</a:t>
                    </a:r>
                    <a:endParaRPr lang="es-ES_tradnl" sz="1200" dirty="0" smtClean="0"/>
                  </a:p>
                  <a:p>
                    <a:pPr algn="ctr"/>
                    <a:endParaRPr lang="es-ES_tradnl" sz="1200" b="1" dirty="0"/>
                  </a:p>
                </p:txBody>
              </p:sp>
              <p:sp>
                <p:nvSpPr>
                  <p:cNvPr id="138" name="137 CuadroTexto"/>
                  <p:cNvSpPr txBox="1"/>
                  <p:nvPr/>
                </p:nvSpPr>
                <p:spPr>
                  <a:xfrm>
                    <a:off x="7649060" y="3040886"/>
                    <a:ext cx="1116642" cy="598214"/>
                  </a:xfrm>
                  <a:prstGeom prst="rect">
                    <a:avLst/>
                  </a:prstGeom>
                  <a:noFill/>
                </p:spPr>
                <p:txBody>
                  <a:bodyPr wrap="square" rtlCol="0">
                    <a:spAutoFit/>
                  </a:bodyPr>
                  <a:lstStyle/>
                  <a:p>
                    <a:pPr algn="ctr"/>
                    <a:r>
                      <a:rPr lang="es-ES_tradnl" sz="1200" b="1" dirty="0" smtClean="0"/>
                      <a:t>40    </a:t>
                    </a:r>
                    <a:r>
                      <a:rPr lang="es-ES_tradnl" sz="1200" dirty="0" smtClean="0"/>
                      <a:t>2p</a:t>
                    </a:r>
                    <a:r>
                      <a:rPr lang="es-ES_tradnl" sz="1200" baseline="-25000" dirty="0" smtClean="0"/>
                      <a:t>1/2</a:t>
                    </a:r>
                    <a:endParaRPr lang="es-ES_tradnl" sz="1200" dirty="0" smtClean="0"/>
                  </a:p>
                  <a:p>
                    <a:pPr algn="ctr"/>
                    <a:endParaRPr lang="es-ES_tradnl" sz="1200" b="1" dirty="0"/>
                  </a:p>
                </p:txBody>
              </p:sp>
              <p:sp>
                <p:nvSpPr>
                  <p:cNvPr id="139" name="138 CuadroTexto"/>
                  <p:cNvSpPr txBox="1"/>
                  <p:nvPr/>
                </p:nvSpPr>
                <p:spPr>
                  <a:xfrm>
                    <a:off x="7699692" y="2823002"/>
                    <a:ext cx="1066011" cy="837499"/>
                  </a:xfrm>
                  <a:prstGeom prst="rect">
                    <a:avLst/>
                  </a:prstGeom>
                  <a:noFill/>
                </p:spPr>
                <p:txBody>
                  <a:bodyPr wrap="square" rtlCol="0">
                    <a:spAutoFit/>
                  </a:bodyPr>
                  <a:lstStyle/>
                  <a:p>
                    <a:pPr algn="ctr"/>
                    <a:r>
                      <a:rPr lang="es-ES_tradnl" sz="1200" b="1" dirty="0" smtClean="0"/>
                      <a:t>50    </a:t>
                    </a:r>
                    <a:r>
                      <a:rPr lang="es-ES_tradnl" sz="1200" dirty="0" smtClean="0"/>
                      <a:t>1g</a:t>
                    </a:r>
                    <a:r>
                      <a:rPr lang="es-ES_tradnl" sz="1200" baseline="-25000" dirty="0" smtClean="0"/>
                      <a:t>9/2</a:t>
                    </a:r>
                    <a:endParaRPr lang="es-ES_tradnl" sz="1200" dirty="0" smtClean="0"/>
                  </a:p>
                  <a:p>
                    <a:pPr algn="ctr"/>
                    <a:endParaRPr lang="es-ES_tradnl" sz="1200" b="1" dirty="0"/>
                  </a:p>
                </p:txBody>
              </p:sp>
              <p:sp>
                <p:nvSpPr>
                  <p:cNvPr id="140" name="139 CuadroTexto"/>
                  <p:cNvSpPr txBox="1"/>
                  <p:nvPr/>
                </p:nvSpPr>
                <p:spPr>
                  <a:xfrm>
                    <a:off x="7778625" y="1994676"/>
                    <a:ext cx="1152336" cy="598214"/>
                  </a:xfrm>
                  <a:prstGeom prst="rect">
                    <a:avLst/>
                  </a:prstGeom>
                  <a:noFill/>
                </p:spPr>
                <p:txBody>
                  <a:bodyPr wrap="square" rtlCol="0">
                    <a:spAutoFit/>
                  </a:bodyPr>
                  <a:lstStyle/>
                  <a:p>
                    <a:pPr algn="ctr"/>
                    <a:r>
                      <a:rPr lang="es-ES_tradnl" sz="1200" b="1" dirty="0" smtClean="0"/>
                      <a:t>58    </a:t>
                    </a:r>
                    <a:r>
                      <a:rPr lang="es-ES_tradnl" sz="1200" dirty="0" smtClean="0"/>
                      <a:t>1g</a:t>
                    </a:r>
                    <a:r>
                      <a:rPr lang="es-ES_tradnl" sz="1200" baseline="-25000" dirty="0" smtClean="0"/>
                      <a:t>7/2</a:t>
                    </a:r>
                    <a:endParaRPr lang="es-ES_tradnl" sz="1200" dirty="0" smtClean="0"/>
                  </a:p>
                  <a:p>
                    <a:pPr algn="ctr"/>
                    <a:endParaRPr lang="es-ES_tradnl" sz="1200" b="1" dirty="0"/>
                  </a:p>
                </p:txBody>
              </p:sp>
              <p:cxnSp>
                <p:nvCxnSpPr>
                  <p:cNvPr id="141" name="140 Conector recto"/>
                  <p:cNvCxnSpPr/>
                  <p:nvPr/>
                </p:nvCxnSpPr>
                <p:spPr>
                  <a:xfrm>
                    <a:off x="3227037" y="1988840"/>
                    <a:ext cx="46021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141 Conector recto"/>
                  <p:cNvCxnSpPr/>
                  <p:nvPr/>
                </p:nvCxnSpPr>
                <p:spPr>
                  <a:xfrm>
                    <a:off x="3227037" y="1844405"/>
                    <a:ext cx="4629738" cy="4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143 Conector recto"/>
                  <p:cNvCxnSpPr/>
                  <p:nvPr/>
                </p:nvCxnSpPr>
                <p:spPr>
                  <a:xfrm>
                    <a:off x="3176464" y="1556794"/>
                    <a:ext cx="47147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145 CuadroTexto"/>
                  <p:cNvSpPr txBox="1"/>
                  <p:nvPr/>
                </p:nvSpPr>
                <p:spPr>
                  <a:xfrm>
                    <a:off x="7856775" y="1502849"/>
                    <a:ext cx="1179720" cy="560774"/>
                  </a:xfrm>
                  <a:prstGeom prst="rect">
                    <a:avLst/>
                  </a:prstGeom>
                  <a:noFill/>
                </p:spPr>
                <p:txBody>
                  <a:bodyPr wrap="square" rtlCol="0">
                    <a:spAutoFit/>
                  </a:bodyPr>
                  <a:lstStyle/>
                  <a:p>
                    <a:pPr algn="ctr"/>
                    <a:r>
                      <a:rPr lang="es-ES_tradnl" sz="1200" b="1" dirty="0" smtClean="0"/>
                      <a:t>70    </a:t>
                    </a:r>
                    <a:r>
                      <a:rPr lang="es-ES_tradnl" sz="1200" dirty="0" smtClean="0"/>
                      <a:t>1h</a:t>
                    </a:r>
                    <a:r>
                      <a:rPr lang="es-ES_tradnl" sz="1200" baseline="-25000" dirty="0" smtClean="0"/>
                      <a:t>11/2</a:t>
                    </a:r>
                    <a:endParaRPr lang="es-ES_tradnl" sz="1200" dirty="0" smtClean="0"/>
                  </a:p>
                  <a:p>
                    <a:pPr algn="ctr"/>
                    <a:endParaRPr lang="es-ES_tradnl" sz="1200" b="1" dirty="0"/>
                  </a:p>
                </p:txBody>
              </p:sp>
              <p:cxnSp>
                <p:nvCxnSpPr>
                  <p:cNvPr id="149" name="148 Conector recto"/>
                  <p:cNvCxnSpPr/>
                  <p:nvPr/>
                </p:nvCxnSpPr>
                <p:spPr>
                  <a:xfrm flipV="1">
                    <a:off x="2672826" y="1844405"/>
                    <a:ext cx="533595" cy="7242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0" name="149 Conector recto"/>
                  <p:cNvCxnSpPr/>
                  <p:nvPr/>
                </p:nvCxnSpPr>
                <p:spPr>
                  <a:xfrm>
                    <a:off x="2672408" y="1916832"/>
                    <a:ext cx="534013" cy="7200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5" name="154 Conector recto"/>
                  <p:cNvCxnSpPr/>
                  <p:nvPr/>
                </p:nvCxnSpPr>
                <p:spPr>
                  <a:xfrm flipV="1">
                    <a:off x="2672408" y="4625063"/>
                    <a:ext cx="1008112" cy="43204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0" name="159 Conector recto"/>
                  <p:cNvCxnSpPr/>
                  <p:nvPr/>
                </p:nvCxnSpPr>
                <p:spPr>
                  <a:xfrm>
                    <a:off x="2600400" y="4769079"/>
                    <a:ext cx="110925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160 Conector recto"/>
                  <p:cNvCxnSpPr/>
                  <p:nvPr/>
                </p:nvCxnSpPr>
                <p:spPr>
                  <a:xfrm flipV="1">
                    <a:off x="2672408" y="5696019"/>
                    <a:ext cx="1390810" cy="8117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2" name="161 Conector recto"/>
                  <p:cNvCxnSpPr/>
                  <p:nvPr/>
                </p:nvCxnSpPr>
                <p:spPr>
                  <a:xfrm>
                    <a:off x="2672408" y="5777191"/>
                    <a:ext cx="1429855" cy="2942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164 Conector recto"/>
                  <p:cNvCxnSpPr/>
                  <p:nvPr/>
                </p:nvCxnSpPr>
                <p:spPr>
                  <a:xfrm>
                    <a:off x="2672408" y="3472935"/>
                    <a:ext cx="792505" cy="17586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6" name="165 Conector recto"/>
                  <p:cNvCxnSpPr/>
                  <p:nvPr/>
                </p:nvCxnSpPr>
                <p:spPr>
                  <a:xfrm flipV="1">
                    <a:off x="2672408" y="3218866"/>
                    <a:ext cx="734816" cy="25406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9" name="168 Conector recto"/>
                  <p:cNvCxnSpPr/>
                  <p:nvPr/>
                </p:nvCxnSpPr>
                <p:spPr>
                  <a:xfrm>
                    <a:off x="2672408" y="2608839"/>
                    <a:ext cx="677126" cy="39591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2" name="171 Conector recto"/>
                  <p:cNvCxnSpPr/>
                  <p:nvPr/>
                </p:nvCxnSpPr>
                <p:spPr>
                  <a:xfrm flipV="1">
                    <a:off x="2672826" y="1713761"/>
                    <a:ext cx="482202" cy="18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7" name="176 Conector recto"/>
                  <p:cNvCxnSpPr/>
                  <p:nvPr/>
                </p:nvCxnSpPr>
                <p:spPr>
                  <a:xfrm>
                    <a:off x="2675059" y="1196752"/>
                    <a:ext cx="479969" cy="36004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9" name="178 Conector recto"/>
                  <p:cNvCxnSpPr/>
                  <p:nvPr/>
                </p:nvCxnSpPr>
                <p:spPr>
                  <a:xfrm flipV="1">
                    <a:off x="2672406" y="764705"/>
                    <a:ext cx="367410" cy="43204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8" name="187 Rectángulo"/>
                  <p:cNvSpPr/>
                  <p:nvPr/>
                </p:nvSpPr>
                <p:spPr>
                  <a:xfrm>
                    <a:off x="4169841" y="1880954"/>
                    <a:ext cx="605118" cy="375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9" name="101 Elipse"/>
                  <p:cNvSpPr/>
                  <p:nvPr/>
                </p:nvSpPr>
                <p:spPr>
                  <a:xfrm>
                    <a:off x="4415126" y="3572189"/>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90" name="102 Elipse"/>
                  <p:cNvSpPr/>
                  <p:nvPr/>
                </p:nvSpPr>
                <p:spPr>
                  <a:xfrm>
                    <a:off x="4616832" y="3572189"/>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91" name="103 Elipse"/>
                  <p:cNvSpPr/>
                  <p:nvPr/>
                </p:nvSpPr>
                <p:spPr>
                  <a:xfrm>
                    <a:off x="4818538" y="3572189"/>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92" name="104 Elipse"/>
                  <p:cNvSpPr/>
                  <p:nvPr/>
                </p:nvSpPr>
                <p:spPr>
                  <a:xfrm>
                    <a:off x="4213566" y="3572189"/>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93" name="105 Elipse"/>
                  <p:cNvSpPr/>
                  <p:nvPr/>
                </p:nvSpPr>
                <p:spPr>
                  <a:xfrm>
                    <a:off x="4011714" y="335644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94" name="106 Elipse"/>
                  <p:cNvSpPr/>
                  <p:nvPr/>
                </p:nvSpPr>
                <p:spPr>
                  <a:xfrm>
                    <a:off x="5020244" y="335644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95" name="107 Elipse"/>
                  <p:cNvSpPr/>
                  <p:nvPr/>
                </p:nvSpPr>
                <p:spPr>
                  <a:xfrm>
                    <a:off x="4818538" y="335644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96" name="108 Elipse"/>
                  <p:cNvSpPr/>
                  <p:nvPr/>
                </p:nvSpPr>
                <p:spPr>
                  <a:xfrm>
                    <a:off x="4616832" y="335644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97" name="109 Elipse"/>
                  <p:cNvSpPr/>
                  <p:nvPr/>
                </p:nvSpPr>
                <p:spPr>
                  <a:xfrm>
                    <a:off x="4415126" y="335644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98" name="110 Elipse"/>
                  <p:cNvSpPr/>
                  <p:nvPr/>
                </p:nvSpPr>
                <p:spPr>
                  <a:xfrm>
                    <a:off x="4213420" y="335644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199" name="111 Elipse"/>
                  <p:cNvSpPr/>
                  <p:nvPr/>
                </p:nvSpPr>
                <p:spPr>
                  <a:xfrm>
                    <a:off x="4616832" y="3140693"/>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00" name="112 Elipse"/>
                  <p:cNvSpPr/>
                  <p:nvPr/>
                </p:nvSpPr>
                <p:spPr>
                  <a:xfrm>
                    <a:off x="4415126" y="3140693"/>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01" name="113 Elipse"/>
                  <p:cNvSpPr/>
                  <p:nvPr/>
                </p:nvSpPr>
                <p:spPr>
                  <a:xfrm>
                    <a:off x="4415126" y="294939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02" name="114 Elipse"/>
                  <p:cNvSpPr/>
                  <p:nvPr/>
                </p:nvSpPr>
                <p:spPr>
                  <a:xfrm>
                    <a:off x="5423655" y="294939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03" name="115 Elipse"/>
                  <p:cNvSpPr/>
                  <p:nvPr/>
                </p:nvSpPr>
                <p:spPr>
                  <a:xfrm>
                    <a:off x="5221950" y="294939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04" name="116 Elipse"/>
                  <p:cNvSpPr/>
                  <p:nvPr/>
                </p:nvSpPr>
                <p:spPr>
                  <a:xfrm>
                    <a:off x="5020244" y="294939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05" name="117 Elipse"/>
                  <p:cNvSpPr/>
                  <p:nvPr/>
                </p:nvSpPr>
                <p:spPr>
                  <a:xfrm>
                    <a:off x="4818538" y="294939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06" name="118 Elipse"/>
                  <p:cNvSpPr/>
                  <p:nvPr/>
                </p:nvSpPr>
                <p:spPr>
                  <a:xfrm>
                    <a:off x="4616832" y="294939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07" name="119 Elipse"/>
                  <p:cNvSpPr/>
                  <p:nvPr/>
                </p:nvSpPr>
                <p:spPr>
                  <a:xfrm>
                    <a:off x="4011714" y="294939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08" name="120 Elipse"/>
                  <p:cNvSpPr/>
                  <p:nvPr/>
                </p:nvSpPr>
                <p:spPr>
                  <a:xfrm>
                    <a:off x="4213420" y="294939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09" name="121 Elipse"/>
                  <p:cNvSpPr/>
                  <p:nvPr/>
                </p:nvSpPr>
                <p:spPr>
                  <a:xfrm>
                    <a:off x="3810008" y="294939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10" name="122 Elipse"/>
                  <p:cNvSpPr/>
                  <p:nvPr/>
                </p:nvSpPr>
                <p:spPr>
                  <a:xfrm>
                    <a:off x="3608303" y="2949391"/>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cxnSp>
                <p:nvCxnSpPr>
                  <p:cNvPr id="239" name="143 Conector recto"/>
                  <p:cNvCxnSpPr/>
                  <p:nvPr/>
                </p:nvCxnSpPr>
                <p:spPr>
                  <a:xfrm>
                    <a:off x="3067409" y="764704"/>
                    <a:ext cx="491477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143 Conector recto"/>
                  <p:cNvCxnSpPr/>
                  <p:nvPr/>
                </p:nvCxnSpPr>
                <p:spPr>
                  <a:xfrm>
                    <a:off x="3192216" y="1709192"/>
                    <a:ext cx="46645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8" name="63 Elipse"/>
                  <p:cNvSpPr/>
                  <p:nvPr/>
                </p:nvSpPr>
                <p:spPr>
                  <a:xfrm>
                    <a:off x="6531893" y="206084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89" name="64 Elipse"/>
                  <p:cNvSpPr/>
                  <p:nvPr/>
                </p:nvSpPr>
                <p:spPr>
                  <a:xfrm>
                    <a:off x="7540423" y="206084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90" name="65 Elipse"/>
                  <p:cNvSpPr/>
                  <p:nvPr/>
                </p:nvSpPr>
                <p:spPr>
                  <a:xfrm>
                    <a:off x="7338717" y="206084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91" name="66 Elipse"/>
                  <p:cNvSpPr/>
                  <p:nvPr/>
                </p:nvSpPr>
                <p:spPr>
                  <a:xfrm>
                    <a:off x="7137011" y="206084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92" name="67 Elipse"/>
                  <p:cNvSpPr/>
                  <p:nvPr/>
                </p:nvSpPr>
                <p:spPr>
                  <a:xfrm>
                    <a:off x="6935305" y="206084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93" name="68 Elipse"/>
                  <p:cNvSpPr/>
                  <p:nvPr/>
                </p:nvSpPr>
                <p:spPr>
                  <a:xfrm>
                    <a:off x="6733599" y="206084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94" name="69 Elipse"/>
                  <p:cNvSpPr/>
                  <p:nvPr/>
                </p:nvSpPr>
                <p:spPr>
                  <a:xfrm>
                    <a:off x="6128583" y="206084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95" name="70 Elipse"/>
                  <p:cNvSpPr/>
                  <p:nvPr/>
                </p:nvSpPr>
                <p:spPr>
                  <a:xfrm>
                    <a:off x="6330188" y="206084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299" name="105 Elipse"/>
                  <p:cNvSpPr/>
                  <p:nvPr/>
                </p:nvSpPr>
                <p:spPr>
                  <a:xfrm>
                    <a:off x="6315344" y="1880954"/>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00" name="106 Elipse"/>
                  <p:cNvSpPr/>
                  <p:nvPr/>
                </p:nvSpPr>
                <p:spPr>
                  <a:xfrm>
                    <a:off x="7323874" y="1880954"/>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01" name="107 Elipse"/>
                  <p:cNvSpPr/>
                  <p:nvPr/>
                </p:nvSpPr>
                <p:spPr>
                  <a:xfrm>
                    <a:off x="7122168" y="1880954"/>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02" name="108 Elipse"/>
                  <p:cNvSpPr/>
                  <p:nvPr/>
                </p:nvSpPr>
                <p:spPr>
                  <a:xfrm>
                    <a:off x="6920462" y="1880954"/>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03" name="109 Elipse"/>
                  <p:cNvSpPr/>
                  <p:nvPr/>
                </p:nvSpPr>
                <p:spPr>
                  <a:xfrm>
                    <a:off x="6718756" y="1880954"/>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04" name="110 Elipse"/>
                  <p:cNvSpPr/>
                  <p:nvPr/>
                </p:nvSpPr>
                <p:spPr>
                  <a:xfrm>
                    <a:off x="6517050" y="1880954"/>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05" name="101 Elipse"/>
                  <p:cNvSpPr/>
                  <p:nvPr/>
                </p:nvSpPr>
                <p:spPr>
                  <a:xfrm>
                    <a:off x="6704438" y="173693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06" name="102 Elipse"/>
                  <p:cNvSpPr/>
                  <p:nvPr/>
                </p:nvSpPr>
                <p:spPr>
                  <a:xfrm>
                    <a:off x="6906144" y="1736938"/>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07" name="103 Elipse"/>
                  <p:cNvSpPr/>
                  <p:nvPr/>
                </p:nvSpPr>
                <p:spPr>
                  <a:xfrm>
                    <a:off x="6992947" y="1549927"/>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08" name="104 Elipse"/>
                  <p:cNvSpPr/>
                  <p:nvPr/>
                </p:nvSpPr>
                <p:spPr>
                  <a:xfrm>
                    <a:off x="6502878" y="1549927"/>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10" name="111 Elipse"/>
                  <p:cNvSpPr/>
                  <p:nvPr/>
                </p:nvSpPr>
                <p:spPr>
                  <a:xfrm>
                    <a:off x="6837114" y="1549927"/>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11" name="112 Elipse"/>
                  <p:cNvSpPr/>
                  <p:nvPr/>
                </p:nvSpPr>
                <p:spPr>
                  <a:xfrm>
                    <a:off x="6690120" y="1549927"/>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12" name="122 Elipse"/>
                  <p:cNvSpPr/>
                  <p:nvPr/>
                </p:nvSpPr>
                <p:spPr>
                  <a:xfrm>
                    <a:off x="7683914" y="1549927"/>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13" name="122 Elipse"/>
                  <p:cNvSpPr/>
                  <p:nvPr/>
                </p:nvSpPr>
                <p:spPr>
                  <a:xfrm>
                    <a:off x="7511053" y="1549927"/>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14" name="122 Elipse"/>
                  <p:cNvSpPr/>
                  <p:nvPr/>
                </p:nvSpPr>
                <p:spPr>
                  <a:xfrm>
                    <a:off x="7352719" y="1549927"/>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15" name="122 Elipse"/>
                  <p:cNvSpPr/>
                  <p:nvPr/>
                </p:nvSpPr>
                <p:spPr>
                  <a:xfrm>
                    <a:off x="7179858" y="1549927"/>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18" name="122 Elipse"/>
                  <p:cNvSpPr/>
                  <p:nvPr/>
                </p:nvSpPr>
                <p:spPr>
                  <a:xfrm>
                    <a:off x="7006997" y="1374994"/>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19" name="122 Elipse"/>
                  <p:cNvSpPr/>
                  <p:nvPr/>
                </p:nvSpPr>
                <p:spPr>
                  <a:xfrm>
                    <a:off x="6819818" y="1374994"/>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23" name="122 Elipse"/>
                  <p:cNvSpPr/>
                  <p:nvPr/>
                </p:nvSpPr>
                <p:spPr>
                  <a:xfrm>
                    <a:off x="6646957" y="1374994"/>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24" name="122 Elipse"/>
                  <p:cNvSpPr/>
                  <p:nvPr/>
                </p:nvSpPr>
                <p:spPr>
                  <a:xfrm>
                    <a:off x="6474096" y="1374994"/>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25" name="122 Elipse"/>
                  <p:cNvSpPr/>
                  <p:nvPr/>
                </p:nvSpPr>
                <p:spPr>
                  <a:xfrm>
                    <a:off x="6315762" y="1549927"/>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26" name="122 Elipse"/>
                  <p:cNvSpPr/>
                  <p:nvPr/>
                </p:nvSpPr>
                <p:spPr>
                  <a:xfrm>
                    <a:off x="6142901" y="1549927"/>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27" name="122 Elipse"/>
                  <p:cNvSpPr/>
                  <p:nvPr/>
                </p:nvSpPr>
                <p:spPr>
                  <a:xfrm>
                    <a:off x="5970040" y="1549927"/>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28" name="122 Elipse"/>
                  <p:cNvSpPr/>
                  <p:nvPr/>
                </p:nvSpPr>
                <p:spPr>
                  <a:xfrm>
                    <a:off x="5782861" y="1549927"/>
                    <a:ext cx="100853" cy="107886"/>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65" name="26 Elipse"/>
                  <p:cNvSpPr/>
                  <p:nvPr/>
                </p:nvSpPr>
                <p:spPr>
                  <a:xfrm>
                    <a:off x="5264487" y="908720"/>
                    <a:ext cx="806824" cy="45851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dirty="0" smtClean="0">
                        <a:solidFill>
                          <a:schemeClr val="tx1"/>
                        </a:solidFill>
                      </a:rPr>
                      <a:t>82</a:t>
                    </a:r>
                    <a:endParaRPr lang="es-ES_tradnl" sz="1200" b="1" dirty="0">
                      <a:solidFill>
                        <a:schemeClr val="tx1"/>
                      </a:solidFill>
                    </a:endParaRPr>
                  </a:p>
                </p:txBody>
              </p:sp>
              <p:sp>
                <p:nvSpPr>
                  <p:cNvPr id="370" name="111 Elipse"/>
                  <p:cNvSpPr/>
                  <p:nvPr/>
                </p:nvSpPr>
                <p:spPr>
                  <a:xfrm>
                    <a:off x="4530089" y="2024970"/>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71" name="112 Elipse"/>
                  <p:cNvSpPr/>
                  <p:nvPr/>
                </p:nvSpPr>
                <p:spPr>
                  <a:xfrm>
                    <a:off x="4328383" y="2024970"/>
                    <a:ext cx="100853" cy="107886"/>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72" name="111 Elipse"/>
                  <p:cNvSpPr/>
                  <p:nvPr/>
                </p:nvSpPr>
                <p:spPr>
                  <a:xfrm>
                    <a:off x="6891826" y="704823"/>
                    <a:ext cx="100853" cy="107887"/>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73" name="112 Elipse"/>
                  <p:cNvSpPr/>
                  <p:nvPr/>
                </p:nvSpPr>
                <p:spPr>
                  <a:xfrm>
                    <a:off x="6690119" y="704823"/>
                    <a:ext cx="100853" cy="107887"/>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sz="1200"/>
                  </a:p>
                </p:txBody>
              </p:sp>
              <p:sp>
                <p:nvSpPr>
                  <p:cNvPr id="375" name="187 Rectángulo"/>
                  <p:cNvSpPr/>
                  <p:nvPr/>
                </p:nvSpPr>
                <p:spPr>
                  <a:xfrm>
                    <a:off x="6535332" y="546333"/>
                    <a:ext cx="652107" cy="4787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77" name="8 Elipse"/>
                  <p:cNvSpPr/>
                  <p:nvPr/>
                </p:nvSpPr>
                <p:spPr>
                  <a:xfrm>
                    <a:off x="6621656" y="-199403"/>
                    <a:ext cx="509199" cy="460051"/>
                  </a:xfrm>
                  <a:prstGeom prst="ellipse">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i="1" dirty="0">
                        <a:solidFill>
                          <a:schemeClr val="tx1"/>
                        </a:solidFill>
                        <a:latin typeface="Arial" pitchFamily="34" charset="0"/>
                        <a:cs typeface="Arial" pitchFamily="34" charset="0"/>
                      </a:rPr>
                      <a:t>N</a:t>
                    </a:r>
                  </a:p>
                </p:txBody>
              </p:sp>
              <p:cxnSp>
                <p:nvCxnSpPr>
                  <p:cNvPr id="378" name="143 Conector recto"/>
                  <p:cNvCxnSpPr/>
                  <p:nvPr/>
                </p:nvCxnSpPr>
                <p:spPr>
                  <a:xfrm>
                    <a:off x="3053341" y="620688"/>
                    <a:ext cx="4928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143 Conector recto"/>
                  <p:cNvCxnSpPr/>
                  <p:nvPr/>
                </p:nvCxnSpPr>
                <p:spPr>
                  <a:xfrm>
                    <a:off x="3021209" y="476672"/>
                    <a:ext cx="50071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3" name="144 CuadroTexto"/>
                  <p:cNvSpPr txBox="1"/>
                  <p:nvPr/>
                </p:nvSpPr>
                <p:spPr>
                  <a:xfrm>
                    <a:off x="7884368" y="476672"/>
                    <a:ext cx="1323737" cy="574971"/>
                  </a:xfrm>
                  <a:prstGeom prst="rect">
                    <a:avLst/>
                  </a:prstGeom>
                  <a:noFill/>
                </p:spPr>
                <p:txBody>
                  <a:bodyPr wrap="square" rtlCol="0">
                    <a:spAutoFit/>
                  </a:bodyPr>
                  <a:lstStyle/>
                  <a:p>
                    <a:pPr algn="ctr"/>
                    <a:r>
                      <a:rPr lang="es-ES_tradnl" sz="1200" b="1" dirty="0" smtClean="0"/>
                      <a:t>100    </a:t>
                    </a:r>
                    <a:r>
                      <a:rPr lang="es-ES_tradnl" sz="1200" dirty="0" smtClean="0"/>
                      <a:t>3p</a:t>
                    </a:r>
                    <a:r>
                      <a:rPr lang="es-ES_tradnl" sz="1200" baseline="-25000" dirty="0" smtClean="0"/>
                      <a:t>3/2</a:t>
                    </a:r>
                    <a:endParaRPr lang="es-ES_tradnl" sz="1200" dirty="0" smtClean="0"/>
                  </a:p>
                  <a:p>
                    <a:pPr algn="ctr"/>
                    <a:endParaRPr lang="es-ES_tradnl" sz="1200" b="1" dirty="0"/>
                  </a:p>
                </p:txBody>
              </p:sp>
              <p:sp>
                <p:nvSpPr>
                  <p:cNvPr id="414" name="144 CuadroTexto"/>
                  <p:cNvSpPr txBox="1"/>
                  <p:nvPr/>
                </p:nvSpPr>
                <p:spPr>
                  <a:xfrm>
                    <a:off x="7928784" y="260648"/>
                    <a:ext cx="1323736" cy="560774"/>
                  </a:xfrm>
                  <a:prstGeom prst="rect">
                    <a:avLst/>
                  </a:prstGeom>
                  <a:noFill/>
                </p:spPr>
                <p:txBody>
                  <a:bodyPr wrap="square" rtlCol="0">
                    <a:spAutoFit/>
                  </a:bodyPr>
                  <a:lstStyle/>
                  <a:p>
                    <a:pPr algn="ctr"/>
                    <a:r>
                      <a:rPr lang="es-ES_tradnl" sz="1200" b="1" dirty="0" smtClean="0"/>
                      <a:t>108    </a:t>
                    </a:r>
                    <a:r>
                      <a:rPr lang="es-ES_tradnl" sz="1200" dirty="0" smtClean="0"/>
                      <a:t>3p1</a:t>
                    </a:r>
                    <a:r>
                      <a:rPr lang="es-ES_tradnl" sz="1200" baseline="-25000" dirty="0" smtClean="0"/>
                      <a:t>/2</a:t>
                    </a:r>
                    <a:endParaRPr lang="es-ES_tradnl" sz="1200" dirty="0" smtClean="0"/>
                  </a:p>
                  <a:p>
                    <a:pPr algn="ctr"/>
                    <a:endParaRPr lang="es-ES_tradnl" sz="1200" b="1" dirty="0"/>
                  </a:p>
                </p:txBody>
              </p:sp>
              <p:cxnSp>
                <p:nvCxnSpPr>
                  <p:cNvPr id="417" name="178 Conector recto"/>
                  <p:cNvCxnSpPr/>
                  <p:nvPr/>
                </p:nvCxnSpPr>
                <p:spPr>
                  <a:xfrm flipV="1">
                    <a:off x="2627784" y="476672"/>
                    <a:ext cx="383187" cy="7200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9" name="178 Conector recto"/>
                  <p:cNvCxnSpPr/>
                  <p:nvPr/>
                </p:nvCxnSpPr>
                <p:spPr>
                  <a:xfrm>
                    <a:off x="2627784" y="555553"/>
                    <a:ext cx="425557" cy="651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61" name="8 Elipse"/>
            <p:cNvSpPr/>
            <p:nvPr/>
          </p:nvSpPr>
          <p:spPr>
            <a:xfrm>
              <a:off x="2555776" y="980728"/>
              <a:ext cx="432048" cy="360040"/>
            </a:xfrm>
            <a:prstGeom prst="ellipse">
              <a:avLst/>
            </a:prstGeom>
            <a:solidFill>
              <a:srgbClr val="C00000"/>
            </a:solidFill>
            <a:ln w="12700">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b="1" i="1" dirty="0" smtClean="0">
                  <a:solidFill>
                    <a:schemeClr val="tx1"/>
                  </a:solidFill>
                  <a:latin typeface="Arial" pitchFamily="34" charset="0"/>
                  <a:cs typeface="Arial" pitchFamily="34" charset="0"/>
                </a:rPr>
                <a:t>Z</a:t>
              </a:r>
              <a:endParaRPr lang="es-ES_tradnl" sz="1200" b="1" i="1" dirty="0">
                <a:solidFill>
                  <a:schemeClr val="tx1"/>
                </a:solidFill>
                <a:latin typeface="Arial" pitchFamily="34" charset="0"/>
                <a:cs typeface="Arial" pitchFamily="34" charset="0"/>
              </a:endParaRPr>
            </a:p>
          </p:txBody>
        </p:sp>
      </p:grpSp>
      <p:grpSp>
        <p:nvGrpSpPr>
          <p:cNvPr id="274" name="273 Grupo"/>
          <p:cNvGrpSpPr/>
          <p:nvPr/>
        </p:nvGrpSpPr>
        <p:grpSpPr>
          <a:xfrm>
            <a:off x="6804248" y="1157965"/>
            <a:ext cx="2088359" cy="2343043"/>
            <a:chOff x="6228184" y="4437112"/>
            <a:chExt cx="1931392" cy="2190513"/>
          </a:xfrm>
        </p:grpSpPr>
        <p:pic>
          <p:nvPicPr>
            <p:cNvPr id="6148" name="Picture 4"/>
            <p:cNvPicPr>
              <a:picLocks noChangeAspect="1" noChangeArrowheads="1"/>
            </p:cNvPicPr>
            <p:nvPr/>
          </p:nvPicPr>
          <p:blipFill>
            <a:blip r:embed="rId3" cstate="print"/>
            <a:srcRect/>
            <a:stretch>
              <a:fillRect/>
            </a:stretch>
          </p:blipFill>
          <p:spPr bwMode="auto">
            <a:xfrm>
              <a:off x="6299423" y="5783517"/>
              <a:ext cx="1656953" cy="844108"/>
            </a:xfrm>
            <a:prstGeom prst="rect">
              <a:avLst/>
            </a:prstGeom>
            <a:noFill/>
            <a:ln w="9525">
              <a:solidFill>
                <a:srgbClr val="060ABA"/>
              </a:solidFill>
              <a:miter lim="800000"/>
              <a:headEnd/>
              <a:tailEnd/>
            </a:ln>
          </p:spPr>
        </p:pic>
        <p:grpSp>
          <p:nvGrpSpPr>
            <p:cNvPr id="273" name="272 Grupo"/>
            <p:cNvGrpSpPr/>
            <p:nvPr/>
          </p:nvGrpSpPr>
          <p:grpSpPr>
            <a:xfrm>
              <a:off x="6228184" y="4437112"/>
              <a:ext cx="1931392" cy="1152128"/>
              <a:chOff x="6228184" y="4437112"/>
              <a:chExt cx="1931392" cy="1152128"/>
            </a:xfrm>
          </p:grpSpPr>
          <p:grpSp>
            <p:nvGrpSpPr>
              <p:cNvPr id="264" name="263 Grupo"/>
              <p:cNvGrpSpPr/>
              <p:nvPr/>
            </p:nvGrpSpPr>
            <p:grpSpPr>
              <a:xfrm>
                <a:off x="6228184" y="4437112"/>
                <a:ext cx="1583911" cy="1152128"/>
                <a:chOff x="683833" y="4581128"/>
                <a:chExt cx="1583911" cy="1152128"/>
              </a:xfrm>
            </p:grpSpPr>
            <p:sp>
              <p:nvSpPr>
                <p:cNvPr id="265" name="264 Elipse"/>
                <p:cNvSpPr/>
                <p:nvPr/>
              </p:nvSpPr>
              <p:spPr>
                <a:xfrm>
                  <a:off x="1115616" y="4941168"/>
                  <a:ext cx="864096" cy="79208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baseline="30000" dirty="0" smtClean="0"/>
                    <a:t>132</a:t>
                  </a:r>
                  <a:r>
                    <a:rPr lang="es-ES" sz="1600" b="1" dirty="0" smtClean="0"/>
                    <a:t>Sn</a:t>
                  </a:r>
                  <a:endParaRPr lang="es-ES" sz="1600" b="1" dirty="0"/>
                </a:p>
              </p:txBody>
            </p:sp>
            <p:sp>
              <p:nvSpPr>
                <p:cNvPr id="266" name="265 Elipse"/>
                <p:cNvSpPr/>
                <p:nvPr/>
              </p:nvSpPr>
              <p:spPr>
                <a:xfrm>
                  <a:off x="827584" y="5157192"/>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8" name="267 Elipse"/>
                <p:cNvSpPr/>
                <p:nvPr/>
              </p:nvSpPr>
              <p:spPr>
                <a:xfrm>
                  <a:off x="2123728" y="5373216"/>
                  <a:ext cx="144016" cy="144016"/>
                </a:xfrm>
                <a:prstGeom prst="ellipse">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9" name="268 CuadroTexto"/>
                <p:cNvSpPr txBox="1"/>
                <p:nvPr/>
              </p:nvSpPr>
              <p:spPr>
                <a:xfrm>
                  <a:off x="683833" y="4581128"/>
                  <a:ext cx="790601" cy="307777"/>
                </a:xfrm>
                <a:prstGeom prst="rect">
                  <a:avLst/>
                </a:prstGeom>
                <a:noFill/>
              </p:spPr>
              <p:txBody>
                <a:bodyPr wrap="none" rtlCol="0">
                  <a:spAutoFit/>
                </a:bodyPr>
                <a:lstStyle/>
                <a:p>
                  <a:r>
                    <a:rPr lang="es-ES" sz="1400" dirty="0" err="1" smtClean="0"/>
                    <a:t>neutron</a:t>
                  </a:r>
                  <a:endParaRPr lang="es-ES" sz="1400" dirty="0"/>
                </a:p>
              </p:txBody>
            </p:sp>
          </p:grpSp>
          <p:sp>
            <p:nvSpPr>
              <p:cNvPr id="270" name="269 Elipse"/>
              <p:cNvSpPr/>
              <p:nvPr/>
            </p:nvSpPr>
            <p:spPr>
              <a:xfrm>
                <a:off x="7452320" y="4653136"/>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1" name="270 Elipse"/>
              <p:cNvSpPr/>
              <p:nvPr/>
            </p:nvSpPr>
            <p:spPr>
              <a:xfrm>
                <a:off x="6588224" y="4725144"/>
                <a:ext cx="144016" cy="144016"/>
              </a:xfrm>
              <a:prstGeom prst="ellipse">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2" name="271 CuadroTexto"/>
              <p:cNvSpPr txBox="1"/>
              <p:nvPr/>
            </p:nvSpPr>
            <p:spPr>
              <a:xfrm>
                <a:off x="7468361" y="4706393"/>
                <a:ext cx="691215" cy="307777"/>
              </a:xfrm>
              <a:prstGeom prst="rect">
                <a:avLst/>
              </a:prstGeom>
              <a:noFill/>
            </p:spPr>
            <p:txBody>
              <a:bodyPr wrap="none" rtlCol="0">
                <a:spAutoFit/>
              </a:bodyPr>
              <a:lstStyle/>
              <a:p>
                <a:r>
                  <a:rPr lang="es-ES" sz="1400" dirty="0" err="1" smtClean="0"/>
                  <a:t>proton</a:t>
                </a:r>
                <a:endParaRPr lang="es-ES" sz="1400" dirty="0"/>
              </a:p>
            </p:txBody>
          </p:sp>
        </p:grpSp>
      </p:grpSp>
      <p:sp>
        <p:nvSpPr>
          <p:cNvPr id="275" name="Text Box 16"/>
          <p:cNvSpPr txBox="1">
            <a:spLocks noChangeArrowheads="1"/>
          </p:cNvSpPr>
          <p:nvPr/>
        </p:nvSpPr>
        <p:spPr bwMode="auto">
          <a:xfrm>
            <a:off x="6300192" y="4470242"/>
            <a:ext cx="2664296" cy="830966"/>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pPr algn="ctr">
              <a:spcBef>
                <a:spcPct val="50000"/>
              </a:spcBef>
            </a:pPr>
            <a:r>
              <a:rPr lang="en-US" sz="1600" baseline="30000" dirty="0" smtClean="0">
                <a:solidFill>
                  <a:srgbClr val="060ABA"/>
                </a:solidFill>
              </a:rPr>
              <a:t>136</a:t>
            </a:r>
            <a:r>
              <a:rPr lang="en-US" sz="1600" dirty="0" smtClean="0">
                <a:solidFill>
                  <a:srgbClr val="060ABA"/>
                </a:solidFill>
              </a:rPr>
              <a:t>Te couples two protons and two neutrons to the doubly-magic core </a:t>
            </a:r>
            <a:r>
              <a:rPr lang="en-US" sz="1600" baseline="30000" dirty="0" smtClean="0">
                <a:solidFill>
                  <a:srgbClr val="060ABA"/>
                </a:solidFill>
              </a:rPr>
              <a:t>132</a:t>
            </a:r>
            <a:r>
              <a:rPr lang="en-US" sz="1600" dirty="0" smtClean="0">
                <a:solidFill>
                  <a:srgbClr val="060ABA"/>
                </a:solidFill>
              </a:rPr>
              <a:t>Sn.</a:t>
            </a:r>
          </a:p>
        </p:txBody>
      </p:sp>
      <p:sp>
        <p:nvSpPr>
          <p:cNvPr id="276"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277" name="30 Marcador de número de diapositiva"/>
          <p:cNvSpPr>
            <a:spLocks noGrp="1"/>
          </p:cNvSpPr>
          <p:nvPr>
            <p:ph type="sldNum" sz="quarter" idx="12"/>
          </p:nvPr>
        </p:nvSpPr>
        <p:spPr>
          <a:xfrm>
            <a:off x="8917632" y="6592267"/>
            <a:ext cx="226368" cy="365125"/>
          </a:xfrm>
        </p:spPr>
        <p:txBody>
          <a:bodyPr/>
          <a:lstStyle/>
          <a:p>
            <a:pPr>
              <a:defRPr/>
            </a:pPr>
            <a:fld id="{98A2EE96-BED7-4DAD-871F-BA89A52F8872}" type="slidenum">
              <a:rPr lang="es-ES" b="1" smtClean="0">
                <a:solidFill>
                  <a:schemeClr val="tx1"/>
                </a:solidFill>
              </a:rPr>
              <a:pPr>
                <a:defRPr/>
              </a:pPr>
              <a:t>4</a:t>
            </a:fld>
            <a:endParaRPr lang="es-ES" b="1" dirty="0">
              <a:solidFill>
                <a:schemeClr val="tx1"/>
              </a:solidFill>
            </a:endParaRPr>
          </a:p>
        </p:txBody>
      </p:sp>
      <p:sp>
        <p:nvSpPr>
          <p:cNvPr id="278" name="277 CuadroTexto"/>
          <p:cNvSpPr txBox="1"/>
          <p:nvPr/>
        </p:nvSpPr>
        <p:spPr>
          <a:xfrm>
            <a:off x="7020272" y="3645024"/>
            <a:ext cx="1455848" cy="369332"/>
          </a:xfrm>
          <a:prstGeom prst="rect">
            <a:avLst/>
          </a:prstGeom>
          <a:noFill/>
        </p:spPr>
        <p:txBody>
          <a:bodyPr wrap="none" rtlCol="0">
            <a:spAutoFit/>
          </a:bodyPr>
          <a:lstStyle/>
          <a:p>
            <a:r>
              <a:rPr lang="es-ES" dirty="0" smtClean="0">
                <a:solidFill>
                  <a:srgbClr val="060ABA"/>
                </a:solidFill>
                <a:latin typeface="+mn-lt"/>
              </a:rPr>
              <a:t> </a:t>
            </a:r>
            <a:r>
              <a:rPr lang="es-ES" dirty="0" smtClean="0">
                <a:solidFill>
                  <a:srgbClr val="060ABA"/>
                </a:solidFill>
                <a:latin typeface="Arial" pitchFamily="34" charset="0"/>
                <a:cs typeface="Arial" pitchFamily="34" charset="0"/>
              </a:rPr>
              <a:t>N=84, Z=52</a:t>
            </a:r>
            <a:endParaRPr lang="es-ES" dirty="0">
              <a:solidFill>
                <a:srgbClr val="060ABA"/>
              </a:solidFill>
              <a:latin typeface="Arial" pitchFamily="34" charset="0"/>
              <a:cs typeface="Arial" pitchFamily="34" charset="0"/>
            </a:endParaRPr>
          </a:p>
        </p:txBody>
      </p:sp>
      <p:sp>
        <p:nvSpPr>
          <p:cNvPr id="281" name="280 Forma libre"/>
          <p:cNvSpPr/>
          <p:nvPr/>
        </p:nvSpPr>
        <p:spPr>
          <a:xfrm>
            <a:off x="1259632" y="3284984"/>
            <a:ext cx="4104456" cy="3384376"/>
          </a:xfrm>
          <a:custGeom>
            <a:avLst/>
            <a:gdLst>
              <a:gd name="connsiteX0" fmla="*/ 0 w 2422567"/>
              <a:gd name="connsiteY0" fmla="*/ 11875 h 2814452"/>
              <a:gd name="connsiteX1" fmla="*/ 320634 w 2422567"/>
              <a:gd name="connsiteY1" fmla="*/ 1769423 h 2814452"/>
              <a:gd name="connsiteX2" fmla="*/ 653143 w 2422567"/>
              <a:gd name="connsiteY2" fmla="*/ 2470067 h 2814452"/>
              <a:gd name="connsiteX3" fmla="*/ 1163782 w 2422567"/>
              <a:gd name="connsiteY3" fmla="*/ 2766951 h 2814452"/>
              <a:gd name="connsiteX4" fmla="*/ 1531917 w 2422567"/>
              <a:gd name="connsiteY4" fmla="*/ 2755075 h 2814452"/>
              <a:gd name="connsiteX5" fmla="*/ 1864426 w 2422567"/>
              <a:gd name="connsiteY5" fmla="*/ 2553195 h 2814452"/>
              <a:gd name="connsiteX6" fmla="*/ 2066307 w 2422567"/>
              <a:gd name="connsiteY6" fmla="*/ 2268187 h 2814452"/>
              <a:gd name="connsiteX7" fmla="*/ 2185060 w 2422567"/>
              <a:gd name="connsiteY7" fmla="*/ 1757548 h 2814452"/>
              <a:gd name="connsiteX8" fmla="*/ 2422567 w 2422567"/>
              <a:gd name="connsiteY8" fmla="*/ 0 h 28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567" h="2814452">
                <a:moveTo>
                  <a:pt x="0" y="11875"/>
                </a:moveTo>
                <a:cubicBezTo>
                  <a:pt x="105888" y="685799"/>
                  <a:pt x="211777" y="1359724"/>
                  <a:pt x="320634" y="1769423"/>
                </a:cubicBezTo>
                <a:cubicBezTo>
                  <a:pt x="429491" y="2179122"/>
                  <a:pt x="512618" y="2303812"/>
                  <a:pt x="653143" y="2470067"/>
                </a:cubicBezTo>
                <a:cubicBezTo>
                  <a:pt x="793668" y="2636322"/>
                  <a:pt x="1017320" y="2719450"/>
                  <a:pt x="1163782" y="2766951"/>
                </a:cubicBezTo>
                <a:cubicBezTo>
                  <a:pt x="1310244" y="2814452"/>
                  <a:pt x="1415143" y="2790701"/>
                  <a:pt x="1531917" y="2755075"/>
                </a:cubicBezTo>
                <a:cubicBezTo>
                  <a:pt x="1648691" y="2719449"/>
                  <a:pt x="1775361" y="2634343"/>
                  <a:pt x="1864426" y="2553195"/>
                </a:cubicBezTo>
                <a:cubicBezTo>
                  <a:pt x="1953491" y="2472047"/>
                  <a:pt x="2012868" y="2400795"/>
                  <a:pt x="2066307" y="2268187"/>
                </a:cubicBezTo>
                <a:cubicBezTo>
                  <a:pt x="2119746" y="2135579"/>
                  <a:pt x="2125683" y="2135579"/>
                  <a:pt x="2185060" y="1757548"/>
                </a:cubicBezTo>
                <a:cubicBezTo>
                  <a:pt x="2244437" y="1379517"/>
                  <a:pt x="2333502" y="689758"/>
                  <a:pt x="2422567"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ln>
                <a:solidFill>
                  <a:schemeClr val="tx1"/>
                </a:solidFill>
              </a:ln>
            </a:endParaRPr>
          </a:p>
        </p:txBody>
      </p:sp>
      <p:cxnSp>
        <p:nvCxnSpPr>
          <p:cNvPr id="283" name="282 Conector recto"/>
          <p:cNvCxnSpPr>
            <a:stCxn id="281" idx="0"/>
            <a:endCxn id="27" idx="3"/>
          </p:cNvCxnSpPr>
          <p:nvPr/>
        </p:nvCxnSpPr>
        <p:spPr>
          <a:xfrm flipV="1">
            <a:off x="1259632" y="3261172"/>
            <a:ext cx="1909799" cy="380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285 Conector recto"/>
          <p:cNvCxnSpPr>
            <a:stCxn id="365" idx="6"/>
          </p:cNvCxnSpPr>
          <p:nvPr/>
        </p:nvCxnSpPr>
        <p:spPr>
          <a:xfrm flipV="1">
            <a:off x="3792258" y="1916832"/>
            <a:ext cx="1715846" cy="208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295 Conector recto"/>
          <p:cNvCxnSpPr>
            <a:endCxn id="281" idx="8"/>
          </p:cNvCxnSpPr>
          <p:nvPr/>
        </p:nvCxnSpPr>
        <p:spPr>
          <a:xfrm flipH="1">
            <a:off x="5364088" y="1916832"/>
            <a:ext cx="144016" cy="13681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297 Conector recto"/>
          <p:cNvCxnSpPr>
            <a:stCxn id="365" idx="4"/>
            <a:endCxn id="27" idx="0"/>
          </p:cNvCxnSpPr>
          <p:nvPr/>
        </p:nvCxnSpPr>
        <p:spPr>
          <a:xfrm>
            <a:off x="3419437" y="2126469"/>
            <a:ext cx="13619" cy="812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9" name="Text Box 16"/>
          <p:cNvSpPr txBox="1">
            <a:spLocks noChangeArrowheads="1"/>
          </p:cNvSpPr>
          <p:nvPr/>
        </p:nvSpPr>
        <p:spPr bwMode="auto">
          <a:xfrm>
            <a:off x="5652120" y="5661248"/>
            <a:ext cx="3203848" cy="861744"/>
          </a:xfrm>
          <a:prstGeom prst="rect">
            <a:avLst/>
          </a:prstGeom>
          <a:noFill/>
          <a:ln w="9525">
            <a:noFill/>
            <a:miter lim="800000"/>
            <a:headEnd/>
            <a:tailEnd/>
          </a:ln>
        </p:spPr>
        <p:txBody>
          <a:bodyPr wrap="square" lIns="91411" tIns="45705" rIns="91411" bIns="45705">
            <a:prstTxWarp prst="textNoShape">
              <a:avLst/>
            </a:prstTxWarp>
            <a:spAutoFit/>
          </a:bodyPr>
          <a:lstStyle/>
          <a:p>
            <a:pPr algn="ctr">
              <a:spcBef>
                <a:spcPct val="50000"/>
              </a:spcBef>
            </a:pPr>
            <a:r>
              <a:rPr lang="en-US" sz="2000" b="1" dirty="0" smtClean="0"/>
              <a:t>Doubly-magic </a:t>
            </a:r>
            <a:r>
              <a:rPr lang="en-US" sz="2000" b="1" baseline="30000" dirty="0" smtClean="0"/>
              <a:t>132</a:t>
            </a:r>
            <a:r>
              <a:rPr lang="en-US" sz="2000" b="1" dirty="0" smtClean="0"/>
              <a:t>Sn: </a:t>
            </a:r>
          </a:p>
          <a:p>
            <a:pPr algn="ctr">
              <a:spcBef>
                <a:spcPct val="50000"/>
              </a:spcBef>
            </a:pPr>
            <a:r>
              <a:rPr lang="en-US" sz="2000" b="1" dirty="0" smtClean="0"/>
              <a:t>Z=50, N=82</a:t>
            </a:r>
          </a:p>
        </p:txBody>
      </p:sp>
      <p:cxnSp>
        <p:nvCxnSpPr>
          <p:cNvPr id="317" name="316 Conector recto de flecha"/>
          <p:cNvCxnSpPr>
            <a:stCxn id="281" idx="6"/>
          </p:cNvCxnSpPr>
          <p:nvPr/>
        </p:nvCxnSpPr>
        <p:spPr>
          <a:xfrm>
            <a:off x="4760492" y="6012476"/>
            <a:ext cx="1179660" cy="15282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dir="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chemeClr val="tx2"/>
                </a:solidFill>
              </a:rPr>
              <a:t>Lifetime measurements in the </a:t>
            </a:r>
            <a:r>
              <a:rPr lang="en-GB" sz="2200" b="1" baseline="30000" dirty="0" smtClean="0">
                <a:solidFill>
                  <a:schemeClr val="tx2"/>
                </a:solidFill>
              </a:rPr>
              <a:t>136</a:t>
            </a:r>
            <a:r>
              <a:rPr lang="en-GB" sz="2200" b="1" dirty="0" smtClean="0">
                <a:solidFill>
                  <a:schemeClr val="tx2"/>
                </a:solidFill>
              </a:rPr>
              <a:t>Te nucleus</a:t>
            </a:r>
            <a:r>
              <a:rPr lang="en-GB" sz="2200" b="1" dirty="0" smtClean="0">
                <a:solidFill>
                  <a:srgbClr val="060ABA"/>
                </a:solidFill>
                <a:effectLst>
                  <a:outerShdw blurRad="38100" dist="38100" dir="2700000" algn="tl">
                    <a:srgbClr val="000000">
                      <a:alpha val="43137"/>
                    </a:srgbClr>
                  </a:outerShdw>
                </a:effectLst>
              </a:rPr>
              <a:t>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40</a:t>
            </a:fld>
            <a:endParaRPr lang="es-ES" b="1" dirty="0">
              <a:solidFill>
                <a:schemeClr val="tx1"/>
              </a:solidFill>
            </a:endParaRPr>
          </a:p>
        </p:txBody>
      </p:sp>
      <p:sp>
        <p:nvSpPr>
          <p:cNvPr id="13" name="8 CuadroTexto"/>
          <p:cNvSpPr txBox="1">
            <a:spLocks noChangeArrowheads="1"/>
          </p:cNvSpPr>
          <p:nvPr/>
        </p:nvSpPr>
        <p:spPr bwMode="auto">
          <a:xfrm>
            <a:off x="971600" y="476672"/>
            <a:ext cx="7920880" cy="553998"/>
          </a:xfrm>
          <a:prstGeom prst="rect">
            <a:avLst/>
          </a:prstGeom>
          <a:noFill/>
          <a:ln w="9525">
            <a:noFill/>
            <a:miter lim="800000"/>
            <a:headEnd/>
            <a:tailEnd/>
          </a:ln>
        </p:spPr>
        <p:txBody>
          <a:bodyPr wrap="square">
            <a:spAutoFit/>
          </a:bodyPr>
          <a:lstStyle/>
          <a:p>
            <a:pPr algn="ctr"/>
            <a:r>
              <a:rPr lang="en-GB" sz="3000" b="1" dirty="0">
                <a:solidFill>
                  <a:srgbClr val="920000"/>
                </a:solidFill>
                <a:effectLst>
                  <a:outerShdw blurRad="38100" dist="38100" dir="2700000" algn="tl">
                    <a:srgbClr val="000000">
                      <a:alpha val="43137"/>
                    </a:srgbClr>
                  </a:outerShdw>
                </a:effectLst>
              </a:rPr>
              <a:t> </a:t>
            </a:r>
            <a:r>
              <a:rPr lang="es-ES" sz="3000" b="1" dirty="0" err="1" smtClean="0">
                <a:solidFill>
                  <a:srgbClr val="9E0000"/>
                </a:solidFill>
              </a:rPr>
              <a:t>Lifetime</a:t>
            </a:r>
            <a:r>
              <a:rPr lang="es-ES" sz="3000" b="1" dirty="0" smtClean="0">
                <a:solidFill>
                  <a:srgbClr val="9E0000"/>
                </a:solidFill>
              </a:rPr>
              <a:t> </a:t>
            </a:r>
            <a:r>
              <a:rPr lang="es-ES" sz="3000" b="1" dirty="0" err="1" smtClean="0">
                <a:solidFill>
                  <a:srgbClr val="9E0000"/>
                </a:solidFill>
              </a:rPr>
              <a:t>value</a:t>
            </a:r>
            <a:r>
              <a:rPr lang="es-ES" sz="3000" b="1" dirty="0" smtClean="0">
                <a:solidFill>
                  <a:srgbClr val="9E0000"/>
                </a:solidFill>
              </a:rPr>
              <a:t> of </a:t>
            </a:r>
            <a:r>
              <a:rPr lang="es-ES" sz="3000" b="1" dirty="0" err="1" smtClean="0">
                <a:solidFill>
                  <a:srgbClr val="9E0000"/>
                </a:solidFill>
              </a:rPr>
              <a:t>the</a:t>
            </a:r>
            <a:r>
              <a:rPr lang="es-ES" sz="3000" b="1" dirty="0" smtClean="0">
                <a:solidFill>
                  <a:srgbClr val="9E0000"/>
                </a:solidFill>
              </a:rPr>
              <a:t> 2</a:t>
            </a:r>
            <a:r>
              <a:rPr lang="es-ES" sz="3000" b="1" baseline="30000" dirty="0" smtClean="0">
                <a:solidFill>
                  <a:srgbClr val="9E0000"/>
                </a:solidFill>
              </a:rPr>
              <a:t>+</a:t>
            </a:r>
            <a:r>
              <a:rPr lang="es-ES" sz="3000" b="1" dirty="0" smtClean="0">
                <a:solidFill>
                  <a:srgbClr val="9E0000"/>
                </a:solidFill>
              </a:rPr>
              <a:t> </a:t>
            </a:r>
            <a:r>
              <a:rPr lang="es-ES" sz="3000" b="1" dirty="0" err="1" smtClean="0">
                <a:solidFill>
                  <a:srgbClr val="9E0000"/>
                </a:solidFill>
              </a:rPr>
              <a:t>state</a:t>
            </a:r>
            <a:endParaRPr lang="es-ES" sz="3000" b="1" dirty="0" smtClean="0">
              <a:solidFill>
                <a:srgbClr val="9E0000"/>
              </a:solidFill>
            </a:endParaRPr>
          </a:p>
        </p:txBody>
      </p:sp>
      <p:pic>
        <p:nvPicPr>
          <p:cNvPr id="158722" name="Picture 2"/>
          <p:cNvPicPr>
            <a:picLocks noChangeAspect="1" noChangeArrowheads="1"/>
          </p:cNvPicPr>
          <p:nvPr/>
        </p:nvPicPr>
        <p:blipFill>
          <a:blip r:embed="rId3" cstate="print"/>
          <a:srcRect t="5214"/>
          <a:stretch>
            <a:fillRect/>
          </a:stretch>
        </p:blipFill>
        <p:spPr bwMode="auto">
          <a:xfrm>
            <a:off x="179512" y="1916832"/>
            <a:ext cx="4090441" cy="3024336"/>
          </a:xfrm>
          <a:prstGeom prst="rect">
            <a:avLst/>
          </a:prstGeom>
          <a:noFill/>
          <a:ln w="9525">
            <a:solidFill>
              <a:srgbClr val="060ABA"/>
            </a:solidFill>
            <a:miter lim="800000"/>
            <a:headEnd/>
            <a:tailEnd/>
          </a:ln>
        </p:spPr>
      </p:pic>
      <p:pic>
        <p:nvPicPr>
          <p:cNvPr id="158724" name="Picture 4"/>
          <p:cNvPicPr>
            <a:picLocks noChangeAspect="1" noChangeArrowheads="1"/>
          </p:cNvPicPr>
          <p:nvPr/>
        </p:nvPicPr>
        <p:blipFill>
          <a:blip r:embed="rId4" cstate="print"/>
          <a:srcRect/>
          <a:stretch>
            <a:fillRect/>
          </a:stretch>
        </p:blipFill>
        <p:spPr bwMode="auto">
          <a:xfrm>
            <a:off x="5292080" y="4293096"/>
            <a:ext cx="3528392" cy="2160240"/>
          </a:xfrm>
          <a:prstGeom prst="rect">
            <a:avLst/>
          </a:prstGeom>
          <a:noFill/>
          <a:ln w="9525">
            <a:solidFill>
              <a:srgbClr val="060ABA"/>
            </a:solidFill>
            <a:miter lim="800000"/>
            <a:headEnd/>
            <a:tailEnd/>
          </a:ln>
        </p:spPr>
      </p:pic>
      <p:pic>
        <p:nvPicPr>
          <p:cNvPr id="159746" name="Picture 2"/>
          <p:cNvPicPr>
            <a:picLocks noChangeAspect="1" noChangeArrowheads="1"/>
          </p:cNvPicPr>
          <p:nvPr/>
        </p:nvPicPr>
        <p:blipFill>
          <a:blip r:embed="rId5" cstate="print"/>
          <a:srcRect/>
          <a:stretch>
            <a:fillRect/>
          </a:stretch>
        </p:blipFill>
        <p:spPr bwMode="auto">
          <a:xfrm>
            <a:off x="5245373" y="1505521"/>
            <a:ext cx="3575099" cy="2283519"/>
          </a:xfrm>
          <a:prstGeom prst="rect">
            <a:avLst/>
          </a:prstGeom>
          <a:noFill/>
          <a:ln w="9525">
            <a:solidFill>
              <a:srgbClr val="060ABA"/>
            </a:solidFill>
            <a:miter lim="800000"/>
            <a:headEnd/>
            <a:tailEnd/>
          </a:ln>
        </p:spPr>
      </p:pic>
      <p:cxnSp>
        <p:nvCxnSpPr>
          <p:cNvPr id="12" name="11 Conector recto de flecha"/>
          <p:cNvCxnSpPr/>
          <p:nvPr/>
        </p:nvCxnSpPr>
        <p:spPr>
          <a:xfrm flipV="1">
            <a:off x="4520000" y="2780928"/>
            <a:ext cx="590079" cy="64807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4520000" y="3933056"/>
            <a:ext cx="590079" cy="64807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8 CuadroTexto"/>
          <p:cNvSpPr txBox="1">
            <a:spLocks noChangeArrowheads="1"/>
          </p:cNvSpPr>
          <p:nvPr/>
        </p:nvSpPr>
        <p:spPr bwMode="auto">
          <a:xfrm>
            <a:off x="4860032" y="1124744"/>
            <a:ext cx="4320480" cy="353943"/>
          </a:xfrm>
          <a:prstGeom prst="rect">
            <a:avLst/>
          </a:prstGeom>
          <a:noFill/>
          <a:ln w="9525">
            <a:noFill/>
            <a:miter lim="800000"/>
            <a:headEnd/>
            <a:tailEnd/>
          </a:ln>
        </p:spPr>
        <p:txBody>
          <a:bodyPr wrap="square">
            <a:spAutoFit/>
          </a:bodyPr>
          <a:lstStyle/>
          <a:p>
            <a:r>
              <a:rPr lang="en-GB" sz="1700" b="1" dirty="0" smtClean="0"/>
              <a:t> </a:t>
            </a:r>
            <a:r>
              <a:rPr lang="en-GB" sz="1700" b="1" dirty="0" smtClean="0">
                <a:solidFill>
                  <a:srgbClr val="060ABA"/>
                </a:solidFill>
              </a:rPr>
              <a:t>Compton Response Distribution feeder</a:t>
            </a:r>
            <a:r>
              <a:rPr lang="en-GB" sz="1700" b="1" dirty="0" smtClean="0"/>
              <a:t> </a:t>
            </a:r>
            <a:endParaRPr lang="es-ES_tradnl" sz="1700" dirty="0"/>
          </a:p>
        </p:txBody>
      </p:sp>
      <p:sp>
        <p:nvSpPr>
          <p:cNvPr id="16" name="8 CuadroTexto"/>
          <p:cNvSpPr txBox="1">
            <a:spLocks noChangeArrowheads="1"/>
          </p:cNvSpPr>
          <p:nvPr/>
        </p:nvSpPr>
        <p:spPr bwMode="auto">
          <a:xfrm>
            <a:off x="4860032" y="3939153"/>
            <a:ext cx="4320480" cy="353943"/>
          </a:xfrm>
          <a:prstGeom prst="rect">
            <a:avLst/>
          </a:prstGeom>
          <a:noFill/>
          <a:ln w="9525">
            <a:noFill/>
            <a:miter lim="800000"/>
            <a:headEnd/>
            <a:tailEnd/>
          </a:ln>
        </p:spPr>
        <p:txBody>
          <a:bodyPr wrap="square">
            <a:spAutoFit/>
          </a:bodyPr>
          <a:lstStyle/>
          <a:p>
            <a:r>
              <a:rPr lang="en-GB" sz="1700" b="1" dirty="0" smtClean="0"/>
              <a:t> </a:t>
            </a:r>
            <a:r>
              <a:rPr lang="en-GB" sz="1700" b="1" dirty="0" smtClean="0">
                <a:solidFill>
                  <a:srgbClr val="060ABA"/>
                </a:solidFill>
              </a:rPr>
              <a:t>Compton Response Distribution decay</a:t>
            </a:r>
            <a:r>
              <a:rPr lang="en-GB" sz="1700" b="1" dirty="0" smtClean="0"/>
              <a:t> </a:t>
            </a:r>
            <a:endParaRPr lang="es-ES_tradnl" sz="1700" dirty="0"/>
          </a:p>
        </p:txBody>
      </p:sp>
    </p:spTree>
  </p:cSld>
  <p:clrMapOvr>
    <a:masterClrMapping/>
  </p:clrMapOvr>
  <p:transition spd="slow">
    <p:pull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chemeClr val="tx2"/>
                </a:solidFill>
              </a:rPr>
              <a:t>Lifetime measurements in the </a:t>
            </a:r>
            <a:r>
              <a:rPr lang="en-GB" sz="2200" b="1" baseline="30000" dirty="0" smtClean="0">
                <a:solidFill>
                  <a:schemeClr val="tx2"/>
                </a:solidFill>
              </a:rPr>
              <a:t>136</a:t>
            </a:r>
            <a:r>
              <a:rPr lang="en-GB" sz="2200" b="1" dirty="0" smtClean="0">
                <a:solidFill>
                  <a:schemeClr val="tx2"/>
                </a:solidFill>
              </a:rPr>
              <a:t>Te nucleus</a:t>
            </a:r>
            <a:r>
              <a:rPr lang="en-GB" sz="2200" b="1" dirty="0" smtClean="0">
                <a:solidFill>
                  <a:srgbClr val="060ABA"/>
                </a:solidFill>
                <a:effectLst>
                  <a:outerShdw blurRad="38100" dist="38100" dir="2700000" algn="tl">
                    <a:srgbClr val="000000">
                      <a:alpha val="43137"/>
                    </a:srgbClr>
                  </a:outerShdw>
                </a:effectLst>
              </a:rPr>
              <a:t>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41</a:t>
            </a:fld>
            <a:endParaRPr lang="es-ES" b="1" dirty="0">
              <a:solidFill>
                <a:schemeClr val="tx1"/>
              </a:solidFill>
            </a:endParaRPr>
          </a:p>
        </p:txBody>
      </p:sp>
      <p:sp>
        <p:nvSpPr>
          <p:cNvPr id="13" name="8 CuadroTexto"/>
          <p:cNvSpPr txBox="1">
            <a:spLocks noChangeArrowheads="1"/>
          </p:cNvSpPr>
          <p:nvPr/>
        </p:nvSpPr>
        <p:spPr bwMode="auto">
          <a:xfrm>
            <a:off x="971600" y="685145"/>
            <a:ext cx="7920880" cy="553998"/>
          </a:xfrm>
          <a:prstGeom prst="rect">
            <a:avLst/>
          </a:prstGeom>
          <a:noFill/>
          <a:ln w="9525">
            <a:noFill/>
            <a:miter lim="800000"/>
            <a:headEnd/>
            <a:tailEnd/>
          </a:ln>
        </p:spPr>
        <p:txBody>
          <a:bodyPr wrap="square">
            <a:spAutoFit/>
          </a:bodyPr>
          <a:lstStyle/>
          <a:p>
            <a:pPr algn="ctr"/>
            <a:r>
              <a:rPr lang="en-GB" sz="3000" b="1" dirty="0">
                <a:solidFill>
                  <a:srgbClr val="920000"/>
                </a:solidFill>
                <a:effectLst>
                  <a:outerShdw blurRad="38100" dist="38100" dir="2700000" algn="tl">
                    <a:srgbClr val="000000">
                      <a:alpha val="43137"/>
                    </a:srgbClr>
                  </a:outerShdw>
                </a:effectLst>
              </a:rPr>
              <a:t> </a:t>
            </a:r>
            <a:r>
              <a:rPr lang="es-ES" sz="3000" b="1" dirty="0" err="1" smtClean="0">
                <a:solidFill>
                  <a:srgbClr val="9E0000"/>
                </a:solidFill>
              </a:rPr>
              <a:t>Lifetime</a:t>
            </a:r>
            <a:r>
              <a:rPr lang="es-ES" sz="3000" b="1" dirty="0" smtClean="0">
                <a:solidFill>
                  <a:srgbClr val="9E0000"/>
                </a:solidFill>
              </a:rPr>
              <a:t> </a:t>
            </a:r>
            <a:r>
              <a:rPr lang="es-ES" sz="3000" b="1" dirty="0" err="1" smtClean="0">
                <a:solidFill>
                  <a:srgbClr val="9E0000"/>
                </a:solidFill>
              </a:rPr>
              <a:t>value</a:t>
            </a:r>
            <a:r>
              <a:rPr lang="es-ES" sz="3000" b="1" dirty="0" smtClean="0">
                <a:solidFill>
                  <a:srgbClr val="9E0000"/>
                </a:solidFill>
              </a:rPr>
              <a:t> of </a:t>
            </a:r>
            <a:r>
              <a:rPr lang="es-ES" sz="3000" b="1" dirty="0" err="1" smtClean="0">
                <a:solidFill>
                  <a:srgbClr val="9E0000"/>
                </a:solidFill>
              </a:rPr>
              <a:t>the</a:t>
            </a:r>
            <a:r>
              <a:rPr lang="es-ES" sz="3000" b="1" dirty="0" smtClean="0">
                <a:solidFill>
                  <a:srgbClr val="9E0000"/>
                </a:solidFill>
              </a:rPr>
              <a:t> 2</a:t>
            </a:r>
            <a:r>
              <a:rPr lang="es-ES" sz="3000" b="1" baseline="30000" dirty="0" smtClean="0">
                <a:solidFill>
                  <a:srgbClr val="9E0000"/>
                </a:solidFill>
              </a:rPr>
              <a:t>+</a:t>
            </a:r>
            <a:r>
              <a:rPr lang="es-ES" sz="3000" b="1" dirty="0" smtClean="0">
                <a:solidFill>
                  <a:srgbClr val="9E0000"/>
                </a:solidFill>
              </a:rPr>
              <a:t> </a:t>
            </a:r>
            <a:r>
              <a:rPr lang="es-ES" sz="3000" b="1" dirty="0" err="1" smtClean="0">
                <a:solidFill>
                  <a:srgbClr val="9E0000"/>
                </a:solidFill>
              </a:rPr>
              <a:t>state</a:t>
            </a:r>
            <a:endParaRPr lang="es-ES" sz="3000" b="1" dirty="0" smtClean="0">
              <a:solidFill>
                <a:srgbClr val="9E0000"/>
              </a:solidFill>
            </a:endParaRPr>
          </a:p>
        </p:txBody>
      </p:sp>
      <p:pic>
        <p:nvPicPr>
          <p:cNvPr id="354307" name="Picture 3"/>
          <p:cNvPicPr>
            <a:picLocks noChangeAspect="1" noChangeArrowheads="1"/>
          </p:cNvPicPr>
          <p:nvPr/>
        </p:nvPicPr>
        <p:blipFill>
          <a:blip r:embed="rId3" cstate="print"/>
          <a:srcRect/>
          <a:stretch>
            <a:fillRect/>
          </a:stretch>
        </p:blipFill>
        <p:spPr bwMode="auto">
          <a:xfrm>
            <a:off x="35496" y="1484784"/>
            <a:ext cx="6226558" cy="3168352"/>
          </a:xfrm>
          <a:prstGeom prst="rect">
            <a:avLst/>
          </a:prstGeom>
          <a:noFill/>
          <a:ln w="9525">
            <a:solidFill>
              <a:srgbClr val="060ABA"/>
            </a:solidFill>
            <a:miter lim="800000"/>
            <a:headEnd/>
            <a:tailEnd/>
          </a:ln>
        </p:spPr>
      </p:pic>
      <p:grpSp>
        <p:nvGrpSpPr>
          <p:cNvPr id="2" name="32 Grupo"/>
          <p:cNvGrpSpPr/>
          <p:nvPr/>
        </p:nvGrpSpPr>
        <p:grpSpPr>
          <a:xfrm>
            <a:off x="6300192" y="1484784"/>
            <a:ext cx="2808312" cy="3168352"/>
            <a:chOff x="6300192" y="1484784"/>
            <a:chExt cx="2808312" cy="3168352"/>
          </a:xfrm>
        </p:grpSpPr>
        <p:grpSp>
          <p:nvGrpSpPr>
            <p:cNvPr id="3" name="31 Grupo"/>
            <p:cNvGrpSpPr/>
            <p:nvPr/>
          </p:nvGrpSpPr>
          <p:grpSpPr>
            <a:xfrm>
              <a:off x="6300192" y="1484784"/>
              <a:ext cx="2808312" cy="3168352"/>
              <a:chOff x="6300192" y="1484784"/>
              <a:chExt cx="2808312" cy="3168352"/>
            </a:xfrm>
          </p:grpSpPr>
          <p:grpSp>
            <p:nvGrpSpPr>
              <p:cNvPr id="4" name="25 Grupo"/>
              <p:cNvGrpSpPr/>
              <p:nvPr/>
            </p:nvGrpSpPr>
            <p:grpSpPr>
              <a:xfrm>
                <a:off x="6300192" y="1484784"/>
                <a:ext cx="2808312" cy="3168352"/>
                <a:chOff x="6300192" y="1484784"/>
                <a:chExt cx="2808312" cy="3168352"/>
              </a:xfrm>
            </p:grpSpPr>
            <p:grpSp>
              <p:nvGrpSpPr>
                <p:cNvPr id="5" name="20 Grupo"/>
                <p:cNvGrpSpPr/>
                <p:nvPr/>
              </p:nvGrpSpPr>
              <p:grpSpPr>
                <a:xfrm>
                  <a:off x="6300192" y="1484784"/>
                  <a:ext cx="2808312" cy="3168352"/>
                  <a:chOff x="6300192" y="1484784"/>
                  <a:chExt cx="2808312" cy="3168352"/>
                </a:xfrm>
              </p:grpSpPr>
              <p:grpSp>
                <p:nvGrpSpPr>
                  <p:cNvPr id="6" name="18 Grupo"/>
                  <p:cNvGrpSpPr/>
                  <p:nvPr/>
                </p:nvGrpSpPr>
                <p:grpSpPr>
                  <a:xfrm>
                    <a:off x="6300192" y="1484784"/>
                    <a:ext cx="2781284" cy="3168352"/>
                    <a:chOff x="6300192" y="1484784"/>
                    <a:chExt cx="2781284" cy="3168352"/>
                  </a:xfrm>
                </p:grpSpPr>
                <p:pic>
                  <p:nvPicPr>
                    <p:cNvPr id="9" name="Picture 2"/>
                    <p:cNvPicPr>
                      <a:picLocks noChangeAspect="1" noChangeArrowheads="1"/>
                    </p:cNvPicPr>
                    <p:nvPr/>
                  </p:nvPicPr>
                  <p:blipFill>
                    <a:blip r:embed="rId4" cstate="print"/>
                    <a:srcRect t="2222"/>
                    <a:stretch>
                      <a:fillRect/>
                    </a:stretch>
                  </p:blipFill>
                  <p:spPr bwMode="auto">
                    <a:xfrm>
                      <a:off x="6300192" y="1484784"/>
                      <a:ext cx="2781284" cy="3168352"/>
                    </a:xfrm>
                    <a:prstGeom prst="rect">
                      <a:avLst/>
                    </a:prstGeom>
                    <a:noFill/>
                    <a:ln w="9525">
                      <a:solidFill>
                        <a:srgbClr val="060ABA"/>
                      </a:solidFill>
                      <a:miter lim="800000"/>
                      <a:headEnd/>
                      <a:tailEnd/>
                    </a:ln>
                  </p:spPr>
                </p:pic>
                <p:sp>
                  <p:nvSpPr>
                    <p:cNvPr id="12" name="11 Elipse"/>
                    <p:cNvSpPr/>
                    <p:nvPr/>
                  </p:nvSpPr>
                  <p:spPr>
                    <a:xfrm>
                      <a:off x="7668344" y="2924944"/>
                      <a:ext cx="360040"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a:off x="7956376" y="3284984"/>
                      <a:ext cx="360040"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a:off x="8252792" y="3653408"/>
                      <a:ext cx="351656" cy="6396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a:off x="7380312" y="2204864"/>
                      <a:ext cx="288032"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0" name="Text Box 31"/>
                  <p:cNvSpPr txBox="1">
                    <a:spLocks noChangeArrowheads="1"/>
                  </p:cNvSpPr>
                  <p:nvPr/>
                </p:nvSpPr>
                <p:spPr bwMode="auto">
                  <a:xfrm>
                    <a:off x="7956376" y="2348880"/>
                    <a:ext cx="1152128" cy="28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400" b="1" dirty="0" err="1" smtClean="0">
                        <a:solidFill>
                          <a:schemeClr val="tx1"/>
                        </a:solidFill>
                        <a:latin typeface="Arial" charset="0"/>
                      </a:rPr>
                      <a:t>HPGe</a:t>
                    </a:r>
                    <a:r>
                      <a:rPr lang="en-US" sz="1400" b="1" dirty="0" smtClean="0">
                        <a:solidFill>
                          <a:schemeClr val="tx1"/>
                        </a:solidFill>
                        <a:latin typeface="Arial" charset="0"/>
                      </a:rPr>
                      <a:t>-gate</a:t>
                    </a:r>
                    <a:endParaRPr lang="en-US" sz="1400" b="1" dirty="0">
                      <a:solidFill>
                        <a:schemeClr val="tx1"/>
                      </a:solidFill>
                      <a:latin typeface="Arial" charset="0"/>
                    </a:endParaRPr>
                  </a:p>
                </p:txBody>
              </p:sp>
            </p:grpSp>
            <p:cxnSp>
              <p:nvCxnSpPr>
                <p:cNvPr id="23" name="22 Conector recto de flecha"/>
                <p:cNvCxnSpPr/>
                <p:nvPr/>
              </p:nvCxnSpPr>
              <p:spPr>
                <a:xfrm flipH="1">
                  <a:off x="7956376" y="2636912"/>
                  <a:ext cx="144016" cy="2160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a:stCxn id="20" idx="1"/>
                </p:cNvCxnSpPr>
                <p:nvPr/>
              </p:nvCxnSpPr>
              <p:spPr>
                <a:xfrm flipH="1">
                  <a:off x="7668344" y="2491986"/>
                  <a:ext cx="288032" cy="9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cxnSp>
            <p:nvCxnSpPr>
              <p:cNvPr id="29" name="28 Conector recto de flecha"/>
              <p:cNvCxnSpPr/>
              <p:nvPr/>
            </p:nvCxnSpPr>
            <p:spPr>
              <a:xfrm flipV="1">
                <a:off x="7596336" y="3501008"/>
                <a:ext cx="288032" cy="21602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30 Conector recto de flecha"/>
              <p:cNvCxnSpPr/>
              <p:nvPr/>
            </p:nvCxnSpPr>
            <p:spPr>
              <a:xfrm>
                <a:off x="7884368" y="3933056"/>
                <a:ext cx="288032"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 Box 31"/>
            <p:cNvSpPr txBox="1">
              <a:spLocks noChangeArrowheads="1"/>
            </p:cNvSpPr>
            <p:nvPr/>
          </p:nvSpPr>
          <p:spPr bwMode="auto">
            <a:xfrm>
              <a:off x="6516216" y="3789040"/>
              <a:ext cx="1656184" cy="28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400" b="1" dirty="0" smtClean="0">
                  <a:solidFill>
                    <a:schemeClr val="tx1"/>
                  </a:solidFill>
                  <a:latin typeface="Arial" charset="0"/>
                </a:rPr>
                <a:t>LaBr</a:t>
              </a:r>
              <a:r>
                <a:rPr lang="en-US" sz="1400" b="1" baseline="-25000" dirty="0" smtClean="0">
                  <a:solidFill>
                    <a:schemeClr val="tx1"/>
                  </a:solidFill>
                  <a:latin typeface="Arial" charset="0"/>
                </a:rPr>
                <a:t>3</a:t>
              </a:r>
              <a:r>
                <a:rPr lang="en-US" sz="1400" b="1" dirty="0" smtClean="0">
                  <a:solidFill>
                    <a:schemeClr val="tx1"/>
                  </a:solidFill>
                  <a:latin typeface="Arial" charset="0"/>
                </a:rPr>
                <a:t>(Ce)-gates </a:t>
              </a:r>
              <a:endParaRPr lang="en-US" sz="1400" b="1" dirty="0">
                <a:solidFill>
                  <a:schemeClr val="tx1"/>
                </a:solidFill>
                <a:latin typeface="Arial" charset="0"/>
              </a:endParaRPr>
            </a:p>
          </p:txBody>
        </p:sp>
      </p:grpSp>
      <p:pic>
        <p:nvPicPr>
          <p:cNvPr id="104449" name="Picture 1"/>
          <p:cNvPicPr>
            <a:picLocks noChangeAspect="1" noChangeArrowheads="1"/>
          </p:cNvPicPr>
          <p:nvPr/>
        </p:nvPicPr>
        <p:blipFill>
          <a:blip r:embed="rId5" cstate="print"/>
          <a:srcRect/>
          <a:stretch>
            <a:fillRect/>
          </a:stretch>
        </p:blipFill>
        <p:spPr bwMode="auto">
          <a:xfrm>
            <a:off x="2123728" y="4824561"/>
            <a:ext cx="5359841" cy="1772791"/>
          </a:xfrm>
          <a:prstGeom prst="rect">
            <a:avLst/>
          </a:prstGeom>
          <a:noFill/>
          <a:ln w="9525">
            <a:noFill/>
            <a:miter lim="800000"/>
            <a:headEnd/>
            <a:tailEnd/>
          </a:ln>
        </p:spPr>
      </p:pic>
      <p:sp>
        <p:nvSpPr>
          <p:cNvPr id="26" name="15 Elipse"/>
          <p:cNvSpPr/>
          <p:nvPr/>
        </p:nvSpPr>
        <p:spPr>
          <a:xfrm rot="5400000">
            <a:off x="6300192" y="5877272"/>
            <a:ext cx="288032" cy="100811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CuadroTexto"/>
          <p:cNvSpPr txBox="1">
            <a:spLocks noChangeArrowheads="1"/>
          </p:cNvSpPr>
          <p:nvPr/>
        </p:nvSpPr>
        <p:spPr bwMode="auto">
          <a:xfrm>
            <a:off x="1368152" y="44624"/>
            <a:ext cx="7884368" cy="769441"/>
          </a:xfrm>
          <a:prstGeom prst="rect">
            <a:avLst/>
          </a:prstGeom>
          <a:noFill/>
          <a:ln w="9525">
            <a:noFill/>
            <a:miter lim="800000"/>
            <a:headEnd/>
            <a:tailEnd/>
          </a:ln>
        </p:spPr>
        <p:txBody>
          <a:bodyPr wrap="square">
            <a:spAutoFit/>
          </a:bodyPr>
          <a:lstStyle/>
          <a:p>
            <a:pPr algn="ctr"/>
            <a:r>
              <a:rPr lang="en-GB" sz="2200" b="1" dirty="0" smtClean="0">
                <a:solidFill>
                  <a:schemeClr val="tx2"/>
                </a:solidFill>
              </a:rPr>
              <a:t>Lifetime measurements in the </a:t>
            </a:r>
            <a:r>
              <a:rPr lang="en-GB" sz="2200" b="1" baseline="30000" dirty="0" smtClean="0">
                <a:solidFill>
                  <a:schemeClr val="tx2"/>
                </a:solidFill>
              </a:rPr>
              <a:t>136</a:t>
            </a:r>
            <a:r>
              <a:rPr lang="en-GB" sz="2200" b="1" dirty="0" smtClean="0">
                <a:solidFill>
                  <a:schemeClr val="tx2"/>
                </a:solidFill>
              </a:rPr>
              <a:t>Te nucleus</a:t>
            </a:r>
            <a:r>
              <a:rPr lang="en-GB" sz="2200" b="1" dirty="0" smtClean="0">
                <a:solidFill>
                  <a:srgbClr val="060ABA"/>
                </a:solidFill>
                <a:effectLst>
                  <a:outerShdw blurRad="38100" dist="38100" dir="2700000" algn="tl">
                    <a:srgbClr val="000000">
                      <a:alpha val="43137"/>
                    </a:srgbClr>
                  </a:outerShdw>
                </a:effectLst>
              </a:rPr>
              <a:t>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15"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9" name="30 Marcador de número de diapositiva"/>
          <p:cNvSpPr>
            <a:spLocks noGrp="1"/>
          </p:cNvSpPr>
          <p:nvPr>
            <p:ph type="sldNum" sz="quarter" idx="12"/>
          </p:nvPr>
        </p:nvSpPr>
        <p:spPr>
          <a:xfrm>
            <a:off x="8748464" y="6592267"/>
            <a:ext cx="395536" cy="365125"/>
          </a:xfrm>
        </p:spPr>
        <p:txBody>
          <a:bodyPr/>
          <a:lstStyle/>
          <a:p>
            <a:pPr>
              <a:defRPr/>
            </a:pPr>
            <a:fld id="{98A2EE96-BED7-4DAD-871F-BA89A52F8872}" type="slidenum">
              <a:rPr lang="es-ES" b="1" smtClean="0">
                <a:solidFill>
                  <a:schemeClr val="tx1"/>
                </a:solidFill>
              </a:rPr>
              <a:pPr>
                <a:defRPr/>
              </a:pPr>
              <a:t>42</a:t>
            </a:fld>
            <a:endParaRPr lang="es-ES" b="1" dirty="0">
              <a:solidFill>
                <a:schemeClr val="tx1"/>
              </a:solidFill>
            </a:endParaRPr>
          </a:p>
        </p:txBody>
      </p:sp>
      <p:pic>
        <p:nvPicPr>
          <p:cNvPr id="160770" name="Picture 2"/>
          <p:cNvPicPr>
            <a:picLocks noChangeAspect="1" noChangeArrowheads="1"/>
          </p:cNvPicPr>
          <p:nvPr/>
        </p:nvPicPr>
        <p:blipFill>
          <a:blip r:embed="rId2" cstate="print"/>
          <a:srcRect/>
          <a:stretch>
            <a:fillRect/>
          </a:stretch>
        </p:blipFill>
        <p:spPr bwMode="auto">
          <a:xfrm>
            <a:off x="323528" y="1268759"/>
            <a:ext cx="4032448" cy="3016699"/>
          </a:xfrm>
          <a:prstGeom prst="rect">
            <a:avLst/>
          </a:prstGeom>
          <a:noFill/>
          <a:ln w="9525">
            <a:solidFill>
              <a:srgbClr val="060ABA"/>
            </a:solidFill>
            <a:miter lim="800000"/>
            <a:headEnd/>
            <a:tailEnd/>
          </a:ln>
        </p:spPr>
      </p:pic>
      <p:pic>
        <p:nvPicPr>
          <p:cNvPr id="160771" name="Picture 3"/>
          <p:cNvPicPr>
            <a:picLocks noChangeAspect="1" noChangeArrowheads="1"/>
          </p:cNvPicPr>
          <p:nvPr/>
        </p:nvPicPr>
        <p:blipFill>
          <a:blip r:embed="rId3" cstate="print"/>
          <a:srcRect/>
          <a:stretch>
            <a:fillRect/>
          </a:stretch>
        </p:blipFill>
        <p:spPr bwMode="auto">
          <a:xfrm>
            <a:off x="4563675" y="1268760"/>
            <a:ext cx="4328805" cy="3024336"/>
          </a:xfrm>
          <a:prstGeom prst="rect">
            <a:avLst/>
          </a:prstGeom>
          <a:noFill/>
          <a:ln w="9525">
            <a:solidFill>
              <a:srgbClr val="060ABA"/>
            </a:solidFill>
            <a:miter lim="800000"/>
            <a:headEnd/>
            <a:tailEnd/>
          </a:ln>
        </p:spPr>
      </p:pic>
      <p:sp>
        <p:nvSpPr>
          <p:cNvPr id="8" name="8 CuadroTexto"/>
          <p:cNvSpPr txBox="1">
            <a:spLocks noChangeArrowheads="1"/>
          </p:cNvSpPr>
          <p:nvPr/>
        </p:nvSpPr>
        <p:spPr bwMode="auto">
          <a:xfrm>
            <a:off x="971600" y="476672"/>
            <a:ext cx="7920880" cy="553998"/>
          </a:xfrm>
          <a:prstGeom prst="rect">
            <a:avLst/>
          </a:prstGeom>
          <a:noFill/>
          <a:ln w="9525">
            <a:noFill/>
            <a:miter lim="800000"/>
            <a:headEnd/>
            <a:tailEnd/>
          </a:ln>
        </p:spPr>
        <p:txBody>
          <a:bodyPr wrap="square">
            <a:spAutoFit/>
          </a:bodyPr>
          <a:lstStyle/>
          <a:p>
            <a:pPr algn="ctr"/>
            <a:r>
              <a:rPr lang="en-GB" sz="3000" b="1" dirty="0">
                <a:solidFill>
                  <a:srgbClr val="920000"/>
                </a:solidFill>
                <a:effectLst>
                  <a:outerShdw blurRad="38100" dist="38100" dir="2700000" algn="tl">
                    <a:srgbClr val="000000">
                      <a:alpha val="43137"/>
                    </a:srgbClr>
                  </a:outerShdw>
                </a:effectLst>
              </a:rPr>
              <a:t> </a:t>
            </a:r>
            <a:r>
              <a:rPr lang="es-ES" sz="3000" b="1" dirty="0" err="1" smtClean="0">
                <a:solidFill>
                  <a:srgbClr val="9E0000"/>
                </a:solidFill>
              </a:rPr>
              <a:t>Lifetime</a:t>
            </a:r>
            <a:r>
              <a:rPr lang="es-ES" sz="3000" b="1" dirty="0" smtClean="0">
                <a:solidFill>
                  <a:srgbClr val="9E0000"/>
                </a:solidFill>
              </a:rPr>
              <a:t> </a:t>
            </a:r>
            <a:r>
              <a:rPr lang="es-ES" sz="3000" b="1" dirty="0" err="1" smtClean="0">
                <a:solidFill>
                  <a:srgbClr val="9E0000"/>
                </a:solidFill>
              </a:rPr>
              <a:t>value</a:t>
            </a:r>
            <a:r>
              <a:rPr lang="es-ES" sz="3000" b="1" dirty="0" smtClean="0">
                <a:solidFill>
                  <a:srgbClr val="9E0000"/>
                </a:solidFill>
              </a:rPr>
              <a:t> of </a:t>
            </a:r>
            <a:r>
              <a:rPr lang="es-ES" sz="3000" b="1" dirty="0" err="1" smtClean="0">
                <a:solidFill>
                  <a:srgbClr val="9E0000"/>
                </a:solidFill>
              </a:rPr>
              <a:t>the</a:t>
            </a:r>
            <a:r>
              <a:rPr lang="es-ES" sz="3000" b="1" dirty="0" smtClean="0">
                <a:solidFill>
                  <a:srgbClr val="9E0000"/>
                </a:solidFill>
              </a:rPr>
              <a:t> 2</a:t>
            </a:r>
            <a:r>
              <a:rPr lang="es-ES" sz="3000" b="1" baseline="30000" dirty="0" smtClean="0">
                <a:solidFill>
                  <a:srgbClr val="9E0000"/>
                </a:solidFill>
              </a:rPr>
              <a:t>+</a:t>
            </a:r>
            <a:r>
              <a:rPr lang="es-ES" sz="3000" b="1" dirty="0" smtClean="0">
                <a:solidFill>
                  <a:srgbClr val="9E0000"/>
                </a:solidFill>
              </a:rPr>
              <a:t> </a:t>
            </a:r>
            <a:r>
              <a:rPr lang="es-ES" sz="3000" b="1" dirty="0" err="1" smtClean="0">
                <a:solidFill>
                  <a:srgbClr val="9E0000"/>
                </a:solidFill>
              </a:rPr>
              <a:t>state</a:t>
            </a:r>
            <a:endParaRPr lang="es-ES" sz="3000" b="1" dirty="0" smtClean="0">
              <a:solidFill>
                <a:srgbClr val="9E0000"/>
              </a:solidFill>
            </a:endParaRPr>
          </a:p>
        </p:txBody>
      </p:sp>
      <p:pic>
        <p:nvPicPr>
          <p:cNvPr id="160773" name="Picture 5"/>
          <p:cNvPicPr>
            <a:picLocks noChangeAspect="1" noChangeArrowheads="1"/>
          </p:cNvPicPr>
          <p:nvPr/>
        </p:nvPicPr>
        <p:blipFill>
          <a:blip r:embed="rId4" cstate="print"/>
          <a:srcRect/>
          <a:stretch>
            <a:fillRect/>
          </a:stretch>
        </p:blipFill>
        <p:spPr bwMode="auto">
          <a:xfrm>
            <a:off x="2038350" y="4397077"/>
            <a:ext cx="5067300" cy="2200275"/>
          </a:xfrm>
          <a:prstGeom prst="rect">
            <a:avLst/>
          </a:prstGeom>
          <a:noFill/>
          <a:ln w="9525">
            <a:solidFill>
              <a:srgbClr val="060ABA"/>
            </a:solidFill>
            <a:miter lim="800000"/>
            <a:headEnd/>
            <a:tailEnd/>
          </a:ln>
        </p:spPr>
      </p:pic>
    </p:spTree>
  </p:cSld>
  <p:clrMapOvr>
    <a:masterClrMapping/>
  </p:clrMapOvr>
  <p:transition spd="med">
    <p:pull dir="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CuadroTexto"/>
          <p:cNvSpPr txBox="1">
            <a:spLocks noChangeArrowheads="1"/>
          </p:cNvSpPr>
          <p:nvPr/>
        </p:nvSpPr>
        <p:spPr bwMode="auto">
          <a:xfrm>
            <a:off x="1368152" y="44624"/>
            <a:ext cx="7884368" cy="769441"/>
          </a:xfrm>
          <a:prstGeom prst="rect">
            <a:avLst/>
          </a:prstGeom>
          <a:noFill/>
          <a:ln w="9525">
            <a:noFill/>
            <a:miter lim="800000"/>
            <a:headEnd/>
            <a:tailEnd/>
          </a:ln>
        </p:spPr>
        <p:txBody>
          <a:bodyPr wrap="square">
            <a:spAutoFit/>
          </a:bodyPr>
          <a:lstStyle/>
          <a:p>
            <a:pPr algn="ctr"/>
            <a:r>
              <a:rPr lang="en-GB" sz="2200" b="1" dirty="0" smtClean="0">
                <a:solidFill>
                  <a:schemeClr val="tx2"/>
                </a:solidFill>
              </a:rPr>
              <a:t>Lifetime measurements in the </a:t>
            </a:r>
            <a:r>
              <a:rPr lang="en-GB" sz="2200" b="1" baseline="30000" dirty="0" smtClean="0">
                <a:solidFill>
                  <a:schemeClr val="tx2"/>
                </a:solidFill>
              </a:rPr>
              <a:t>136</a:t>
            </a:r>
            <a:r>
              <a:rPr lang="en-GB" sz="2200" b="1" dirty="0" smtClean="0">
                <a:solidFill>
                  <a:schemeClr val="tx2"/>
                </a:solidFill>
              </a:rPr>
              <a:t>Te nucleus</a:t>
            </a:r>
            <a:r>
              <a:rPr lang="en-GB" sz="2200" b="1" dirty="0" smtClean="0">
                <a:solidFill>
                  <a:srgbClr val="060ABA"/>
                </a:solidFill>
                <a:effectLst>
                  <a:outerShdw blurRad="38100" dist="38100" dir="2700000" algn="tl">
                    <a:srgbClr val="000000">
                      <a:alpha val="43137"/>
                    </a:srgbClr>
                  </a:outerShdw>
                </a:effectLst>
              </a:rPr>
              <a:t>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15"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9" name="30 Marcador de número de diapositiva"/>
          <p:cNvSpPr>
            <a:spLocks noGrp="1"/>
          </p:cNvSpPr>
          <p:nvPr>
            <p:ph type="sldNum" sz="quarter" idx="12"/>
          </p:nvPr>
        </p:nvSpPr>
        <p:spPr>
          <a:xfrm>
            <a:off x="8748464" y="6592267"/>
            <a:ext cx="395536" cy="365125"/>
          </a:xfrm>
        </p:spPr>
        <p:txBody>
          <a:bodyPr/>
          <a:lstStyle/>
          <a:p>
            <a:pPr>
              <a:defRPr/>
            </a:pPr>
            <a:fld id="{98A2EE96-BED7-4DAD-871F-BA89A52F8872}" type="slidenum">
              <a:rPr lang="es-ES" b="1" smtClean="0">
                <a:solidFill>
                  <a:schemeClr val="tx1"/>
                </a:solidFill>
              </a:rPr>
              <a:pPr>
                <a:defRPr/>
              </a:pPr>
              <a:t>43</a:t>
            </a:fld>
            <a:endParaRPr lang="es-ES" b="1" dirty="0">
              <a:solidFill>
                <a:schemeClr val="tx1"/>
              </a:solidFill>
            </a:endParaRPr>
          </a:p>
        </p:txBody>
      </p:sp>
      <p:sp>
        <p:nvSpPr>
          <p:cNvPr id="8" name="8 CuadroTexto"/>
          <p:cNvSpPr txBox="1">
            <a:spLocks noChangeArrowheads="1"/>
          </p:cNvSpPr>
          <p:nvPr/>
        </p:nvSpPr>
        <p:spPr bwMode="auto">
          <a:xfrm>
            <a:off x="1187624" y="476672"/>
            <a:ext cx="7920880" cy="1015663"/>
          </a:xfrm>
          <a:prstGeom prst="rect">
            <a:avLst/>
          </a:prstGeom>
          <a:noFill/>
          <a:ln w="9525">
            <a:noFill/>
            <a:miter lim="800000"/>
            <a:headEnd/>
            <a:tailEnd/>
          </a:ln>
        </p:spPr>
        <p:txBody>
          <a:bodyPr wrap="square">
            <a:spAutoFit/>
          </a:bodyPr>
          <a:lstStyle/>
          <a:p>
            <a:pPr algn="ctr"/>
            <a:r>
              <a:rPr lang="en-GB" sz="3000" b="1" dirty="0">
                <a:solidFill>
                  <a:srgbClr val="920000"/>
                </a:solidFill>
                <a:effectLst>
                  <a:outerShdw blurRad="38100" dist="38100" dir="2700000" algn="tl">
                    <a:srgbClr val="000000">
                      <a:alpha val="43137"/>
                    </a:srgbClr>
                  </a:outerShdw>
                </a:effectLst>
                <a:latin typeface="Arial" pitchFamily="34" charset="0"/>
                <a:cs typeface="Arial" pitchFamily="34" charset="0"/>
              </a:rPr>
              <a:t> </a:t>
            </a:r>
            <a:r>
              <a:rPr lang="es-ES" sz="3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s-ES" sz="30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Theoretical</a:t>
            </a:r>
            <a:r>
              <a:rPr lang="es-ES"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s-ES" sz="30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calculations</a:t>
            </a:r>
            <a:r>
              <a:rPr lang="es-ES"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s-ES" sz="3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B(E2;</a:t>
            </a:r>
            <a:r>
              <a:rPr lang="en-US" altLang="es-ES" sz="3000" dirty="0" smtClean="0">
                <a:solidFill>
                  <a:srgbClr val="C00000"/>
                </a:solidFill>
                <a:latin typeface="Arial" pitchFamily="34" charset="0"/>
                <a:cs typeface="Arial" pitchFamily="34" charset="0"/>
              </a:rPr>
              <a:t> 2</a:t>
            </a:r>
            <a:r>
              <a:rPr lang="en-US" altLang="es-ES" sz="3000" baseline="30000" dirty="0" smtClean="0">
                <a:solidFill>
                  <a:srgbClr val="C00000"/>
                </a:solidFill>
                <a:latin typeface="Arial" pitchFamily="34" charset="0"/>
                <a:cs typeface="Arial" pitchFamily="34" charset="0"/>
              </a:rPr>
              <a:t>+</a:t>
            </a:r>
            <a:r>
              <a:rPr lang="en-US" altLang="es-ES" sz="3000" dirty="0" smtClean="0">
                <a:solidFill>
                  <a:srgbClr val="C00000"/>
                </a:solidFill>
                <a:latin typeface="Arial" pitchFamily="34" charset="0"/>
                <a:cs typeface="Arial" pitchFamily="34" charset="0"/>
                <a:sym typeface="Symbol"/>
              </a:rPr>
              <a:t></a:t>
            </a:r>
            <a:r>
              <a:rPr lang="en-US" altLang="es-ES" sz="3000" dirty="0" smtClean="0">
                <a:solidFill>
                  <a:srgbClr val="C00000"/>
                </a:solidFill>
                <a:latin typeface="Arial" pitchFamily="34" charset="0"/>
                <a:cs typeface="Arial" pitchFamily="34" charset="0"/>
              </a:rPr>
              <a:t>0</a:t>
            </a:r>
            <a:r>
              <a:rPr lang="en-US" altLang="es-ES" sz="3000" baseline="30000" dirty="0" smtClean="0">
                <a:solidFill>
                  <a:srgbClr val="C00000"/>
                </a:solidFill>
                <a:latin typeface="Arial" pitchFamily="34" charset="0"/>
                <a:cs typeface="Arial" pitchFamily="34" charset="0"/>
              </a:rPr>
              <a:t>+</a:t>
            </a:r>
            <a:r>
              <a:rPr lang="es-ES" sz="3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es-ES"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endParaRPr lang="es-ES" sz="30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ctr"/>
            <a:endParaRPr lang="es-ES" sz="3000" b="1" dirty="0" smtClean="0">
              <a:solidFill>
                <a:srgbClr val="9E0000"/>
              </a:solidFill>
            </a:endParaRPr>
          </a:p>
        </p:txBody>
      </p:sp>
      <p:pic>
        <p:nvPicPr>
          <p:cNvPr id="160772" name="Picture 4"/>
          <p:cNvPicPr>
            <a:picLocks noChangeAspect="1" noChangeArrowheads="1"/>
          </p:cNvPicPr>
          <p:nvPr/>
        </p:nvPicPr>
        <p:blipFill>
          <a:blip r:embed="rId2" cstate="print"/>
          <a:srcRect/>
          <a:stretch>
            <a:fillRect/>
          </a:stretch>
        </p:blipFill>
        <p:spPr bwMode="auto">
          <a:xfrm>
            <a:off x="755576" y="1340768"/>
            <a:ext cx="8035195" cy="4968552"/>
          </a:xfrm>
          <a:prstGeom prst="rect">
            <a:avLst/>
          </a:prstGeom>
          <a:noFill/>
          <a:ln w="9525">
            <a:noFill/>
            <a:miter lim="800000"/>
            <a:headEnd/>
            <a:tailEnd/>
          </a:ln>
        </p:spPr>
      </p:pic>
    </p:spTree>
  </p:cSld>
  <p:clrMapOvr>
    <a:masterClrMapping/>
  </p:clrMapOvr>
  <p:transition spd="med">
    <p:pull dir="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9" name="30 Marcador de número de diapositiva"/>
          <p:cNvSpPr>
            <a:spLocks noGrp="1"/>
          </p:cNvSpPr>
          <p:nvPr>
            <p:ph type="sldNum" sz="quarter" idx="12"/>
          </p:nvPr>
        </p:nvSpPr>
        <p:spPr>
          <a:xfrm>
            <a:off x="8748464" y="6592267"/>
            <a:ext cx="395536" cy="365125"/>
          </a:xfrm>
        </p:spPr>
        <p:txBody>
          <a:bodyPr/>
          <a:lstStyle/>
          <a:p>
            <a:pPr>
              <a:defRPr/>
            </a:pPr>
            <a:fld id="{98A2EE96-BED7-4DAD-871F-BA89A52F8872}" type="slidenum">
              <a:rPr lang="es-ES" b="1" smtClean="0">
                <a:solidFill>
                  <a:schemeClr val="tx1"/>
                </a:solidFill>
              </a:rPr>
              <a:pPr>
                <a:defRPr/>
              </a:pPr>
              <a:t>44</a:t>
            </a:fld>
            <a:endParaRPr lang="es-ES" b="1" dirty="0">
              <a:solidFill>
                <a:schemeClr val="tx1"/>
              </a:solidFill>
            </a:endParaRPr>
          </a:p>
        </p:txBody>
      </p:sp>
      <p:sp>
        <p:nvSpPr>
          <p:cNvPr id="8" name="8 CuadroTexto"/>
          <p:cNvSpPr txBox="1">
            <a:spLocks noChangeArrowheads="1"/>
          </p:cNvSpPr>
          <p:nvPr/>
        </p:nvSpPr>
        <p:spPr bwMode="auto">
          <a:xfrm>
            <a:off x="971600" y="260648"/>
            <a:ext cx="7920880" cy="553998"/>
          </a:xfrm>
          <a:prstGeom prst="rect">
            <a:avLst/>
          </a:prstGeom>
          <a:noFill/>
          <a:ln w="9525">
            <a:noFill/>
            <a:miter lim="800000"/>
            <a:headEnd/>
            <a:tailEnd/>
          </a:ln>
        </p:spPr>
        <p:txBody>
          <a:bodyPr wrap="square">
            <a:spAutoFit/>
          </a:bodyPr>
          <a:lstStyle/>
          <a:p>
            <a:pPr algn="ctr"/>
            <a:r>
              <a:rPr lang="en-GB" sz="3000" b="1" dirty="0">
                <a:solidFill>
                  <a:srgbClr val="920000"/>
                </a:solidFill>
                <a:effectLst>
                  <a:outerShdw blurRad="38100" dist="38100" dir="2700000" algn="tl">
                    <a:srgbClr val="000000">
                      <a:alpha val="43137"/>
                    </a:srgbClr>
                  </a:outerShdw>
                </a:effectLst>
              </a:rPr>
              <a:t> </a:t>
            </a:r>
            <a:r>
              <a:rPr lang="es-ES" sz="3000" b="1" dirty="0" err="1" smtClean="0">
                <a:solidFill>
                  <a:srgbClr val="9E0000"/>
                </a:solidFill>
              </a:rPr>
              <a:t>Lifetime</a:t>
            </a:r>
            <a:r>
              <a:rPr lang="es-ES" sz="3000" b="1" dirty="0" smtClean="0">
                <a:solidFill>
                  <a:srgbClr val="9E0000"/>
                </a:solidFill>
              </a:rPr>
              <a:t> </a:t>
            </a:r>
            <a:r>
              <a:rPr lang="es-ES" sz="3000" b="1" dirty="0" err="1" smtClean="0">
                <a:solidFill>
                  <a:srgbClr val="9E0000"/>
                </a:solidFill>
              </a:rPr>
              <a:t>value</a:t>
            </a:r>
            <a:r>
              <a:rPr lang="es-ES" sz="3000" b="1" dirty="0" smtClean="0">
                <a:solidFill>
                  <a:srgbClr val="9E0000"/>
                </a:solidFill>
              </a:rPr>
              <a:t> of </a:t>
            </a:r>
            <a:r>
              <a:rPr lang="es-ES" sz="3000" b="1" dirty="0" err="1" smtClean="0">
                <a:solidFill>
                  <a:srgbClr val="9E0000"/>
                </a:solidFill>
              </a:rPr>
              <a:t>the</a:t>
            </a:r>
            <a:r>
              <a:rPr lang="es-ES" sz="3000" b="1" dirty="0" smtClean="0">
                <a:solidFill>
                  <a:srgbClr val="9E0000"/>
                </a:solidFill>
              </a:rPr>
              <a:t> 4</a:t>
            </a:r>
            <a:r>
              <a:rPr lang="es-ES" sz="3000" b="1" baseline="30000" dirty="0" smtClean="0">
                <a:solidFill>
                  <a:srgbClr val="9E0000"/>
                </a:solidFill>
              </a:rPr>
              <a:t>+</a:t>
            </a:r>
            <a:r>
              <a:rPr lang="es-ES" sz="3000" b="1" dirty="0" smtClean="0">
                <a:solidFill>
                  <a:srgbClr val="9E0000"/>
                </a:solidFill>
              </a:rPr>
              <a:t> </a:t>
            </a:r>
            <a:r>
              <a:rPr lang="es-ES" sz="3000" b="1" dirty="0" err="1" smtClean="0">
                <a:solidFill>
                  <a:srgbClr val="9E0000"/>
                </a:solidFill>
              </a:rPr>
              <a:t>state</a:t>
            </a:r>
            <a:endParaRPr lang="es-ES" sz="3000" b="1" dirty="0" smtClean="0">
              <a:solidFill>
                <a:srgbClr val="9E0000"/>
              </a:solidFill>
            </a:endParaRPr>
          </a:p>
        </p:txBody>
      </p:sp>
      <p:pic>
        <p:nvPicPr>
          <p:cNvPr id="9" name="Picture 1" descr="D:\Tesis_final_V_Vedia\Figures\TAC_607_353_423_CloSub.jpg"/>
          <p:cNvPicPr>
            <a:picLocks noChangeAspect="1" noChangeArrowheads="1"/>
          </p:cNvPicPr>
          <p:nvPr/>
        </p:nvPicPr>
        <p:blipFill>
          <a:blip r:embed="rId2" cstate="print"/>
          <a:srcRect/>
          <a:stretch>
            <a:fillRect/>
          </a:stretch>
        </p:blipFill>
        <p:spPr bwMode="auto">
          <a:xfrm>
            <a:off x="2411760" y="1035940"/>
            <a:ext cx="5184576" cy="3905228"/>
          </a:xfrm>
          <a:prstGeom prst="rect">
            <a:avLst/>
          </a:prstGeom>
          <a:noFill/>
        </p:spPr>
      </p:pic>
      <p:sp>
        <p:nvSpPr>
          <p:cNvPr id="10" name="8 CuadroTexto"/>
          <p:cNvSpPr txBox="1">
            <a:spLocks noChangeArrowheads="1"/>
          </p:cNvSpPr>
          <p:nvPr/>
        </p:nvSpPr>
        <p:spPr bwMode="auto">
          <a:xfrm>
            <a:off x="1124000" y="5085184"/>
            <a:ext cx="7920880" cy="1015663"/>
          </a:xfrm>
          <a:prstGeom prst="rect">
            <a:avLst/>
          </a:prstGeom>
          <a:noFill/>
          <a:ln w="9525">
            <a:noFill/>
            <a:miter lim="800000"/>
            <a:headEnd/>
            <a:tailEnd/>
          </a:ln>
        </p:spPr>
        <p:txBody>
          <a:bodyPr wrap="square">
            <a:spAutoFit/>
          </a:bodyPr>
          <a:lstStyle/>
          <a:p>
            <a:pPr algn="ctr"/>
            <a:r>
              <a:rPr lang="en-GB" sz="3000" b="1" dirty="0" smtClean="0">
                <a:solidFill>
                  <a:srgbClr val="920000"/>
                </a:solidFill>
                <a:effectLst>
                  <a:outerShdw blurRad="38100" dist="38100" dir="2700000" algn="tl">
                    <a:srgbClr val="000000">
                      <a:alpha val="43137"/>
                    </a:srgbClr>
                  </a:outerShdw>
                </a:effectLst>
              </a:rPr>
              <a:t> Preliminary (fist order correction)</a:t>
            </a:r>
          </a:p>
          <a:p>
            <a:pPr algn="ctr"/>
            <a:r>
              <a:rPr lang="es-ES" sz="3000" b="1" dirty="0" smtClean="0">
                <a:solidFill>
                  <a:srgbClr val="9E0000"/>
                </a:solidFill>
                <a:latin typeface="Symbol" pitchFamily="18" charset="2"/>
              </a:rPr>
              <a:t>t</a:t>
            </a:r>
            <a:r>
              <a:rPr lang="es-ES" sz="3000" b="1" dirty="0" smtClean="0">
                <a:solidFill>
                  <a:srgbClr val="9E0000"/>
                </a:solidFill>
              </a:rPr>
              <a:t>=95(11) ps  </a:t>
            </a:r>
            <a:endParaRPr lang="es-ES" sz="3000" b="1" dirty="0" smtClean="0">
              <a:solidFill>
                <a:srgbClr val="9E0000"/>
              </a:solidFill>
            </a:endParaRPr>
          </a:p>
        </p:txBody>
      </p:sp>
      <p:sp>
        <p:nvSpPr>
          <p:cNvPr id="11" name="Rectángulo 4"/>
          <p:cNvSpPr/>
          <p:nvPr/>
        </p:nvSpPr>
        <p:spPr>
          <a:xfrm>
            <a:off x="1872208" y="6258798"/>
            <a:ext cx="6444208" cy="369332"/>
          </a:xfrm>
          <a:prstGeom prst="rect">
            <a:avLst/>
          </a:prstGeom>
        </p:spPr>
        <p:txBody>
          <a:bodyPr wrap="square">
            <a:spAutoFit/>
          </a:bodyPr>
          <a:lstStyle/>
          <a:p>
            <a:pPr lvl="0" fontAlgn="b">
              <a:spcBef>
                <a:spcPts val="0"/>
              </a:spcBef>
              <a:spcAft>
                <a:spcPts val="0"/>
              </a:spcAft>
              <a:defRPr/>
            </a:pPr>
            <a:r>
              <a:rPr lang="da-DK" dirty="0" smtClean="0">
                <a:solidFill>
                  <a:prstClr val="black"/>
                </a:solidFill>
                <a:latin typeface="Calibri"/>
                <a:cs typeface="+mn-cs"/>
              </a:rPr>
              <a:t>100(15) ps from B(E2), J.M. </a:t>
            </a:r>
            <a:r>
              <a:rPr lang="da-DK" dirty="0" err="1" smtClean="0">
                <a:solidFill>
                  <a:prstClr val="black"/>
                </a:solidFill>
                <a:latin typeface="Calibri"/>
                <a:cs typeface="+mn-cs"/>
              </a:rPr>
              <a:t>Allmond</a:t>
            </a:r>
            <a:r>
              <a:rPr lang="da-DK" dirty="0" smtClean="0">
                <a:solidFill>
                  <a:prstClr val="black"/>
                </a:solidFill>
                <a:latin typeface="Calibri"/>
                <a:cs typeface="+mn-cs"/>
              </a:rPr>
              <a:t> et al., </a:t>
            </a:r>
            <a:r>
              <a:rPr lang="es-ES" dirty="0" smtClean="0">
                <a:solidFill>
                  <a:prstClr val="black"/>
                </a:solidFill>
                <a:latin typeface="Calibri"/>
                <a:cs typeface="+mn-cs"/>
              </a:rPr>
              <a:t>PRL 118, 092503 (</a:t>
            </a:r>
            <a:r>
              <a:rPr lang="es-ES" dirty="0">
                <a:solidFill>
                  <a:prstClr val="black"/>
                </a:solidFill>
                <a:latin typeface="Calibri"/>
                <a:cs typeface="+mn-cs"/>
              </a:rPr>
              <a:t>2017)</a:t>
            </a:r>
            <a:endParaRPr lang="da-DK" dirty="0">
              <a:solidFill>
                <a:prstClr val="black"/>
              </a:solidFill>
              <a:latin typeface="Calibri"/>
              <a:cs typeface="+mn-cs"/>
            </a:endParaRPr>
          </a:p>
        </p:txBody>
      </p:sp>
    </p:spTree>
  </p:cSld>
  <p:clrMapOvr>
    <a:masterClrMapping/>
  </p:clrMapOvr>
  <p:transition spd="med">
    <p:pull dir="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CuadroTexto"/>
          <p:cNvSpPr txBox="1">
            <a:spLocks noChangeArrowheads="1"/>
          </p:cNvSpPr>
          <p:nvPr/>
        </p:nvSpPr>
        <p:spPr bwMode="auto">
          <a:xfrm>
            <a:off x="1368152" y="44624"/>
            <a:ext cx="7884368" cy="769441"/>
          </a:xfrm>
          <a:prstGeom prst="rect">
            <a:avLst/>
          </a:prstGeom>
          <a:noFill/>
          <a:ln w="9525">
            <a:noFill/>
            <a:miter lim="800000"/>
            <a:headEnd/>
            <a:tailEnd/>
          </a:ln>
        </p:spPr>
        <p:txBody>
          <a:bodyPr wrap="square">
            <a:spAutoFit/>
          </a:bodyPr>
          <a:lstStyle/>
          <a:p>
            <a:pPr algn="ctr"/>
            <a:r>
              <a:rPr lang="en-GB" sz="2200" b="1" dirty="0" smtClean="0">
                <a:solidFill>
                  <a:schemeClr val="tx2"/>
                </a:solidFill>
              </a:rPr>
              <a:t>Lifetime measurements in the </a:t>
            </a:r>
            <a:r>
              <a:rPr lang="en-GB" sz="2200" b="1" baseline="30000" dirty="0" smtClean="0">
                <a:solidFill>
                  <a:schemeClr val="tx2"/>
                </a:solidFill>
              </a:rPr>
              <a:t>136</a:t>
            </a:r>
            <a:r>
              <a:rPr lang="en-GB" sz="2200" b="1" dirty="0" smtClean="0">
                <a:solidFill>
                  <a:schemeClr val="tx2"/>
                </a:solidFill>
              </a:rPr>
              <a:t>Te nucleus</a:t>
            </a:r>
            <a:r>
              <a:rPr lang="en-GB" sz="2200" b="1" dirty="0" smtClean="0">
                <a:solidFill>
                  <a:srgbClr val="060ABA"/>
                </a:solidFill>
                <a:effectLst>
                  <a:outerShdw blurRad="38100" dist="38100" dir="2700000" algn="tl">
                    <a:srgbClr val="000000">
                      <a:alpha val="43137"/>
                    </a:srgbClr>
                  </a:outerShdw>
                </a:effectLst>
              </a:rPr>
              <a:t>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15"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9" name="30 Marcador de número de diapositiva"/>
          <p:cNvSpPr>
            <a:spLocks noGrp="1"/>
          </p:cNvSpPr>
          <p:nvPr>
            <p:ph type="sldNum" sz="quarter" idx="12"/>
          </p:nvPr>
        </p:nvSpPr>
        <p:spPr>
          <a:xfrm>
            <a:off x="8748464" y="6592267"/>
            <a:ext cx="395536" cy="365125"/>
          </a:xfrm>
        </p:spPr>
        <p:txBody>
          <a:bodyPr/>
          <a:lstStyle/>
          <a:p>
            <a:pPr>
              <a:defRPr/>
            </a:pPr>
            <a:fld id="{98A2EE96-BED7-4DAD-871F-BA89A52F8872}" type="slidenum">
              <a:rPr lang="es-ES" b="1" smtClean="0">
                <a:solidFill>
                  <a:schemeClr val="tx1"/>
                </a:solidFill>
              </a:rPr>
              <a:pPr>
                <a:defRPr/>
              </a:pPr>
              <a:t>45</a:t>
            </a:fld>
            <a:endParaRPr lang="es-ES" b="1" dirty="0">
              <a:solidFill>
                <a:schemeClr val="tx1"/>
              </a:solidFill>
            </a:endParaRPr>
          </a:p>
        </p:txBody>
      </p:sp>
      <p:pic>
        <p:nvPicPr>
          <p:cNvPr id="2" name="Imagen 1" descr="TAC_607_750_660.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139" y="836712"/>
            <a:ext cx="4572000" cy="3314533"/>
          </a:xfrm>
          <a:prstGeom prst="rect">
            <a:avLst/>
          </a:prstGeom>
        </p:spPr>
      </p:pic>
      <p:pic>
        <p:nvPicPr>
          <p:cNvPr id="4" name="Imagen 3" descr="TAC_607_750_350.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4079" y="836712"/>
            <a:ext cx="4422222" cy="3276446"/>
          </a:xfrm>
          <a:prstGeom prst="rect">
            <a:avLst/>
          </a:prstGeom>
        </p:spPr>
      </p:pic>
      <p:sp>
        <p:nvSpPr>
          <p:cNvPr id="8" name="8 CuadroTexto"/>
          <p:cNvSpPr txBox="1">
            <a:spLocks noChangeArrowheads="1"/>
          </p:cNvSpPr>
          <p:nvPr/>
        </p:nvSpPr>
        <p:spPr bwMode="auto">
          <a:xfrm>
            <a:off x="1223120" y="5085184"/>
            <a:ext cx="7920880" cy="553998"/>
          </a:xfrm>
          <a:prstGeom prst="rect">
            <a:avLst/>
          </a:prstGeom>
          <a:noFill/>
          <a:ln w="9525">
            <a:noFill/>
            <a:miter lim="800000"/>
            <a:headEnd/>
            <a:tailEnd/>
          </a:ln>
        </p:spPr>
        <p:txBody>
          <a:bodyPr wrap="square">
            <a:spAutoFit/>
          </a:bodyPr>
          <a:lstStyle/>
          <a:p>
            <a:pPr algn="ctr"/>
            <a:r>
              <a:rPr lang="es-ES" sz="3000" b="1" dirty="0" smtClean="0">
                <a:solidFill>
                  <a:srgbClr val="9E0000"/>
                </a:solidFill>
                <a:latin typeface="Symbol" pitchFamily="18" charset="2"/>
              </a:rPr>
              <a:t>T</a:t>
            </a:r>
            <a:r>
              <a:rPr lang="es-ES" sz="3000" b="1" baseline="-25000" dirty="0" smtClean="0">
                <a:solidFill>
                  <a:srgbClr val="9E0000"/>
                </a:solidFill>
                <a:latin typeface="Symbol" pitchFamily="18" charset="2"/>
              </a:rPr>
              <a:t>6+</a:t>
            </a:r>
            <a:r>
              <a:rPr lang="es-ES" sz="3000" b="1" dirty="0" smtClean="0">
                <a:solidFill>
                  <a:srgbClr val="9E0000"/>
                </a:solidFill>
              </a:rPr>
              <a:t>&gt;260</a:t>
            </a:r>
            <a:r>
              <a:rPr lang="es-ES" sz="3000" b="1" dirty="0" smtClean="0">
                <a:solidFill>
                  <a:srgbClr val="9E0000"/>
                </a:solidFill>
              </a:rPr>
              <a:t>(22) ps  </a:t>
            </a:r>
            <a:endParaRPr lang="es-ES" sz="3000" b="1" dirty="0" smtClean="0">
              <a:solidFill>
                <a:srgbClr val="9E0000"/>
              </a:solidFill>
            </a:endParaRPr>
          </a:p>
        </p:txBody>
      </p:sp>
      <p:sp>
        <p:nvSpPr>
          <p:cNvPr id="9" name="8 CuadroTexto"/>
          <p:cNvSpPr txBox="1">
            <a:spLocks noChangeArrowheads="1"/>
          </p:cNvSpPr>
          <p:nvPr/>
        </p:nvSpPr>
        <p:spPr bwMode="auto">
          <a:xfrm>
            <a:off x="1187624" y="5733256"/>
            <a:ext cx="7920880" cy="553998"/>
          </a:xfrm>
          <a:prstGeom prst="rect">
            <a:avLst/>
          </a:prstGeom>
          <a:noFill/>
          <a:ln w="9525">
            <a:noFill/>
            <a:miter lim="800000"/>
            <a:headEnd/>
            <a:tailEnd/>
          </a:ln>
        </p:spPr>
        <p:txBody>
          <a:bodyPr wrap="square">
            <a:spAutoFit/>
          </a:bodyPr>
          <a:lstStyle/>
          <a:p>
            <a:pPr algn="ctr"/>
            <a:r>
              <a:rPr lang="es-ES" sz="3000" b="1" dirty="0" smtClean="0">
                <a:solidFill>
                  <a:srgbClr val="9E0000"/>
                </a:solidFill>
                <a:latin typeface="Symbol" pitchFamily="18" charset="2"/>
              </a:rPr>
              <a:t>T</a:t>
            </a:r>
            <a:r>
              <a:rPr lang="es-ES" sz="3000" b="1" baseline="-25000" dirty="0" smtClean="0">
                <a:solidFill>
                  <a:srgbClr val="9E0000"/>
                </a:solidFill>
                <a:latin typeface="Symbol" pitchFamily="18" charset="2"/>
              </a:rPr>
              <a:t>8</a:t>
            </a:r>
            <a:r>
              <a:rPr lang="es-ES" sz="3000" b="1" baseline="-25000" dirty="0" smtClean="0">
                <a:solidFill>
                  <a:srgbClr val="9E0000"/>
                </a:solidFill>
                <a:latin typeface="Symbol" pitchFamily="18" charset="2"/>
              </a:rPr>
              <a:t>+</a:t>
            </a:r>
            <a:r>
              <a:rPr lang="es-ES" sz="3000" b="1" dirty="0" smtClean="0">
                <a:solidFill>
                  <a:srgbClr val="9E0000"/>
                </a:solidFill>
              </a:rPr>
              <a:t>&lt;15(11) ps  </a:t>
            </a:r>
            <a:endParaRPr lang="es-ES" sz="3000" b="1" dirty="0" smtClean="0">
              <a:solidFill>
                <a:srgbClr val="9E0000"/>
              </a:solidFill>
            </a:endParaRPr>
          </a:p>
        </p:txBody>
      </p:sp>
      <p:sp>
        <p:nvSpPr>
          <p:cNvPr id="10" name="8 CuadroTexto"/>
          <p:cNvSpPr txBox="1">
            <a:spLocks noChangeArrowheads="1"/>
          </p:cNvSpPr>
          <p:nvPr/>
        </p:nvSpPr>
        <p:spPr bwMode="auto">
          <a:xfrm>
            <a:off x="827584" y="4437112"/>
            <a:ext cx="7920880" cy="553998"/>
          </a:xfrm>
          <a:prstGeom prst="rect">
            <a:avLst/>
          </a:prstGeom>
          <a:noFill/>
          <a:ln w="9525">
            <a:noFill/>
            <a:miter lim="800000"/>
            <a:headEnd/>
            <a:tailEnd/>
          </a:ln>
        </p:spPr>
        <p:txBody>
          <a:bodyPr wrap="square">
            <a:spAutoFit/>
          </a:bodyPr>
          <a:lstStyle/>
          <a:p>
            <a:pPr algn="ctr"/>
            <a:r>
              <a:rPr lang="en-GB" sz="3000" b="1" dirty="0" smtClean="0">
                <a:solidFill>
                  <a:srgbClr val="920000"/>
                </a:solidFill>
                <a:effectLst>
                  <a:outerShdw blurRad="38100" dist="38100" dir="2700000" algn="tl">
                    <a:srgbClr val="000000">
                      <a:alpha val="43137"/>
                    </a:srgbClr>
                  </a:outerShdw>
                </a:effectLst>
              </a:rPr>
              <a:t> Preliminary (fist order correction)</a:t>
            </a:r>
            <a:r>
              <a:rPr lang="es-ES" sz="3000" b="1" dirty="0" smtClean="0">
                <a:solidFill>
                  <a:srgbClr val="9E0000"/>
                </a:solidFill>
              </a:rPr>
              <a:t> </a:t>
            </a:r>
            <a:endParaRPr lang="es-ES" sz="3000" b="1" dirty="0" smtClean="0">
              <a:solidFill>
                <a:srgbClr val="9E0000"/>
              </a:solidFill>
            </a:endParaRPr>
          </a:p>
        </p:txBody>
      </p:sp>
    </p:spTree>
  </p:cSld>
  <p:clrMapOvr>
    <a:masterClrMapping/>
  </p:clrMapOvr>
  <p:transition spd="med">
    <p:pull dir="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46</a:t>
            </a:fld>
            <a:endParaRPr lang="es-ES" b="1" dirty="0">
              <a:solidFill>
                <a:schemeClr val="tx1"/>
              </a:solidFill>
            </a:endParaRPr>
          </a:p>
        </p:txBody>
      </p:sp>
      <p:sp>
        <p:nvSpPr>
          <p:cNvPr id="10" name="Text Box 16"/>
          <p:cNvSpPr txBox="1">
            <a:spLocks noChangeArrowheads="1"/>
          </p:cNvSpPr>
          <p:nvPr/>
        </p:nvSpPr>
        <p:spPr bwMode="auto">
          <a:xfrm>
            <a:off x="251520" y="1144806"/>
            <a:ext cx="8640960" cy="1708130"/>
          </a:xfrm>
          <a:prstGeom prst="rect">
            <a:avLst/>
          </a:prstGeom>
          <a:noFill/>
          <a:ln w="9525">
            <a:noFill/>
            <a:miter lim="800000"/>
            <a:headEnd/>
            <a:tailEnd/>
          </a:ln>
        </p:spPr>
        <p:txBody>
          <a:bodyPr wrap="square" lIns="91411" tIns="45705" rIns="91411" bIns="45705">
            <a:prstTxWarp prst="textNoShape">
              <a:avLst/>
            </a:prstTxWarp>
            <a:spAutoFit/>
          </a:bodyPr>
          <a:lstStyle/>
          <a:p>
            <a:pPr>
              <a:buFont typeface="Wingdings" pitchFamily="2" charset="2"/>
              <a:buChar char="Ø"/>
            </a:pPr>
            <a:r>
              <a:rPr lang="en-GB" sz="2500" dirty="0" smtClean="0"/>
              <a:t> </a:t>
            </a:r>
            <a:r>
              <a:rPr lang="en-US" sz="2500" dirty="0" smtClean="0"/>
              <a:t>Complete set of B(E2) values for the g.s rotational band</a:t>
            </a:r>
            <a:r>
              <a:rPr lang="en-US" sz="2400" dirty="0" smtClean="0"/>
              <a:t> </a:t>
            </a:r>
            <a:endParaRPr lang="en-GB" sz="2200" dirty="0" smtClean="0">
              <a:solidFill>
                <a:srgbClr val="060ABA"/>
              </a:solidFill>
            </a:endParaRPr>
          </a:p>
          <a:p>
            <a:pPr lvl="1">
              <a:spcBef>
                <a:spcPts val="1200"/>
              </a:spcBef>
              <a:buFont typeface="Wingdings" pitchFamily="2" charset="2"/>
              <a:buChar char="ü"/>
            </a:pPr>
            <a:r>
              <a:rPr lang="en-GB" sz="2000" dirty="0" smtClean="0">
                <a:solidFill>
                  <a:srgbClr val="060ABA"/>
                </a:solidFill>
              </a:rPr>
              <a:t>   The measured lifetime for the 4</a:t>
            </a:r>
            <a:r>
              <a:rPr lang="en-GB" sz="2000" baseline="30000" dirty="0" smtClean="0">
                <a:solidFill>
                  <a:srgbClr val="060ABA"/>
                </a:solidFill>
              </a:rPr>
              <a:t>+</a:t>
            </a:r>
            <a:r>
              <a:rPr lang="en-GB" sz="2000" dirty="0" smtClean="0">
                <a:solidFill>
                  <a:srgbClr val="060ABA"/>
                </a:solidFill>
              </a:rPr>
              <a:t> state is </a:t>
            </a:r>
            <a:r>
              <a:rPr lang="en-US" sz="2000" dirty="0" smtClean="0">
                <a:solidFill>
                  <a:srgbClr val="060ABA"/>
                </a:solidFill>
              </a:rPr>
              <a:t>in agreement with previous measurements  </a:t>
            </a:r>
            <a:r>
              <a:rPr lang="da-DK" sz="2000" dirty="0" smtClean="0">
                <a:solidFill>
                  <a:prstClr val="black"/>
                </a:solidFill>
                <a:latin typeface="Calibri"/>
              </a:rPr>
              <a:t>J.M</a:t>
            </a:r>
            <a:r>
              <a:rPr lang="da-DK" sz="2000" dirty="0" smtClean="0">
                <a:solidFill>
                  <a:prstClr val="black"/>
                </a:solidFill>
                <a:latin typeface="Calibri"/>
              </a:rPr>
              <a:t>. Allmond et al., </a:t>
            </a:r>
            <a:r>
              <a:rPr lang="es-ES" sz="2000" dirty="0" smtClean="0">
                <a:solidFill>
                  <a:prstClr val="black"/>
                </a:solidFill>
                <a:latin typeface="Calibri"/>
              </a:rPr>
              <a:t>PRL 118, 092503 (2017</a:t>
            </a:r>
            <a:r>
              <a:rPr lang="es-ES" sz="2000" dirty="0" smtClean="0">
                <a:solidFill>
                  <a:prstClr val="black"/>
                </a:solidFill>
                <a:latin typeface="Calibri"/>
              </a:rPr>
              <a:t>)</a:t>
            </a:r>
            <a:r>
              <a:rPr lang="en-US" sz="2000" dirty="0" smtClean="0">
                <a:solidFill>
                  <a:srgbClr val="9E0000"/>
                </a:solidFill>
              </a:rPr>
              <a:t> </a:t>
            </a:r>
            <a:endParaRPr lang="en-GB" sz="2000" dirty="0" smtClean="0">
              <a:solidFill>
                <a:srgbClr val="9E0000"/>
              </a:solidFill>
            </a:endParaRPr>
          </a:p>
          <a:p>
            <a:pPr lvl="1">
              <a:spcBef>
                <a:spcPts val="1200"/>
              </a:spcBef>
              <a:buFont typeface="Wingdings" pitchFamily="2" charset="2"/>
              <a:buChar char="ü"/>
            </a:pPr>
            <a:r>
              <a:rPr lang="en-GB" sz="2000" dirty="0" smtClean="0">
                <a:solidFill>
                  <a:srgbClr val="060ABA"/>
                </a:solidFill>
              </a:rPr>
              <a:t>   </a:t>
            </a:r>
            <a:r>
              <a:rPr lang="en-GB" sz="2000" dirty="0" smtClean="0">
                <a:solidFill>
                  <a:srgbClr val="9E0000"/>
                </a:solidFill>
              </a:rPr>
              <a:t>First time </a:t>
            </a:r>
            <a:r>
              <a:rPr lang="en-GB" sz="2000" dirty="0" smtClean="0">
                <a:solidFill>
                  <a:srgbClr val="060ABA"/>
                </a:solidFill>
              </a:rPr>
              <a:t>measured</a:t>
            </a:r>
            <a:r>
              <a:rPr lang="en-GB" sz="2000" dirty="0" smtClean="0">
                <a:solidFill>
                  <a:srgbClr val="9E0000"/>
                </a:solidFill>
              </a:rPr>
              <a:t> </a:t>
            </a:r>
            <a:r>
              <a:rPr lang="en-GB" sz="2000" dirty="0" smtClean="0">
                <a:solidFill>
                  <a:srgbClr val="060ABA"/>
                </a:solidFill>
              </a:rPr>
              <a:t>lifetimes of the </a:t>
            </a:r>
            <a:r>
              <a:rPr lang="en-GB" sz="2000" dirty="0" smtClean="0">
                <a:solidFill>
                  <a:srgbClr val="9E0000"/>
                </a:solidFill>
              </a:rPr>
              <a:t>6</a:t>
            </a:r>
            <a:r>
              <a:rPr lang="en-GB" sz="2000" baseline="30000" dirty="0" smtClean="0">
                <a:solidFill>
                  <a:srgbClr val="9E0000"/>
                </a:solidFill>
              </a:rPr>
              <a:t>+</a:t>
            </a:r>
            <a:r>
              <a:rPr lang="en-GB" sz="2000" dirty="0" smtClean="0">
                <a:solidFill>
                  <a:srgbClr val="060ABA"/>
                </a:solidFill>
              </a:rPr>
              <a:t> and </a:t>
            </a:r>
            <a:r>
              <a:rPr lang="en-GB" sz="2000" dirty="0" smtClean="0">
                <a:solidFill>
                  <a:srgbClr val="9E0000"/>
                </a:solidFill>
              </a:rPr>
              <a:t>8</a:t>
            </a:r>
            <a:r>
              <a:rPr lang="en-GB" sz="2000" baseline="30000" dirty="0" smtClean="0">
                <a:solidFill>
                  <a:srgbClr val="9E0000"/>
                </a:solidFill>
              </a:rPr>
              <a:t>+ </a:t>
            </a:r>
            <a:r>
              <a:rPr lang="en-GB" sz="2000" dirty="0" smtClean="0">
                <a:solidFill>
                  <a:srgbClr val="060ABA"/>
                </a:solidFill>
              </a:rPr>
              <a:t>states, </a:t>
            </a:r>
            <a:r>
              <a:rPr lang="en-US" sz="2000" dirty="0" smtClean="0">
                <a:solidFill>
                  <a:srgbClr val="9E0000"/>
                </a:solidFill>
                <a:latin typeface="Symbol" pitchFamily="18" charset="2"/>
              </a:rPr>
              <a:t>t</a:t>
            </a:r>
            <a:r>
              <a:rPr lang="en-US" sz="2000" baseline="-25000" dirty="0" smtClean="0">
                <a:solidFill>
                  <a:srgbClr val="9E0000"/>
                </a:solidFill>
              </a:rPr>
              <a:t>6+</a:t>
            </a:r>
            <a:r>
              <a:rPr lang="en-US" sz="2000" dirty="0" smtClean="0">
                <a:solidFill>
                  <a:srgbClr val="9E0000"/>
                </a:solidFill>
              </a:rPr>
              <a:t>,</a:t>
            </a:r>
            <a:r>
              <a:rPr lang="en-US" sz="2000" dirty="0" smtClean="0">
                <a:solidFill>
                  <a:srgbClr val="9E0000"/>
                </a:solidFill>
                <a:latin typeface="Symbol" pitchFamily="18" charset="2"/>
              </a:rPr>
              <a:t> t</a:t>
            </a:r>
            <a:r>
              <a:rPr lang="en-US" sz="2000" baseline="-25000" dirty="0" smtClean="0">
                <a:solidFill>
                  <a:srgbClr val="9E0000"/>
                </a:solidFill>
              </a:rPr>
              <a:t>8+</a:t>
            </a:r>
            <a:endParaRPr lang="en-GB" sz="2000" dirty="0" smtClean="0">
              <a:solidFill>
                <a:srgbClr val="9E0000"/>
              </a:solidFill>
            </a:endParaRPr>
          </a:p>
        </p:txBody>
      </p:sp>
      <p:sp>
        <p:nvSpPr>
          <p:cNvPr id="13" name="7 CuadroTexto"/>
          <p:cNvSpPr txBox="1">
            <a:spLocks noChangeArrowheads="1"/>
          </p:cNvSpPr>
          <p:nvPr/>
        </p:nvSpPr>
        <p:spPr bwMode="auto">
          <a:xfrm>
            <a:off x="1331640" y="261809"/>
            <a:ext cx="7884368" cy="461665"/>
          </a:xfrm>
          <a:prstGeom prst="rect">
            <a:avLst/>
          </a:prstGeom>
          <a:noFill/>
          <a:ln w="9525">
            <a:noFill/>
            <a:miter lim="800000"/>
            <a:headEnd/>
            <a:tailEnd/>
          </a:ln>
        </p:spPr>
        <p:txBody>
          <a:bodyPr wrap="square">
            <a:spAutoFit/>
          </a:bodyPr>
          <a:lstStyle/>
          <a:p>
            <a:pPr algn="ctr"/>
            <a:r>
              <a:rPr lang="en-GB" sz="2400" b="1" dirty="0" smtClean="0">
                <a:solidFill>
                  <a:srgbClr val="C00000"/>
                </a:solidFill>
              </a:rPr>
              <a:t>Lifetime measurements in the </a:t>
            </a:r>
            <a:r>
              <a:rPr lang="en-GB" sz="2400" b="1" baseline="30000" dirty="0" smtClean="0">
                <a:solidFill>
                  <a:srgbClr val="C00000"/>
                </a:solidFill>
              </a:rPr>
              <a:t>136</a:t>
            </a:r>
            <a:r>
              <a:rPr lang="en-GB" sz="2400" b="1" dirty="0" smtClean="0">
                <a:solidFill>
                  <a:srgbClr val="C00000"/>
                </a:solidFill>
              </a:rPr>
              <a:t>Te nucleus</a:t>
            </a:r>
            <a:r>
              <a:rPr lang="en-GB" sz="2400" b="1" dirty="0" smtClean="0">
                <a:solidFill>
                  <a:srgbClr val="C00000"/>
                </a:solidFill>
                <a:effectLst>
                  <a:outerShdw blurRad="38100" dist="38100" dir="2700000" algn="tl">
                    <a:srgbClr val="000000">
                      <a:alpha val="43137"/>
                    </a:srgbClr>
                  </a:outerShdw>
                </a:effectLst>
              </a:rPr>
              <a:t> </a:t>
            </a:r>
            <a:endParaRPr lang="es-ES_tradnl" sz="2400" b="1" dirty="0" smtClean="0">
              <a:solidFill>
                <a:srgbClr val="C00000"/>
              </a:solidFill>
              <a:effectLst>
                <a:outerShdw blurRad="38100" dist="38100" dir="2700000" algn="tl">
                  <a:srgbClr val="000000">
                    <a:alpha val="43137"/>
                  </a:srgbClr>
                </a:outerShdw>
              </a:effectLst>
            </a:endParaRPr>
          </a:p>
        </p:txBody>
      </p:sp>
      <p:sp>
        <p:nvSpPr>
          <p:cNvPr id="12" name="Text Box 16"/>
          <p:cNvSpPr txBox="1">
            <a:spLocks noChangeArrowheads="1"/>
          </p:cNvSpPr>
          <p:nvPr/>
        </p:nvSpPr>
        <p:spPr bwMode="auto">
          <a:xfrm>
            <a:off x="395536" y="5124991"/>
            <a:ext cx="8712968" cy="1708130"/>
          </a:xfrm>
          <a:prstGeom prst="rect">
            <a:avLst/>
          </a:prstGeom>
          <a:noFill/>
          <a:ln w="9525">
            <a:noFill/>
            <a:miter lim="800000"/>
            <a:headEnd/>
            <a:tailEnd/>
          </a:ln>
        </p:spPr>
        <p:txBody>
          <a:bodyPr wrap="square" lIns="91411" tIns="45705" rIns="91411" bIns="45705">
            <a:prstTxWarp prst="textNoShape">
              <a:avLst/>
            </a:prstTxWarp>
            <a:spAutoFit/>
          </a:bodyPr>
          <a:lstStyle/>
          <a:p>
            <a:pPr>
              <a:buFont typeface="Wingdings" pitchFamily="2" charset="2"/>
              <a:buChar char="Ø"/>
            </a:pPr>
            <a:r>
              <a:rPr lang="en-GB" sz="2500" dirty="0" smtClean="0"/>
              <a:t> Theoretical calculations do </a:t>
            </a:r>
            <a:r>
              <a:rPr lang="en-GB" sz="2500" dirty="0" smtClean="0">
                <a:solidFill>
                  <a:srgbClr val="C00000"/>
                </a:solidFill>
              </a:rPr>
              <a:t>not</a:t>
            </a:r>
            <a:r>
              <a:rPr lang="en-GB" sz="2500" dirty="0" smtClean="0"/>
              <a:t> simultaneously reproduce</a:t>
            </a:r>
            <a:r>
              <a:rPr lang="en-US" sz="2400" dirty="0" smtClean="0"/>
              <a:t> </a:t>
            </a:r>
          </a:p>
          <a:p>
            <a:pPr lvl="1">
              <a:spcBef>
                <a:spcPts val="1200"/>
              </a:spcBef>
              <a:buFont typeface="Wingdings" pitchFamily="2" charset="2"/>
              <a:buChar char="ü"/>
            </a:pPr>
            <a:r>
              <a:rPr lang="en-GB" sz="2000" dirty="0" smtClean="0">
                <a:solidFill>
                  <a:srgbClr val="060ABA"/>
                </a:solidFill>
              </a:rPr>
              <a:t>	The depleted B(E2: 2</a:t>
            </a:r>
            <a:r>
              <a:rPr lang="en-GB" sz="2000" baseline="30000" dirty="0" smtClean="0">
                <a:solidFill>
                  <a:srgbClr val="060ABA"/>
                </a:solidFill>
              </a:rPr>
              <a:t>+</a:t>
            </a:r>
            <a:r>
              <a:rPr lang="en-GB" sz="2000" dirty="0" smtClean="0">
                <a:solidFill>
                  <a:srgbClr val="060ABA"/>
                </a:solidFill>
              </a:rPr>
              <a:t>-&gt;0</a:t>
            </a:r>
            <a:r>
              <a:rPr lang="en-GB" sz="2000" baseline="30000" dirty="0" smtClean="0">
                <a:solidFill>
                  <a:srgbClr val="060ABA"/>
                </a:solidFill>
              </a:rPr>
              <a:t>+</a:t>
            </a:r>
            <a:r>
              <a:rPr lang="en-GB" sz="2000" dirty="0" smtClean="0">
                <a:solidFill>
                  <a:srgbClr val="060ABA"/>
                </a:solidFill>
              </a:rPr>
              <a:t>) value for the 2</a:t>
            </a:r>
            <a:r>
              <a:rPr lang="en-GB" sz="2000" baseline="30000" dirty="0" smtClean="0">
                <a:solidFill>
                  <a:srgbClr val="060ABA"/>
                </a:solidFill>
              </a:rPr>
              <a:t>+</a:t>
            </a:r>
            <a:r>
              <a:rPr lang="en-GB" sz="2000" dirty="0" smtClean="0">
                <a:solidFill>
                  <a:srgbClr val="060ABA"/>
                </a:solidFill>
              </a:rPr>
              <a:t> state</a:t>
            </a:r>
          </a:p>
          <a:p>
            <a:pPr lvl="1">
              <a:spcBef>
                <a:spcPts val="1200"/>
              </a:spcBef>
              <a:buFont typeface="Wingdings" pitchFamily="2" charset="2"/>
              <a:buChar char="ü"/>
            </a:pPr>
            <a:r>
              <a:rPr lang="en-GB" sz="2000" dirty="0" smtClean="0">
                <a:solidFill>
                  <a:srgbClr val="060ABA"/>
                </a:solidFill>
              </a:rPr>
              <a:t>   The rest of B(E2) values for the band (4</a:t>
            </a:r>
            <a:r>
              <a:rPr lang="en-GB" sz="2000" baseline="30000" dirty="0" smtClean="0">
                <a:solidFill>
                  <a:srgbClr val="060ABA"/>
                </a:solidFill>
              </a:rPr>
              <a:t>+</a:t>
            </a:r>
            <a:r>
              <a:rPr lang="en-GB" sz="2000" dirty="0" smtClean="0">
                <a:solidFill>
                  <a:srgbClr val="060ABA"/>
                </a:solidFill>
              </a:rPr>
              <a:t>, 6</a:t>
            </a:r>
            <a:r>
              <a:rPr lang="en-GB" sz="2000" baseline="30000" dirty="0" smtClean="0">
                <a:solidFill>
                  <a:srgbClr val="060ABA"/>
                </a:solidFill>
              </a:rPr>
              <a:t>+</a:t>
            </a:r>
            <a:r>
              <a:rPr lang="en-GB" sz="2000" dirty="0" smtClean="0">
                <a:solidFill>
                  <a:srgbClr val="060ABA"/>
                </a:solidFill>
              </a:rPr>
              <a:t> and 8</a:t>
            </a:r>
            <a:r>
              <a:rPr lang="en-GB" sz="2000" baseline="30000" dirty="0" smtClean="0">
                <a:solidFill>
                  <a:srgbClr val="060ABA"/>
                </a:solidFill>
              </a:rPr>
              <a:t>+</a:t>
            </a:r>
            <a:r>
              <a:rPr lang="en-GB" sz="2000" dirty="0" smtClean="0">
                <a:solidFill>
                  <a:srgbClr val="060ABA"/>
                </a:solidFill>
              </a:rPr>
              <a:t>). </a:t>
            </a:r>
            <a:r>
              <a:rPr lang="en-GB" dirty="0" smtClean="0"/>
              <a:t>A. </a:t>
            </a:r>
            <a:r>
              <a:rPr lang="en-GB" dirty="0" err="1" smtClean="0"/>
              <a:t>Gargano</a:t>
            </a:r>
            <a:r>
              <a:rPr lang="en-GB" dirty="0" smtClean="0"/>
              <a:t> et al. private communication</a:t>
            </a:r>
            <a:endParaRPr lang="en-GB" dirty="0" smtClean="0"/>
          </a:p>
        </p:txBody>
      </p:sp>
      <p:sp>
        <p:nvSpPr>
          <p:cNvPr id="14" name="Text Box 16"/>
          <p:cNvSpPr txBox="1">
            <a:spLocks noChangeArrowheads="1"/>
          </p:cNvSpPr>
          <p:nvPr/>
        </p:nvSpPr>
        <p:spPr bwMode="auto">
          <a:xfrm>
            <a:off x="323528" y="2924944"/>
            <a:ext cx="8568952" cy="2169794"/>
          </a:xfrm>
          <a:prstGeom prst="rect">
            <a:avLst/>
          </a:prstGeom>
          <a:noFill/>
          <a:ln w="9525">
            <a:noFill/>
            <a:miter lim="800000"/>
            <a:headEnd/>
            <a:tailEnd/>
          </a:ln>
        </p:spPr>
        <p:txBody>
          <a:bodyPr wrap="square" lIns="91411" tIns="45705" rIns="91411" bIns="45705">
            <a:prstTxWarp prst="textNoShape">
              <a:avLst/>
            </a:prstTxWarp>
            <a:spAutoFit/>
          </a:bodyPr>
          <a:lstStyle/>
          <a:p>
            <a:pPr>
              <a:buFont typeface="Wingdings" pitchFamily="2" charset="2"/>
              <a:buChar char="Ø"/>
            </a:pPr>
            <a:r>
              <a:rPr lang="en-GB" sz="2500" dirty="0" smtClean="0"/>
              <a:t> Lifetime of the 2</a:t>
            </a:r>
            <a:r>
              <a:rPr lang="en-GB" sz="2500" baseline="30000" dirty="0" smtClean="0"/>
              <a:t>+</a:t>
            </a:r>
            <a:r>
              <a:rPr lang="en-GB" sz="2500" dirty="0" smtClean="0"/>
              <a:t> state</a:t>
            </a:r>
            <a:r>
              <a:rPr lang="en-US" sz="2400" dirty="0" smtClean="0"/>
              <a:t> </a:t>
            </a:r>
          </a:p>
          <a:p>
            <a:pPr lvl="1">
              <a:spcBef>
                <a:spcPts val="1200"/>
              </a:spcBef>
              <a:buFont typeface="Wingdings" pitchFamily="2" charset="2"/>
              <a:buChar char="ü"/>
            </a:pPr>
            <a:r>
              <a:rPr lang="en-GB" sz="2000" dirty="0">
                <a:solidFill>
                  <a:srgbClr val="060ABA"/>
                </a:solidFill>
              </a:rPr>
              <a:t> </a:t>
            </a:r>
            <a:r>
              <a:rPr lang="en-GB" sz="2000" dirty="0" smtClean="0">
                <a:solidFill>
                  <a:srgbClr val="060ABA"/>
                </a:solidFill>
              </a:rPr>
              <a:t>  New experimental direct measurement</a:t>
            </a:r>
          </a:p>
          <a:p>
            <a:pPr lvl="1">
              <a:spcBef>
                <a:spcPts val="1200"/>
              </a:spcBef>
              <a:buFont typeface="Wingdings" pitchFamily="2" charset="2"/>
              <a:buChar char="ü"/>
            </a:pPr>
            <a:r>
              <a:rPr lang="en-GB" sz="2000" dirty="0" smtClean="0">
                <a:solidFill>
                  <a:srgbClr val="060ABA"/>
                </a:solidFill>
              </a:rPr>
              <a:t>   The measured B(E2: 2</a:t>
            </a:r>
            <a:r>
              <a:rPr lang="en-GB" sz="2000" baseline="30000" dirty="0" smtClean="0">
                <a:solidFill>
                  <a:srgbClr val="060ABA"/>
                </a:solidFill>
              </a:rPr>
              <a:t>+</a:t>
            </a:r>
            <a:r>
              <a:rPr lang="en-GB" sz="2000" dirty="0" smtClean="0">
                <a:solidFill>
                  <a:srgbClr val="060ABA"/>
                </a:solidFill>
              </a:rPr>
              <a:t>-&gt;0</a:t>
            </a:r>
            <a:r>
              <a:rPr lang="en-GB" sz="2000" baseline="30000" dirty="0" smtClean="0">
                <a:solidFill>
                  <a:srgbClr val="060ABA"/>
                </a:solidFill>
              </a:rPr>
              <a:t>+</a:t>
            </a:r>
            <a:r>
              <a:rPr lang="en-GB" sz="2000" dirty="0" smtClean="0">
                <a:solidFill>
                  <a:srgbClr val="060ABA"/>
                </a:solidFill>
              </a:rPr>
              <a:t>) fits better the systematic of the 	region, but still indicates certain abnormality.</a:t>
            </a:r>
          </a:p>
          <a:p>
            <a:pPr lvl="1">
              <a:spcBef>
                <a:spcPts val="1200"/>
              </a:spcBef>
              <a:buFont typeface="Wingdings" pitchFamily="2" charset="2"/>
              <a:buChar char="ü"/>
            </a:pPr>
            <a:r>
              <a:rPr lang="en-GB" sz="2000" dirty="0" smtClean="0">
                <a:solidFill>
                  <a:srgbClr val="060ABA"/>
                </a:solidFill>
              </a:rPr>
              <a:t> 	Indicates a higher proton contribution  the wave function</a:t>
            </a:r>
          </a:p>
        </p:txBody>
      </p:sp>
    </p:spTree>
  </p:cSld>
  <p:clrMapOvr>
    <a:masterClrMapping/>
  </p:clrMapOvr>
  <p:transition spd="slow">
    <p:pull dir="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98A2EE96-BED7-4DAD-871F-BA89A52F8872}" type="slidenum">
              <a:rPr lang="es-ES" smtClean="0"/>
              <a:pPr>
                <a:defRPr/>
              </a:pPr>
              <a:t>47</a:t>
            </a:fld>
            <a:endParaRPr lang="es-ES"/>
          </a:p>
        </p:txBody>
      </p:sp>
      <p:sp>
        <p:nvSpPr>
          <p:cNvPr id="3" name="7 CuadroTexto"/>
          <p:cNvSpPr txBox="1">
            <a:spLocks noChangeArrowheads="1"/>
          </p:cNvSpPr>
          <p:nvPr/>
        </p:nvSpPr>
        <p:spPr bwMode="auto">
          <a:xfrm>
            <a:off x="1403648" y="128826"/>
            <a:ext cx="7416824" cy="646331"/>
          </a:xfrm>
          <a:prstGeom prst="rect">
            <a:avLst/>
          </a:prstGeom>
          <a:noFill/>
          <a:ln w="9525">
            <a:noFill/>
            <a:miter lim="800000"/>
            <a:headEnd/>
            <a:tailEnd/>
          </a:ln>
        </p:spPr>
        <p:txBody>
          <a:bodyPr wrap="square">
            <a:spAutoFit/>
          </a:bodyPr>
          <a:lstStyle/>
          <a:p>
            <a:r>
              <a:rPr lang="es-ES_tradnl" sz="3600" b="1" dirty="0" smtClean="0"/>
              <a:t>	</a:t>
            </a:r>
            <a:r>
              <a:rPr lang="es-ES_tradnl" sz="3600" b="1" dirty="0" err="1" smtClean="0">
                <a:solidFill>
                  <a:srgbClr val="C00000"/>
                </a:solidFill>
                <a:effectLst>
                  <a:outerShdw blurRad="38100" dist="38100" dir="2700000" algn="tl">
                    <a:srgbClr val="000000">
                      <a:alpha val="43137"/>
                    </a:srgbClr>
                  </a:outerShdw>
                </a:effectLst>
              </a:rPr>
              <a:t>Summary</a:t>
            </a:r>
            <a:r>
              <a:rPr lang="es-ES_tradnl" sz="3600" b="1" dirty="0" smtClean="0">
                <a:solidFill>
                  <a:srgbClr val="C00000"/>
                </a:solidFill>
                <a:effectLst>
                  <a:outerShdw blurRad="38100" dist="38100" dir="2700000" algn="tl">
                    <a:srgbClr val="000000">
                      <a:alpha val="43137"/>
                    </a:srgbClr>
                  </a:outerShdw>
                </a:effectLst>
              </a:rPr>
              <a:t> and </a:t>
            </a:r>
            <a:r>
              <a:rPr lang="es-ES_tradnl" sz="3600" b="1" dirty="0" err="1" smtClean="0">
                <a:solidFill>
                  <a:srgbClr val="C00000"/>
                </a:solidFill>
                <a:effectLst>
                  <a:outerShdw blurRad="38100" dist="38100" dir="2700000" algn="tl">
                    <a:srgbClr val="000000">
                      <a:alpha val="43137"/>
                    </a:srgbClr>
                  </a:outerShdw>
                </a:effectLst>
              </a:rPr>
              <a:t>conclusions</a:t>
            </a:r>
            <a:endParaRPr lang="es-ES_tradnl" sz="3600" b="1" dirty="0">
              <a:solidFill>
                <a:srgbClr val="C00000"/>
              </a:solidFill>
              <a:effectLst>
                <a:outerShdw blurRad="38100" dist="38100" dir="2700000" algn="tl">
                  <a:srgbClr val="000000">
                    <a:alpha val="43137"/>
                  </a:srgbClr>
                </a:outerShdw>
              </a:effectLst>
            </a:endParaRPr>
          </a:p>
        </p:txBody>
      </p:sp>
      <p:sp>
        <p:nvSpPr>
          <p:cNvPr id="4" name="Text Box 16"/>
          <p:cNvSpPr txBox="1">
            <a:spLocks noChangeArrowheads="1"/>
          </p:cNvSpPr>
          <p:nvPr/>
        </p:nvSpPr>
        <p:spPr bwMode="auto">
          <a:xfrm>
            <a:off x="251520" y="1144806"/>
            <a:ext cx="8640960" cy="4185731"/>
          </a:xfrm>
          <a:prstGeom prst="rect">
            <a:avLst/>
          </a:prstGeom>
          <a:noFill/>
          <a:ln w="9525">
            <a:noFill/>
            <a:miter lim="800000"/>
            <a:headEnd/>
            <a:tailEnd/>
          </a:ln>
        </p:spPr>
        <p:txBody>
          <a:bodyPr wrap="square" lIns="91411" tIns="45705" rIns="91411" bIns="45705">
            <a:prstTxWarp prst="textNoShape">
              <a:avLst/>
            </a:prstTxWarp>
            <a:spAutoFit/>
          </a:bodyPr>
          <a:lstStyle/>
          <a:p>
            <a:pPr>
              <a:spcBef>
                <a:spcPts val="600"/>
              </a:spcBef>
              <a:buFont typeface="Wingdings" pitchFamily="2" charset="2"/>
              <a:buChar char="Ø"/>
            </a:pPr>
            <a:r>
              <a:rPr lang="en-GB" sz="2400" dirty="0" smtClean="0"/>
              <a:t> Characterization of LaBr</a:t>
            </a:r>
            <a:r>
              <a:rPr lang="en-GB" sz="2400" baseline="-25000" dirty="0" smtClean="0"/>
              <a:t>3</a:t>
            </a:r>
            <a:r>
              <a:rPr lang="en-GB" sz="2400" dirty="0" smtClean="0"/>
              <a:t>(Ce) scintillator detectors</a:t>
            </a:r>
          </a:p>
          <a:p>
            <a:pPr lvl="1">
              <a:spcBef>
                <a:spcPts val="600"/>
              </a:spcBef>
              <a:buFont typeface="Wingdings" pitchFamily="2" charset="2"/>
              <a:buChar char="ü"/>
            </a:pPr>
            <a:r>
              <a:rPr lang="en-GB" dirty="0" smtClean="0">
                <a:solidFill>
                  <a:srgbClr val="060ABA"/>
                </a:solidFill>
              </a:rPr>
              <a:t> Best time resolution to date of fast-timing setups</a:t>
            </a:r>
          </a:p>
          <a:p>
            <a:pPr lvl="1">
              <a:spcBef>
                <a:spcPts val="600"/>
              </a:spcBef>
              <a:buFont typeface="Wingdings" pitchFamily="2" charset="2"/>
              <a:buChar char="ü"/>
            </a:pPr>
            <a:r>
              <a:rPr lang="en-GB" dirty="0" smtClean="0">
                <a:solidFill>
                  <a:srgbClr val="060ABA"/>
                </a:solidFill>
              </a:rPr>
              <a:t> Excellent performance of the truncated cone geometry</a:t>
            </a:r>
          </a:p>
          <a:p>
            <a:pPr lvl="1">
              <a:spcBef>
                <a:spcPts val="600"/>
              </a:spcBef>
              <a:buFont typeface="Wingdings" pitchFamily="2" charset="2"/>
              <a:buChar char="ü"/>
            </a:pPr>
            <a:r>
              <a:rPr lang="en-GB" dirty="0" smtClean="0">
                <a:solidFill>
                  <a:srgbClr val="060ABA"/>
                </a:solidFill>
              </a:rPr>
              <a:t>The hybrid-tapered geometry presents problems</a:t>
            </a:r>
            <a:endParaRPr lang="en-GB" sz="2400" dirty="0" smtClean="0"/>
          </a:p>
          <a:p>
            <a:pPr lvl="0">
              <a:spcBef>
                <a:spcPts val="1800"/>
              </a:spcBef>
              <a:buFont typeface="Wingdings" pitchFamily="2" charset="2"/>
              <a:buChar char="Ø"/>
            </a:pPr>
            <a:r>
              <a:rPr lang="en-US" sz="2200" dirty="0" smtClean="0">
                <a:solidFill>
                  <a:prstClr val="black"/>
                </a:solidFill>
              </a:rPr>
              <a:t> Experimental analysis of EXILL-FATIMA fast-timing data</a:t>
            </a:r>
            <a:endParaRPr lang="en-GB" sz="2200" dirty="0">
              <a:solidFill>
                <a:srgbClr val="060ABA"/>
              </a:solidFill>
            </a:endParaRPr>
          </a:p>
          <a:p>
            <a:pPr marL="0" lvl="1">
              <a:spcBef>
                <a:spcPts val="600"/>
              </a:spcBef>
              <a:buFont typeface="Wingdings" pitchFamily="2" charset="2"/>
              <a:buChar char="ü"/>
            </a:pPr>
            <a:r>
              <a:rPr lang="en-GB" dirty="0" smtClean="0">
                <a:solidFill>
                  <a:srgbClr val="060ABA"/>
                </a:solidFill>
              </a:rPr>
              <a:t> Strategy for background subtraction for timing analysis</a:t>
            </a:r>
          </a:p>
          <a:p>
            <a:pPr marL="0" lvl="1">
              <a:spcBef>
                <a:spcPts val="600"/>
              </a:spcBef>
              <a:buFont typeface="Wingdings" pitchFamily="2" charset="2"/>
              <a:buChar char="ü"/>
            </a:pPr>
            <a:r>
              <a:rPr lang="en-GB" dirty="0">
                <a:solidFill>
                  <a:srgbClr val="060ABA"/>
                </a:solidFill>
              </a:rPr>
              <a:t> </a:t>
            </a:r>
            <a:r>
              <a:rPr lang="en-GB" dirty="0" smtClean="0">
                <a:solidFill>
                  <a:srgbClr val="060ABA"/>
                </a:solidFill>
              </a:rPr>
              <a:t>Compton corrections implemented</a:t>
            </a:r>
            <a:endParaRPr lang="en-GB" sz="2400" dirty="0"/>
          </a:p>
          <a:p>
            <a:pPr>
              <a:spcBef>
                <a:spcPts val="1800"/>
              </a:spcBef>
              <a:buFont typeface="Wingdings" pitchFamily="2" charset="2"/>
              <a:buChar char="Ø"/>
            </a:pPr>
            <a:r>
              <a:rPr lang="en-US" sz="2200" dirty="0" smtClean="0"/>
              <a:t> Complete set of B(E2) values for the g.s rotational band in </a:t>
            </a:r>
            <a:r>
              <a:rPr lang="en-US" sz="2200" baseline="30000" dirty="0" smtClean="0"/>
              <a:t>136</a:t>
            </a:r>
            <a:r>
              <a:rPr lang="en-US" sz="2200" dirty="0" smtClean="0"/>
              <a:t>Te</a:t>
            </a:r>
            <a:endParaRPr lang="en-GB" sz="2200" dirty="0" smtClean="0">
              <a:solidFill>
                <a:srgbClr val="060ABA"/>
              </a:solidFill>
            </a:endParaRPr>
          </a:p>
          <a:p>
            <a:pPr marL="0" lvl="1">
              <a:spcBef>
                <a:spcPts val="600"/>
              </a:spcBef>
              <a:buFont typeface="Wingdings" pitchFamily="2" charset="2"/>
              <a:buChar char="ü"/>
            </a:pPr>
            <a:r>
              <a:rPr lang="en-GB" dirty="0" smtClean="0">
                <a:solidFill>
                  <a:srgbClr val="060ABA"/>
                </a:solidFill>
              </a:rPr>
              <a:t> </a:t>
            </a:r>
            <a:r>
              <a:rPr lang="en-GB" dirty="0">
                <a:solidFill>
                  <a:srgbClr val="060ABA"/>
                </a:solidFill>
              </a:rPr>
              <a:t>New experimental direct </a:t>
            </a:r>
            <a:r>
              <a:rPr lang="en-GB" dirty="0" smtClean="0">
                <a:solidFill>
                  <a:srgbClr val="060ABA"/>
                </a:solidFill>
              </a:rPr>
              <a:t>measurement. The </a:t>
            </a:r>
            <a:r>
              <a:rPr lang="en-GB" dirty="0">
                <a:solidFill>
                  <a:srgbClr val="060ABA"/>
                </a:solidFill>
              </a:rPr>
              <a:t>measured B(E2: 2</a:t>
            </a:r>
            <a:r>
              <a:rPr lang="en-GB" baseline="30000" dirty="0">
                <a:solidFill>
                  <a:srgbClr val="060ABA"/>
                </a:solidFill>
              </a:rPr>
              <a:t>+</a:t>
            </a:r>
            <a:r>
              <a:rPr lang="en-GB" dirty="0">
                <a:solidFill>
                  <a:srgbClr val="060ABA"/>
                </a:solidFill>
              </a:rPr>
              <a:t>-&gt;0</a:t>
            </a:r>
            <a:r>
              <a:rPr lang="en-GB" baseline="30000" dirty="0">
                <a:solidFill>
                  <a:srgbClr val="060ABA"/>
                </a:solidFill>
              </a:rPr>
              <a:t>+</a:t>
            </a:r>
            <a:r>
              <a:rPr lang="en-GB" dirty="0">
                <a:solidFill>
                  <a:srgbClr val="060ABA"/>
                </a:solidFill>
              </a:rPr>
              <a:t>) fits better the systematic of </a:t>
            </a:r>
            <a:r>
              <a:rPr lang="en-GB" dirty="0" smtClean="0">
                <a:solidFill>
                  <a:srgbClr val="060ABA"/>
                </a:solidFill>
              </a:rPr>
              <a:t>the region</a:t>
            </a:r>
            <a:r>
              <a:rPr lang="en-GB" dirty="0">
                <a:solidFill>
                  <a:srgbClr val="060ABA"/>
                </a:solidFill>
              </a:rPr>
              <a:t>, but still indicates certain abnormality</a:t>
            </a:r>
            <a:r>
              <a:rPr lang="en-GB" dirty="0" smtClean="0">
                <a:solidFill>
                  <a:srgbClr val="060ABA"/>
                </a:solidFill>
              </a:rPr>
              <a:t>.</a:t>
            </a:r>
            <a:endParaRPr lang="en-GB" dirty="0" smtClean="0">
              <a:solidFill>
                <a:srgbClr val="060ABA"/>
              </a:solidFill>
            </a:endParaRPr>
          </a:p>
        </p:txBody>
      </p:sp>
      <p:sp>
        <p:nvSpPr>
          <p:cNvPr id="5"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Tree>
    <p:extLst>
      <p:ext uri="{BB962C8B-B14F-4D97-AF65-F5344CB8AC3E}">
        <p14:creationId xmlns:p14="http://schemas.microsoft.com/office/powerpoint/2010/main" xmlns="" val="1983278289"/>
      </p:ext>
    </p:extLst>
  </p:cSld>
  <p:clrMapOvr>
    <a:masterClrMapping/>
  </p:clrMapOvr>
  <p:transition spd="med">
    <p:pull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1960964"/>
            <a:ext cx="9144000" cy="1200329"/>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72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Thank</a:t>
            </a:r>
            <a:r>
              <a:rPr lang="es-ES" sz="7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s-ES" sz="72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you</a:t>
            </a:r>
            <a:r>
              <a:rPr lang="es-ES" sz="7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endPar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2 Rectángulo"/>
          <p:cNvSpPr/>
          <p:nvPr/>
        </p:nvSpPr>
        <p:spPr>
          <a:xfrm>
            <a:off x="2817340" y="5424900"/>
            <a:ext cx="3587649" cy="584775"/>
          </a:xfrm>
          <a:prstGeom prst="rect">
            <a:avLst/>
          </a:prstGeom>
        </p:spPr>
        <p:txBody>
          <a:bodyPr wrap="none">
            <a:spAutoFit/>
          </a:bodyPr>
          <a:lstStyle/>
          <a:p>
            <a:pPr algn="ctr"/>
            <a:r>
              <a:rPr lang="es-ES" sz="3200" b="1" dirty="0" smtClean="0">
                <a:latin typeface="Cambria" pitchFamily="18" charset="0"/>
              </a:rPr>
              <a:t>mv.vedia@ucm.es</a:t>
            </a:r>
            <a:r>
              <a:rPr lang="es-ES" sz="2600" b="1" dirty="0" smtClean="0">
                <a:latin typeface="Cambria" pitchFamily="18" charset="0"/>
              </a:rPr>
              <a:t> </a:t>
            </a:r>
            <a:endParaRPr lang="en-US" sz="2600" dirty="0">
              <a:latin typeface="Cambria" pitchFamily="18" charset="0"/>
            </a:endParaRPr>
          </a:p>
        </p:txBody>
      </p:sp>
      <p:sp>
        <p:nvSpPr>
          <p:cNvPr id="4" name="3 Rectángulo"/>
          <p:cNvSpPr/>
          <p:nvPr/>
        </p:nvSpPr>
        <p:spPr>
          <a:xfrm>
            <a:off x="2540132" y="4581128"/>
            <a:ext cx="4264116" cy="830997"/>
          </a:xfrm>
          <a:prstGeom prst="rect">
            <a:avLst/>
          </a:prstGeom>
        </p:spPr>
        <p:txBody>
          <a:bodyPr wrap="none">
            <a:spAutoFit/>
          </a:bodyPr>
          <a:lstStyle/>
          <a:p>
            <a:pPr algn="ctr"/>
            <a:r>
              <a:rPr lang="es-ES" sz="4800" b="1" dirty="0" smtClean="0">
                <a:latin typeface="Cambria" pitchFamily="18" charset="0"/>
              </a:rPr>
              <a:t>Victoria Vedia </a:t>
            </a:r>
            <a:endParaRPr lang="en-US" sz="4800" dirty="0">
              <a:latin typeface="Cambria" pitchFamily="18" charset="0"/>
            </a:endParaRPr>
          </a:p>
        </p:txBody>
      </p:sp>
    </p:spTree>
  </p:cSld>
  <p:clrMapOvr>
    <a:masterClrMapping/>
  </p:clrMapOvr>
  <p:transition spd="med">
    <p:pull dir="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04800" y="1052736"/>
            <a:ext cx="8587680" cy="3139321"/>
          </a:xfrm>
          <a:prstGeom prst="rect">
            <a:avLst/>
          </a:prstGeom>
        </p:spPr>
        <p:txBody>
          <a:bodyPr wrap="square">
            <a:spAutoFit/>
          </a:bodyPr>
          <a:lstStyle/>
          <a:p>
            <a:pPr algn="just"/>
            <a:r>
              <a:rPr lang="en-GB" sz="2000" b="1" dirty="0" smtClean="0">
                <a:latin typeface="Calibri" pitchFamily="34" charset="0"/>
              </a:rPr>
              <a:t>This work has been supported by:</a:t>
            </a:r>
          </a:p>
          <a:p>
            <a:pPr algn="just"/>
            <a:endParaRPr lang="es-ES_tradnl" dirty="0" smtClean="0">
              <a:latin typeface="Arial" pitchFamily="34" charset="0"/>
              <a:cs typeface="Arial" pitchFamily="34" charset="0"/>
            </a:endParaRPr>
          </a:p>
          <a:p>
            <a:pPr algn="just">
              <a:buFont typeface="Arial" pitchFamily="34" charset="0"/>
              <a:buChar char="•"/>
            </a:pPr>
            <a:r>
              <a:rPr lang="es-ES_tradnl" dirty="0" smtClean="0">
                <a:latin typeface="Arial" pitchFamily="34" charset="0"/>
                <a:cs typeface="Arial" pitchFamily="34" charset="0"/>
              </a:rPr>
              <a:t>   </a:t>
            </a:r>
            <a:r>
              <a:rPr lang="es-ES" sz="2000" dirty="0" smtClean="0"/>
              <a:t>FPA2010-17142, </a:t>
            </a:r>
            <a:r>
              <a:rPr lang="es-ES_tradnl" sz="2000" dirty="0" smtClean="0">
                <a:latin typeface="Arial" pitchFamily="34" charset="0"/>
                <a:cs typeface="Arial" pitchFamily="34" charset="0"/>
              </a:rPr>
              <a:t>FPA2013-41267 and </a:t>
            </a:r>
            <a:r>
              <a:rPr lang="es-ES" sz="2000" dirty="0" smtClean="0">
                <a:latin typeface="Arial" pitchFamily="34" charset="0"/>
                <a:cs typeface="Arial" pitchFamily="34" charset="0"/>
              </a:rPr>
              <a:t>FPA2015-65035-P </a:t>
            </a:r>
            <a:r>
              <a:rPr lang="es-ES_tradnl" sz="2000" dirty="0" err="1" smtClean="0">
                <a:latin typeface="Arial" pitchFamily="34" charset="0"/>
                <a:cs typeface="Arial" pitchFamily="34" charset="0"/>
              </a:rPr>
              <a:t>projects</a:t>
            </a:r>
            <a:endParaRPr lang="es-ES_tradnl" sz="2000" dirty="0" smtClean="0">
              <a:latin typeface="Arial" pitchFamily="34" charset="0"/>
              <a:cs typeface="Arial" pitchFamily="34" charset="0"/>
            </a:endParaRPr>
          </a:p>
          <a:p>
            <a:pPr algn="just">
              <a:buFont typeface="Arial" pitchFamily="34" charset="0"/>
              <a:buChar char="•"/>
            </a:pPr>
            <a:r>
              <a:rPr lang="es-ES" sz="2000" dirty="0" smtClean="0">
                <a:latin typeface="Arial" pitchFamily="34" charset="0"/>
                <a:cs typeface="Arial" pitchFamily="34" charset="0"/>
              </a:rPr>
              <a:t>   BES-2014-068222 FPI</a:t>
            </a:r>
          </a:p>
          <a:p>
            <a:pPr algn="just">
              <a:buFont typeface="Arial" pitchFamily="34" charset="0"/>
              <a:buChar char="•"/>
            </a:pPr>
            <a:r>
              <a:rPr lang="es-ES" sz="2000" dirty="0" smtClean="0"/>
              <a:t>   RTC-2015-3772</a:t>
            </a:r>
          </a:p>
          <a:p>
            <a:pPr algn="just">
              <a:buFont typeface="Arial" pitchFamily="34" charset="0"/>
              <a:buChar char="•"/>
            </a:pPr>
            <a:r>
              <a:rPr lang="es-ES" sz="2000" dirty="0" smtClean="0">
                <a:latin typeface="Arial" pitchFamily="34" charset="0"/>
                <a:cs typeface="Arial" pitchFamily="34" charset="0"/>
              </a:rPr>
              <a:t>   </a:t>
            </a:r>
            <a:r>
              <a:rPr lang="es-ES" sz="2000" dirty="0" err="1" smtClean="0"/>
              <a:t>Consolider</a:t>
            </a:r>
            <a:r>
              <a:rPr lang="es-ES" sz="2000" dirty="0" smtClean="0"/>
              <a:t>-CPAN CSD-2007-00042</a:t>
            </a:r>
            <a:endParaRPr lang="en-GB" sz="2000" dirty="0" smtClean="0">
              <a:latin typeface="Arial" pitchFamily="34" charset="0"/>
              <a:cs typeface="Arial" pitchFamily="34" charset="0"/>
            </a:endParaRPr>
          </a:p>
          <a:p>
            <a:pPr algn="just">
              <a:buFont typeface="Arial" pitchFamily="34" charset="0"/>
              <a:buChar char="•"/>
            </a:pPr>
            <a:r>
              <a:rPr lang="en-GB" sz="2000" dirty="0" smtClean="0">
                <a:latin typeface="Arial" pitchFamily="34" charset="0"/>
                <a:cs typeface="Arial" pitchFamily="34" charset="0"/>
              </a:rPr>
              <a:t>   EXILL-FATIMA collaborations</a:t>
            </a:r>
          </a:p>
          <a:p>
            <a:pPr algn="just">
              <a:buFont typeface="Arial" pitchFamily="34" charset="0"/>
              <a:buChar char="•"/>
            </a:pPr>
            <a:r>
              <a:rPr lang="it-IT" sz="2000" dirty="0" smtClean="0">
                <a:latin typeface="Arial" pitchFamily="34" charset="0"/>
                <a:cs typeface="Arial" pitchFamily="34" charset="0"/>
              </a:rPr>
              <a:t>   ERA-NET NuPNET via PRI-PIMNUP-2011-1338 grant</a:t>
            </a:r>
          </a:p>
          <a:p>
            <a:pPr algn="just">
              <a:buFont typeface="Arial" pitchFamily="34" charset="0"/>
              <a:buChar char="•"/>
            </a:pPr>
            <a:r>
              <a:rPr lang="it-IT" sz="2000" dirty="0" smtClean="0">
                <a:latin typeface="Arial" pitchFamily="34" charset="0"/>
                <a:cs typeface="Arial" pitchFamily="34" charset="0"/>
              </a:rPr>
              <a:t>   Fast-timing electronic pool</a:t>
            </a:r>
            <a:endParaRPr lang="en-GB" sz="2000" dirty="0" smtClean="0">
              <a:latin typeface="Arial" pitchFamily="34" charset="0"/>
              <a:cs typeface="Arial" pitchFamily="34" charset="0"/>
            </a:endParaRPr>
          </a:p>
          <a:p>
            <a:pPr algn="just">
              <a:buFont typeface="Arial" pitchFamily="34" charset="0"/>
              <a:buChar char="•"/>
            </a:pPr>
            <a:r>
              <a:rPr lang="en-GB" sz="2000" dirty="0" smtClean="0">
                <a:latin typeface="Arial" pitchFamily="34" charset="0"/>
                <a:cs typeface="Arial" pitchFamily="34" charset="0"/>
              </a:rPr>
              <a:t>   GFN (</a:t>
            </a:r>
            <a:r>
              <a:rPr lang="en-GB" sz="2000" dirty="0" err="1" smtClean="0">
                <a:latin typeface="Arial" pitchFamily="34" charset="0"/>
                <a:cs typeface="Arial" pitchFamily="34" charset="0"/>
              </a:rPr>
              <a:t>Grupo</a:t>
            </a:r>
            <a:r>
              <a:rPr lang="en-GB" sz="2000" dirty="0" smtClean="0">
                <a:latin typeface="Arial" pitchFamily="34" charset="0"/>
                <a:cs typeface="Arial" pitchFamily="34" charset="0"/>
              </a:rPr>
              <a:t> de </a:t>
            </a:r>
            <a:r>
              <a:rPr lang="en-GB" sz="2000" dirty="0" err="1" smtClean="0">
                <a:latin typeface="Arial" pitchFamily="34" charset="0"/>
                <a:cs typeface="Arial" pitchFamily="34" charset="0"/>
              </a:rPr>
              <a:t>Física</a:t>
            </a:r>
            <a:r>
              <a:rPr lang="en-GB" sz="2000" dirty="0" smtClean="0">
                <a:latin typeface="Arial" pitchFamily="34" charset="0"/>
                <a:cs typeface="Arial" pitchFamily="34" charset="0"/>
              </a:rPr>
              <a:t> Nuclear)</a:t>
            </a:r>
          </a:p>
        </p:txBody>
      </p:sp>
      <p:sp>
        <p:nvSpPr>
          <p:cNvPr id="5" name="4 Rectángulo"/>
          <p:cNvSpPr/>
          <p:nvPr/>
        </p:nvSpPr>
        <p:spPr>
          <a:xfrm>
            <a:off x="1979713" y="260650"/>
            <a:ext cx="5630067" cy="830997"/>
          </a:xfrm>
          <a:prstGeom prst="rect">
            <a:avLst/>
          </a:prstGeom>
        </p:spPr>
        <p:txBody>
          <a:bodyPr wrap="none">
            <a:spAutoFit/>
          </a:bodyPr>
          <a:lstStyle/>
          <a:p>
            <a:r>
              <a:rPr lang="en-GB" sz="4800" b="1" dirty="0" smtClean="0"/>
              <a:t>Acknowledgments</a:t>
            </a:r>
            <a:endParaRPr lang="en-GB" sz="4800" b="1" dirty="0"/>
          </a:p>
        </p:txBody>
      </p:sp>
      <p:pic>
        <p:nvPicPr>
          <p:cNvPr id="43010" name="Picture 2" descr="https://intranet.cfmac.csic.es/img/logoMicinn2.gif"/>
          <p:cNvPicPr>
            <a:picLocks noChangeAspect="1" noChangeArrowheads="1"/>
          </p:cNvPicPr>
          <p:nvPr/>
        </p:nvPicPr>
        <p:blipFill>
          <a:blip r:embed="rId2" cstate="print"/>
          <a:srcRect t="12500" b="6250"/>
          <a:stretch>
            <a:fillRect/>
          </a:stretch>
        </p:blipFill>
        <p:spPr bwMode="auto">
          <a:xfrm>
            <a:off x="323529" y="4437112"/>
            <a:ext cx="2160239" cy="936104"/>
          </a:xfrm>
          <a:prstGeom prst="rect">
            <a:avLst/>
          </a:prstGeom>
          <a:noFill/>
        </p:spPr>
      </p:pic>
      <p:sp>
        <p:nvSpPr>
          <p:cNvPr id="43012" name="AutoShape 4" descr="data:image/jpeg;base64,/9j/4AAQSkZJRgABAQAAAQABAAD/2wCEAAkGBhAQEBIUDxQQFBUQFxQUFhYQFRYQFRQQFRYYFBQUFxYYGyYfGhkkGhUWHy8hIycpLC0sGR4xNTAqNScrLCkBCQoKDgwOGg8PGiwkHSQtLCopLCwsKiwsNCwsKTUsLCwsLCwsLCwsLCwsKSksLSwsLCwsKSwpLCwsKSksLCwsLP/AABEIAKsBJgMBIgACEQEDEQH/xAAcAAEAAgIDAQAAAAAAAAAAAAAABQYEBwEDCAL/xABKEAABAwIDBAYECQcLBQAAAAABAAIDBBEFEiEGEzFBByJRYXGBFDKRoUJSYnJzgpKxwSM0NUNTY6IVFiQzdIOys8PR8BclVKPh/8QAGgEBAAMBAQEAAAAAAAAAAAAAAAECAwQGBf/EACgRAAICAQMEAQMFAAAAAAAAAAABAhEDEiExBBNBUXEiYfAUMpGx0f/aAAwDAQACEQMRAD8A3iiIgCIo3Gto6WiaHVUrIw7hmuXO7crQCT5BCG0uSSRRGB7W0Vbf0WZkhbqW6teB25XAG3fZS6VQTT3QREQkIiIAiIgCIiAIiIAiIgCIiAIiIAiIgCIiAIiIAiIgCIiAIiIAiIgCIiAIiIAvO3SlUyvxSoEpPULWsB4CLI0tt3G5PiSvRKre1ewNJiNnTB7ZGiwkiIa7L8U3BDh4jRaY5KLtmGfG8kaRobY6pljr6V0N8++jbpza5wa9p7i0m69OhVLZXo0osPfvGZ5JRoHzEHLfQ5WgAA9/FW1TlmpPYjp8TxxphERZHQEREAREQBF8SzNY0ueQ1rRclxAAA4kk8Aq8dqJKg2w2HfDhv5SYaYfNdbNL9QW+UpSshtIsii8Q2no6c2mqIGO+KXtz/ZGvuWANlZJta+olmv8AqoSaWAd2VhzvHznHwUrh+CU1OLQQxRD92xrD5kC5TYi2yN/n3Q/tJLdu4qMv2t3ZSOGY5TVIJp5YpLcQxwJb85vEeaz1EYzszDUdexjmb6k8PUlY7l1h6w7WuuD2JsPqJdFD7NYpJKySOoyiemeYpcujXGwcyVo5Newh1uVyOSmFBKdhERCQiIgCIiAIiIAiIgCIiAIiIAiIgCIiAIiIAiIgCIiAIiIAiLglAcqGxbaRsT9zCx09Q4XEMZsWtPB8rzpGzvPHkCsKbF5q5xjw92SJpLZKu2YXGhZTg6PdyLz1R8oqXwjBYaVmWFtsxzPc4l75H83yPOrnd5U8clLb4IqHZh9Q4SYm8TEG7YGXFLGeXUOsrh8Z/kArG1oGg5dnYsatxOGEXmkjZ89wbfwB4rC/nPAf6ttRJ3xwSuHty2Tdj6YkuiiP50U4/rN7F3zxSRN+0W2HtUrHK1wBaQQdQQbgjtBCgsmnwfS4K5QoSV6l6uLTgcJaWB7vnMllYD7CPYrCq9hB3mI10nKJtPTg/Ka10zx/7mqwqWVjwERFBYIiIAiIgCIiAIiIAiIgCIiAIiIAiIgCIiAIiIAiIgCIviWUNaXOIAaCSSbAAakk8ggE0zWNLnkNa0EkuNgANSSTwCq9pMVOueOh5cWSVg7TzZB739w449RUtrvy1Sd3QRkGNj7g1bwerI9vExX9VnF/E6WClmsqKrjnpoOwaTyDv/ZN7h1vBWqjNuzvnxeGC0MLC97QAIacDqNGgzcGxt8SF1+g1c+s8m5af1dMetb5UxF/sgeKkaLD4oG5YmtY3jpzPMk8Se8rl1fEDYvjB7C4D8VVySLqLZ0UWBU8JvHG0O5vd13nxe67j7Vnr5ZIDqCCO7VfSXZNUcObcWKgZ6cUUjZIurBK8MljHqse82bKwfB6xAcBprfkp9RW1LQaKpvyie7zaMw94ClFZcWSqx6+tZBFJLIbMia57j8loufuXbC67QTzA+5V3aE+lVENE3VulRU91Ox35OM/SSAafFY5Eg3SMrY+jeyla6UWlqXPqJB2STHPl+q0tb9VTa4suVD3JSpUERU7pB6QGYaxrWAPnlBLWn1Ws4Z321tfQDnY9ilJt0iJSUVbLhdcrRuF1e0WKXkgllay5GZrm00d+bW2F3W8/FddVtTjuEzNbVvc8O1DZy2ZkjRxyvGo8jcX4LTtPi9zD9Qqtp17N7Li6htldpo8QpmzRgt4tew6lkg4tvz4gg8wQtK0m3eMzzNihqJHPkcWtbaIXOuly23JRHG5WXnmjGnzZ6ERaTrsS2opGGWYzZG6uOWCYADm4NBIHerL0d9KLq2UU9W1jZXAlj2aNkyi5aW8nWBOmhseHM8bStbkRzxb0tNfJsdLotJbedI9a2vmjo53RxwkR2a1hu9o/KO1aT61x9VVjFydIvkyLGrZu1Frroj2ymrWzxVUhkkjLXtc4AExO6pHVAGjh/EtipKLi6ZMJqcdSCLVXS3tbW0dVCylmdG18WYhoYbuzuF+s08gvjot6RJ56h1PWyF5lF4nODQQ9o6zOqBxGo72ntVu29Ooz78deg2wl0Wltp9tsQixeSCOoe2Js8TAwBlgx2S4uW35nmqxi5cF8mRQVs3SiIqmgREQBERAEREAVFxfFhXzbpgMlOxxG7YfzyZhsQTwbSscOs46OcLC4GuZtZiE1RJ6BRGz5ADUSjQQU55XHB79bc7XPYVN4HgEVJGGxjWwBcQLuDRYDuaBoGjQKy23M23J0uDroMFOYS1JEko9UAWjhHxYm8vnHU93BSVRO2Npc42DRcrtVe2vqCI2NHB7rnwaOHtI9i58+Xt43P0dGDF3JqHshcUxyScnUtZyaDy+V2lRqIvKzySyPVJ2z1WPHHGtMVR30lbJEbxuLfuPiOauuDYsKhl+Dm6OH4juKoaltmZy2oaBweC0+y494XZ0XUSx5FHw9jj63p4zxuXlbl3URtSb0xYOM7o4R/ePAP8ADmPkpdQtSd9Wxt+DStMruzeyAsjHk3O7zC9KjzcuKM3FsUjpYHyyXyxjgNXOJ0axo5uJIAHaVg7MYXJGx8tRb0iqdvZbahulmQg/FY2zfG55rCpP+41ImOtLSOO57J6kXa6fvYzVre05ncgrQnBC3dhERQXBXmvbfEHVeJ1Bvf8AKmJnc1h3bbey/mvSi8vSOyV5L/g1JJ8ptfuW+Hls4ur4S+56VwjDWU0EUMYAbExrBbuGp8SbnzURtnsVHiccbJHvj3Ti4OYGkm7cpGvLgfJWILlYptOzrcU1T4K1sZsUzDGStjlkkEpa7rhoyloI0t26exaT2D/S1J9N+Dl6QcvLuDekelx+iX3+8O7tlvn1+NpwvxW+JuWqzj6hKDhR6fncwMcX5coBLs3DLbrX7rXXm/Y0XxWl3V7ekNLbfs8xJ/gurTW7PbTVrd3UF+R3EPlhjYR8oRm5HdYq3bAdGLcPfv53tknsQ3JfJGDoct9XOI0vppfRI1BPcmWrLKNKkvZadpMYFJSTzn9UwkDtfwYPNxAWmeifA/TK6SSYZmxRvc++uaSYFg87OefJWfpyxzLFBStOsp3r/mM0YPNxJ+qvvokraKkoi6aopmS1Dy5zXysa5rG9RgIJuODj9ZRH6YX7Jm1PMk+EUrZKqdheMNZIbBkjqaS/NjjlDvC+R3kvQi0F0tCnfXCamlikE7Bn3L2vyys6uuU6Xbl9hW4NiMc9MoKeUm7i3K/6VnVd7SL+aZVaUh070ylA1j05/nlP9Cf8xyrON4HJQihqYS4NqIoZmOHwKhrWl49tnDuPcrN05/nlP9Cf8xyuY2abiGA00Omf0eF8RPwZWsGXyOrT3Eq6lpjEylj15J1z4LBsltEyvpI522BcLPaPgyt0e326juIWlNsf07L/AGiH/TWd0UbSuoq11NPdrKh2Qh2mSpacrb9l/UP1exYO2X6dl/tEP+mojHTJk5MmvHF+b3PQiIi5j6AREQBERAFWtr9qXUzRHTN3lTKWsY3k1zzZhd46kDsBPAKTxjEzHljhAdNNcRtPAAetI/sY3n26DmqrhPo7J5aqplaIqVz4mSzODd9VHSpn7+G6aBwDXW4qyXkznLwizbNYEKSANc4vleTJNKfWlmd6ziezkByACllQ63pnwyM2Zv5bc447D2vLfuXzSdNOGvNnioj73xhw/gc4+5Tok96KrLjWyaL8oHa2lLomuH6s6/Ndpf22UjheMU9UzPTyRyN7WEGx7COIPcVlyRhwIIBB0IPMLnzYu5Bwfk6sOTtzU14NarhTmKbMSMJMQL29g9Yd1uah3QuBsWuB7wQvL5MM8bqSPT480MiuLOtTGy9MXTh3KMEnxIsB7z7Fj0OBzSnRpaPjPGUf/VccNw5kDMrfEk8XHtXZ0XSynNTkqS3OPreqjGDhF23sdlfWshifI/RrASe3TkO8nTzVPgjlqi+mYS0yO3lfK02LM4GWjjd8fJlaT8Ft+bgudoa+atqxR0ZsICHzzWu2J/wBbg544hvxrE6NVrwnCoqWJsUIs1t9Sbuc4m7nucdXOJ1JPElej4R5v9z+xkU9O2NjWRtDWsAa1rRYNaBYADssuxEVTUIiIAV506TMEdS4lPoQycmZh5EP1dbwfmHsXotQe1myFPiMO7mBDm3LJG2zMd3doPMHitMc9Lswz4u5GlyY2wW1cdfSRkOG9jaGysv1g8C2a3xXWuD325KyOdYXPJaOqeiDFKeTNSvjfb1XxyGB9vA2t5Eru/6b47U9WpmIb+/qXyj7Lc11ZwjezKRy5EqcXZuOkr4pml0L2PaC5uZhDhmboRcaaFed9g/0tSfTfg5bz2L2aOH0bYC8SFpe4uDcgu83sBc6Ba82X6K6+mr4J5PR8kUmd2WQl2Wx4DINdVMGlqRGWMpODr5NwWXKLBxyOZ1NM2my71zHNYXHKA9wsCTY8L38lgdbNA7X1zsSxZ4j1zyNp4vmtdkB8CczvNXr/oRB/wCVN9hn+66tg+iyqpK1k9XuS2IOLQx5eTKRlaSC0cAXHxstrreeSqUWceLDquWRbs0vtV0PspKSWeKaSR0IDi1zGgFgIzm47Bc+Syug3HLOnpXHjaZg7xZkgHlkPkVtmqp2yMcx4u17XNcO1rhYj2Fak2Z6MMSoa6KdhpyyJ5v+UIc6E3a7TJxLTe3ainqi1JiWLRkUoLbyYfTn+eU/0J/zHLaOxP6NovoIf8AVS6TNgavEaiGSm3OWOPId48sObOXaANPIq7bNUD6ejp4ZLZ4Yo2Oym4zNaAbHmFWTWhIvji1lk/BqXpk2W3FQ2riFmVBtJbTLUAaO7swF/Fp7VTRij6qujmltnklgzEc3NLGl3nlv5r0ZtDgkdbTSwScJW2B5teNWuHeCAVqCg6HMSjmjc401mPY42kd6rXAmwydgWmPItNMwzYZa7jwzeKIi5j6AREQBYuJYgyCJ0j72bwA1LnHRrWjmSbALKUFTf0uo3p1hpiWxDk+caPl7w3Vre/MVKKtkFtNjX8m0ktROR6XVgsjA1yG3VY35DAbk8z4haMqq+SUMEjnOEbcrATo1vYBwFzqTzJJKsvSjjrqnEZRfqUx3LBy6nrnzff2BVJdmKFKz5WfJqlS4QREWxzGbg+NT0kolpnuY8cxwI+K4cHN7ivQOwe20eJwZrBk0dhKwcATwe35JsfDUePnFWPo+x51HiED72bI4RSDkY5CG6+Byu8ljkgpK/J09PmcJV4PSS4suV8veACSQANSToABxJXEfXOVVMe2nkkn9Cw4h07tJJbZmUzPhOPJ0gB0byuL8gcfGNpJKltqQvZA45N+wflKh503VID75joBci9riY2W2bZRxcGh79XZdQ0cQxpOpAubk6uJJPFWSrdmTbltEzMEwWKkhEcINhdznON3ySHV0j3c3E6kqQRY1fXMhYXv4DkOJPIBUlJJWzaMb+mKMlFT6ja2YnqBjR4Zj5lZeGbVlzg2cNF9A5ugv3j8VxR6/DKWmzsl0OaMdVFlRcArldxxBEUJidZlrKRm8kbvN51GtBbJZvwnXu23cChDdE2iIhIREQBEULtDWbuSkG8kj3kzW2Y0PEl7dR1yLDvF1K3IbomkRFBIRR+JY9T05aJn2c/1Wta57iO0NaCbLsw7FoahmeF4c0Gx4gg9hB1B8VNEWrozEUNHtfROkDBK25OUGzgwu7A+2UnzWTiuPU9KAZ5GsvwGrnHwaNUpjUvZIIseSvjbFvXODWZQ7M7QBpFwfesLD9pqWofkiku61wHNcwub2tzAXHglC0SqIigkIiFAROP1Tg1sURtJUndtI+A215JPqtv5kLPpKRkUbWRizWANA7gozDRvqmeY+rF/R4/q6zOHi+zfqKaKl+iq33PLGPAiqqc3HfTX8d466wVdOljZ91NiD5ADu6u8rTyz6CRvjm1+sFS19CLuKZ8XJFxk0wiIrGYXZTA52W4lzbeNxZdasewOzUtdWMbG7IIrSukyh+QNILdDoSXWsD38bKsnSLwi5SSRv/F9oIaUN3hJe/SOKMbyWV3Yxg1PjwHMhQVfTyTM3uKfk4bjJRRHOZHn1WzOH9a4n9W3q9uZSEdBS4c0ydeSaU5c7zvqid/JgJ5fJFmjuWTh+GPc8T1VjJ8Bg1ZA08h2vPN3kNFwH2Xb2OMJwt2bf1AAktljjbq2ni+I22mY83eQ0CmERVLpUFVtsnnNEOVnHz0H3ferSo7G8KE8dhYObq0nt5g9xXL1eOWTE4x5OrpckceVSlwURcLKnwyZhs6N/kC4HwIWZhmz0srhnaWM5lwsSOwD8V5yODJKWlJ2eilnxxjqbVFrwh5dBEXcSxt/YsxfMbA0ADgBYeAX0vVwVRSZ5aTtthVfHv0lh/wDf/wCBWhR1ZgrZaiCYucHU+fKBaxzixvzV0ZyVoqT31cz8RtUSxspXPc0MOpcA4tZfkyzeA7e5ds2MVE0WGxiR8Zq7mSRnVcQyw0PInirFBs4xnpVnP/phcXXt1cwLerp381EY1hlJTwUsU0k7NzfdSxglzXNsTctabXuOXJXtMxcZJfnsxocTqKeTEWmV83osTDHvLGxLbgkDidRftsmCsxBzqaUGZzH5TKZZo3sfG4aljAAWEXvYL72QomyT1jwJXQyhjA6cHNKbHeON7XuSfaFLYZsu6ncBFUVAiacwiORze3LmIvbwRtCMW6f5yV+SSrmdiJFTLGylc9zQw6lwDiG35Ms3gO3uXZXVb5osIkkN3PmjLjwudBf3Kxw7NsaKsBz/AOmFxdw6uYEHLp3811/zVj3dKzO+1G4PadLuI5O0+5NSJ0S/PkihJNWVVY3fzQtpbMY2Ihl32PWfp1tW8O9Sux2KvqaSOSXV/Wa48MxabX8xZfNfsqHyySRTTQmYBsu7ykPAFr9YGxtzCk8Mw2OniZFELNYLC+pPMkntJ1VW1RaKknuYWNVVNSg1MrWZ2jK02G8dxsxp48z71WqWhnioK+eQFklUHPyDQsYb8RyNnO8rKexjZNtTO2YzTMcwANyZbNIubi4Njr7gsrDsFMbZGyzTTiQWInIcALEECw531UppIhxbZWsSgj/kJlraRxOH0hcLnx1csnaeEOwoyvaN4YYQXEdaxcwkX8SVlt2Hjs2N007oGOzNgcW5b3vYutmLb8lL4xhLamB8LiWtfYXba4sQdL6cktDQ2n8UVfbEn0CkafVe+AP+bkJ1/wCclkbZNDZ8PcwWcJw0W+IS0Fvh/up6twSKan3ElyzK1t+DgWiwcDyOiwqLZUNlZJNNNO6EWj3uWzO+wGru8omg4P8AonAuURUNgsfEKrdRSSH9Wxz/ALIJ/BZCidrPzKo+jd7OfuUrkh7I7sApN1TQtPrZAXd73dd5+0SpBfLOAt/wL6UBbIh9qtmIcQp3Qzac2PHrRyDg4fcRzC8+7T7H1WHyZahhyk9WVtzG8dx5HuOq9NL4mga9pa9rXNdoQ4BwI7CDoVpDI4mOXBHJ8nk1F6Krei7CpTc07WE/snPiH2Wm3uXVF0ZYRTgvdC0hupM8j3tA7SHOy+1b9+Jx/o5e0aQ2d2Wqq+QMpmEi/We7SNg7XO/Aa9y3fgOFQ4TCKamaZ6mSzn26pc7hnkP6uMcvdckrPp5nzNEdCxsEA032QMuP3Edv4iLdgKlsOwuOBpEYN3G7nOOZ73c3PcdSVlPI5HThwqG6/n/DGw3By1xlndvJnCxdazWNPwI2/Bb7zzUoiLE6UqCIiEhERAcWXNkRAEREAREQBcWXKIAiIgCIiAIiIAiIgCIiAIiIAiIgC6aymEsb2O4SNc0+DhY/eu5EBE4BXlzN1LpNTgMkB5gaNkHa1w1v4jkpZYOI4PHOQ52Zr2erJGSyRt+IDhy7jcLFGH1jdG1TSP3sDXO9rXNv7FPJXdEwuqepZG0ukc1rRxLiGgeZUZ/JdU7+sq3AdkMTIz7XZivuDZqna4Oe10rx8KocZiD3ZtB5AILZ1HH3S6Ucbpf3j7xQjvzEXf8AVB8V9Q4BncH1j984ahtssLD8mPme91z4KXAXKWK9nAC5RFBYIiIAiIgCIiAIiIAiIgCIiAIiIAiIgCIiAIiIAiIgCIiAIiIAiIgCIiAIiIAiIgCIiAIiIAiIgCIiAIiIAiIgCIiAIiIAiIgCIiAIiIAiIgCIiAIiIAiIgCIi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3014" name="AutoShape 6" descr="data:image/jpeg;base64,/9j/4AAQSkZJRgABAQAAAQABAAD/2wCEAAkGBhAQEBIUDxQQFBUQFxQUFhYQFRYQFRQQFRYYFBQUFxYYGyYfGhkkGhUWHy8hIycpLC0sGR4xNTAqNScrLCkBCQoKDgwOGg8PGiwkHSQtLCopLCwsKiwsNCwsKTUsLCwsLCwsLCwsLCwsKSksLSwsLCwsKSwpLCwsKSksLCwsLP/AABEIAKsBJgMBIgACEQEDEQH/xAAcAAEAAgIDAQAAAAAAAAAAAAAABQYEBwEDCAL/xABKEAABAwIDBAYECQcLBQAAAAABAAIDBBEFEiEGEzFBByJRYXGBFDKRoUJSYnJzgpKxwSM0NUNTY6IVFiQzdIOys8PR8BclVKPh/8QAGgEBAAMBAQEAAAAAAAAAAAAAAAECAwQGBf/EACgRAAICAQMEAQMFAAAAAAAAAAABAhEDEiExBBNBUXEiYfAUMpGx0f/aAAwDAQACEQMRAD8A3iiIgCIo3Gto6WiaHVUrIw7hmuXO7crQCT5BCG0uSSRRGB7W0Vbf0WZkhbqW6teB25XAG3fZS6VQTT3QREQkIiIAiIgCIiAIiIAiIgCIiAIiIAiIgCIiAIiIAiIgCIiAIiIAiIgCIiAIiIAvO3SlUyvxSoEpPULWsB4CLI0tt3G5PiSvRKre1ewNJiNnTB7ZGiwkiIa7L8U3BDh4jRaY5KLtmGfG8kaRobY6pljr6V0N8++jbpza5wa9p7i0m69OhVLZXo0osPfvGZ5JRoHzEHLfQ5WgAA9/FW1TlmpPYjp8TxxphERZHQEREAREQBF8SzNY0ueQ1rRclxAAA4kk8Aq8dqJKg2w2HfDhv5SYaYfNdbNL9QW+UpSshtIsii8Q2no6c2mqIGO+KXtz/ZGvuWANlZJta+olmv8AqoSaWAd2VhzvHznHwUrh+CU1OLQQxRD92xrD5kC5TYi2yN/n3Q/tJLdu4qMv2t3ZSOGY5TVIJp5YpLcQxwJb85vEeaz1EYzszDUdexjmb6k8PUlY7l1h6w7WuuD2JsPqJdFD7NYpJKySOoyiemeYpcujXGwcyVo5Newh1uVyOSmFBKdhERCQiIgCIiAIiIAiIgCIiAIiIAiIgCIiAIiIAiIgCIiAIiIAiLglAcqGxbaRsT9zCx09Q4XEMZsWtPB8rzpGzvPHkCsKbF5q5xjw92SJpLZKu2YXGhZTg6PdyLz1R8oqXwjBYaVmWFtsxzPc4l75H83yPOrnd5U8clLb4IqHZh9Q4SYm8TEG7YGXFLGeXUOsrh8Z/kArG1oGg5dnYsatxOGEXmkjZ89wbfwB4rC/nPAf6ttRJ3xwSuHty2Tdj6YkuiiP50U4/rN7F3zxSRN+0W2HtUrHK1wBaQQdQQbgjtBCgsmnwfS4K5QoSV6l6uLTgcJaWB7vnMllYD7CPYrCq9hB3mI10nKJtPTg/Ka10zx/7mqwqWVjwERFBYIiIAiIgCIiAIiIAiIgCIiAIiIAiIgCIiAIiIAiIgCIviWUNaXOIAaCSSbAAakk8ggE0zWNLnkNa0EkuNgANSSTwCq9pMVOueOh5cWSVg7TzZB739w449RUtrvy1Sd3QRkGNj7g1bwerI9vExX9VnF/E6WClmsqKrjnpoOwaTyDv/ZN7h1vBWqjNuzvnxeGC0MLC97QAIacDqNGgzcGxt8SF1+g1c+s8m5af1dMetb5UxF/sgeKkaLD4oG5YmtY3jpzPMk8Se8rl1fEDYvjB7C4D8VVySLqLZ0UWBU8JvHG0O5vd13nxe67j7Vnr5ZIDqCCO7VfSXZNUcObcWKgZ6cUUjZIurBK8MljHqse82bKwfB6xAcBprfkp9RW1LQaKpvyie7zaMw94ClFZcWSqx6+tZBFJLIbMia57j8loufuXbC67QTzA+5V3aE+lVENE3VulRU91Ox35OM/SSAafFY5Eg3SMrY+jeyla6UWlqXPqJB2STHPl+q0tb9VTa4suVD3JSpUERU7pB6QGYaxrWAPnlBLWn1Ws4Z321tfQDnY9ilJt0iJSUVbLhdcrRuF1e0WKXkgllay5GZrm00d+bW2F3W8/FddVtTjuEzNbVvc8O1DZy2ZkjRxyvGo8jcX4LTtPi9zD9Qqtp17N7Li6htldpo8QpmzRgt4tew6lkg4tvz4gg8wQtK0m3eMzzNihqJHPkcWtbaIXOuly23JRHG5WXnmjGnzZ6ERaTrsS2opGGWYzZG6uOWCYADm4NBIHerL0d9KLq2UU9W1jZXAlj2aNkyi5aW8nWBOmhseHM8bStbkRzxb0tNfJsdLotJbedI9a2vmjo53RxwkR2a1hu9o/KO1aT61x9VVjFydIvkyLGrZu1Frroj2ymrWzxVUhkkjLXtc4AExO6pHVAGjh/EtipKLi6ZMJqcdSCLVXS3tbW0dVCylmdG18WYhoYbuzuF+s08gvjot6RJ56h1PWyF5lF4nODQQ9o6zOqBxGo72ntVu29Ooz78deg2wl0Wltp9tsQixeSCOoe2Js8TAwBlgx2S4uW35nmqxi5cF8mRQVs3SiIqmgREQBERAEREAVFxfFhXzbpgMlOxxG7YfzyZhsQTwbSscOs46OcLC4GuZtZiE1RJ6BRGz5ADUSjQQU55XHB79bc7XPYVN4HgEVJGGxjWwBcQLuDRYDuaBoGjQKy23M23J0uDroMFOYS1JEko9UAWjhHxYm8vnHU93BSVRO2Npc42DRcrtVe2vqCI2NHB7rnwaOHtI9i58+Xt43P0dGDF3JqHshcUxyScnUtZyaDy+V2lRqIvKzySyPVJ2z1WPHHGtMVR30lbJEbxuLfuPiOauuDYsKhl+Dm6OH4juKoaltmZy2oaBweC0+y494XZ0XUSx5FHw9jj63p4zxuXlbl3URtSb0xYOM7o4R/ePAP8ADmPkpdQtSd9Wxt+DStMruzeyAsjHk3O7zC9KjzcuKM3FsUjpYHyyXyxjgNXOJ0axo5uJIAHaVg7MYXJGx8tRb0iqdvZbahulmQg/FY2zfG55rCpP+41ImOtLSOO57J6kXa6fvYzVre05ncgrQnBC3dhERQXBXmvbfEHVeJ1Bvf8AKmJnc1h3bbey/mvSi8vSOyV5L/g1JJ8ptfuW+Hls4ur4S+56VwjDWU0EUMYAbExrBbuGp8SbnzURtnsVHiccbJHvj3Ti4OYGkm7cpGvLgfJWILlYptOzrcU1T4K1sZsUzDGStjlkkEpa7rhoyloI0t26exaT2D/S1J9N+Dl6QcvLuDekelx+iX3+8O7tlvn1+NpwvxW+JuWqzj6hKDhR6fncwMcX5coBLs3DLbrX7rXXm/Y0XxWl3V7ekNLbfs8xJ/gurTW7PbTVrd3UF+R3EPlhjYR8oRm5HdYq3bAdGLcPfv53tknsQ3JfJGDoct9XOI0vppfRI1BPcmWrLKNKkvZadpMYFJSTzn9UwkDtfwYPNxAWmeifA/TK6SSYZmxRvc++uaSYFg87OefJWfpyxzLFBStOsp3r/mM0YPNxJ+qvvokraKkoi6aopmS1Dy5zXysa5rG9RgIJuODj9ZRH6YX7Jm1PMk+EUrZKqdheMNZIbBkjqaS/NjjlDvC+R3kvQi0F0tCnfXCamlikE7Bn3L2vyys6uuU6Xbl9hW4NiMc9MoKeUm7i3K/6VnVd7SL+aZVaUh070ylA1j05/nlP9Cf8xyrON4HJQihqYS4NqIoZmOHwKhrWl49tnDuPcrN05/nlP9Cf8xyuY2abiGA00Omf0eF8RPwZWsGXyOrT3Eq6lpjEylj15J1z4LBsltEyvpI522BcLPaPgyt0e326juIWlNsf07L/AGiH/TWd0UbSuoq11NPdrKh2Qh2mSpacrb9l/UP1exYO2X6dl/tEP+mojHTJk5MmvHF+b3PQiIi5j6AREQBERAFWtr9qXUzRHTN3lTKWsY3k1zzZhd46kDsBPAKTxjEzHljhAdNNcRtPAAetI/sY3n26DmqrhPo7J5aqplaIqVz4mSzODd9VHSpn7+G6aBwDXW4qyXkznLwizbNYEKSANc4vleTJNKfWlmd6ziezkByACllQ63pnwyM2Zv5bc447D2vLfuXzSdNOGvNnioj73xhw/gc4+5Tok96KrLjWyaL8oHa2lLomuH6s6/Ndpf22UjheMU9UzPTyRyN7WEGx7COIPcVlyRhwIIBB0IPMLnzYu5Bwfk6sOTtzU14NarhTmKbMSMJMQL29g9Yd1uah3QuBsWuB7wQvL5MM8bqSPT480MiuLOtTGy9MXTh3KMEnxIsB7z7Fj0OBzSnRpaPjPGUf/VccNw5kDMrfEk8XHtXZ0XSynNTkqS3OPreqjGDhF23sdlfWshifI/RrASe3TkO8nTzVPgjlqi+mYS0yO3lfK02LM4GWjjd8fJlaT8Ft+bgudoa+atqxR0ZsICHzzWu2J/wBbg544hvxrE6NVrwnCoqWJsUIs1t9Sbuc4m7nucdXOJ1JPElej4R5v9z+xkU9O2NjWRtDWsAa1rRYNaBYADssuxEVTUIiIAV506TMEdS4lPoQycmZh5EP1dbwfmHsXotQe1myFPiMO7mBDm3LJG2zMd3doPMHitMc9Lswz4u5GlyY2wW1cdfSRkOG9jaGysv1g8C2a3xXWuD325KyOdYXPJaOqeiDFKeTNSvjfb1XxyGB9vA2t5Eru/6b47U9WpmIb+/qXyj7Lc11ZwjezKRy5EqcXZuOkr4pml0L2PaC5uZhDhmboRcaaFed9g/0tSfTfg5bz2L2aOH0bYC8SFpe4uDcgu83sBc6Ba82X6K6+mr4J5PR8kUmd2WQl2Wx4DINdVMGlqRGWMpODr5NwWXKLBxyOZ1NM2my71zHNYXHKA9wsCTY8L38lgdbNA7X1zsSxZ4j1zyNp4vmtdkB8CczvNXr/oRB/wCVN9hn+66tg+iyqpK1k9XuS2IOLQx5eTKRlaSC0cAXHxstrreeSqUWceLDquWRbs0vtV0PspKSWeKaSR0IDi1zGgFgIzm47Bc+Syug3HLOnpXHjaZg7xZkgHlkPkVtmqp2yMcx4u17XNcO1rhYj2Fak2Z6MMSoa6KdhpyyJ5v+UIc6E3a7TJxLTe3ainqi1JiWLRkUoLbyYfTn+eU/0J/zHLaOxP6NovoIf8AVS6TNgavEaiGSm3OWOPId48sObOXaANPIq7bNUD6ejp4ZLZ4Yo2Oym4zNaAbHmFWTWhIvji1lk/BqXpk2W3FQ2riFmVBtJbTLUAaO7swF/Fp7VTRij6qujmltnklgzEc3NLGl3nlv5r0ZtDgkdbTSwScJW2B5teNWuHeCAVqCg6HMSjmjc401mPY42kd6rXAmwydgWmPItNMwzYZa7jwzeKIi5j6AREQBYuJYgyCJ0j72bwA1LnHRrWjmSbALKUFTf0uo3p1hpiWxDk+caPl7w3Vre/MVKKtkFtNjX8m0ktROR6XVgsjA1yG3VY35DAbk8z4haMqq+SUMEjnOEbcrATo1vYBwFzqTzJJKsvSjjrqnEZRfqUx3LBy6nrnzff2BVJdmKFKz5WfJqlS4QREWxzGbg+NT0kolpnuY8cxwI+K4cHN7ivQOwe20eJwZrBk0dhKwcATwe35JsfDUePnFWPo+x51HiED72bI4RSDkY5CG6+Byu8ljkgpK/J09PmcJV4PSS4suV8veACSQANSToABxJXEfXOVVMe2nkkn9Cw4h07tJJbZmUzPhOPJ0gB0byuL8gcfGNpJKltqQvZA45N+wflKh503VID75joBci9riY2W2bZRxcGh79XZdQ0cQxpOpAubk6uJJPFWSrdmTbltEzMEwWKkhEcINhdznON3ySHV0j3c3E6kqQRY1fXMhYXv4DkOJPIBUlJJWzaMb+mKMlFT6ja2YnqBjR4Zj5lZeGbVlzg2cNF9A5ugv3j8VxR6/DKWmzsl0OaMdVFlRcArldxxBEUJidZlrKRm8kbvN51GtBbJZvwnXu23cChDdE2iIhIREQBEULtDWbuSkG8kj3kzW2Y0PEl7dR1yLDvF1K3IbomkRFBIRR+JY9T05aJn2c/1Wta57iO0NaCbLsw7FoahmeF4c0Gx4gg9hB1B8VNEWrozEUNHtfROkDBK25OUGzgwu7A+2UnzWTiuPU9KAZ5GsvwGrnHwaNUpjUvZIIseSvjbFvXODWZQ7M7QBpFwfesLD9pqWofkiku61wHNcwub2tzAXHglC0SqIigkIiFAROP1Tg1sURtJUndtI+A215JPqtv5kLPpKRkUbWRizWANA7gozDRvqmeY+rF/R4/q6zOHi+zfqKaKl+iq33PLGPAiqqc3HfTX8d466wVdOljZ91NiD5ADu6u8rTyz6CRvjm1+sFS19CLuKZ8XJFxk0wiIrGYXZTA52W4lzbeNxZdasewOzUtdWMbG7IIrSukyh+QNILdDoSXWsD38bKsnSLwi5SSRv/F9oIaUN3hJe/SOKMbyWV3Yxg1PjwHMhQVfTyTM3uKfk4bjJRRHOZHn1WzOH9a4n9W3q9uZSEdBS4c0ydeSaU5c7zvqid/JgJ5fJFmjuWTh+GPc8T1VjJ8Bg1ZA08h2vPN3kNFwH2Xb2OMJwt2bf1AAktljjbq2ni+I22mY83eQ0CmERVLpUFVtsnnNEOVnHz0H3ferSo7G8KE8dhYObq0nt5g9xXL1eOWTE4x5OrpckceVSlwURcLKnwyZhs6N/kC4HwIWZhmz0srhnaWM5lwsSOwD8V5yODJKWlJ2eilnxxjqbVFrwh5dBEXcSxt/YsxfMbA0ADgBYeAX0vVwVRSZ5aTtthVfHv0lh/wDf/wCBWhR1ZgrZaiCYucHU+fKBaxzixvzV0ZyVoqT31cz8RtUSxspXPc0MOpcA4tZfkyzeA7e5ds2MVE0WGxiR8Zq7mSRnVcQyw0PInirFBs4xnpVnP/phcXXt1cwLerp381EY1hlJTwUsU0k7NzfdSxglzXNsTctabXuOXJXtMxcZJfnsxocTqKeTEWmV83osTDHvLGxLbgkDidRftsmCsxBzqaUGZzH5TKZZo3sfG4aljAAWEXvYL72QomyT1jwJXQyhjA6cHNKbHeON7XuSfaFLYZsu6ncBFUVAiacwiORze3LmIvbwRtCMW6f5yV+SSrmdiJFTLGylc9zQw6lwDiG35Ms3gO3uXZXVb5osIkkN3PmjLjwudBf3Kxw7NsaKsBz/AOmFxdw6uYEHLp3811/zVj3dKzO+1G4PadLuI5O0+5NSJ0S/PkihJNWVVY3fzQtpbMY2Ihl32PWfp1tW8O9Sux2KvqaSOSXV/Wa48MxabX8xZfNfsqHyySRTTQmYBsu7ykPAFr9YGxtzCk8Mw2OniZFELNYLC+pPMkntJ1VW1RaKknuYWNVVNSg1MrWZ2jK02G8dxsxp48z71WqWhnioK+eQFklUHPyDQsYb8RyNnO8rKexjZNtTO2YzTMcwANyZbNIubi4Njr7gsrDsFMbZGyzTTiQWInIcALEECw531UppIhxbZWsSgj/kJlraRxOH0hcLnx1csnaeEOwoyvaN4YYQXEdaxcwkX8SVlt2Hjs2N007oGOzNgcW5b3vYutmLb8lL4xhLamB8LiWtfYXba4sQdL6cktDQ2n8UVfbEn0CkafVe+AP+bkJ1/wCclkbZNDZ8PcwWcJw0W+IS0Fvh/up6twSKan3ElyzK1t+DgWiwcDyOiwqLZUNlZJNNNO6EWj3uWzO+wGru8omg4P8AonAuURUNgsfEKrdRSSH9Wxz/ALIJ/BZCidrPzKo+jd7OfuUrkh7I7sApN1TQtPrZAXd73dd5+0SpBfLOAt/wL6UBbIh9qtmIcQp3Qzac2PHrRyDg4fcRzC8+7T7H1WHyZahhyk9WVtzG8dx5HuOq9NL4mga9pa9rXNdoQ4BwI7CDoVpDI4mOXBHJ8nk1F6Krei7CpTc07WE/snPiH2Wm3uXVF0ZYRTgvdC0hupM8j3tA7SHOy+1b9+Jx/o5e0aQ2d2Wqq+QMpmEi/We7SNg7XO/Aa9y3fgOFQ4TCKamaZ6mSzn26pc7hnkP6uMcvdckrPp5nzNEdCxsEA032QMuP3Edv4iLdgKlsOwuOBpEYN3G7nOOZ73c3PcdSVlPI5HThwqG6/n/DGw3By1xlndvJnCxdazWNPwI2/Bb7zzUoiLE6UqCIiEhERAcWXNkRAEREAREQBcWXKIAiIgCIiAIiIAiIgCIiAIiIAiIgC6aymEsb2O4SNc0+DhY/eu5EBE4BXlzN1LpNTgMkB5gaNkHa1w1v4jkpZYOI4PHOQ52Zr2erJGSyRt+IDhy7jcLFGH1jdG1TSP3sDXO9rXNv7FPJXdEwuqepZG0ukc1rRxLiGgeZUZ/JdU7+sq3AdkMTIz7XZivuDZqna4Oe10rx8KocZiD3ZtB5AILZ1HH3S6Ucbpf3j7xQjvzEXf8AVB8V9Q4BncH1j984ahtssLD8mPme91z4KXAXKWK9nAC5RFBYIiIAiIgCIiAIiIAiIgCIiAIiIAiIgCIiAIiIAiIgCIiAIiIAiIgCIiAIiIAiIgCIiAIiIAiIgCIiAIiIAiIgCIiAIiIAiIgCIiAIiIAiIgCIiAIiIAiIgCIi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3" name="2 Marcador de pie de página"/>
          <p:cNvSpPr>
            <a:spLocks noGrp="1"/>
          </p:cNvSpPr>
          <p:nvPr>
            <p:ph type="ftr" sz="quarter" idx="11"/>
          </p:nvPr>
        </p:nvSpPr>
        <p:spPr bwMode="auto">
          <a:xfrm>
            <a:off x="395536" y="6624736"/>
            <a:ext cx="8424936"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pic>
        <p:nvPicPr>
          <p:cNvPr id="9" name="Picture 5" descr="Fondos Feder - Union Europea"/>
          <p:cNvPicPr>
            <a:picLocks noChangeAspect="1" noChangeArrowheads="1"/>
          </p:cNvPicPr>
          <p:nvPr/>
        </p:nvPicPr>
        <p:blipFill>
          <a:blip r:embed="rId3" cstate="print"/>
          <a:srcRect t="3956"/>
          <a:stretch>
            <a:fillRect/>
          </a:stretch>
        </p:blipFill>
        <p:spPr bwMode="auto">
          <a:xfrm>
            <a:off x="2483768" y="4437113"/>
            <a:ext cx="1703068" cy="1512168"/>
          </a:xfrm>
          <a:prstGeom prst="rect">
            <a:avLst/>
          </a:prstGeom>
          <a:noFill/>
          <a:ln w="9525">
            <a:noFill/>
            <a:miter lim="800000"/>
            <a:headEnd/>
            <a:tailEnd/>
          </a:ln>
        </p:spPr>
      </p:pic>
      <p:pic>
        <p:nvPicPr>
          <p:cNvPr id="10" name="Imagen 4" descr="LOGO-CAM-2016"/>
          <p:cNvPicPr>
            <a:picLocks noChangeAspect="1"/>
          </p:cNvPicPr>
          <p:nvPr/>
        </p:nvPicPr>
        <p:blipFill>
          <a:blip r:embed="rId4" cstate="print"/>
          <a:srcRect/>
          <a:stretch>
            <a:fillRect/>
          </a:stretch>
        </p:blipFill>
        <p:spPr bwMode="auto">
          <a:xfrm>
            <a:off x="4283968" y="4437113"/>
            <a:ext cx="1800200" cy="1214932"/>
          </a:xfrm>
          <a:prstGeom prst="rect">
            <a:avLst/>
          </a:prstGeom>
          <a:noFill/>
          <a:ln w="9525">
            <a:noFill/>
            <a:miter lim="800000"/>
            <a:headEnd/>
            <a:tailEnd/>
          </a:ln>
        </p:spPr>
      </p:pic>
      <p:pic>
        <p:nvPicPr>
          <p:cNvPr id="14" name="Imagen 6" descr="campusMONCLOA_horizontal_en_l.jpg"/>
          <p:cNvPicPr>
            <a:picLocks noChangeAspect="1"/>
          </p:cNvPicPr>
          <p:nvPr/>
        </p:nvPicPr>
        <p:blipFill>
          <a:blip r:embed="rId5" cstate="print"/>
          <a:srcRect/>
          <a:stretch>
            <a:fillRect/>
          </a:stretch>
        </p:blipFill>
        <p:spPr bwMode="auto">
          <a:xfrm>
            <a:off x="323528" y="5373216"/>
            <a:ext cx="2159772" cy="863029"/>
          </a:xfrm>
          <a:prstGeom prst="rect">
            <a:avLst/>
          </a:prstGeom>
          <a:noFill/>
          <a:ln w="9525">
            <a:noFill/>
            <a:miter lim="800000"/>
            <a:headEnd/>
            <a:tailEnd/>
          </a:ln>
        </p:spPr>
      </p:pic>
      <p:grpSp>
        <p:nvGrpSpPr>
          <p:cNvPr id="17" name="16 Grupo"/>
          <p:cNvGrpSpPr/>
          <p:nvPr/>
        </p:nvGrpSpPr>
        <p:grpSpPr>
          <a:xfrm>
            <a:off x="5940152" y="4509120"/>
            <a:ext cx="3168352" cy="2088232"/>
            <a:chOff x="5868144" y="4747763"/>
            <a:chExt cx="3168352" cy="2088232"/>
          </a:xfrm>
        </p:grpSpPr>
        <p:pic>
          <p:nvPicPr>
            <p:cNvPr id="43018" name="Picture 10" descr="C:\Users\VADYM\Documents\TRABAJO\Doctorado, Master, etc\Master\TRABAJO FIN DE MASTER\Figuras\logo-GFN-oct2010.jpg"/>
            <p:cNvPicPr>
              <a:picLocks noChangeAspect="1" noChangeArrowheads="1"/>
            </p:cNvPicPr>
            <p:nvPr/>
          </p:nvPicPr>
          <p:blipFill>
            <a:blip r:embed="rId6" cstate="print"/>
            <a:srcRect/>
            <a:stretch>
              <a:fillRect/>
            </a:stretch>
          </p:blipFill>
          <p:spPr bwMode="auto">
            <a:xfrm>
              <a:off x="6372200" y="4747763"/>
              <a:ext cx="2343330" cy="1201517"/>
            </a:xfrm>
            <a:prstGeom prst="rect">
              <a:avLst/>
            </a:prstGeom>
            <a:noFill/>
          </p:spPr>
        </p:pic>
        <p:grpSp>
          <p:nvGrpSpPr>
            <p:cNvPr id="16" name="15 Grupo"/>
            <p:cNvGrpSpPr/>
            <p:nvPr/>
          </p:nvGrpSpPr>
          <p:grpSpPr>
            <a:xfrm>
              <a:off x="5868144" y="6026698"/>
              <a:ext cx="3168352" cy="809297"/>
              <a:chOff x="5004048" y="6090058"/>
              <a:chExt cx="3168352" cy="809297"/>
            </a:xfrm>
          </p:grpSpPr>
          <p:pic>
            <p:nvPicPr>
              <p:cNvPr id="12" name="Imagen 4" descr="logo-topus-v2.jpg"/>
              <p:cNvPicPr>
                <a:picLocks noChangeAspect="1"/>
              </p:cNvPicPr>
              <p:nvPr/>
            </p:nvPicPr>
            <p:blipFill>
              <a:blip r:embed="rId7" cstate="print"/>
              <a:srcRect r="13255"/>
              <a:stretch>
                <a:fillRect/>
              </a:stretch>
            </p:blipFill>
            <p:spPr bwMode="auto">
              <a:xfrm>
                <a:off x="6660232" y="6090058"/>
                <a:ext cx="1512168" cy="809297"/>
              </a:xfrm>
              <a:prstGeom prst="rect">
                <a:avLst/>
              </a:prstGeom>
              <a:noFill/>
              <a:ln w="9525">
                <a:noFill/>
                <a:miter lim="800000"/>
                <a:headEnd/>
                <a:tailEnd/>
              </a:ln>
            </p:spPr>
          </p:pic>
          <p:pic>
            <p:nvPicPr>
              <p:cNvPr id="15" name="Imagen 1" descr="logo-pronto-def-2.jpg"/>
              <p:cNvPicPr>
                <a:picLocks noChangeAspect="1"/>
              </p:cNvPicPr>
              <p:nvPr/>
            </p:nvPicPr>
            <p:blipFill>
              <a:blip r:embed="rId8" cstate="print"/>
              <a:srcRect/>
              <a:stretch>
                <a:fillRect/>
              </a:stretch>
            </p:blipFill>
            <p:spPr bwMode="auto">
              <a:xfrm>
                <a:off x="5004048" y="6107267"/>
                <a:ext cx="1663358" cy="792088"/>
              </a:xfrm>
              <a:prstGeom prst="rect">
                <a:avLst/>
              </a:prstGeom>
              <a:noFill/>
              <a:ln w="9525">
                <a:noFill/>
                <a:miter lim="800000"/>
                <a:headEnd/>
                <a:tailEnd/>
              </a:ln>
            </p:spPr>
          </p:pic>
        </p:grpSp>
      </p:grpSp>
      <p:pic>
        <p:nvPicPr>
          <p:cNvPr id="19" name="Picture 3" descr="C:\Users\nucvad\AppData\Local\Temp\Rar$DIa0.013\Marca UCM Alternativa logo negro RGB.jpg"/>
          <p:cNvPicPr>
            <a:picLocks noChangeAspect="1" noChangeArrowheads="1"/>
          </p:cNvPicPr>
          <p:nvPr/>
        </p:nvPicPr>
        <p:blipFill>
          <a:blip r:embed="rId9" cstate="print">
            <a:clrChange>
              <a:clrFrom>
                <a:srgbClr val="FFFFFF"/>
              </a:clrFrom>
              <a:clrTo>
                <a:srgbClr val="FFFFFF">
                  <a:alpha val="0"/>
                </a:srgbClr>
              </a:clrTo>
            </a:clrChange>
          </a:blip>
          <a:srcRect r="75685"/>
          <a:stretch>
            <a:fillRect/>
          </a:stretch>
        </p:blipFill>
        <p:spPr bwMode="auto">
          <a:xfrm>
            <a:off x="7812361" y="188639"/>
            <a:ext cx="1080120" cy="1143657"/>
          </a:xfrm>
          <a:prstGeom prst="rect">
            <a:avLst/>
          </a:prstGeom>
          <a:noFill/>
          <a:ln>
            <a:noFill/>
          </a:ln>
        </p:spPr>
      </p:pic>
      <p:pic>
        <p:nvPicPr>
          <p:cNvPr id="20" name="Imagen 1" descr="logo-iparcos.jpg"/>
          <p:cNvPicPr>
            <a:picLocks noChangeAspect="1"/>
          </p:cNvPicPr>
          <p:nvPr/>
        </p:nvPicPr>
        <p:blipFill>
          <a:blip r:embed="rId10" cstate="print"/>
          <a:srcRect/>
          <a:stretch>
            <a:fillRect/>
          </a:stretch>
        </p:blipFill>
        <p:spPr bwMode="auto">
          <a:xfrm>
            <a:off x="5004048" y="5806033"/>
            <a:ext cx="862284" cy="791319"/>
          </a:xfrm>
          <a:prstGeom prst="rect">
            <a:avLst/>
          </a:prstGeom>
          <a:noFill/>
          <a:ln w="9525">
            <a:noFill/>
            <a:miter lim="800000"/>
            <a:headEnd/>
            <a:tailEnd/>
          </a:ln>
        </p:spPr>
      </p:pic>
    </p:spTree>
  </p:cSld>
  <p:clrMapOvr>
    <a:masterClrMapping/>
  </p:clrMapOvr>
  <p:transition spd="med">
    <p:pull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3899" y="58267"/>
            <a:ext cx="6994525" cy="706437"/>
          </a:xfrm>
          <a:prstGeom prst="rect">
            <a:avLst/>
          </a:prstGeom>
        </p:spPr>
        <p:txBody>
          <a:bodyPr/>
          <a:lstStyle/>
          <a:p>
            <a:pPr algn="ctr" eaLnBrk="0" hangingPunct="0">
              <a:defRPr/>
            </a:pP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4000" b="1" i="0" u="none" strike="noStrike" kern="0" cap="none" spc="0" normalizeH="0" baseline="0" noProof="0" dirty="0" smtClean="0">
              <a:ln>
                <a:noFill/>
              </a:ln>
              <a:solidFill>
                <a:srgbClr val="000099"/>
              </a:solidFill>
              <a:effectLst>
                <a:outerShdw blurRad="38100" dist="38100" dir="2700000" algn="tl">
                  <a:srgbClr val="C0C0C0"/>
                </a:outerShdw>
              </a:effectLst>
              <a:uLnTx/>
              <a:uFillTx/>
              <a:latin typeface="+mj-lt"/>
              <a:ea typeface="+mj-ea"/>
              <a:cs typeface="+mj-cs"/>
            </a:endParaRPr>
          </a:p>
        </p:txBody>
      </p:sp>
      <p:sp>
        <p:nvSpPr>
          <p:cNvPr id="4" name="3 CuadroTexto"/>
          <p:cNvSpPr txBox="1"/>
          <p:nvPr/>
        </p:nvSpPr>
        <p:spPr>
          <a:xfrm>
            <a:off x="1259632" y="1988840"/>
            <a:ext cx="264816" cy="646331"/>
          </a:xfrm>
          <a:prstGeom prst="rect">
            <a:avLst/>
          </a:prstGeom>
          <a:noFill/>
        </p:spPr>
        <p:txBody>
          <a:bodyPr wrap="none" rtlCol="0">
            <a:spAutoFit/>
          </a:bodyPr>
          <a:lstStyle/>
          <a:p>
            <a:pPr>
              <a:buFont typeface="Arial" pitchFamily="34" charset="0"/>
              <a:buChar char="•"/>
            </a:pPr>
            <a:endParaRPr lang="es-ES" dirty="0" smtClean="0"/>
          </a:p>
          <a:p>
            <a:pPr>
              <a:buFont typeface="Arial" pitchFamily="34" charset="0"/>
              <a:buChar char="•"/>
            </a:pPr>
            <a:endParaRPr lang="es-ES" dirty="0"/>
          </a:p>
        </p:txBody>
      </p:sp>
      <p:sp>
        <p:nvSpPr>
          <p:cNvPr id="24"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25" name="30 Marcador de número de diapositiva"/>
          <p:cNvSpPr>
            <a:spLocks noGrp="1"/>
          </p:cNvSpPr>
          <p:nvPr>
            <p:ph type="sldNum" sz="quarter" idx="12"/>
          </p:nvPr>
        </p:nvSpPr>
        <p:spPr>
          <a:xfrm>
            <a:off x="8917632" y="6592267"/>
            <a:ext cx="226368" cy="365125"/>
          </a:xfrm>
        </p:spPr>
        <p:txBody>
          <a:bodyPr/>
          <a:lstStyle/>
          <a:p>
            <a:pPr>
              <a:defRPr/>
            </a:pPr>
            <a:fld id="{98A2EE96-BED7-4DAD-871F-BA89A52F8872}" type="slidenum">
              <a:rPr lang="es-ES" b="1" smtClean="0">
                <a:solidFill>
                  <a:schemeClr val="tx1"/>
                </a:solidFill>
              </a:rPr>
              <a:pPr>
                <a:defRPr/>
              </a:pPr>
              <a:t>5</a:t>
            </a:fld>
            <a:endParaRPr lang="es-ES" b="1" dirty="0">
              <a:solidFill>
                <a:schemeClr val="tx1"/>
              </a:solidFill>
            </a:endParaRPr>
          </a:p>
        </p:txBody>
      </p:sp>
      <p:sp>
        <p:nvSpPr>
          <p:cNvPr id="166" name="Text Box 16"/>
          <p:cNvSpPr txBox="1">
            <a:spLocks noChangeArrowheads="1"/>
          </p:cNvSpPr>
          <p:nvPr/>
        </p:nvSpPr>
        <p:spPr bwMode="auto">
          <a:xfrm>
            <a:off x="6444208" y="1795493"/>
            <a:ext cx="2376264" cy="769411"/>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pPr algn="ctr">
              <a:spcBef>
                <a:spcPct val="50000"/>
              </a:spcBef>
            </a:pPr>
            <a:r>
              <a:rPr lang="en-US" sz="2200" dirty="0" smtClean="0">
                <a:solidFill>
                  <a:srgbClr val="060ABA"/>
                </a:solidFill>
              </a:rPr>
              <a:t>B(</a:t>
            </a:r>
            <a:r>
              <a:rPr lang="en-US" sz="2200" dirty="0" err="1" smtClean="0">
                <a:solidFill>
                  <a:srgbClr val="060ABA"/>
                </a:solidFill>
                <a:latin typeface="Symbol" pitchFamily="18" charset="2"/>
              </a:rPr>
              <a:t>Cl</a:t>
            </a:r>
            <a:r>
              <a:rPr lang="en-US" sz="2200" dirty="0" smtClean="0">
                <a:solidFill>
                  <a:srgbClr val="060ABA"/>
                </a:solidFill>
              </a:rPr>
              <a:t>) transitions rates</a:t>
            </a:r>
            <a:endParaRPr lang="en-US" sz="2200" dirty="0" smtClean="0">
              <a:solidFill>
                <a:srgbClr val="060ABA"/>
              </a:solidFill>
              <a:latin typeface="Symbol" pitchFamily="18" charset="2"/>
            </a:endParaRPr>
          </a:p>
        </p:txBody>
      </p:sp>
      <p:sp>
        <p:nvSpPr>
          <p:cNvPr id="169" name="168 CuadroTexto"/>
          <p:cNvSpPr txBox="1"/>
          <p:nvPr/>
        </p:nvSpPr>
        <p:spPr>
          <a:xfrm>
            <a:off x="3851920" y="1772816"/>
            <a:ext cx="2088232" cy="923330"/>
          </a:xfrm>
          <a:prstGeom prst="rect">
            <a:avLst/>
          </a:prstGeom>
          <a:solidFill>
            <a:schemeClr val="bg1"/>
          </a:solidFill>
          <a:ln>
            <a:solidFill>
              <a:srgbClr val="060ABA"/>
            </a:solidFill>
          </a:ln>
        </p:spPr>
        <p:txBody>
          <a:bodyPr wrap="square" rtlCol="0">
            <a:spAutoFit/>
          </a:bodyPr>
          <a:lstStyle/>
          <a:p>
            <a:pPr algn="ctr"/>
            <a:r>
              <a:rPr lang="es-ES" dirty="0" err="1" smtClean="0"/>
              <a:t>Direct</a:t>
            </a:r>
            <a:r>
              <a:rPr lang="es-ES" dirty="0" smtClean="0"/>
              <a:t> and </a:t>
            </a:r>
            <a:r>
              <a:rPr lang="es-ES" dirty="0" err="1" smtClean="0"/>
              <a:t>model</a:t>
            </a:r>
            <a:r>
              <a:rPr lang="es-ES" dirty="0" smtClean="0"/>
              <a:t> </a:t>
            </a:r>
            <a:r>
              <a:rPr lang="es-ES" dirty="0" err="1" smtClean="0"/>
              <a:t>independent</a:t>
            </a:r>
            <a:endParaRPr lang="es-ES" dirty="0" smtClean="0"/>
          </a:p>
          <a:p>
            <a:pPr algn="ctr"/>
            <a:r>
              <a:rPr lang="es-ES" dirty="0" err="1" smtClean="0"/>
              <a:t>access</a:t>
            </a:r>
            <a:endParaRPr lang="es-ES" dirty="0"/>
          </a:p>
        </p:txBody>
      </p:sp>
      <p:sp>
        <p:nvSpPr>
          <p:cNvPr id="176" name="175 CuadroTexto"/>
          <p:cNvSpPr txBox="1"/>
          <p:nvPr/>
        </p:nvSpPr>
        <p:spPr>
          <a:xfrm>
            <a:off x="251520" y="1556792"/>
            <a:ext cx="3096344" cy="1323439"/>
          </a:xfrm>
          <a:prstGeom prst="rect">
            <a:avLst/>
          </a:prstGeom>
          <a:solidFill>
            <a:schemeClr val="bg1"/>
          </a:solidFill>
          <a:ln>
            <a:solidFill>
              <a:srgbClr val="060ABA"/>
            </a:solidFill>
          </a:ln>
        </p:spPr>
        <p:txBody>
          <a:bodyPr wrap="square" rtlCol="0">
            <a:spAutoFit/>
          </a:bodyPr>
          <a:lstStyle/>
          <a:p>
            <a:r>
              <a:rPr lang="en-US" sz="2000" dirty="0" smtClean="0">
                <a:solidFill>
                  <a:srgbClr val="060ABA"/>
                </a:solidFill>
              </a:rPr>
              <a:t>Lifetimes: </a:t>
            </a:r>
            <a:r>
              <a:rPr lang="es-ES" sz="2000" dirty="0" smtClean="0"/>
              <a:t>Time </a:t>
            </a:r>
            <a:r>
              <a:rPr lang="es-ES" sz="2000" dirty="0" err="1" smtClean="0"/>
              <a:t>that</a:t>
            </a:r>
            <a:r>
              <a:rPr lang="es-ES" sz="2000" dirty="0" smtClean="0"/>
              <a:t> </a:t>
            </a:r>
            <a:r>
              <a:rPr lang="es-ES" sz="2000" dirty="0" err="1" smtClean="0"/>
              <a:t>it</a:t>
            </a:r>
            <a:r>
              <a:rPr lang="es-ES" sz="2000" dirty="0" smtClean="0"/>
              <a:t> </a:t>
            </a:r>
            <a:r>
              <a:rPr lang="es-ES" sz="2000" dirty="0" err="1" smtClean="0"/>
              <a:t>takes</a:t>
            </a:r>
            <a:r>
              <a:rPr lang="es-ES" sz="2000" dirty="0" smtClean="0"/>
              <a:t> to a nuclear </a:t>
            </a:r>
            <a:r>
              <a:rPr lang="es-ES" sz="2000" dirty="0" err="1" smtClean="0"/>
              <a:t>state</a:t>
            </a:r>
            <a:r>
              <a:rPr lang="es-ES" sz="2000" dirty="0" smtClean="0"/>
              <a:t> to </a:t>
            </a:r>
            <a:r>
              <a:rPr lang="es-ES" sz="2000" dirty="0" err="1" smtClean="0"/>
              <a:t>decay</a:t>
            </a:r>
            <a:r>
              <a:rPr lang="es-ES" sz="2000" dirty="0" smtClean="0"/>
              <a:t> to a </a:t>
            </a:r>
            <a:r>
              <a:rPr lang="es-ES" sz="2000" dirty="0" err="1" smtClean="0"/>
              <a:t>lower</a:t>
            </a:r>
            <a:r>
              <a:rPr lang="es-ES" sz="2000" dirty="0" smtClean="0"/>
              <a:t> </a:t>
            </a:r>
            <a:r>
              <a:rPr lang="es-ES" sz="2000" dirty="0" err="1" smtClean="0"/>
              <a:t>energy</a:t>
            </a:r>
            <a:r>
              <a:rPr lang="es-ES" sz="2000" dirty="0" smtClean="0"/>
              <a:t> </a:t>
            </a:r>
            <a:r>
              <a:rPr lang="es-ES" sz="2000" dirty="0" err="1" smtClean="0"/>
              <a:t>one</a:t>
            </a:r>
            <a:r>
              <a:rPr lang="es-ES" sz="2000" dirty="0" smtClean="0"/>
              <a:t> (</a:t>
            </a:r>
            <a:r>
              <a:rPr lang="es-ES" sz="2000" dirty="0" err="1"/>
              <a:t>n</a:t>
            </a:r>
            <a:r>
              <a:rPr lang="es-ES" sz="2000" dirty="0" err="1" smtClean="0"/>
              <a:t>ormally</a:t>
            </a:r>
            <a:r>
              <a:rPr lang="es-ES" sz="2000" dirty="0" smtClean="0"/>
              <a:t> </a:t>
            </a:r>
            <a:r>
              <a:rPr lang="es-ES" sz="2000" dirty="0" err="1" smtClean="0"/>
              <a:t>by</a:t>
            </a:r>
            <a:r>
              <a:rPr lang="es-ES" sz="2000" dirty="0" smtClean="0"/>
              <a:t> </a:t>
            </a:r>
            <a:r>
              <a:rPr lang="es-ES" sz="2000" dirty="0" smtClean="0">
                <a:latin typeface="Symbol" pitchFamily="18" charset="2"/>
              </a:rPr>
              <a:t>g</a:t>
            </a:r>
            <a:r>
              <a:rPr lang="es-ES" sz="2000" dirty="0" smtClean="0"/>
              <a:t>-</a:t>
            </a:r>
            <a:r>
              <a:rPr lang="es-ES" sz="2000" dirty="0" err="1" smtClean="0"/>
              <a:t>rays</a:t>
            </a:r>
            <a:r>
              <a:rPr lang="es-ES" sz="2000" dirty="0" smtClean="0"/>
              <a:t>).</a:t>
            </a:r>
          </a:p>
        </p:txBody>
      </p:sp>
      <p:sp>
        <p:nvSpPr>
          <p:cNvPr id="26" name="Rectangle 2"/>
          <p:cNvSpPr txBox="1">
            <a:spLocks noChangeArrowheads="1"/>
          </p:cNvSpPr>
          <p:nvPr/>
        </p:nvSpPr>
        <p:spPr bwMode="auto">
          <a:xfrm>
            <a:off x="1187624" y="749201"/>
            <a:ext cx="7588250" cy="663575"/>
          </a:xfrm>
          <a:prstGeom prst="rect">
            <a:avLst/>
          </a:prstGeom>
          <a:noFill/>
          <a:ln w="9525">
            <a:noFill/>
            <a:miter lim="800000"/>
            <a:headEnd/>
            <a:tailEnd/>
          </a:ln>
          <a:effectLst/>
        </p:spPr>
        <p:txBody>
          <a:bodyPr lIns="91402" tIns="45700" rIns="91402" bIns="4570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n-GB" sz="2700" b="1" dirty="0" smtClean="0">
                <a:solidFill>
                  <a:srgbClr val="060ABA"/>
                </a:solidFill>
                <a:effectLst>
                  <a:outerShdw blurRad="38100" dist="38100" dir="2700000" algn="tl">
                    <a:srgbClr val="DDDDDD"/>
                  </a:outerShdw>
                </a:effectLst>
                <a:latin typeface="Arial" charset="0"/>
              </a:rPr>
              <a:t>Lifetimes (</a:t>
            </a:r>
            <a:r>
              <a:rPr lang="en-US" sz="2800" dirty="0" smtClean="0">
                <a:solidFill>
                  <a:srgbClr val="060ABA"/>
                </a:solidFill>
                <a:latin typeface="Symbol" pitchFamily="18" charset="2"/>
              </a:rPr>
              <a:t>t</a:t>
            </a:r>
            <a:r>
              <a:rPr lang="en-GB" sz="2700" b="1" dirty="0" smtClean="0">
                <a:solidFill>
                  <a:srgbClr val="060ABA"/>
                </a:solidFill>
                <a:effectLst>
                  <a:outerShdw blurRad="38100" dist="38100" dir="2700000" algn="tl">
                    <a:srgbClr val="DDDDDD"/>
                  </a:outerShdw>
                </a:effectLst>
                <a:latin typeface="Arial" charset="0"/>
              </a:rPr>
              <a:t>) and EM transition rates</a:t>
            </a:r>
            <a:endParaRPr lang="en-GB" sz="2700" b="1" dirty="0">
              <a:solidFill>
                <a:srgbClr val="060ABA"/>
              </a:solidFill>
              <a:effectLst>
                <a:outerShdw blurRad="38100" dist="38100" dir="2700000" algn="tl">
                  <a:srgbClr val="DDDDDD"/>
                </a:outerShdw>
              </a:effectLst>
              <a:latin typeface="Arial" charset="0"/>
            </a:endParaRPr>
          </a:p>
        </p:txBody>
      </p:sp>
      <p:graphicFrame>
        <p:nvGraphicFramePr>
          <p:cNvPr id="10244" name="Object 4"/>
          <p:cNvGraphicFramePr>
            <a:graphicFrameLocks noChangeAspect="1"/>
          </p:cNvGraphicFramePr>
          <p:nvPr>
            <p:extLst>
              <p:ext uri="{D42A27DB-BD31-4B8C-83A1-F6EECF244321}">
                <p14:modId xmlns:p14="http://schemas.microsoft.com/office/powerpoint/2010/main" xmlns="" val="1994451390"/>
              </p:ext>
            </p:extLst>
          </p:nvPr>
        </p:nvGraphicFramePr>
        <p:xfrm>
          <a:off x="2579688" y="4692650"/>
          <a:ext cx="6000750" cy="919163"/>
        </p:xfrm>
        <a:graphic>
          <a:graphicData uri="http://schemas.openxmlformats.org/presentationml/2006/ole">
            <p:oleObj spid="_x0000_s10306" name="EcuaciÛn" r:id="rId4" imgW="3465000" imgH="520920" progId="">
              <p:embed/>
            </p:oleObj>
          </a:graphicData>
        </a:graphic>
      </p:graphicFrame>
      <p:grpSp>
        <p:nvGrpSpPr>
          <p:cNvPr id="30" name="29 Grupo"/>
          <p:cNvGrpSpPr/>
          <p:nvPr/>
        </p:nvGrpSpPr>
        <p:grpSpPr>
          <a:xfrm>
            <a:off x="370078" y="3356992"/>
            <a:ext cx="2473730" cy="2016224"/>
            <a:chOff x="967151" y="3356992"/>
            <a:chExt cx="2329714" cy="1810884"/>
          </a:xfrm>
        </p:grpSpPr>
        <p:sp>
          <p:nvSpPr>
            <p:cNvPr id="190" name="Text Box 45"/>
            <p:cNvSpPr txBox="1">
              <a:spLocks noChangeArrowheads="1"/>
            </p:cNvSpPr>
            <p:nvPr/>
          </p:nvSpPr>
          <p:spPr bwMode="auto">
            <a:xfrm>
              <a:off x="2216745" y="3717032"/>
              <a:ext cx="57606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4000" dirty="0" smtClean="0">
                  <a:solidFill>
                    <a:schemeClr val="tx1"/>
                  </a:solidFill>
                  <a:latin typeface="Symbol" pitchFamily="18" charset="2"/>
                  <a:sym typeface="Symbol" charset="0"/>
                </a:rPr>
                <a:t>t</a:t>
              </a:r>
              <a:r>
                <a:rPr lang="en-US" sz="1800" dirty="0" smtClean="0">
                  <a:solidFill>
                    <a:schemeClr val="tx1"/>
                  </a:solidFill>
                  <a:latin typeface="Arial" charset="0"/>
                  <a:sym typeface="Symbol" charset="0"/>
                </a:rPr>
                <a:t>  </a:t>
              </a:r>
              <a:endParaRPr lang="en-US" sz="1800" dirty="0">
                <a:solidFill>
                  <a:schemeClr val="tx1"/>
                </a:solidFill>
                <a:latin typeface="Arial" charset="0"/>
                <a:sym typeface="Symbol" charset="0"/>
              </a:endParaRPr>
            </a:p>
          </p:txBody>
        </p:sp>
        <p:grpSp>
          <p:nvGrpSpPr>
            <p:cNvPr id="29" name="28 Grupo"/>
            <p:cNvGrpSpPr/>
            <p:nvPr/>
          </p:nvGrpSpPr>
          <p:grpSpPr>
            <a:xfrm>
              <a:off x="967151" y="3356992"/>
              <a:ext cx="2329714" cy="1810884"/>
              <a:chOff x="7354854" y="1546108"/>
              <a:chExt cx="2329714" cy="1810884"/>
            </a:xfrm>
          </p:grpSpPr>
          <p:grpSp>
            <p:nvGrpSpPr>
              <p:cNvPr id="2" name="Group 48"/>
              <p:cNvGrpSpPr>
                <a:grpSpLocks/>
              </p:cNvGrpSpPr>
              <p:nvPr/>
            </p:nvGrpSpPr>
            <p:grpSpPr bwMode="auto">
              <a:xfrm>
                <a:off x="7354854" y="1546108"/>
                <a:ext cx="1228874" cy="1810884"/>
                <a:chOff x="3505" y="1038"/>
                <a:chExt cx="606" cy="778"/>
              </a:xfrm>
            </p:grpSpPr>
            <p:sp>
              <p:nvSpPr>
                <p:cNvPr id="181" name="Line 32"/>
                <p:cNvSpPr>
                  <a:spLocks noChangeShapeType="1"/>
                </p:cNvSpPr>
                <p:nvPr/>
              </p:nvSpPr>
              <p:spPr bwMode="auto">
                <a:xfrm>
                  <a:off x="3522" y="1060"/>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82" name="Line 33"/>
                <p:cNvSpPr>
                  <a:spLocks noChangeShapeType="1"/>
                </p:cNvSpPr>
                <p:nvPr/>
              </p:nvSpPr>
              <p:spPr bwMode="auto">
                <a:xfrm>
                  <a:off x="3522" y="1816"/>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83" name="Line 34"/>
                <p:cNvSpPr>
                  <a:spLocks noChangeShapeType="1"/>
                </p:cNvSpPr>
                <p:nvPr/>
              </p:nvSpPr>
              <p:spPr bwMode="auto">
                <a:xfrm>
                  <a:off x="3505" y="1363"/>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84" name="Freeform 39"/>
                <p:cNvSpPr>
                  <a:spLocks/>
                </p:cNvSpPr>
                <p:nvPr/>
              </p:nvSpPr>
              <p:spPr bwMode="auto">
                <a:xfrm>
                  <a:off x="3834" y="1363"/>
                  <a:ext cx="43" cy="453"/>
                </a:xfrm>
                <a:custGeom>
                  <a:avLst/>
                  <a:gdLst>
                    <a:gd name="T0" fmla="*/ 0 w 79"/>
                    <a:gd name="T1" fmla="*/ 0 h 1089"/>
                    <a:gd name="T2" fmla="*/ 1 w 79"/>
                    <a:gd name="T3" fmla="*/ 0 h 1089"/>
                    <a:gd name="T4" fmla="*/ 0 w 79"/>
                    <a:gd name="T5" fmla="*/ 0 h 1089"/>
                    <a:gd name="T6" fmla="*/ 1 w 79"/>
                    <a:gd name="T7" fmla="*/ 0 h 1089"/>
                    <a:gd name="T8" fmla="*/ 0 w 79"/>
                    <a:gd name="T9" fmla="*/ 0 h 1089"/>
                    <a:gd name="T10" fmla="*/ 1 w 79"/>
                    <a:gd name="T11" fmla="*/ 0 h 1089"/>
                    <a:gd name="T12" fmla="*/ 0 w 79"/>
                    <a:gd name="T13" fmla="*/ 0 h 1089"/>
                    <a:gd name="T14" fmla="*/ 1 w 79"/>
                    <a:gd name="T15" fmla="*/ 0 h 1089"/>
                    <a:gd name="T16" fmla="*/ 0 w 79"/>
                    <a:gd name="T17" fmla="*/ 0 h 1089"/>
                    <a:gd name="T18" fmla="*/ 1 w 79"/>
                    <a:gd name="T19" fmla="*/ 0 h 1089"/>
                    <a:gd name="T20" fmla="*/ 0 w 79"/>
                    <a:gd name="T21" fmla="*/ 0 h 1089"/>
                    <a:gd name="T22" fmla="*/ 1 w 79"/>
                    <a:gd name="T23" fmla="*/ 0 h 1089"/>
                    <a:gd name="T24" fmla="*/ 0 w 79"/>
                    <a:gd name="T25" fmla="*/ 0 h 1089"/>
                    <a:gd name="T26" fmla="*/ 1 w 79"/>
                    <a:gd name="T27" fmla="*/ 0 h 1089"/>
                    <a:gd name="T28" fmla="*/ 0 w 79"/>
                    <a:gd name="T29" fmla="*/ 0 h 1089"/>
                    <a:gd name="T30" fmla="*/ 1 w 79"/>
                    <a:gd name="T31" fmla="*/ 0 h 1089"/>
                    <a:gd name="T32" fmla="*/ 1 w 79"/>
                    <a:gd name="T33" fmla="*/ 0 h 10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1089"/>
                    <a:gd name="T53" fmla="*/ 79 w 79"/>
                    <a:gd name="T54" fmla="*/ 1089 h 10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1089">
                      <a:moveTo>
                        <a:pt x="0" y="0"/>
                      </a:moveTo>
                      <a:cubicBezTo>
                        <a:pt x="34" y="22"/>
                        <a:pt x="68" y="45"/>
                        <a:pt x="68" y="68"/>
                      </a:cubicBezTo>
                      <a:cubicBezTo>
                        <a:pt x="68" y="91"/>
                        <a:pt x="0" y="113"/>
                        <a:pt x="0" y="136"/>
                      </a:cubicBezTo>
                      <a:cubicBezTo>
                        <a:pt x="0" y="159"/>
                        <a:pt x="68" y="181"/>
                        <a:pt x="68" y="204"/>
                      </a:cubicBezTo>
                      <a:cubicBezTo>
                        <a:pt x="68" y="227"/>
                        <a:pt x="0" y="249"/>
                        <a:pt x="0" y="272"/>
                      </a:cubicBezTo>
                      <a:cubicBezTo>
                        <a:pt x="0" y="295"/>
                        <a:pt x="68" y="317"/>
                        <a:pt x="68" y="340"/>
                      </a:cubicBezTo>
                      <a:cubicBezTo>
                        <a:pt x="68" y="363"/>
                        <a:pt x="0" y="385"/>
                        <a:pt x="0" y="408"/>
                      </a:cubicBezTo>
                      <a:cubicBezTo>
                        <a:pt x="0" y="431"/>
                        <a:pt x="68" y="453"/>
                        <a:pt x="68" y="476"/>
                      </a:cubicBezTo>
                      <a:cubicBezTo>
                        <a:pt x="68" y="499"/>
                        <a:pt x="0" y="521"/>
                        <a:pt x="0" y="544"/>
                      </a:cubicBezTo>
                      <a:cubicBezTo>
                        <a:pt x="0" y="567"/>
                        <a:pt x="68" y="590"/>
                        <a:pt x="68" y="613"/>
                      </a:cubicBezTo>
                      <a:cubicBezTo>
                        <a:pt x="68" y="636"/>
                        <a:pt x="0" y="658"/>
                        <a:pt x="0" y="681"/>
                      </a:cubicBezTo>
                      <a:cubicBezTo>
                        <a:pt x="0" y="704"/>
                        <a:pt x="68" y="726"/>
                        <a:pt x="68" y="749"/>
                      </a:cubicBezTo>
                      <a:cubicBezTo>
                        <a:pt x="68" y="772"/>
                        <a:pt x="0" y="794"/>
                        <a:pt x="0" y="817"/>
                      </a:cubicBezTo>
                      <a:cubicBezTo>
                        <a:pt x="0" y="840"/>
                        <a:pt x="68" y="862"/>
                        <a:pt x="68" y="885"/>
                      </a:cubicBezTo>
                      <a:cubicBezTo>
                        <a:pt x="68" y="908"/>
                        <a:pt x="0" y="930"/>
                        <a:pt x="0" y="953"/>
                      </a:cubicBezTo>
                      <a:cubicBezTo>
                        <a:pt x="0" y="976"/>
                        <a:pt x="57" y="998"/>
                        <a:pt x="68" y="1021"/>
                      </a:cubicBezTo>
                      <a:cubicBezTo>
                        <a:pt x="79" y="1044"/>
                        <a:pt x="73" y="1066"/>
                        <a:pt x="68" y="1089"/>
                      </a:cubicBezTo>
                    </a:path>
                  </a:pathLst>
                </a:custGeom>
                <a:noFill/>
                <a:ln w="12700">
                  <a:solidFill>
                    <a:srgbClr val="FF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pPr>
                    <a:lnSpc>
                      <a:spcPct val="90000"/>
                    </a:lnSpc>
                    <a:spcBef>
                      <a:spcPct val="20000"/>
                    </a:spcBef>
                    <a:buClr>
                      <a:schemeClr val="accent2"/>
                    </a:buClr>
                    <a:buFont typeface="Wingdings" charset="0"/>
                    <a:buChar char="ü"/>
                  </a:pPr>
                  <a:endParaRPr lang="en-US"/>
                </a:p>
              </p:txBody>
            </p:sp>
            <p:sp>
              <p:nvSpPr>
                <p:cNvPr id="185" name="Freeform 40"/>
                <p:cNvSpPr>
                  <a:spLocks/>
                </p:cNvSpPr>
                <p:nvPr/>
              </p:nvSpPr>
              <p:spPr bwMode="auto">
                <a:xfrm>
                  <a:off x="3710" y="1060"/>
                  <a:ext cx="43" cy="277"/>
                </a:xfrm>
                <a:custGeom>
                  <a:avLst/>
                  <a:gdLst>
                    <a:gd name="T0" fmla="*/ 0 w 79"/>
                    <a:gd name="T1" fmla="*/ 0 h 817"/>
                    <a:gd name="T2" fmla="*/ 1 w 79"/>
                    <a:gd name="T3" fmla="*/ 0 h 817"/>
                    <a:gd name="T4" fmla="*/ 0 w 79"/>
                    <a:gd name="T5" fmla="*/ 0 h 817"/>
                    <a:gd name="T6" fmla="*/ 1 w 79"/>
                    <a:gd name="T7" fmla="*/ 0 h 817"/>
                    <a:gd name="T8" fmla="*/ 0 w 79"/>
                    <a:gd name="T9" fmla="*/ 0 h 817"/>
                    <a:gd name="T10" fmla="*/ 1 w 79"/>
                    <a:gd name="T11" fmla="*/ 0 h 817"/>
                    <a:gd name="T12" fmla="*/ 0 w 79"/>
                    <a:gd name="T13" fmla="*/ 0 h 817"/>
                    <a:gd name="T14" fmla="*/ 1 w 79"/>
                    <a:gd name="T15" fmla="*/ 0 h 817"/>
                    <a:gd name="T16" fmla="*/ 0 w 79"/>
                    <a:gd name="T17" fmla="*/ 0 h 817"/>
                    <a:gd name="T18" fmla="*/ 1 w 79"/>
                    <a:gd name="T19" fmla="*/ 0 h 817"/>
                    <a:gd name="T20" fmla="*/ 0 w 79"/>
                    <a:gd name="T21" fmla="*/ 0 h 817"/>
                    <a:gd name="T22" fmla="*/ 1 w 79"/>
                    <a:gd name="T23" fmla="*/ 0 h 817"/>
                    <a:gd name="T24" fmla="*/ 1 w 79"/>
                    <a:gd name="T25" fmla="*/ 0 h 8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
                    <a:gd name="T40" fmla="*/ 0 h 817"/>
                    <a:gd name="T41" fmla="*/ 79 w 79"/>
                    <a:gd name="T42" fmla="*/ 817 h 8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 h="817">
                      <a:moveTo>
                        <a:pt x="0" y="0"/>
                      </a:moveTo>
                      <a:cubicBezTo>
                        <a:pt x="34" y="22"/>
                        <a:pt x="68" y="45"/>
                        <a:pt x="68" y="68"/>
                      </a:cubicBezTo>
                      <a:cubicBezTo>
                        <a:pt x="68" y="91"/>
                        <a:pt x="0" y="113"/>
                        <a:pt x="0" y="136"/>
                      </a:cubicBezTo>
                      <a:cubicBezTo>
                        <a:pt x="0" y="159"/>
                        <a:pt x="68" y="181"/>
                        <a:pt x="68" y="204"/>
                      </a:cubicBezTo>
                      <a:cubicBezTo>
                        <a:pt x="68" y="227"/>
                        <a:pt x="0" y="249"/>
                        <a:pt x="0" y="272"/>
                      </a:cubicBezTo>
                      <a:cubicBezTo>
                        <a:pt x="0" y="295"/>
                        <a:pt x="68" y="317"/>
                        <a:pt x="68" y="340"/>
                      </a:cubicBezTo>
                      <a:cubicBezTo>
                        <a:pt x="68" y="363"/>
                        <a:pt x="0" y="385"/>
                        <a:pt x="0" y="408"/>
                      </a:cubicBezTo>
                      <a:cubicBezTo>
                        <a:pt x="0" y="431"/>
                        <a:pt x="68" y="453"/>
                        <a:pt x="68" y="476"/>
                      </a:cubicBezTo>
                      <a:cubicBezTo>
                        <a:pt x="68" y="499"/>
                        <a:pt x="0" y="521"/>
                        <a:pt x="0" y="544"/>
                      </a:cubicBezTo>
                      <a:cubicBezTo>
                        <a:pt x="0" y="567"/>
                        <a:pt x="68" y="590"/>
                        <a:pt x="68" y="613"/>
                      </a:cubicBezTo>
                      <a:cubicBezTo>
                        <a:pt x="68" y="636"/>
                        <a:pt x="0" y="658"/>
                        <a:pt x="0" y="681"/>
                      </a:cubicBezTo>
                      <a:cubicBezTo>
                        <a:pt x="0" y="704"/>
                        <a:pt x="57" y="726"/>
                        <a:pt x="68" y="749"/>
                      </a:cubicBezTo>
                      <a:cubicBezTo>
                        <a:pt x="79" y="772"/>
                        <a:pt x="73" y="794"/>
                        <a:pt x="68" y="817"/>
                      </a:cubicBezTo>
                    </a:path>
                  </a:pathLst>
                </a:custGeom>
                <a:noFill/>
                <a:ln w="12700">
                  <a:solidFill>
                    <a:schemeClr val="accent2"/>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pPr>
                    <a:lnSpc>
                      <a:spcPct val="90000"/>
                    </a:lnSpc>
                    <a:spcBef>
                      <a:spcPct val="20000"/>
                    </a:spcBef>
                    <a:buClr>
                      <a:schemeClr val="accent2"/>
                    </a:buClr>
                    <a:buFont typeface="Wingdings" charset="0"/>
                    <a:buChar char="ü"/>
                  </a:pPr>
                  <a:endParaRPr lang="en-US"/>
                </a:p>
              </p:txBody>
            </p:sp>
            <p:sp>
              <p:nvSpPr>
                <p:cNvPr id="186" name="Text Box 43"/>
                <p:cNvSpPr txBox="1">
                  <a:spLocks noChangeArrowheads="1"/>
                </p:cNvSpPr>
                <p:nvPr/>
              </p:nvSpPr>
              <p:spPr bwMode="auto">
                <a:xfrm>
                  <a:off x="3754" y="1038"/>
                  <a:ext cx="24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800" b="1" u="sng" dirty="0" smtClean="0">
                      <a:latin typeface="Arial" charset="0"/>
                      <a:sym typeface="Symbol" charset="0"/>
                    </a:rPr>
                    <a:t></a:t>
                  </a:r>
                  <a:r>
                    <a:rPr lang="en-US" sz="1800" b="1" u="sng" baseline="-25000" dirty="0" smtClean="0">
                      <a:latin typeface="Arial" charset="0"/>
                      <a:sym typeface="Symbol" charset="0"/>
                    </a:rPr>
                    <a:t>1</a:t>
                  </a:r>
                  <a:endParaRPr lang="en-US" sz="1800" b="1" u="sng" baseline="-25000" dirty="0">
                    <a:latin typeface="Arial" charset="0"/>
                    <a:sym typeface="Symbol" charset="0"/>
                  </a:endParaRPr>
                </a:p>
              </p:txBody>
            </p:sp>
            <p:sp>
              <p:nvSpPr>
                <p:cNvPr id="187" name="Text Box 44"/>
                <p:cNvSpPr txBox="1">
                  <a:spLocks noChangeArrowheads="1"/>
                </p:cNvSpPr>
                <p:nvPr/>
              </p:nvSpPr>
              <p:spPr bwMode="auto">
                <a:xfrm>
                  <a:off x="3863" y="1431"/>
                  <a:ext cx="24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800" b="1" dirty="0" smtClean="0">
                      <a:solidFill>
                        <a:srgbClr val="FF0000"/>
                      </a:solidFill>
                      <a:effectLst>
                        <a:outerShdw blurRad="38100" dist="38100" dir="2700000" algn="tl">
                          <a:srgbClr val="000000">
                            <a:alpha val="43137"/>
                          </a:srgbClr>
                        </a:outerShdw>
                      </a:effectLst>
                      <a:latin typeface="Arial" charset="0"/>
                      <a:sym typeface="Symbol" charset="0"/>
                    </a:rPr>
                    <a:t></a:t>
                  </a:r>
                  <a:r>
                    <a:rPr lang="en-US" sz="1800" b="1" baseline="-25000" dirty="0" smtClean="0">
                      <a:solidFill>
                        <a:srgbClr val="FF0000"/>
                      </a:solidFill>
                      <a:effectLst>
                        <a:outerShdw blurRad="38100" dist="38100" dir="2700000" algn="tl">
                          <a:srgbClr val="000000">
                            <a:alpha val="43137"/>
                          </a:srgbClr>
                        </a:outerShdw>
                      </a:effectLst>
                      <a:latin typeface="Arial" charset="0"/>
                      <a:sym typeface="Symbol" charset="0"/>
                    </a:rPr>
                    <a:t>2</a:t>
                  </a:r>
                  <a:endParaRPr lang="en-US" sz="1800" b="1" baseline="-25000" dirty="0">
                    <a:solidFill>
                      <a:srgbClr val="FF0000"/>
                    </a:solidFill>
                    <a:effectLst>
                      <a:outerShdw blurRad="38100" dist="38100" dir="2700000" algn="tl">
                        <a:srgbClr val="000000">
                          <a:alpha val="43137"/>
                        </a:srgbClr>
                      </a:outerShdw>
                    </a:effectLst>
                    <a:latin typeface="Arial" charset="0"/>
                    <a:sym typeface="Symbol" charset="0"/>
                  </a:endParaRPr>
                </a:p>
              </p:txBody>
            </p:sp>
          </p:grpSp>
          <p:sp>
            <p:nvSpPr>
              <p:cNvPr id="28" name="Text Box 44"/>
              <p:cNvSpPr txBox="1">
                <a:spLocks noChangeArrowheads="1"/>
              </p:cNvSpPr>
              <p:nvPr/>
            </p:nvSpPr>
            <p:spPr bwMode="auto">
              <a:xfrm>
                <a:off x="8511431" y="2914260"/>
                <a:ext cx="1173137" cy="341632"/>
              </a:xfrm>
              <a:prstGeom prst="rect">
                <a:avLst/>
              </a:prstGeom>
              <a:noFill/>
              <a:ln w="12700">
                <a:noFill/>
                <a:miter lim="800000"/>
                <a:headEnd/>
                <a:tailEnd/>
              </a:ln>
            </p:spPr>
            <p:txBody>
              <a:bodyPr wrap="square">
                <a:spAutoFit/>
              </a:bodyPr>
              <a:lstStyle/>
              <a:p>
                <a:pPr>
                  <a:lnSpc>
                    <a:spcPct val="90000"/>
                  </a:lnSpc>
                  <a:spcBef>
                    <a:spcPct val="50000"/>
                  </a:spcBef>
                  <a:buClr>
                    <a:schemeClr val="accent2"/>
                  </a:buClr>
                  <a:buFont typeface="Wingdings" pitchFamily="2" charset="2"/>
                  <a:buNone/>
                </a:pPr>
                <a:r>
                  <a:rPr lang="en-US" sz="1800" dirty="0">
                    <a:solidFill>
                      <a:srgbClr val="FF0000"/>
                    </a:solidFill>
                    <a:latin typeface="Arial" pitchFamily="34" charset="0"/>
                    <a:sym typeface="Symbol" pitchFamily="18" charset="2"/>
                  </a:rPr>
                  <a:t>M(</a:t>
                </a:r>
                <a:r>
                  <a:rPr lang="en-US" sz="1800" dirty="0" err="1">
                    <a:solidFill>
                      <a:srgbClr val="FF0000"/>
                    </a:solidFill>
                    <a:latin typeface="Arial" pitchFamily="34" charset="0"/>
                    <a:sym typeface="Symbol" pitchFamily="18" charset="2"/>
                  </a:rPr>
                  <a:t>Xλ</a:t>
                </a:r>
                <a:r>
                  <a:rPr lang="en-US" sz="1800" dirty="0">
                    <a:solidFill>
                      <a:srgbClr val="FF0000"/>
                    </a:solidFill>
                    <a:latin typeface="Arial" pitchFamily="34" charset="0"/>
                    <a:sym typeface="Symbol" pitchFamily="18" charset="2"/>
                  </a:rPr>
                  <a:t>)</a:t>
                </a:r>
                <a:endParaRPr lang="en-US" sz="1800" baseline="-25000" dirty="0">
                  <a:solidFill>
                    <a:srgbClr val="FF0000"/>
                  </a:solidFill>
                  <a:latin typeface="Arial" pitchFamily="34" charset="0"/>
                  <a:sym typeface="Symbol" pitchFamily="18" charset="2"/>
                </a:endParaRPr>
              </a:p>
            </p:txBody>
          </p:sp>
        </p:grpSp>
      </p:grpSp>
      <p:cxnSp>
        <p:nvCxnSpPr>
          <p:cNvPr id="32" name="31 Conector recto de flecha"/>
          <p:cNvCxnSpPr/>
          <p:nvPr/>
        </p:nvCxnSpPr>
        <p:spPr>
          <a:xfrm flipV="1">
            <a:off x="3419872" y="2204864"/>
            <a:ext cx="360040" cy="136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flipV="1">
            <a:off x="6012160" y="2204864"/>
            <a:ext cx="360040" cy="136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aphicFrame>
        <p:nvGraphicFramePr>
          <p:cNvPr id="34" name="Object 2"/>
          <p:cNvGraphicFramePr>
            <a:graphicFrameLocks noChangeAspect="1"/>
          </p:cNvGraphicFramePr>
          <p:nvPr>
            <p:extLst>
              <p:ext uri="{D42A27DB-BD31-4B8C-83A1-F6EECF244321}">
                <p14:modId xmlns:p14="http://schemas.microsoft.com/office/powerpoint/2010/main" xmlns="" val="174036734"/>
              </p:ext>
            </p:extLst>
          </p:nvPr>
        </p:nvGraphicFramePr>
        <p:xfrm>
          <a:off x="2699793" y="4005064"/>
          <a:ext cx="5328592" cy="520943"/>
        </p:xfrm>
        <a:graphic>
          <a:graphicData uri="http://schemas.openxmlformats.org/presentationml/2006/ole">
            <p:oleObj spid="_x0000_s10307" name="EcuaciÛn" r:id="rId5" imgW="7303008" imgH="841248" progId="">
              <p:embed/>
            </p:oleObj>
          </a:graphicData>
        </a:graphic>
      </p:graphicFrame>
      <p:sp>
        <p:nvSpPr>
          <p:cNvPr id="35" name="34 Rectángulo"/>
          <p:cNvSpPr/>
          <p:nvPr/>
        </p:nvSpPr>
        <p:spPr>
          <a:xfrm>
            <a:off x="2430016" y="3214717"/>
            <a:ext cx="6174432" cy="646331"/>
          </a:xfrm>
          <a:prstGeom prst="rect">
            <a:avLst/>
          </a:prstGeom>
        </p:spPr>
        <p:txBody>
          <a:bodyPr wrap="square">
            <a:spAutoFit/>
          </a:bodyPr>
          <a:lstStyle/>
          <a:p>
            <a:pPr marL="342900" indent="-342900" eaLnBrk="0" hangingPunct="0">
              <a:spcBef>
                <a:spcPct val="20000"/>
              </a:spcBef>
              <a:spcAft>
                <a:spcPts val="1200"/>
              </a:spcAft>
              <a:buClr>
                <a:schemeClr val="accent2"/>
              </a:buClr>
              <a:buFont typeface="Wingdings" pitchFamily="2" charset="2"/>
              <a:buChar char="ü"/>
            </a:pPr>
            <a:r>
              <a:rPr lang="es-ES" dirty="0" err="1" smtClean="0"/>
              <a:t>Transition</a:t>
            </a:r>
            <a:r>
              <a:rPr lang="es-ES" dirty="0" smtClean="0"/>
              <a:t> </a:t>
            </a:r>
            <a:r>
              <a:rPr lang="es-ES" dirty="0" err="1" smtClean="0"/>
              <a:t>rates</a:t>
            </a:r>
            <a:r>
              <a:rPr lang="es-ES" dirty="0" smtClean="0"/>
              <a:t> are </a:t>
            </a:r>
            <a:r>
              <a:rPr lang="es-ES" dirty="0" err="1" smtClean="0"/>
              <a:t>very</a:t>
            </a:r>
            <a:r>
              <a:rPr lang="es-ES" dirty="0" smtClean="0"/>
              <a:t> </a:t>
            </a:r>
            <a:r>
              <a:rPr lang="es-ES" dirty="0" err="1" smtClean="0"/>
              <a:t>sensitive</a:t>
            </a:r>
            <a:r>
              <a:rPr lang="es-ES" dirty="0" smtClean="0"/>
              <a:t> </a:t>
            </a:r>
            <a:r>
              <a:rPr lang="es-ES" dirty="0" err="1" smtClean="0"/>
              <a:t>tools</a:t>
            </a:r>
            <a:r>
              <a:rPr lang="es-ES" dirty="0" smtClean="0"/>
              <a:t> to </a:t>
            </a:r>
            <a:r>
              <a:rPr lang="es-ES" dirty="0" err="1" smtClean="0"/>
              <a:t>map</a:t>
            </a:r>
            <a:r>
              <a:rPr lang="es-ES" dirty="0" smtClean="0"/>
              <a:t> nuclear </a:t>
            </a:r>
            <a:r>
              <a:rPr lang="es-ES" dirty="0" err="1" smtClean="0"/>
              <a:t>properties</a:t>
            </a:r>
            <a:r>
              <a:rPr lang="es-ES" dirty="0" smtClean="0"/>
              <a:t> and </a:t>
            </a:r>
            <a:r>
              <a:rPr lang="es-ES" dirty="0" err="1" smtClean="0"/>
              <a:t>unravel</a:t>
            </a:r>
            <a:r>
              <a:rPr lang="es-ES" dirty="0" smtClean="0"/>
              <a:t> </a:t>
            </a:r>
            <a:r>
              <a:rPr lang="es-ES" dirty="0" err="1" smtClean="0"/>
              <a:t>surprizing</a:t>
            </a:r>
            <a:r>
              <a:rPr lang="es-ES" dirty="0" smtClean="0"/>
              <a:t> </a:t>
            </a:r>
            <a:r>
              <a:rPr lang="es-ES" dirty="0" err="1" smtClean="0"/>
              <a:t>features</a:t>
            </a:r>
            <a:r>
              <a:rPr lang="es-ES" dirty="0" smtClean="0"/>
              <a:t> of </a:t>
            </a:r>
            <a:r>
              <a:rPr lang="es-ES" dirty="0" err="1" smtClean="0"/>
              <a:t>nuclei</a:t>
            </a:r>
            <a:r>
              <a:rPr lang="es-ES" dirty="0" smtClean="0"/>
              <a:t>.</a:t>
            </a:r>
          </a:p>
        </p:txBody>
      </p:sp>
      <p:sp>
        <p:nvSpPr>
          <p:cNvPr id="5" name="Elipse 4"/>
          <p:cNvSpPr/>
          <p:nvPr/>
        </p:nvSpPr>
        <p:spPr>
          <a:xfrm>
            <a:off x="6660232" y="4797152"/>
            <a:ext cx="2088232" cy="72008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7" name="Conector recto de flecha 6"/>
          <p:cNvCxnSpPr>
            <a:stCxn id="5" idx="4"/>
          </p:cNvCxnSpPr>
          <p:nvPr/>
        </p:nvCxnSpPr>
        <p:spPr>
          <a:xfrm flipH="1">
            <a:off x="7092280" y="5517232"/>
            <a:ext cx="612068" cy="432048"/>
          </a:xfrm>
          <a:prstGeom prst="straightConnector1">
            <a:avLst/>
          </a:prstGeom>
          <a:ln w="127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graphicFrame>
        <p:nvGraphicFramePr>
          <p:cNvPr id="8" name="Objeto 7"/>
          <p:cNvGraphicFramePr>
            <a:graphicFrameLocks noChangeAspect="1"/>
          </p:cNvGraphicFramePr>
          <p:nvPr>
            <p:extLst>
              <p:ext uri="{D42A27DB-BD31-4B8C-83A1-F6EECF244321}">
                <p14:modId xmlns:p14="http://schemas.microsoft.com/office/powerpoint/2010/main" xmlns="" val="2577254112"/>
              </p:ext>
            </p:extLst>
          </p:nvPr>
        </p:nvGraphicFramePr>
        <p:xfrm>
          <a:off x="5796136" y="5733256"/>
          <a:ext cx="1279869" cy="926802"/>
        </p:xfrm>
        <a:graphic>
          <a:graphicData uri="http://schemas.openxmlformats.org/presentationml/2006/ole">
            <p:oleObj spid="_x0000_s10308" name="EcuaciÛn" r:id="rId6" imgW="722160" imgH="520920" progId="">
              <p:embed/>
            </p:oleObj>
          </a:graphicData>
        </a:graphic>
      </p:graphicFrame>
    </p:spTree>
  </p:cSld>
  <p:clrMapOvr>
    <a:masterClrMapping/>
  </p:clrMapOvr>
  <p:transition spd="med">
    <p:pull dir="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p:cNvSpPr txBox="1">
            <a:spLocks noChangeArrowheads="1"/>
          </p:cNvSpPr>
          <p:nvPr/>
        </p:nvSpPr>
        <p:spPr bwMode="auto">
          <a:xfrm>
            <a:off x="395536"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rPr>
              <a:t>General </a:t>
            </a: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2" name="153 Grupo"/>
          <p:cNvGrpSpPr/>
          <p:nvPr/>
        </p:nvGrpSpPr>
        <p:grpSpPr>
          <a:xfrm>
            <a:off x="467544" y="3429000"/>
            <a:ext cx="7641594" cy="3168352"/>
            <a:chOff x="323528" y="2348880"/>
            <a:chExt cx="7785610" cy="3240360"/>
          </a:xfrm>
        </p:grpSpPr>
        <p:grpSp>
          <p:nvGrpSpPr>
            <p:cNvPr id="3" name="250 Grupo"/>
            <p:cNvGrpSpPr/>
            <p:nvPr/>
          </p:nvGrpSpPr>
          <p:grpSpPr>
            <a:xfrm>
              <a:off x="323528" y="2348880"/>
              <a:ext cx="3528392" cy="3240360"/>
              <a:chOff x="200472" y="332656"/>
              <a:chExt cx="6423163" cy="5868145"/>
            </a:xfrm>
          </p:grpSpPr>
          <p:sp>
            <p:nvSpPr>
              <p:cNvPr id="24" name="23 Cilindro"/>
              <p:cNvSpPr/>
              <p:nvPr/>
            </p:nvSpPr>
            <p:spPr>
              <a:xfrm rot="-1380000">
                <a:off x="3890080" y="4250219"/>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24 Cilindro"/>
              <p:cNvSpPr/>
              <p:nvPr/>
            </p:nvSpPr>
            <p:spPr>
              <a:xfrm rot="-4500000">
                <a:off x="4757429" y="3185957"/>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25 Cilindro"/>
              <p:cNvSpPr/>
              <p:nvPr/>
            </p:nvSpPr>
            <p:spPr>
              <a:xfrm rot="9300000">
                <a:off x="2533810" y="1512852"/>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26 Cilindro"/>
              <p:cNvSpPr/>
              <p:nvPr/>
            </p:nvSpPr>
            <p:spPr>
              <a:xfrm rot="12480000">
                <a:off x="3847000" y="1438166"/>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27 Cilindro"/>
              <p:cNvSpPr/>
              <p:nvPr/>
            </p:nvSpPr>
            <p:spPr>
              <a:xfrm rot="-1440000">
                <a:off x="3743856" y="4140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28 Cilindro"/>
              <p:cNvSpPr/>
              <p:nvPr/>
            </p:nvSpPr>
            <p:spPr>
              <a:xfrm rot="17158841">
                <a:off x="4349807" y="3391977"/>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29 Cilindro"/>
              <p:cNvSpPr/>
              <p:nvPr/>
            </p:nvSpPr>
            <p:spPr>
              <a:xfrm rot="12600000">
                <a:off x="3671856" y="2196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30 Cilindro"/>
              <p:cNvSpPr/>
              <p:nvPr/>
            </p:nvSpPr>
            <p:spPr>
              <a:xfrm rot="9300000">
                <a:off x="2811524" y="2294035"/>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31 Elipse"/>
              <p:cNvSpPr/>
              <p:nvPr/>
            </p:nvSpPr>
            <p:spPr>
              <a:xfrm>
                <a:off x="3008784" y="2852936"/>
                <a:ext cx="864096" cy="7920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tx1"/>
                  </a:solidFill>
                </a:endParaRPr>
              </a:p>
            </p:txBody>
          </p:sp>
          <p:grpSp>
            <p:nvGrpSpPr>
              <p:cNvPr id="4" name="141 Grupo"/>
              <p:cNvGrpSpPr/>
              <p:nvPr/>
            </p:nvGrpSpPr>
            <p:grpSpPr>
              <a:xfrm>
                <a:off x="3152800" y="3861048"/>
                <a:ext cx="819091" cy="2339753"/>
                <a:chOff x="4448944" y="4077072"/>
                <a:chExt cx="819091" cy="2339753"/>
              </a:xfrm>
            </p:grpSpPr>
            <p:grpSp>
              <p:nvGrpSpPr>
                <p:cNvPr id="5" name="61 Grupo"/>
                <p:cNvGrpSpPr/>
                <p:nvPr/>
              </p:nvGrpSpPr>
              <p:grpSpPr>
                <a:xfrm rot="5400000">
                  <a:off x="3688613" y="4837403"/>
                  <a:ext cx="2339753" cy="819091"/>
                  <a:chOff x="3923927" y="2924944"/>
                  <a:chExt cx="3024337" cy="1080120"/>
                </a:xfrm>
              </p:grpSpPr>
              <p:sp>
                <p:nvSpPr>
                  <p:cNvPr id="131" name="130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131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132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0" name="113 CuadroTexto"/>
                <p:cNvSpPr txBox="1"/>
                <p:nvPr/>
              </p:nvSpPr>
              <p:spPr>
                <a:xfrm>
                  <a:off x="4664968" y="5805264"/>
                  <a:ext cx="432048" cy="369332"/>
                </a:xfrm>
                <a:prstGeom prst="rect">
                  <a:avLst/>
                </a:prstGeom>
                <a:noFill/>
              </p:spPr>
              <p:txBody>
                <a:bodyPr wrap="square" rtlCol="0">
                  <a:spAutoFit/>
                </a:bodyPr>
                <a:lstStyle/>
                <a:p>
                  <a:pPr algn="ctr"/>
                  <a:r>
                    <a:rPr lang="en-GB" dirty="0" smtClean="0"/>
                    <a:t>1</a:t>
                  </a:r>
                  <a:endParaRPr lang="en-GB" dirty="0"/>
                </a:p>
              </p:txBody>
            </p:sp>
          </p:grpSp>
          <p:grpSp>
            <p:nvGrpSpPr>
              <p:cNvPr id="6" name="140 Grupo"/>
              <p:cNvGrpSpPr/>
              <p:nvPr/>
            </p:nvGrpSpPr>
            <p:grpSpPr>
              <a:xfrm>
                <a:off x="1280592" y="3284984"/>
                <a:ext cx="1212145" cy="2534731"/>
                <a:chOff x="2432720" y="3433966"/>
                <a:chExt cx="1212145" cy="2534731"/>
              </a:xfrm>
            </p:grpSpPr>
            <p:grpSp>
              <p:nvGrpSpPr>
                <p:cNvPr id="7" name="49 Grupo"/>
                <p:cNvGrpSpPr/>
                <p:nvPr/>
              </p:nvGrpSpPr>
              <p:grpSpPr>
                <a:xfrm rot="7886144">
                  <a:off x="1999457" y="4323290"/>
                  <a:ext cx="2534731" cy="756084"/>
                  <a:chOff x="3923927" y="2924944"/>
                  <a:chExt cx="3024337" cy="1080120"/>
                </a:xfrm>
              </p:grpSpPr>
              <p:sp>
                <p:nvSpPr>
                  <p:cNvPr id="126" name="125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126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127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5" name="124 CuadroTexto"/>
                <p:cNvSpPr txBox="1"/>
                <p:nvPr/>
              </p:nvSpPr>
              <p:spPr>
                <a:xfrm rot="2611917">
                  <a:off x="2432720" y="5157192"/>
                  <a:ext cx="432048" cy="369332"/>
                </a:xfrm>
                <a:prstGeom prst="rect">
                  <a:avLst/>
                </a:prstGeom>
                <a:noFill/>
              </p:spPr>
              <p:txBody>
                <a:bodyPr wrap="square" rtlCol="0">
                  <a:spAutoFit/>
                </a:bodyPr>
                <a:lstStyle/>
                <a:p>
                  <a:pPr algn="ctr"/>
                  <a:r>
                    <a:rPr lang="en-GB" dirty="0" smtClean="0"/>
                    <a:t>2</a:t>
                  </a:r>
                  <a:endParaRPr lang="en-GB" dirty="0"/>
                </a:p>
              </p:txBody>
            </p:sp>
          </p:grpSp>
          <p:grpSp>
            <p:nvGrpSpPr>
              <p:cNvPr id="8" name="139 Grupo"/>
              <p:cNvGrpSpPr/>
              <p:nvPr/>
            </p:nvGrpSpPr>
            <p:grpSpPr>
              <a:xfrm>
                <a:off x="200472" y="2852936"/>
                <a:ext cx="2534731" cy="756084"/>
                <a:chOff x="1208584" y="2780928"/>
                <a:chExt cx="2534731" cy="756084"/>
              </a:xfrm>
            </p:grpSpPr>
            <p:grpSp>
              <p:nvGrpSpPr>
                <p:cNvPr id="9" name="10 Grupo"/>
                <p:cNvGrpSpPr/>
                <p:nvPr/>
              </p:nvGrpSpPr>
              <p:grpSpPr>
                <a:xfrm rot="10800000">
                  <a:off x="1208584" y="2780928"/>
                  <a:ext cx="2534731" cy="756084"/>
                  <a:chOff x="3923927" y="2924944"/>
                  <a:chExt cx="3024337" cy="1080120"/>
                </a:xfrm>
              </p:grpSpPr>
              <p:sp>
                <p:nvSpPr>
                  <p:cNvPr id="121" name="11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12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14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0" name="119 CuadroTexto"/>
                <p:cNvSpPr txBox="1"/>
                <p:nvPr/>
              </p:nvSpPr>
              <p:spPr>
                <a:xfrm>
                  <a:off x="1496616" y="2996952"/>
                  <a:ext cx="432048" cy="369332"/>
                </a:xfrm>
                <a:prstGeom prst="rect">
                  <a:avLst/>
                </a:prstGeom>
                <a:noFill/>
              </p:spPr>
              <p:txBody>
                <a:bodyPr wrap="square" rtlCol="0">
                  <a:spAutoFit/>
                </a:bodyPr>
                <a:lstStyle/>
                <a:p>
                  <a:pPr algn="ctr"/>
                  <a:r>
                    <a:rPr lang="en-GB" dirty="0" smtClean="0"/>
                    <a:t>3</a:t>
                  </a:r>
                  <a:endParaRPr lang="en-GB" dirty="0"/>
                </a:p>
              </p:txBody>
            </p:sp>
          </p:grpSp>
          <p:grpSp>
            <p:nvGrpSpPr>
              <p:cNvPr id="10" name="146 Grupo"/>
              <p:cNvGrpSpPr/>
              <p:nvPr/>
            </p:nvGrpSpPr>
            <p:grpSpPr>
              <a:xfrm>
                <a:off x="776536" y="1124744"/>
                <a:ext cx="2534731" cy="1172159"/>
                <a:chOff x="1838187" y="832073"/>
                <a:chExt cx="2534731" cy="1172159"/>
              </a:xfrm>
            </p:grpSpPr>
            <p:grpSp>
              <p:nvGrpSpPr>
                <p:cNvPr id="11" name="45 Grupo"/>
                <p:cNvGrpSpPr/>
                <p:nvPr/>
              </p:nvGrpSpPr>
              <p:grpSpPr>
                <a:xfrm rot="13425178">
                  <a:off x="1838187" y="1248148"/>
                  <a:ext cx="2534731" cy="756084"/>
                  <a:chOff x="3923927" y="2924944"/>
                  <a:chExt cx="3024337" cy="1080120"/>
                </a:xfrm>
              </p:grpSpPr>
              <p:sp>
                <p:nvSpPr>
                  <p:cNvPr id="116" name="115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116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117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5" name="114 CuadroTexto"/>
                <p:cNvSpPr txBox="1"/>
                <p:nvPr/>
              </p:nvSpPr>
              <p:spPr>
                <a:xfrm rot="18832134">
                  <a:off x="2283938" y="848042"/>
                  <a:ext cx="432048" cy="400110"/>
                </a:xfrm>
                <a:prstGeom prst="rect">
                  <a:avLst/>
                </a:prstGeom>
                <a:noFill/>
              </p:spPr>
              <p:txBody>
                <a:bodyPr wrap="square" rtlCol="0">
                  <a:spAutoFit/>
                </a:bodyPr>
                <a:lstStyle/>
                <a:p>
                  <a:pPr algn="ctr"/>
                  <a:r>
                    <a:rPr lang="en-GB" dirty="0" smtClean="0"/>
                    <a:t>4</a:t>
                  </a:r>
                  <a:endParaRPr lang="en-GB" dirty="0"/>
                </a:p>
              </p:txBody>
            </p:sp>
          </p:grpSp>
          <p:grpSp>
            <p:nvGrpSpPr>
              <p:cNvPr id="12" name="145 Grupo"/>
              <p:cNvGrpSpPr/>
              <p:nvPr/>
            </p:nvGrpSpPr>
            <p:grpSpPr>
              <a:xfrm>
                <a:off x="3080792" y="332656"/>
                <a:ext cx="819091" cy="2339753"/>
                <a:chOff x="4376936" y="0"/>
                <a:chExt cx="819091" cy="2339753"/>
              </a:xfrm>
            </p:grpSpPr>
            <p:grpSp>
              <p:nvGrpSpPr>
                <p:cNvPr id="13" name="65 Grupo"/>
                <p:cNvGrpSpPr/>
                <p:nvPr/>
              </p:nvGrpSpPr>
              <p:grpSpPr>
                <a:xfrm rot="16200000">
                  <a:off x="3616605" y="760331"/>
                  <a:ext cx="2339753" cy="819091"/>
                  <a:chOff x="3923927" y="2924944"/>
                  <a:chExt cx="3024337" cy="1080120"/>
                </a:xfrm>
              </p:grpSpPr>
              <p:sp>
                <p:nvSpPr>
                  <p:cNvPr id="111" name="110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111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112 Conector fuera de página"/>
                  <p:cNvSpPr/>
                  <p:nvPr/>
                </p:nvSpPr>
                <p:spPr>
                  <a:xfrm rot="5400000">
                    <a:off x="4012206" y="3187740"/>
                    <a:ext cx="405046" cy="581603"/>
                  </a:xfrm>
                  <a:prstGeom prst="flowChartOffpageConnector">
                    <a:avLst/>
                  </a:prstGeom>
                  <a:solidFill>
                    <a:srgbClr val="FFD44B"/>
                  </a:solidFill>
                  <a:ln w="28575">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0" name="109 CuadroTexto"/>
                <p:cNvSpPr txBox="1"/>
                <p:nvPr/>
              </p:nvSpPr>
              <p:spPr>
                <a:xfrm>
                  <a:off x="4592960" y="188640"/>
                  <a:ext cx="432048" cy="369332"/>
                </a:xfrm>
                <a:prstGeom prst="rect">
                  <a:avLst/>
                </a:prstGeom>
                <a:noFill/>
              </p:spPr>
              <p:txBody>
                <a:bodyPr wrap="square" rtlCol="0">
                  <a:spAutoFit/>
                </a:bodyPr>
                <a:lstStyle/>
                <a:p>
                  <a:pPr algn="ctr"/>
                  <a:r>
                    <a:rPr lang="en-GB" dirty="0" smtClean="0"/>
                    <a:t>5</a:t>
                  </a:r>
                  <a:endParaRPr lang="en-GB" dirty="0"/>
                </a:p>
              </p:txBody>
            </p:sp>
          </p:grpSp>
          <p:grpSp>
            <p:nvGrpSpPr>
              <p:cNvPr id="14" name="144 Grupo"/>
              <p:cNvGrpSpPr/>
              <p:nvPr/>
            </p:nvGrpSpPr>
            <p:grpSpPr>
              <a:xfrm>
                <a:off x="3728864" y="1340768"/>
                <a:ext cx="2534731" cy="1093888"/>
                <a:chOff x="5152550" y="1165394"/>
                <a:chExt cx="2534731" cy="1093888"/>
              </a:xfrm>
            </p:grpSpPr>
            <p:grpSp>
              <p:nvGrpSpPr>
                <p:cNvPr id="15" name="69 Grupo"/>
                <p:cNvGrpSpPr/>
                <p:nvPr/>
              </p:nvGrpSpPr>
              <p:grpSpPr>
                <a:xfrm rot="19466629">
                  <a:off x="5152550" y="1503198"/>
                  <a:ext cx="2534731" cy="756084"/>
                  <a:chOff x="3923927" y="2924944"/>
                  <a:chExt cx="3024337" cy="1080120"/>
                </a:xfrm>
              </p:grpSpPr>
              <p:sp>
                <p:nvSpPr>
                  <p:cNvPr id="106" name="70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106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107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5" name="104 CuadroTexto"/>
                <p:cNvSpPr txBox="1"/>
                <p:nvPr/>
              </p:nvSpPr>
              <p:spPr>
                <a:xfrm rot="3153229">
                  <a:off x="6897216" y="1181363"/>
                  <a:ext cx="432048" cy="400110"/>
                </a:xfrm>
                <a:prstGeom prst="rect">
                  <a:avLst/>
                </a:prstGeom>
                <a:noFill/>
              </p:spPr>
              <p:txBody>
                <a:bodyPr wrap="square" rtlCol="0">
                  <a:spAutoFit/>
                </a:bodyPr>
                <a:lstStyle/>
                <a:p>
                  <a:pPr algn="ctr"/>
                  <a:r>
                    <a:rPr lang="en-GB" dirty="0" smtClean="0"/>
                    <a:t>6</a:t>
                  </a:r>
                  <a:endParaRPr lang="en-GB" dirty="0"/>
                </a:p>
              </p:txBody>
            </p:sp>
          </p:grpSp>
          <p:grpSp>
            <p:nvGrpSpPr>
              <p:cNvPr id="16" name="143 Grupo"/>
              <p:cNvGrpSpPr/>
              <p:nvPr/>
            </p:nvGrpSpPr>
            <p:grpSpPr>
              <a:xfrm>
                <a:off x="4088904" y="2852936"/>
                <a:ext cx="2534731" cy="756084"/>
                <a:chOff x="5745088" y="2780928"/>
                <a:chExt cx="2534731" cy="756084"/>
              </a:xfrm>
            </p:grpSpPr>
            <p:grpSp>
              <p:nvGrpSpPr>
                <p:cNvPr id="17" name="57 Grupo"/>
                <p:cNvGrpSpPr/>
                <p:nvPr/>
              </p:nvGrpSpPr>
              <p:grpSpPr>
                <a:xfrm>
                  <a:off x="5745088" y="2780928"/>
                  <a:ext cx="2534731" cy="756084"/>
                  <a:chOff x="3923927" y="2924944"/>
                  <a:chExt cx="3024337" cy="1080120"/>
                </a:xfrm>
              </p:grpSpPr>
              <p:sp>
                <p:nvSpPr>
                  <p:cNvPr id="101" name="100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101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102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0" name="99 CuadroTexto"/>
                <p:cNvSpPr txBox="1"/>
                <p:nvPr/>
              </p:nvSpPr>
              <p:spPr>
                <a:xfrm>
                  <a:off x="7617296" y="2996952"/>
                  <a:ext cx="432048" cy="369332"/>
                </a:xfrm>
                <a:prstGeom prst="rect">
                  <a:avLst/>
                </a:prstGeom>
                <a:noFill/>
              </p:spPr>
              <p:txBody>
                <a:bodyPr wrap="square" rtlCol="0">
                  <a:spAutoFit/>
                </a:bodyPr>
                <a:lstStyle/>
                <a:p>
                  <a:pPr algn="ctr"/>
                  <a:r>
                    <a:rPr lang="en-GB" dirty="0" smtClean="0"/>
                    <a:t>7</a:t>
                  </a:r>
                  <a:endParaRPr lang="en-GB" dirty="0"/>
                </a:p>
              </p:txBody>
            </p:sp>
          </p:grpSp>
          <p:grpSp>
            <p:nvGrpSpPr>
              <p:cNvPr id="18" name="142 Grupo"/>
              <p:cNvGrpSpPr/>
              <p:nvPr/>
            </p:nvGrpSpPr>
            <p:grpSpPr>
              <a:xfrm>
                <a:off x="3656856" y="4077072"/>
                <a:ext cx="2509616" cy="1134940"/>
                <a:chOff x="5230173" y="4278926"/>
                <a:chExt cx="2509616" cy="1134940"/>
              </a:xfrm>
            </p:grpSpPr>
            <p:grpSp>
              <p:nvGrpSpPr>
                <p:cNvPr id="19" name="53 Grupo"/>
                <p:cNvGrpSpPr/>
                <p:nvPr/>
              </p:nvGrpSpPr>
              <p:grpSpPr>
                <a:xfrm rot="2446174">
                  <a:off x="5230173" y="4278926"/>
                  <a:ext cx="2509616" cy="756084"/>
                  <a:chOff x="3884153" y="2940576"/>
                  <a:chExt cx="2994370" cy="1080120"/>
                </a:xfrm>
              </p:grpSpPr>
              <p:sp>
                <p:nvSpPr>
                  <p:cNvPr id="96" name="95 Almacenamiento de acceso directo"/>
                  <p:cNvSpPr/>
                  <p:nvPr/>
                </p:nvSpPr>
                <p:spPr>
                  <a:xfrm rot="10800000">
                    <a:off x="5017394" y="2940576"/>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96 Rectángulo"/>
                  <p:cNvSpPr/>
                  <p:nvPr/>
                </p:nvSpPr>
                <p:spPr>
                  <a:xfrm rot="5400000">
                    <a:off x="4750458" y="2963455"/>
                    <a:ext cx="202500" cy="1002907"/>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97 Conector fuera de página"/>
                  <p:cNvSpPr/>
                  <p:nvPr/>
                </p:nvSpPr>
                <p:spPr>
                  <a:xfrm rot="5400000">
                    <a:off x="3972432" y="3213254"/>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5" name="94 CuadroTexto"/>
                <p:cNvSpPr txBox="1"/>
                <p:nvPr/>
              </p:nvSpPr>
              <p:spPr>
                <a:xfrm rot="18652772">
                  <a:off x="6969224" y="4997787"/>
                  <a:ext cx="432048" cy="400110"/>
                </a:xfrm>
                <a:prstGeom prst="rect">
                  <a:avLst/>
                </a:prstGeom>
                <a:noFill/>
              </p:spPr>
              <p:txBody>
                <a:bodyPr wrap="square" rtlCol="0">
                  <a:spAutoFit/>
                </a:bodyPr>
                <a:lstStyle/>
                <a:p>
                  <a:pPr algn="ctr"/>
                  <a:r>
                    <a:rPr lang="en-GB" dirty="0" smtClean="0"/>
                    <a:t>8</a:t>
                  </a:r>
                  <a:endParaRPr lang="en-GB" dirty="0"/>
                </a:p>
              </p:txBody>
            </p:sp>
          </p:grpSp>
          <p:grpSp>
            <p:nvGrpSpPr>
              <p:cNvPr id="20" name="150 Grupo"/>
              <p:cNvGrpSpPr/>
              <p:nvPr/>
            </p:nvGrpSpPr>
            <p:grpSpPr>
              <a:xfrm>
                <a:off x="1667059" y="2224471"/>
                <a:ext cx="892480" cy="423638"/>
                <a:chOff x="2963203" y="2152463"/>
                <a:chExt cx="892480" cy="423638"/>
              </a:xfrm>
            </p:grpSpPr>
            <p:sp>
              <p:nvSpPr>
                <p:cNvPr id="92" name="91 Cilindro"/>
                <p:cNvSpPr/>
                <p:nvPr/>
              </p:nvSpPr>
              <p:spPr>
                <a:xfrm rot="7020000">
                  <a:off x="3244100" y="1964518"/>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92 CuadroTexto"/>
                <p:cNvSpPr txBox="1"/>
                <p:nvPr/>
              </p:nvSpPr>
              <p:spPr>
                <a:xfrm rot="6984080">
                  <a:off x="3037732" y="2154773"/>
                  <a:ext cx="288032" cy="283411"/>
                </a:xfrm>
                <a:prstGeom prst="rect">
                  <a:avLst/>
                </a:prstGeom>
                <a:noFill/>
              </p:spPr>
              <p:txBody>
                <a:bodyPr wrap="square" rtlCol="0">
                  <a:spAutoFit/>
                </a:bodyPr>
                <a:lstStyle/>
                <a:p>
                  <a:pPr algn="ctr"/>
                  <a:r>
                    <a:rPr lang="en-GB" sz="1100" b="1" dirty="0" smtClean="0">
                      <a:solidFill>
                        <a:schemeClr val="bg1"/>
                      </a:solidFill>
                    </a:rPr>
                    <a:t>6</a:t>
                  </a:r>
                  <a:endParaRPr lang="en-GB" b="1" dirty="0">
                    <a:solidFill>
                      <a:schemeClr val="bg1"/>
                    </a:solidFill>
                  </a:endParaRPr>
                </a:p>
              </p:txBody>
            </p:sp>
          </p:grpSp>
          <p:sp>
            <p:nvSpPr>
              <p:cNvPr id="44" name="43 CuadroTexto"/>
              <p:cNvSpPr txBox="1"/>
              <p:nvPr/>
            </p:nvSpPr>
            <p:spPr>
              <a:xfrm rot="9316744">
                <a:off x="2461668" y="1589609"/>
                <a:ext cx="288032" cy="261610"/>
              </a:xfrm>
              <a:prstGeom prst="rect">
                <a:avLst/>
              </a:prstGeom>
              <a:noFill/>
            </p:spPr>
            <p:txBody>
              <a:bodyPr wrap="square" rtlCol="0">
                <a:spAutoFit/>
              </a:bodyPr>
              <a:lstStyle/>
              <a:p>
                <a:pPr algn="ctr"/>
                <a:r>
                  <a:rPr lang="en-GB" sz="1100" b="1" dirty="0" smtClean="0">
                    <a:solidFill>
                      <a:schemeClr val="bg1"/>
                    </a:solidFill>
                  </a:rPr>
                  <a:t>7</a:t>
                </a:r>
                <a:endParaRPr lang="en-GB" b="1" dirty="0">
                  <a:solidFill>
                    <a:schemeClr val="bg1"/>
                  </a:solidFill>
                </a:endParaRPr>
              </a:p>
            </p:txBody>
          </p:sp>
          <p:grpSp>
            <p:nvGrpSpPr>
              <p:cNvPr id="21" name="149 Grupo"/>
              <p:cNvGrpSpPr/>
              <p:nvPr/>
            </p:nvGrpSpPr>
            <p:grpSpPr>
              <a:xfrm>
                <a:off x="2893715" y="1364118"/>
                <a:ext cx="383849" cy="892480"/>
                <a:chOff x="4189859" y="1292110"/>
                <a:chExt cx="383849" cy="892480"/>
              </a:xfrm>
            </p:grpSpPr>
            <p:sp>
              <p:nvSpPr>
                <p:cNvPr id="90" name="89 Cilindro"/>
                <p:cNvSpPr/>
                <p:nvPr/>
              </p:nvSpPr>
              <p:spPr>
                <a:xfrm rot="10140000">
                  <a:off x="4243022" y="1292110"/>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90 CuadroTexto"/>
                <p:cNvSpPr txBox="1"/>
                <p:nvPr/>
              </p:nvSpPr>
              <p:spPr>
                <a:xfrm rot="9923034">
                  <a:off x="4189859" y="1373585"/>
                  <a:ext cx="288032" cy="261610"/>
                </a:xfrm>
                <a:prstGeom prst="rect">
                  <a:avLst/>
                </a:prstGeom>
                <a:noFill/>
              </p:spPr>
              <p:txBody>
                <a:bodyPr wrap="square" rtlCol="0">
                  <a:spAutoFit/>
                </a:bodyPr>
                <a:lstStyle/>
                <a:p>
                  <a:pPr algn="ctr"/>
                  <a:r>
                    <a:rPr lang="en-GB" sz="1100" b="1" dirty="0" smtClean="0">
                      <a:solidFill>
                        <a:schemeClr val="bg1"/>
                      </a:solidFill>
                    </a:rPr>
                    <a:t>8</a:t>
                  </a:r>
                  <a:endParaRPr lang="en-GB" b="1" dirty="0">
                    <a:solidFill>
                      <a:schemeClr val="bg1"/>
                    </a:solidFill>
                  </a:endParaRPr>
                </a:p>
              </p:txBody>
            </p:sp>
          </p:grpSp>
          <p:sp>
            <p:nvSpPr>
              <p:cNvPr id="46" name="45 CuadroTexto"/>
              <p:cNvSpPr txBox="1"/>
              <p:nvPr/>
            </p:nvSpPr>
            <p:spPr>
              <a:xfrm rot="12085016">
                <a:off x="3907219" y="1583651"/>
                <a:ext cx="337310" cy="261611"/>
              </a:xfrm>
              <a:prstGeom prst="rect">
                <a:avLst/>
              </a:prstGeom>
              <a:noFill/>
            </p:spPr>
            <p:txBody>
              <a:bodyPr wrap="square" rtlCol="0">
                <a:spAutoFit/>
              </a:bodyPr>
              <a:lstStyle/>
              <a:p>
                <a:pPr algn="ctr"/>
                <a:r>
                  <a:rPr lang="en-GB" sz="1100" b="1" dirty="0" smtClean="0">
                    <a:solidFill>
                      <a:schemeClr val="bg1"/>
                    </a:solidFill>
                  </a:rPr>
                  <a:t>9.</a:t>
                </a:r>
                <a:endParaRPr lang="en-GB" b="1" dirty="0">
                  <a:solidFill>
                    <a:schemeClr val="bg1"/>
                  </a:solidFill>
                </a:endParaRPr>
              </a:p>
            </p:txBody>
          </p:sp>
          <p:grpSp>
            <p:nvGrpSpPr>
              <p:cNvPr id="22" name="148 Grupo"/>
              <p:cNvGrpSpPr/>
              <p:nvPr/>
            </p:nvGrpSpPr>
            <p:grpSpPr>
              <a:xfrm>
                <a:off x="4039530" y="1693691"/>
                <a:ext cx="495960" cy="892480"/>
                <a:chOff x="5335674" y="1621683"/>
                <a:chExt cx="495960" cy="892480"/>
              </a:xfrm>
            </p:grpSpPr>
            <p:sp>
              <p:nvSpPr>
                <p:cNvPr id="88" name="87 Cilindro"/>
                <p:cNvSpPr/>
                <p:nvPr/>
              </p:nvSpPr>
              <p:spPr>
                <a:xfrm rot="13380000">
                  <a:off x="5500948" y="1621683"/>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88 CuadroTexto"/>
                <p:cNvSpPr txBox="1"/>
                <p:nvPr/>
              </p:nvSpPr>
              <p:spPr>
                <a:xfrm rot="13451601">
                  <a:off x="5335674" y="2120433"/>
                  <a:ext cx="382076" cy="261610"/>
                </a:xfrm>
                <a:prstGeom prst="rect">
                  <a:avLst/>
                </a:prstGeom>
                <a:noFill/>
              </p:spPr>
              <p:txBody>
                <a:bodyPr wrap="square" rtlCol="0">
                  <a:spAutoFit/>
                </a:bodyPr>
                <a:lstStyle/>
                <a:p>
                  <a:pPr algn="ctr"/>
                  <a:r>
                    <a:rPr lang="en-GB" sz="1100" b="1" dirty="0" smtClean="0">
                      <a:solidFill>
                        <a:schemeClr val="bg1"/>
                      </a:solidFill>
                    </a:rPr>
                    <a:t>10</a:t>
                  </a:r>
                  <a:endParaRPr lang="en-GB" b="1" dirty="0">
                    <a:solidFill>
                      <a:schemeClr val="bg1"/>
                    </a:solidFill>
                  </a:endParaRPr>
                </a:p>
              </p:txBody>
            </p:sp>
          </p:grpSp>
          <p:sp>
            <p:nvSpPr>
              <p:cNvPr id="48" name="47 CuadroTexto"/>
              <p:cNvSpPr txBox="1"/>
              <p:nvPr/>
            </p:nvSpPr>
            <p:spPr>
              <a:xfrm rot="900000">
                <a:off x="5053955" y="2813744"/>
                <a:ext cx="288032" cy="261610"/>
              </a:xfrm>
              <a:prstGeom prst="rect">
                <a:avLst/>
              </a:prstGeom>
              <a:noFill/>
            </p:spPr>
            <p:txBody>
              <a:bodyPr wrap="square" rtlCol="0">
                <a:spAutoFit/>
              </a:bodyPr>
              <a:lstStyle/>
              <a:p>
                <a:pPr algn="ctr"/>
                <a:r>
                  <a:rPr lang="en-GB" sz="1100" b="1" dirty="0" smtClean="0">
                    <a:solidFill>
                      <a:schemeClr val="bg1"/>
                    </a:solidFill>
                  </a:rPr>
                  <a:t>1</a:t>
                </a:r>
                <a:endParaRPr lang="en-GB" b="1" dirty="0">
                  <a:solidFill>
                    <a:schemeClr val="bg1"/>
                  </a:solidFill>
                </a:endParaRPr>
              </a:p>
            </p:txBody>
          </p:sp>
          <p:sp>
            <p:nvSpPr>
              <p:cNvPr id="49" name="48 CuadroTexto"/>
              <p:cNvSpPr txBox="1"/>
              <p:nvPr/>
            </p:nvSpPr>
            <p:spPr>
              <a:xfrm rot="20365999">
                <a:off x="3804704" y="4422523"/>
                <a:ext cx="349661" cy="430888"/>
              </a:xfrm>
              <a:prstGeom prst="rect">
                <a:avLst/>
              </a:prstGeom>
              <a:noFill/>
            </p:spPr>
            <p:txBody>
              <a:bodyPr wrap="square" rtlCol="0">
                <a:spAutoFit/>
              </a:bodyPr>
              <a:lstStyle/>
              <a:p>
                <a:pPr algn="ctr"/>
                <a:r>
                  <a:rPr lang="en-GB" sz="1100" b="1" dirty="0" smtClean="0">
                    <a:solidFill>
                      <a:schemeClr val="bg1"/>
                    </a:solidFill>
                  </a:rPr>
                  <a:t>16</a:t>
                </a:r>
                <a:endParaRPr lang="en-GB" b="1" dirty="0">
                  <a:solidFill>
                    <a:schemeClr val="bg1"/>
                  </a:solidFill>
                </a:endParaRPr>
              </a:p>
            </p:txBody>
          </p:sp>
          <p:grpSp>
            <p:nvGrpSpPr>
              <p:cNvPr id="23" name="152 Grupo"/>
              <p:cNvGrpSpPr/>
              <p:nvPr/>
            </p:nvGrpSpPr>
            <p:grpSpPr>
              <a:xfrm>
                <a:off x="4031856" y="3960008"/>
                <a:ext cx="546684" cy="951670"/>
                <a:chOff x="5328000" y="3888000"/>
                <a:chExt cx="546684" cy="951670"/>
              </a:xfrm>
            </p:grpSpPr>
            <p:sp>
              <p:nvSpPr>
                <p:cNvPr id="85" name="84 Cilindro"/>
                <p:cNvSpPr/>
                <p:nvPr/>
              </p:nvSpPr>
              <p:spPr>
                <a:xfrm rot="-2100000">
                  <a:off x="5539091" y="3947190"/>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85 Cilindro"/>
                <p:cNvSpPr/>
                <p:nvPr/>
              </p:nvSpPr>
              <p:spPr>
                <a:xfrm rot="-2040000">
                  <a:off x="5328000" y="388800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86 CuadroTexto"/>
                <p:cNvSpPr txBox="1"/>
                <p:nvPr/>
              </p:nvSpPr>
              <p:spPr>
                <a:xfrm rot="19637548">
                  <a:off x="5517903" y="4104074"/>
                  <a:ext cx="356781" cy="430886"/>
                </a:xfrm>
                <a:prstGeom prst="rect">
                  <a:avLst/>
                </a:prstGeom>
                <a:noFill/>
              </p:spPr>
              <p:txBody>
                <a:bodyPr wrap="square" rtlCol="0">
                  <a:spAutoFit/>
                </a:bodyPr>
                <a:lstStyle/>
                <a:p>
                  <a:pPr algn="ctr"/>
                  <a:r>
                    <a:rPr lang="en-GB" sz="1100" b="1" dirty="0" smtClean="0">
                      <a:solidFill>
                        <a:schemeClr val="bg1"/>
                      </a:solidFill>
                    </a:rPr>
                    <a:t>15</a:t>
                  </a:r>
                  <a:endParaRPr lang="en-GB" b="1" dirty="0">
                    <a:solidFill>
                      <a:schemeClr val="bg1"/>
                    </a:solidFill>
                  </a:endParaRPr>
                </a:p>
              </p:txBody>
            </p:sp>
          </p:grpSp>
          <p:grpSp>
            <p:nvGrpSpPr>
              <p:cNvPr id="34" name="156 Grupo"/>
              <p:cNvGrpSpPr/>
              <p:nvPr/>
            </p:nvGrpSpPr>
            <p:grpSpPr>
              <a:xfrm>
                <a:off x="4312210" y="3679654"/>
                <a:ext cx="981415" cy="491667"/>
                <a:chOff x="5608354" y="3607646"/>
                <a:chExt cx="981415" cy="491667"/>
              </a:xfrm>
            </p:grpSpPr>
            <p:sp>
              <p:nvSpPr>
                <p:cNvPr id="82" name="81 Cilindro"/>
                <p:cNvSpPr/>
                <p:nvPr/>
              </p:nvSpPr>
              <p:spPr>
                <a:xfrm rot="17940000">
                  <a:off x="5978187" y="3487730"/>
                  <a:ext cx="330686" cy="892479"/>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82 Cilindro"/>
                <p:cNvSpPr/>
                <p:nvPr/>
              </p:nvSpPr>
              <p:spPr>
                <a:xfrm rot="-3420000">
                  <a:off x="5616000" y="360000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83 CuadroTexto"/>
                <p:cNvSpPr txBox="1"/>
                <p:nvPr/>
              </p:nvSpPr>
              <p:spPr>
                <a:xfrm rot="17964267">
                  <a:off x="5819879" y="3737497"/>
                  <a:ext cx="364697" cy="283411"/>
                </a:xfrm>
                <a:prstGeom prst="rect">
                  <a:avLst/>
                </a:prstGeom>
                <a:noFill/>
              </p:spPr>
              <p:txBody>
                <a:bodyPr wrap="square" rtlCol="0">
                  <a:spAutoFit/>
                </a:bodyPr>
                <a:lstStyle/>
                <a:p>
                  <a:pPr algn="ctr"/>
                  <a:r>
                    <a:rPr lang="en-GB" sz="1100" b="1" dirty="0" smtClean="0">
                      <a:solidFill>
                        <a:schemeClr val="bg1"/>
                      </a:solidFill>
                    </a:rPr>
                    <a:t>14</a:t>
                  </a:r>
                  <a:endParaRPr lang="en-GB" b="1" dirty="0">
                    <a:solidFill>
                      <a:schemeClr val="bg1"/>
                    </a:solidFill>
                  </a:endParaRPr>
                </a:p>
              </p:txBody>
            </p:sp>
          </p:grpSp>
          <p:sp>
            <p:nvSpPr>
              <p:cNvPr id="52" name="51 CuadroTexto"/>
              <p:cNvSpPr txBox="1"/>
              <p:nvPr/>
            </p:nvSpPr>
            <p:spPr>
              <a:xfrm rot="17386937">
                <a:off x="4545011" y="3401391"/>
                <a:ext cx="347414" cy="283411"/>
              </a:xfrm>
              <a:prstGeom prst="rect">
                <a:avLst/>
              </a:prstGeom>
              <a:noFill/>
            </p:spPr>
            <p:txBody>
              <a:bodyPr wrap="square" rtlCol="0">
                <a:spAutoFit/>
              </a:bodyPr>
              <a:lstStyle/>
              <a:p>
                <a:pPr algn="ctr"/>
                <a:r>
                  <a:rPr lang="en-GB" sz="1100" b="1" dirty="0" smtClean="0">
                    <a:solidFill>
                      <a:schemeClr val="bg1"/>
                    </a:solidFill>
                  </a:rPr>
                  <a:t>13</a:t>
                </a:r>
                <a:endParaRPr lang="en-GB" b="1" dirty="0">
                  <a:solidFill>
                    <a:schemeClr val="bg1"/>
                  </a:solidFill>
                </a:endParaRPr>
              </a:p>
            </p:txBody>
          </p:sp>
          <p:grpSp>
            <p:nvGrpSpPr>
              <p:cNvPr id="35" name="147 Grupo"/>
              <p:cNvGrpSpPr/>
              <p:nvPr/>
            </p:nvGrpSpPr>
            <p:grpSpPr>
              <a:xfrm>
                <a:off x="4331672" y="2446016"/>
                <a:ext cx="892480" cy="365195"/>
                <a:chOff x="5627816" y="2374008"/>
                <a:chExt cx="892480" cy="365195"/>
              </a:xfrm>
            </p:grpSpPr>
            <p:sp>
              <p:nvSpPr>
                <p:cNvPr id="80" name="79 Cilindro"/>
                <p:cNvSpPr/>
                <p:nvPr/>
              </p:nvSpPr>
              <p:spPr>
                <a:xfrm rot="-6240000">
                  <a:off x="5908713" y="2099019"/>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80 CuadroTexto"/>
                <p:cNvSpPr txBox="1"/>
                <p:nvPr/>
              </p:nvSpPr>
              <p:spPr>
                <a:xfrm rot="15424411">
                  <a:off x="5687913" y="2414900"/>
                  <a:ext cx="365195" cy="283411"/>
                </a:xfrm>
                <a:prstGeom prst="rect">
                  <a:avLst/>
                </a:prstGeom>
                <a:noFill/>
              </p:spPr>
              <p:txBody>
                <a:bodyPr wrap="square" rtlCol="0">
                  <a:spAutoFit/>
                </a:bodyPr>
                <a:lstStyle/>
                <a:p>
                  <a:pPr algn="ctr"/>
                  <a:r>
                    <a:rPr lang="en-GB" sz="1100" b="1" dirty="0" smtClean="0">
                      <a:solidFill>
                        <a:schemeClr val="bg1"/>
                      </a:solidFill>
                    </a:rPr>
                    <a:t>11</a:t>
                  </a:r>
                  <a:endParaRPr lang="en-GB" b="1" dirty="0">
                    <a:solidFill>
                      <a:schemeClr val="bg1"/>
                    </a:solidFill>
                  </a:endParaRPr>
                </a:p>
              </p:txBody>
            </p:sp>
          </p:grpSp>
          <p:sp>
            <p:nvSpPr>
              <p:cNvPr id="54" name="53 Cilindro"/>
              <p:cNvSpPr/>
              <p:nvPr/>
            </p:nvSpPr>
            <p:spPr>
              <a:xfrm rot="15480000">
                <a:off x="4211856" y="2628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54 Cilindro"/>
              <p:cNvSpPr/>
              <p:nvPr/>
            </p:nvSpPr>
            <p:spPr>
              <a:xfrm rot="13281801">
                <a:off x="3919213" y="2388255"/>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55 Cilindro"/>
              <p:cNvSpPr/>
              <p:nvPr/>
            </p:nvSpPr>
            <p:spPr>
              <a:xfrm rot="10140000">
                <a:off x="3095856" y="2196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56 Cilindro"/>
              <p:cNvSpPr/>
              <p:nvPr/>
            </p:nvSpPr>
            <p:spPr>
              <a:xfrm rot="6960000">
                <a:off x="2447856" y="2600494"/>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57 Cilindro"/>
              <p:cNvSpPr/>
              <p:nvPr/>
            </p:nvSpPr>
            <p:spPr>
              <a:xfrm rot="5940000">
                <a:off x="1797884" y="2423786"/>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58 CuadroTexto"/>
              <p:cNvSpPr txBox="1"/>
              <p:nvPr/>
            </p:nvSpPr>
            <p:spPr>
              <a:xfrm rot="6138603">
                <a:off x="1597572" y="2730838"/>
                <a:ext cx="288032" cy="283411"/>
              </a:xfrm>
              <a:prstGeom prst="rect">
                <a:avLst/>
              </a:prstGeom>
              <a:noFill/>
            </p:spPr>
            <p:txBody>
              <a:bodyPr wrap="square" rtlCol="0">
                <a:spAutoFit/>
              </a:bodyPr>
              <a:lstStyle/>
              <a:p>
                <a:pPr algn="ctr"/>
                <a:r>
                  <a:rPr lang="en-GB" sz="1100" b="1" dirty="0" smtClean="0">
                    <a:solidFill>
                      <a:schemeClr val="bg1"/>
                    </a:solidFill>
                  </a:rPr>
                  <a:t>5</a:t>
                </a:r>
                <a:endParaRPr lang="en-GB" b="1" dirty="0">
                  <a:solidFill>
                    <a:schemeClr val="bg1"/>
                  </a:solidFill>
                </a:endParaRPr>
              </a:p>
            </p:txBody>
          </p:sp>
          <p:sp>
            <p:nvSpPr>
              <p:cNvPr id="60" name="59 Cilindro"/>
              <p:cNvSpPr/>
              <p:nvPr/>
            </p:nvSpPr>
            <p:spPr>
              <a:xfrm rot="5700000">
                <a:off x="2339856" y="2844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60 Cilindro"/>
              <p:cNvSpPr/>
              <p:nvPr/>
            </p:nvSpPr>
            <p:spPr>
              <a:xfrm rot="4440000">
                <a:off x="1733793" y="3192690"/>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61 CuadroTexto"/>
              <p:cNvSpPr txBox="1"/>
              <p:nvPr/>
            </p:nvSpPr>
            <p:spPr>
              <a:xfrm rot="4439033">
                <a:off x="1525563" y="3594933"/>
                <a:ext cx="288032" cy="283411"/>
              </a:xfrm>
              <a:prstGeom prst="rect">
                <a:avLst/>
              </a:prstGeom>
              <a:noFill/>
            </p:spPr>
            <p:txBody>
              <a:bodyPr wrap="square" rtlCol="0">
                <a:spAutoFit/>
              </a:bodyPr>
              <a:lstStyle/>
              <a:p>
                <a:pPr algn="ctr"/>
                <a:r>
                  <a:rPr lang="en-GB" sz="1100" b="1" dirty="0" smtClean="0">
                    <a:solidFill>
                      <a:schemeClr val="bg1"/>
                    </a:solidFill>
                  </a:rPr>
                  <a:t>4</a:t>
                </a:r>
                <a:endParaRPr lang="en-GB" b="1" dirty="0">
                  <a:solidFill>
                    <a:schemeClr val="bg1"/>
                  </a:solidFill>
                </a:endParaRPr>
              </a:p>
            </p:txBody>
          </p:sp>
          <p:sp>
            <p:nvSpPr>
              <p:cNvPr id="63" name="62 Cilindro"/>
              <p:cNvSpPr/>
              <p:nvPr/>
            </p:nvSpPr>
            <p:spPr>
              <a:xfrm rot="4380000">
                <a:off x="2267856" y="3384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151 Grupo"/>
              <p:cNvGrpSpPr/>
              <p:nvPr/>
            </p:nvGrpSpPr>
            <p:grpSpPr>
              <a:xfrm>
                <a:off x="1652594" y="3875741"/>
                <a:ext cx="892480" cy="436962"/>
                <a:chOff x="2948738" y="3803733"/>
                <a:chExt cx="892480" cy="436962"/>
              </a:xfrm>
            </p:grpSpPr>
            <p:sp>
              <p:nvSpPr>
                <p:cNvPr id="78" name="77 Cilindro"/>
                <p:cNvSpPr/>
                <p:nvPr/>
              </p:nvSpPr>
              <p:spPr>
                <a:xfrm rot="3240000">
                  <a:off x="3229635" y="3522836"/>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78 CuadroTexto"/>
                <p:cNvSpPr txBox="1"/>
                <p:nvPr/>
              </p:nvSpPr>
              <p:spPr>
                <a:xfrm rot="3148825">
                  <a:off x="3037732" y="3954973"/>
                  <a:ext cx="288032" cy="283411"/>
                </a:xfrm>
                <a:prstGeom prst="rect">
                  <a:avLst/>
                </a:prstGeom>
                <a:noFill/>
              </p:spPr>
              <p:txBody>
                <a:bodyPr wrap="square" rtlCol="0">
                  <a:spAutoFit/>
                </a:bodyPr>
                <a:lstStyle/>
                <a:p>
                  <a:pPr algn="ctr"/>
                  <a:r>
                    <a:rPr lang="en-GB" sz="1100" b="1" dirty="0" smtClean="0">
                      <a:solidFill>
                        <a:schemeClr val="bg1"/>
                      </a:solidFill>
                    </a:rPr>
                    <a:t>3</a:t>
                  </a:r>
                  <a:endParaRPr lang="en-GB" b="1" dirty="0">
                    <a:solidFill>
                      <a:schemeClr val="bg1"/>
                    </a:solidFill>
                  </a:endParaRPr>
                </a:p>
              </p:txBody>
            </p:sp>
          </p:grpSp>
          <p:sp>
            <p:nvSpPr>
              <p:cNvPr id="65" name="64 Cilindro"/>
              <p:cNvSpPr/>
              <p:nvPr/>
            </p:nvSpPr>
            <p:spPr>
              <a:xfrm rot="3300000">
                <a:off x="2411856" y="3636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153 Grupo"/>
              <p:cNvGrpSpPr/>
              <p:nvPr/>
            </p:nvGrpSpPr>
            <p:grpSpPr>
              <a:xfrm>
                <a:off x="2453073" y="3996008"/>
                <a:ext cx="591491" cy="999971"/>
                <a:chOff x="3749217" y="3924000"/>
                <a:chExt cx="591491" cy="999971"/>
              </a:xfrm>
            </p:grpSpPr>
            <p:sp>
              <p:nvSpPr>
                <p:cNvPr id="75" name="74 Cilindro"/>
                <p:cNvSpPr/>
                <p:nvPr/>
              </p:nvSpPr>
              <p:spPr>
                <a:xfrm rot="1620000">
                  <a:off x="3841423" y="4031491"/>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75 Cilindro"/>
                <p:cNvSpPr/>
                <p:nvPr/>
              </p:nvSpPr>
              <p:spPr>
                <a:xfrm rot="1500000">
                  <a:off x="4140000" y="392400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76 CuadroTexto"/>
                <p:cNvSpPr txBox="1"/>
                <p:nvPr/>
              </p:nvSpPr>
              <p:spPr>
                <a:xfrm rot="1405303">
                  <a:off x="3749217" y="4574010"/>
                  <a:ext cx="288032" cy="261610"/>
                </a:xfrm>
                <a:prstGeom prst="rect">
                  <a:avLst/>
                </a:prstGeom>
                <a:noFill/>
              </p:spPr>
              <p:txBody>
                <a:bodyPr wrap="square" rtlCol="0">
                  <a:spAutoFit/>
                </a:bodyPr>
                <a:lstStyle/>
                <a:p>
                  <a:pPr algn="ctr"/>
                  <a:r>
                    <a:rPr lang="en-GB" sz="1100" b="1" dirty="0" smtClean="0">
                      <a:solidFill>
                        <a:schemeClr val="bg1"/>
                      </a:solidFill>
                    </a:rPr>
                    <a:t>2</a:t>
                  </a:r>
                  <a:endParaRPr lang="en-GB" b="1" dirty="0">
                    <a:solidFill>
                      <a:schemeClr val="bg1"/>
                    </a:solidFill>
                  </a:endParaRPr>
                </a:p>
              </p:txBody>
            </p:sp>
          </p:grpSp>
          <p:grpSp>
            <p:nvGrpSpPr>
              <p:cNvPr id="38" name="154 Grupo"/>
              <p:cNvGrpSpPr/>
              <p:nvPr/>
            </p:nvGrpSpPr>
            <p:grpSpPr>
              <a:xfrm>
                <a:off x="2936776" y="4104008"/>
                <a:ext cx="431788" cy="1037158"/>
                <a:chOff x="4232920" y="4032000"/>
                <a:chExt cx="431788" cy="1037158"/>
              </a:xfrm>
            </p:grpSpPr>
            <p:sp>
              <p:nvSpPr>
                <p:cNvPr id="72" name="44 Cilindro"/>
                <p:cNvSpPr/>
                <p:nvPr/>
              </p:nvSpPr>
              <p:spPr>
                <a:xfrm rot="900000">
                  <a:off x="4270773" y="4176678"/>
                  <a:ext cx="330759"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72 Cilindro"/>
                <p:cNvSpPr/>
                <p:nvPr/>
              </p:nvSpPr>
              <p:spPr>
                <a:xfrm rot="780000">
                  <a:off x="4464000" y="403200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73 CuadroTexto"/>
                <p:cNvSpPr txBox="1"/>
                <p:nvPr/>
              </p:nvSpPr>
              <p:spPr>
                <a:xfrm rot="900000">
                  <a:off x="4232920" y="4725144"/>
                  <a:ext cx="288032" cy="261610"/>
                </a:xfrm>
                <a:prstGeom prst="rect">
                  <a:avLst/>
                </a:prstGeom>
                <a:noFill/>
              </p:spPr>
              <p:txBody>
                <a:bodyPr wrap="square" rtlCol="0">
                  <a:spAutoFit/>
                </a:bodyPr>
                <a:lstStyle/>
                <a:p>
                  <a:pPr algn="ctr"/>
                  <a:r>
                    <a:rPr lang="en-GB" sz="1100" b="1" dirty="0" smtClean="0">
                      <a:solidFill>
                        <a:schemeClr val="bg1"/>
                      </a:solidFill>
                    </a:rPr>
                    <a:t>1</a:t>
                  </a:r>
                  <a:endParaRPr lang="en-GB" b="1" dirty="0">
                    <a:solidFill>
                      <a:schemeClr val="bg1"/>
                    </a:solidFill>
                  </a:endParaRPr>
                </a:p>
              </p:txBody>
            </p:sp>
          </p:grpSp>
          <p:grpSp>
            <p:nvGrpSpPr>
              <p:cNvPr id="39" name="114 Grupo"/>
              <p:cNvGrpSpPr/>
              <p:nvPr/>
            </p:nvGrpSpPr>
            <p:grpSpPr>
              <a:xfrm>
                <a:off x="4309280" y="2805561"/>
                <a:ext cx="1044857" cy="365196"/>
                <a:chOff x="5605424" y="2733553"/>
                <a:chExt cx="1044857" cy="365196"/>
              </a:xfrm>
            </p:grpSpPr>
            <p:sp>
              <p:nvSpPr>
                <p:cNvPr id="69" name="68 Cilindro"/>
                <p:cNvSpPr/>
                <p:nvPr/>
              </p:nvSpPr>
              <p:spPr>
                <a:xfrm rot="-5700000">
                  <a:off x="6038698" y="2466287"/>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69 Cilindro"/>
                <p:cNvSpPr/>
                <p:nvPr/>
              </p:nvSpPr>
              <p:spPr>
                <a:xfrm rot="15944309">
                  <a:off x="5613070" y="284999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70 CuadroTexto"/>
                <p:cNvSpPr txBox="1"/>
                <p:nvPr/>
              </p:nvSpPr>
              <p:spPr>
                <a:xfrm rot="16200000">
                  <a:off x="5781528" y="2774445"/>
                  <a:ext cx="365196" cy="283411"/>
                </a:xfrm>
                <a:prstGeom prst="rect">
                  <a:avLst/>
                </a:prstGeom>
                <a:noFill/>
              </p:spPr>
              <p:txBody>
                <a:bodyPr wrap="square" rtlCol="0">
                  <a:spAutoFit/>
                </a:bodyPr>
                <a:lstStyle/>
                <a:p>
                  <a:pPr algn="ctr"/>
                  <a:r>
                    <a:rPr lang="en-GB" sz="1100" b="1" dirty="0" smtClean="0">
                      <a:solidFill>
                        <a:schemeClr val="bg1"/>
                      </a:solidFill>
                    </a:rPr>
                    <a:t>12</a:t>
                  </a:r>
                  <a:endParaRPr lang="en-GB" b="1" dirty="0">
                    <a:solidFill>
                      <a:schemeClr val="bg1"/>
                    </a:solidFill>
                  </a:endParaRPr>
                </a:p>
              </p:txBody>
            </p:sp>
          </p:grpSp>
        </p:grpSp>
        <p:grpSp>
          <p:nvGrpSpPr>
            <p:cNvPr id="40" name="193 Grupo"/>
            <p:cNvGrpSpPr/>
            <p:nvPr/>
          </p:nvGrpSpPr>
          <p:grpSpPr>
            <a:xfrm>
              <a:off x="3059832" y="2663820"/>
              <a:ext cx="5049306" cy="2133332"/>
              <a:chOff x="3059832" y="1448976"/>
              <a:chExt cx="5049306" cy="2133332"/>
            </a:xfrm>
          </p:grpSpPr>
          <p:grpSp>
            <p:nvGrpSpPr>
              <p:cNvPr id="41" name="170 Grupo"/>
              <p:cNvGrpSpPr/>
              <p:nvPr/>
            </p:nvGrpSpPr>
            <p:grpSpPr>
              <a:xfrm>
                <a:off x="3059832" y="1448976"/>
                <a:ext cx="5049306" cy="1916309"/>
                <a:chOff x="2987824" y="1233069"/>
                <a:chExt cx="5049306" cy="1916309"/>
              </a:xfrm>
            </p:grpSpPr>
            <p:cxnSp>
              <p:nvCxnSpPr>
                <p:cNvPr id="1532955" name="AutoShape 27"/>
                <p:cNvCxnSpPr>
                  <a:cxnSpLocks noChangeShapeType="1"/>
                </p:cNvCxnSpPr>
                <p:nvPr/>
              </p:nvCxnSpPr>
              <p:spPr bwMode="auto">
                <a:xfrm flipV="1">
                  <a:off x="3059832" y="2348880"/>
                  <a:ext cx="1726971" cy="648189"/>
                </a:xfrm>
                <a:prstGeom prst="bentConnector3">
                  <a:avLst>
                    <a:gd name="adj1" fmla="val 68788"/>
                  </a:avLst>
                </a:prstGeom>
                <a:noFill/>
                <a:ln w="28575">
                  <a:solidFill>
                    <a:srgbClr val="C00000"/>
                  </a:solidFill>
                  <a:miter lim="800000"/>
                  <a:headEnd/>
                  <a:tailEnd type="triangle" w="med" len="med"/>
                </a:ln>
                <a:extLst>
                  <a:ext uri="{909E8E84-426E-40dd-AFC4-6F175D3DCCD1}">
                    <a14:hiddenFill xmlns:a14="http://schemas.microsoft.com/office/drawing/2010/main" xmlns="">
                      <a:noFill/>
                    </a14:hiddenFill>
                  </a:ext>
                </a:extLst>
              </p:spPr>
            </p:cxnSp>
            <p:sp>
              <p:nvSpPr>
                <p:cNvPr id="1532958" name="Text Box 30"/>
                <p:cNvSpPr txBox="1">
                  <a:spLocks noChangeArrowheads="1"/>
                </p:cNvSpPr>
                <p:nvPr/>
              </p:nvSpPr>
              <p:spPr bwMode="auto">
                <a:xfrm>
                  <a:off x="4211960" y="2348880"/>
                  <a:ext cx="895350" cy="36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C00000"/>
                      </a:solidFill>
                      <a:latin typeface="Arial" charset="0"/>
                    </a:rPr>
                    <a:t>stop</a:t>
                  </a:r>
                </a:p>
              </p:txBody>
            </p:sp>
            <p:sp>
              <p:nvSpPr>
                <p:cNvPr id="1532959" name="Text Box 31"/>
                <p:cNvSpPr txBox="1">
                  <a:spLocks noChangeArrowheads="1"/>
                </p:cNvSpPr>
                <p:nvPr/>
              </p:nvSpPr>
              <p:spPr bwMode="auto">
                <a:xfrm>
                  <a:off x="4139952" y="1556792"/>
                  <a:ext cx="895350" cy="36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000099"/>
                      </a:solidFill>
                      <a:latin typeface="Arial" charset="0"/>
                    </a:rPr>
                    <a:t>start</a:t>
                  </a:r>
                </a:p>
              </p:txBody>
            </p:sp>
            <p:cxnSp>
              <p:nvCxnSpPr>
                <p:cNvPr id="1532957" name="AutoShape 29"/>
                <p:cNvCxnSpPr>
                  <a:cxnSpLocks noChangeShapeType="1"/>
                </p:cNvCxnSpPr>
                <p:nvPr/>
              </p:nvCxnSpPr>
              <p:spPr bwMode="auto">
                <a:xfrm flipV="1">
                  <a:off x="2987824" y="1916949"/>
                  <a:ext cx="1728192" cy="216024"/>
                </a:xfrm>
                <a:prstGeom prst="bentConnector3">
                  <a:avLst>
                    <a:gd name="adj1" fmla="val 50000"/>
                  </a:avLst>
                </a:prstGeom>
                <a:noFill/>
                <a:ln w="28575">
                  <a:solidFill>
                    <a:srgbClr val="000099"/>
                  </a:solidFill>
                  <a:miter lim="800000"/>
                  <a:headEnd/>
                  <a:tailEnd type="triangle" w="med" len="med"/>
                </a:ln>
                <a:extLst>
                  <a:ext uri="{909E8E84-426E-40dd-AFC4-6F175D3DCCD1}">
                    <a14:hiddenFill xmlns:a14="http://schemas.microsoft.com/office/drawing/2010/main" xmlns="">
                      <a:noFill/>
                    </a14:hiddenFill>
                  </a:ext>
                </a:extLst>
              </p:spPr>
            </p:cxnSp>
            <p:grpSp>
              <p:nvGrpSpPr>
                <p:cNvPr id="42" name="158 Grupo"/>
                <p:cNvGrpSpPr/>
                <p:nvPr/>
              </p:nvGrpSpPr>
              <p:grpSpPr>
                <a:xfrm>
                  <a:off x="4860032" y="1233069"/>
                  <a:ext cx="3177098" cy="1916309"/>
                  <a:chOff x="4716016" y="2745237"/>
                  <a:chExt cx="3177098" cy="1916309"/>
                </a:xfrm>
              </p:grpSpPr>
              <p:grpSp>
                <p:nvGrpSpPr>
                  <p:cNvPr id="43" name="157 Grupo"/>
                  <p:cNvGrpSpPr/>
                  <p:nvPr/>
                </p:nvGrpSpPr>
                <p:grpSpPr>
                  <a:xfrm>
                    <a:off x="4716016" y="2745237"/>
                    <a:ext cx="3177098" cy="1916309"/>
                    <a:chOff x="4716016" y="2889253"/>
                    <a:chExt cx="3177098" cy="1916309"/>
                  </a:xfrm>
                </p:grpSpPr>
                <p:pic>
                  <p:nvPicPr>
                    <p:cNvPr id="1532945" name="Picture 17" descr="0_Stopwatch"/>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6" y="2889253"/>
                      <a:ext cx="1671637" cy="174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5" name="Group 48"/>
                    <p:cNvGrpSpPr>
                      <a:grpSpLocks/>
                    </p:cNvGrpSpPr>
                    <p:nvPr/>
                  </p:nvGrpSpPr>
                  <p:grpSpPr bwMode="auto">
                    <a:xfrm>
                      <a:off x="6641080" y="2953522"/>
                      <a:ext cx="1252034" cy="1852040"/>
                      <a:chOff x="3505" y="1038"/>
                      <a:chExt cx="606" cy="778"/>
                    </a:xfrm>
                  </p:grpSpPr>
                  <p:sp>
                    <p:nvSpPr>
                      <p:cNvPr id="10256" name="Line 32"/>
                      <p:cNvSpPr>
                        <a:spLocks noChangeShapeType="1"/>
                      </p:cNvSpPr>
                      <p:nvPr/>
                    </p:nvSpPr>
                    <p:spPr bwMode="auto">
                      <a:xfrm>
                        <a:off x="3522" y="1060"/>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0257" name="Line 33"/>
                      <p:cNvSpPr>
                        <a:spLocks noChangeShapeType="1"/>
                      </p:cNvSpPr>
                      <p:nvPr/>
                    </p:nvSpPr>
                    <p:spPr bwMode="auto">
                      <a:xfrm>
                        <a:off x="3522" y="1816"/>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0258" name="Line 34"/>
                      <p:cNvSpPr>
                        <a:spLocks noChangeShapeType="1"/>
                      </p:cNvSpPr>
                      <p:nvPr/>
                    </p:nvSpPr>
                    <p:spPr bwMode="auto">
                      <a:xfrm>
                        <a:off x="3505" y="1363"/>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0259" name="Freeform 39"/>
                      <p:cNvSpPr>
                        <a:spLocks/>
                      </p:cNvSpPr>
                      <p:nvPr/>
                    </p:nvSpPr>
                    <p:spPr bwMode="auto">
                      <a:xfrm>
                        <a:off x="3834" y="1363"/>
                        <a:ext cx="43" cy="453"/>
                      </a:xfrm>
                      <a:custGeom>
                        <a:avLst/>
                        <a:gdLst>
                          <a:gd name="T0" fmla="*/ 0 w 79"/>
                          <a:gd name="T1" fmla="*/ 0 h 1089"/>
                          <a:gd name="T2" fmla="*/ 1 w 79"/>
                          <a:gd name="T3" fmla="*/ 0 h 1089"/>
                          <a:gd name="T4" fmla="*/ 0 w 79"/>
                          <a:gd name="T5" fmla="*/ 0 h 1089"/>
                          <a:gd name="T6" fmla="*/ 1 w 79"/>
                          <a:gd name="T7" fmla="*/ 0 h 1089"/>
                          <a:gd name="T8" fmla="*/ 0 w 79"/>
                          <a:gd name="T9" fmla="*/ 0 h 1089"/>
                          <a:gd name="T10" fmla="*/ 1 w 79"/>
                          <a:gd name="T11" fmla="*/ 0 h 1089"/>
                          <a:gd name="T12" fmla="*/ 0 w 79"/>
                          <a:gd name="T13" fmla="*/ 0 h 1089"/>
                          <a:gd name="T14" fmla="*/ 1 w 79"/>
                          <a:gd name="T15" fmla="*/ 0 h 1089"/>
                          <a:gd name="T16" fmla="*/ 0 w 79"/>
                          <a:gd name="T17" fmla="*/ 0 h 1089"/>
                          <a:gd name="T18" fmla="*/ 1 w 79"/>
                          <a:gd name="T19" fmla="*/ 0 h 1089"/>
                          <a:gd name="T20" fmla="*/ 0 w 79"/>
                          <a:gd name="T21" fmla="*/ 0 h 1089"/>
                          <a:gd name="T22" fmla="*/ 1 w 79"/>
                          <a:gd name="T23" fmla="*/ 0 h 1089"/>
                          <a:gd name="T24" fmla="*/ 0 w 79"/>
                          <a:gd name="T25" fmla="*/ 0 h 1089"/>
                          <a:gd name="T26" fmla="*/ 1 w 79"/>
                          <a:gd name="T27" fmla="*/ 0 h 1089"/>
                          <a:gd name="T28" fmla="*/ 0 w 79"/>
                          <a:gd name="T29" fmla="*/ 0 h 1089"/>
                          <a:gd name="T30" fmla="*/ 1 w 79"/>
                          <a:gd name="T31" fmla="*/ 0 h 1089"/>
                          <a:gd name="T32" fmla="*/ 1 w 79"/>
                          <a:gd name="T33" fmla="*/ 0 h 10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1089"/>
                          <a:gd name="T53" fmla="*/ 79 w 79"/>
                          <a:gd name="T54" fmla="*/ 1089 h 10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1089">
                            <a:moveTo>
                              <a:pt x="0" y="0"/>
                            </a:moveTo>
                            <a:cubicBezTo>
                              <a:pt x="34" y="22"/>
                              <a:pt x="68" y="45"/>
                              <a:pt x="68" y="68"/>
                            </a:cubicBezTo>
                            <a:cubicBezTo>
                              <a:pt x="68" y="91"/>
                              <a:pt x="0" y="113"/>
                              <a:pt x="0" y="136"/>
                            </a:cubicBezTo>
                            <a:cubicBezTo>
                              <a:pt x="0" y="159"/>
                              <a:pt x="68" y="181"/>
                              <a:pt x="68" y="204"/>
                            </a:cubicBezTo>
                            <a:cubicBezTo>
                              <a:pt x="68" y="227"/>
                              <a:pt x="0" y="249"/>
                              <a:pt x="0" y="272"/>
                            </a:cubicBezTo>
                            <a:cubicBezTo>
                              <a:pt x="0" y="295"/>
                              <a:pt x="68" y="317"/>
                              <a:pt x="68" y="340"/>
                            </a:cubicBezTo>
                            <a:cubicBezTo>
                              <a:pt x="68" y="363"/>
                              <a:pt x="0" y="385"/>
                              <a:pt x="0" y="408"/>
                            </a:cubicBezTo>
                            <a:cubicBezTo>
                              <a:pt x="0" y="431"/>
                              <a:pt x="68" y="453"/>
                              <a:pt x="68" y="476"/>
                            </a:cubicBezTo>
                            <a:cubicBezTo>
                              <a:pt x="68" y="499"/>
                              <a:pt x="0" y="521"/>
                              <a:pt x="0" y="544"/>
                            </a:cubicBezTo>
                            <a:cubicBezTo>
                              <a:pt x="0" y="567"/>
                              <a:pt x="68" y="590"/>
                              <a:pt x="68" y="613"/>
                            </a:cubicBezTo>
                            <a:cubicBezTo>
                              <a:pt x="68" y="636"/>
                              <a:pt x="0" y="658"/>
                              <a:pt x="0" y="681"/>
                            </a:cubicBezTo>
                            <a:cubicBezTo>
                              <a:pt x="0" y="704"/>
                              <a:pt x="68" y="726"/>
                              <a:pt x="68" y="749"/>
                            </a:cubicBezTo>
                            <a:cubicBezTo>
                              <a:pt x="68" y="772"/>
                              <a:pt x="0" y="794"/>
                              <a:pt x="0" y="817"/>
                            </a:cubicBezTo>
                            <a:cubicBezTo>
                              <a:pt x="0" y="840"/>
                              <a:pt x="68" y="862"/>
                              <a:pt x="68" y="885"/>
                            </a:cubicBezTo>
                            <a:cubicBezTo>
                              <a:pt x="68" y="908"/>
                              <a:pt x="0" y="930"/>
                              <a:pt x="0" y="953"/>
                            </a:cubicBezTo>
                            <a:cubicBezTo>
                              <a:pt x="0" y="976"/>
                              <a:pt x="57" y="998"/>
                              <a:pt x="68" y="1021"/>
                            </a:cubicBezTo>
                            <a:cubicBezTo>
                              <a:pt x="79" y="1044"/>
                              <a:pt x="73" y="1066"/>
                              <a:pt x="68" y="1089"/>
                            </a:cubicBezTo>
                          </a:path>
                        </a:pathLst>
                      </a:custGeom>
                      <a:noFill/>
                      <a:ln w="12700">
                        <a:solidFill>
                          <a:srgbClr val="FF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pPr>
                          <a:lnSpc>
                            <a:spcPct val="90000"/>
                          </a:lnSpc>
                          <a:spcBef>
                            <a:spcPct val="20000"/>
                          </a:spcBef>
                          <a:buClr>
                            <a:schemeClr val="accent2"/>
                          </a:buClr>
                          <a:buFont typeface="Wingdings" charset="0"/>
                          <a:buChar char="ü"/>
                        </a:pPr>
                        <a:endParaRPr lang="en-US"/>
                      </a:p>
                    </p:txBody>
                  </p:sp>
                  <p:sp>
                    <p:nvSpPr>
                      <p:cNvPr id="10260" name="Freeform 40"/>
                      <p:cNvSpPr>
                        <a:spLocks/>
                      </p:cNvSpPr>
                      <p:nvPr/>
                    </p:nvSpPr>
                    <p:spPr bwMode="auto">
                      <a:xfrm>
                        <a:off x="3710" y="1060"/>
                        <a:ext cx="43" cy="277"/>
                      </a:xfrm>
                      <a:custGeom>
                        <a:avLst/>
                        <a:gdLst>
                          <a:gd name="T0" fmla="*/ 0 w 79"/>
                          <a:gd name="T1" fmla="*/ 0 h 817"/>
                          <a:gd name="T2" fmla="*/ 1 w 79"/>
                          <a:gd name="T3" fmla="*/ 0 h 817"/>
                          <a:gd name="T4" fmla="*/ 0 w 79"/>
                          <a:gd name="T5" fmla="*/ 0 h 817"/>
                          <a:gd name="T6" fmla="*/ 1 w 79"/>
                          <a:gd name="T7" fmla="*/ 0 h 817"/>
                          <a:gd name="T8" fmla="*/ 0 w 79"/>
                          <a:gd name="T9" fmla="*/ 0 h 817"/>
                          <a:gd name="T10" fmla="*/ 1 w 79"/>
                          <a:gd name="T11" fmla="*/ 0 h 817"/>
                          <a:gd name="T12" fmla="*/ 0 w 79"/>
                          <a:gd name="T13" fmla="*/ 0 h 817"/>
                          <a:gd name="T14" fmla="*/ 1 w 79"/>
                          <a:gd name="T15" fmla="*/ 0 h 817"/>
                          <a:gd name="T16" fmla="*/ 0 w 79"/>
                          <a:gd name="T17" fmla="*/ 0 h 817"/>
                          <a:gd name="T18" fmla="*/ 1 w 79"/>
                          <a:gd name="T19" fmla="*/ 0 h 817"/>
                          <a:gd name="T20" fmla="*/ 0 w 79"/>
                          <a:gd name="T21" fmla="*/ 0 h 817"/>
                          <a:gd name="T22" fmla="*/ 1 w 79"/>
                          <a:gd name="T23" fmla="*/ 0 h 817"/>
                          <a:gd name="T24" fmla="*/ 1 w 79"/>
                          <a:gd name="T25" fmla="*/ 0 h 8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
                          <a:gd name="T40" fmla="*/ 0 h 817"/>
                          <a:gd name="T41" fmla="*/ 79 w 79"/>
                          <a:gd name="T42" fmla="*/ 817 h 8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 h="817">
                            <a:moveTo>
                              <a:pt x="0" y="0"/>
                            </a:moveTo>
                            <a:cubicBezTo>
                              <a:pt x="34" y="22"/>
                              <a:pt x="68" y="45"/>
                              <a:pt x="68" y="68"/>
                            </a:cubicBezTo>
                            <a:cubicBezTo>
                              <a:pt x="68" y="91"/>
                              <a:pt x="0" y="113"/>
                              <a:pt x="0" y="136"/>
                            </a:cubicBezTo>
                            <a:cubicBezTo>
                              <a:pt x="0" y="159"/>
                              <a:pt x="68" y="181"/>
                              <a:pt x="68" y="204"/>
                            </a:cubicBezTo>
                            <a:cubicBezTo>
                              <a:pt x="68" y="227"/>
                              <a:pt x="0" y="249"/>
                              <a:pt x="0" y="272"/>
                            </a:cubicBezTo>
                            <a:cubicBezTo>
                              <a:pt x="0" y="295"/>
                              <a:pt x="68" y="317"/>
                              <a:pt x="68" y="340"/>
                            </a:cubicBezTo>
                            <a:cubicBezTo>
                              <a:pt x="68" y="363"/>
                              <a:pt x="0" y="385"/>
                              <a:pt x="0" y="408"/>
                            </a:cubicBezTo>
                            <a:cubicBezTo>
                              <a:pt x="0" y="431"/>
                              <a:pt x="68" y="453"/>
                              <a:pt x="68" y="476"/>
                            </a:cubicBezTo>
                            <a:cubicBezTo>
                              <a:pt x="68" y="499"/>
                              <a:pt x="0" y="521"/>
                              <a:pt x="0" y="544"/>
                            </a:cubicBezTo>
                            <a:cubicBezTo>
                              <a:pt x="0" y="567"/>
                              <a:pt x="68" y="590"/>
                              <a:pt x="68" y="613"/>
                            </a:cubicBezTo>
                            <a:cubicBezTo>
                              <a:pt x="68" y="636"/>
                              <a:pt x="0" y="658"/>
                              <a:pt x="0" y="681"/>
                            </a:cubicBezTo>
                            <a:cubicBezTo>
                              <a:pt x="0" y="704"/>
                              <a:pt x="57" y="726"/>
                              <a:pt x="68" y="749"/>
                            </a:cubicBezTo>
                            <a:cubicBezTo>
                              <a:pt x="79" y="772"/>
                              <a:pt x="73" y="794"/>
                              <a:pt x="68" y="817"/>
                            </a:cubicBezTo>
                          </a:path>
                        </a:pathLst>
                      </a:custGeom>
                      <a:noFill/>
                      <a:ln w="12700">
                        <a:solidFill>
                          <a:schemeClr val="accent2"/>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pPr>
                          <a:lnSpc>
                            <a:spcPct val="90000"/>
                          </a:lnSpc>
                          <a:spcBef>
                            <a:spcPct val="20000"/>
                          </a:spcBef>
                          <a:buClr>
                            <a:schemeClr val="accent2"/>
                          </a:buClr>
                          <a:buFont typeface="Wingdings" charset="0"/>
                          <a:buChar char="ü"/>
                        </a:pPr>
                        <a:endParaRPr lang="en-US"/>
                      </a:p>
                    </p:txBody>
                  </p:sp>
                  <p:sp>
                    <p:nvSpPr>
                      <p:cNvPr id="10263" name="Text Box 43"/>
                      <p:cNvSpPr txBox="1">
                        <a:spLocks noChangeArrowheads="1"/>
                      </p:cNvSpPr>
                      <p:nvPr/>
                    </p:nvSpPr>
                    <p:spPr bwMode="auto">
                      <a:xfrm>
                        <a:off x="3754" y="1038"/>
                        <a:ext cx="24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800" b="1" u="sng" dirty="0" smtClean="0">
                            <a:latin typeface="Arial" charset="0"/>
                            <a:sym typeface="Symbol" charset="0"/>
                          </a:rPr>
                          <a:t></a:t>
                        </a:r>
                        <a:r>
                          <a:rPr lang="en-US" sz="1800" b="1" u="sng" baseline="-25000" dirty="0" smtClean="0">
                            <a:latin typeface="Arial" charset="0"/>
                            <a:sym typeface="Symbol" charset="0"/>
                          </a:rPr>
                          <a:t>1</a:t>
                        </a:r>
                        <a:endParaRPr lang="en-US" sz="1800" b="1" u="sng" baseline="-25000" dirty="0">
                          <a:latin typeface="Arial" charset="0"/>
                          <a:sym typeface="Symbol" charset="0"/>
                        </a:endParaRPr>
                      </a:p>
                    </p:txBody>
                  </p:sp>
                  <p:sp>
                    <p:nvSpPr>
                      <p:cNvPr id="10264" name="Text Box 44"/>
                      <p:cNvSpPr txBox="1">
                        <a:spLocks noChangeArrowheads="1"/>
                      </p:cNvSpPr>
                      <p:nvPr/>
                    </p:nvSpPr>
                    <p:spPr bwMode="auto">
                      <a:xfrm>
                        <a:off x="3863" y="1431"/>
                        <a:ext cx="24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800" b="1" dirty="0" smtClean="0">
                            <a:solidFill>
                              <a:srgbClr val="FF0000"/>
                            </a:solidFill>
                            <a:effectLst>
                              <a:outerShdw blurRad="38100" dist="38100" dir="2700000" algn="tl">
                                <a:srgbClr val="000000">
                                  <a:alpha val="43137"/>
                                </a:srgbClr>
                              </a:outerShdw>
                            </a:effectLst>
                            <a:latin typeface="Arial" charset="0"/>
                            <a:sym typeface="Symbol" charset="0"/>
                          </a:rPr>
                          <a:t></a:t>
                        </a:r>
                        <a:r>
                          <a:rPr lang="en-US" sz="1800" b="1" baseline="-25000" dirty="0" smtClean="0">
                            <a:solidFill>
                              <a:srgbClr val="FF0000"/>
                            </a:solidFill>
                            <a:effectLst>
                              <a:outerShdw blurRad="38100" dist="38100" dir="2700000" algn="tl">
                                <a:srgbClr val="000000">
                                  <a:alpha val="43137"/>
                                </a:srgbClr>
                              </a:outerShdw>
                            </a:effectLst>
                            <a:latin typeface="Arial" charset="0"/>
                            <a:sym typeface="Symbol" charset="0"/>
                          </a:rPr>
                          <a:t>2</a:t>
                        </a:r>
                        <a:endParaRPr lang="en-US" sz="1800" b="1" baseline="-25000" dirty="0">
                          <a:solidFill>
                            <a:srgbClr val="FF0000"/>
                          </a:solidFill>
                          <a:effectLst>
                            <a:outerShdw blurRad="38100" dist="38100" dir="2700000" algn="tl">
                              <a:srgbClr val="000000">
                                <a:alpha val="43137"/>
                              </a:srgbClr>
                            </a:outerShdw>
                          </a:effectLst>
                          <a:latin typeface="Arial" charset="0"/>
                          <a:sym typeface="Symbol" charset="0"/>
                        </a:endParaRPr>
                      </a:p>
                    </p:txBody>
                  </p:sp>
                </p:grpSp>
              </p:grpSp>
              <p:sp>
                <p:nvSpPr>
                  <p:cNvPr id="156" name="Text Box 31"/>
                  <p:cNvSpPr txBox="1">
                    <a:spLocks noChangeArrowheads="1"/>
                  </p:cNvSpPr>
                  <p:nvPr/>
                </p:nvSpPr>
                <p:spPr bwMode="auto">
                  <a:xfrm>
                    <a:off x="6300192" y="2925081"/>
                    <a:ext cx="895350" cy="36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000099"/>
                        </a:solidFill>
                        <a:latin typeface="Arial" charset="0"/>
                      </a:rPr>
                      <a:t>start</a:t>
                    </a:r>
                  </a:p>
                </p:txBody>
              </p:sp>
              <p:sp>
                <p:nvSpPr>
                  <p:cNvPr id="157" name="Text Box 30"/>
                  <p:cNvSpPr txBox="1">
                    <a:spLocks noChangeArrowheads="1"/>
                  </p:cNvSpPr>
                  <p:nvPr/>
                </p:nvSpPr>
                <p:spPr bwMode="auto">
                  <a:xfrm>
                    <a:off x="6372200" y="3861185"/>
                    <a:ext cx="895350" cy="36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C00000"/>
                        </a:solidFill>
                        <a:latin typeface="Arial" charset="0"/>
                      </a:rPr>
                      <a:t>stop</a:t>
                    </a:r>
                  </a:p>
                </p:txBody>
              </p:sp>
            </p:grpSp>
          </p:grpSp>
          <p:sp>
            <p:nvSpPr>
              <p:cNvPr id="183" name="182 CuadroTexto"/>
              <p:cNvSpPr txBox="1"/>
              <p:nvPr/>
            </p:nvSpPr>
            <p:spPr>
              <a:xfrm>
                <a:off x="5292080" y="3212976"/>
                <a:ext cx="642035" cy="369332"/>
              </a:xfrm>
              <a:prstGeom prst="rect">
                <a:avLst/>
              </a:prstGeom>
              <a:noFill/>
            </p:spPr>
            <p:txBody>
              <a:bodyPr wrap="none" rtlCol="0">
                <a:spAutoFit/>
              </a:bodyPr>
              <a:lstStyle/>
              <a:p>
                <a:r>
                  <a:rPr lang="en-US" b="1" dirty="0" smtClean="0">
                    <a:solidFill>
                      <a:srgbClr val="000099"/>
                    </a:solidFill>
                  </a:rPr>
                  <a:t>TAC</a:t>
                </a:r>
                <a:endParaRPr lang="es-ES" dirty="0">
                  <a:solidFill>
                    <a:srgbClr val="000099"/>
                  </a:solidFill>
                </a:endParaRPr>
              </a:p>
            </p:txBody>
          </p:sp>
        </p:grpSp>
      </p:grpSp>
      <p:grpSp>
        <p:nvGrpSpPr>
          <p:cNvPr id="47" name="152 Grupo"/>
          <p:cNvGrpSpPr/>
          <p:nvPr/>
        </p:nvGrpSpPr>
        <p:grpSpPr>
          <a:xfrm>
            <a:off x="133981" y="1844824"/>
            <a:ext cx="8847886" cy="1099284"/>
            <a:chOff x="251520" y="889556"/>
            <a:chExt cx="8847886" cy="1099284"/>
          </a:xfrm>
        </p:grpSpPr>
        <p:sp>
          <p:nvSpPr>
            <p:cNvPr id="173" name="172 CuadroTexto"/>
            <p:cNvSpPr txBox="1"/>
            <p:nvPr/>
          </p:nvSpPr>
          <p:spPr>
            <a:xfrm>
              <a:off x="5364088" y="1484784"/>
              <a:ext cx="3735318" cy="400110"/>
            </a:xfrm>
            <a:prstGeom prst="rect">
              <a:avLst/>
            </a:prstGeom>
            <a:noFill/>
          </p:spPr>
          <p:txBody>
            <a:bodyPr wrap="none" rtlCol="0">
              <a:spAutoFit/>
            </a:bodyPr>
            <a:lstStyle/>
            <a:p>
              <a:r>
                <a:rPr lang="en-US" sz="2000" b="1" dirty="0" smtClean="0">
                  <a:cs typeface="ＭＳ Ｐゴシック" charset="0"/>
                </a:rPr>
                <a:t>HPGe-LaBr</a:t>
              </a:r>
              <a:r>
                <a:rPr lang="en-US" sz="2000" b="1" baseline="-25000" dirty="0" smtClean="0">
                  <a:cs typeface="ＭＳ Ｐゴシック" charset="0"/>
                </a:rPr>
                <a:t>3</a:t>
              </a:r>
              <a:r>
                <a:rPr lang="en-US" sz="2000" b="1" dirty="0" smtClean="0">
                  <a:cs typeface="ＭＳ Ｐゴシック" charset="0"/>
                </a:rPr>
                <a:t>(Ce)-LaBr</a:t>
              </a:r>
              <a:r>
                <a:rPr lang="en-US" sz="2000" b="1" baseline="-25000" dirty="0" smtClean="0">
                  <a:cs typeface="ＭＳ Ｐゴシック" charset="0"/>
                </a:rPr>
                <a:t>3</a:t>
              </a:r>
              <a:r>
                <a:rPr lang="en-US" sz="2000" b="1" dirty="0" smtClean="0">
                  <a:cs typeface="ＭＳ Ｐゴシック" charset="0"/>
                </a:rPr>
                <a:t>(Ce)(t)</a:t>
              </a:r>
              <a:endParaRPr lang="es-ES" sz="2000" dirty="0"/>
            </a:p>
          </p:txBody>
        </p:sp>
        <p:sp>
          <p:nvSpPr>
            <p:cNvPr id="148" name="147 CuadroTexto"/>
            <p:cNvSpPr txBox="1"/>
            <p:nvPr/>
          </p:nvSpPr>
          <p:spPr>
            <a:xfrm>
              <a:off x="251520" y="1177588"/>
              <a:ext cx="3794565" cy="523220"/>
            </a:xfrm>
            <a:prstGeom prst="rect">
              <a:avLst/>
            </a:prstGeom>
            <a:noFill/>
          </p:spPr>
          <p:txBody>
            <a:bodyPr wrap="none" rtlCol="0">
              <a:spAutoFit/>
            </a:bodyPr>
            <a:lstStyle/>
            <a:p>
              <a:r>
                <a:rPr lang="en-GB" sz="2800" b="1" dirty="0" smtClean="0">
                  <a:solidFill>
                    <a:srgbClr val="060ABA"/>
                  </a:solidFill>
                  <a:effectLst>
                    <a:outerShdw blurRad="38100" dist="38100" dir="2700000" algn="tl">
                      <a:srgbClr val="000000">
                        <a:alpha val="43137"/>
                      </a:srgbClr>
                    </a:outerShdw>
                  </a:effectLst>
                </a:rPr>
                <a:t>Fast-Timing Methods</a:t>
              </a:r>
              <a:endParaRPr lang="es-ES" sz="2800" dirty="0">
                <a:solidFill>
                  <a:srgbClr val="060ABA"/>
                </a:solidFill>
                <a:effectLst>
                  <a:outerShdw blurRad="38100" dist="38100" dir="2700000" algn="tl">
                    <a:srgbClr val="000000">
                      <a:alpha val="43137"/>
                    </a:srgbClr>
                  </a:outerShdw>
                </a:effectLst>
              </a:endParaRPr>
            </a:p>
          </p:txBody>
        </p:sp>
        <p:sp>
          <p:nvSpPr>
            <p:cNvPr id="149" name="148 CuadroTexto"/>
            <p:cNvSpPr txBox="1"/>
            <p:nvPr/>
          </p:nvSpPr>
          <p:spPr>
            <a:xfrm>
              <a:off x="4067944" y="1412776"/>
              <a:ext cx="1274708" cy="523220"/>
            </a:xfrm>
            <a:prstGeom prst="rect">
              <a:avLst/>
            </a:prstGeom>
            <a:noFill/>
          </p:spPr>
          <p:txBody>
            <a:bodyPr wrap="none" rtlCol="0">
              <a:spAutoFit/>
            </a:bodyPr>
            <a:lstStyle/>
            <a:p>
              <a:r>
                <a:rPr lang="en-GB" sz="2800" b="1" dirty="0" smtClean="0">
                  <a:solidFill>
                    <a:srgbClr val="C00000"/>
                  </a:solidFill>
                  <a:effectLst>
                    <a:outerShdw blurRad="38100" dist="38100" dir="2700000" algn="tl">
                      <a:srgbClr val="000000">
                        <a:alpha val="43137"/>
                      </a:srgbClr>
                    </a:outerShdw>
                  </a:effectLst>
                  <a:latin typeface="Symbol" pitchFamily="18" charset="2"/>
                </a:rPr>
                <a:t>- </a:t>
              </a:r>
              <a:r>
                <a:rPr lang="en-GB" sz="2800" b="1" dirty="0" err="1" smtClean="0">
                  <a:solidFill>
                    <a:srgbClr val="C00000"/>
                  </a:solidFill>
                  <a:effectLst>
                    <a:outerShdw blurRad="38100" dist="38100" dir="2700000" algn="tl">
                      <a:srgbClr val="000000">
                        <a:alpha val="43137"/>
                      </a:srgbClr>
                    </a:outerShdw>
                  </a:effectLst>
                  <a:latin typeface="Symbol" pitchFamily="18" charset="2"/>
                </a:rPr>
                <a:t>ggg</a:t>
              </a:r>
              <a:r>
                <a:rPr lang="en-GB" sz="2800" b="1" dirty="0" smtClean="0">
                  <a:solidFill>
                    <a:srgbClr val="C00000"/>
                  </a:solidFill>
                  <a:effectLst>
                    <a:outerShdw blurRad="38100" dist="38100" dir="2700000" algn="tl">
                      <a:srgbClr val="000000">
                        <a:alpha val="43137"/>
                      </a:srgbClr>
                    </a:outerShdw>
                  </a:effectLst>
                </a:rPr>
                <a:t>(t)</a:t>
              </a:r>
              <a:endParaRPr lang="es-ES" sz="2800" dirty="0"/>
            </a:p>
          </p:txBody>
        </p:sp>
        <p:sp>
          <p:nvSpPr>
            <p:cNvPr id="150" name="149 CuadroTexto"/>
            <p:cNvSpPr txBox="1"/>
            <p:nvPr/>
          </p:nvSpPr>
          <p:spPr>
            <a:xfrm>
              <a:off x="4067944" y="889556"/>
              <a:ext cx="1324402" cy="523220"/>
            </a:xfrm>
            <a:prstGeom prst="rect">
              <a:avLst/>
            </a:prstGeom>
            <a:noFill/>
          </p:spPr>
          <p:txBody>
            <a:bodyPr wrap="none" rtlCol="0">
              <a:spAutoFit/>
            </a:bodyPr>
            <a:lstStyle/>
            <a:p>
              <a:r>
                <a:rPr lang="en-GB" sz="2800" b="1" dirty="0" smtClean="0">
                  <a:solidFill>
                    <a:srgbClr val="C00000"/>
                  </a:solidFill>
                  <a:effectLst>
                    <a:outerShdw blurRad="38100" dist="38100" dir="2700000" algn="tl">
                      <a:srgbClr val="000000">
                        <a:alpha val="43137"/>
                      </a:srgbClr>
                    </a:outerShdw>
                  </a:effectLst>
                  <a:latin typeface="Symbol" pitchFamily="18" charset="2"/>
                </a:rPr>
                <a:t>- </a:t>
              </a:r>
              <a:r>
                <a:rPr lang="en-GB" sz="2800" b="1" dirty="0" err="1" smtClean="0">
                  <a:solidFill>
                    <a:srgbClr val="C00000"/>
                  </a:solidFill>
                  <a:effectLst>
                    <a:outerShdw blurRad="38100" dist="38100" dir="2700000" algn="tl">
                      <a:srgbClr val="000000">
                        <a:alpha val="43137"/>
                      </a:srgbClr>
                    </a:outerShdw>
                  </a:effectLst>
                  <a:latin typeface="Symbol" pitchFamily="18" charset="2"/>
                </a:rPr>
                <a:t>bgg</a:t>
              </a:r>
              <a:r>
                <a:rPr lang="en-GB" sz="2800" b="1" dirty="0" smtClean="0">
                  <a:solidFill>
                    <a:srgbClr val="C00000"/>
                  </a:solidFill>
                  <a:effectLst>
                    <a:outerShdw blurRad="38100" dist="38100" dir="2700000" algn="tl">
                      <a:srgbClr val="000000">
                        <a:alpha val="43137"/>
                      </a:srgbClr>
                    </a:outerShdw>
                  </a:effectLst>
                </a:rPr>
                <a:t>(t)</a:t>
              </a:r>
              <a:endParaRPr lang="es-ES" sz="2800" dirty="0"/>
            </a:p>
          </p:txBody>
        </p:sp>
        <p:sp>
          <p:nvSpPr>
            <p:cNvPr id="151" name="150 CuadroTexto"/>
            <p:cNvSpPr txBox="1"/>
            <p:nvPr/>
          </p:nvSpPr>
          <p:spPr>
            <a:xfrm>
              <a:off x="5364088" y="980728"/>
              <a:ext cx="3382657" cy="400110"/>
            </a:xfrm>
            <a:prstGeom prst="rect">
              <a:avLst/>
            </a:prstGeom>
            <a:noFill/>
          </p:spPr>
          <p:txBody>
            <a:bodyPr wrap="none" rtlCol="0">
              <a:spAutoFit/>
            </a:bodyPr>
            <a:lstStyle/>
            <a:p>
              <a:r>
                <a:rPr lang="en-US" sz="2000" b="1" dirty="0" smtClean="0">
                  <a:cs typeface="ＭＳ Ｐゴシック" charset="0"/>
                </a:rPr>
                <a:t>HPGe-Plastic-LaBr</a:t>
              </a:r>
              <a:r>
                <a:rPr lang="en-US" sz="2000" b="1" baseline="-25000" dirty="0" smtClean="0">
                  <a:cs typeface="ＭＳ Ｐゴシック" charset="0"/>
                </a:rPr>
                <a:t>3</a:t>
              </a:r>
              <a:r>
                <a:rPr lang="en-US" sz="2000" b="1" dirty="0" smtClean="0">
                  <a:cs typeface="ＭＳ Ｐゴシック" charset="0"/>
                </a:rPr>
                <a:t>(Ce)(t)</a:t>
              </a:r>
              <a:endParaRPr lang="es-ES" sz="2000" dirty="0"/>
            </a:p>
          </p:txBody>
        </p:sp>
        <p:sp>
          <p:nvSpPr>
            <p:cNvPr id="152" name="151 Abrir llave"/>
            <p:cNvSpPr/>
            <p:nvPr/>
          </p:nvSpPr>
          <p:spPr>
            <a:xfrm>
              <a:off x="3923928" y="908720"/>
              <a:ext cx="360040" cy="1080120"/>
            </a:xfrm>
            <a:prstGeom prst="leftBrace">
              <a:avLst>
                <a:gd name="adj1" fmla="val 23765"/>
                <a:gd name="adj2" fmla="val 52646"/>
              </a:avLst>
            </a:prstGeom>
            <a:ln w="19050">
              <a:solidFill>
                <a:srgbClr val="060AB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sp>
        <p:nvSpPr>
          <p:cNvPr id="155" name="Text Box 45"/>
          <p:cNvSpPr txBox="1">
            <a:spLocks noChangeArrowheads="1"/>
          </p:cNvSpPr>
          <p:nvPr/>
        </p:nvSpPr>
        <p:spPr bwMode="auto">
          <a:xfrm>
            <a:off x="8100392" y="4222829"/>
            <a:ext cx="57606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4000" dirty="0" smtClean="0">
                <a:solidFill>
                  <a:schemeClr val="tx1"/>
                </a:solidFill>
                <a:latin typeface="Symbol" pitchFamily="18" charset="2"/>
                <a:sym typeface="Symbol" charset="0"/>
              </a:rPr>
              <a:t>t</a:t>
            </a:r>
            <a:r>
              <a:rPr lang="en-US" sz="1800" dirty="0" smtClean="0">
                <a:solidFill>
                  <a:schemeClr val="tx1"/>
                </a:solidFill>
                <a:latin typeface="Arial" charset="0"/>
                <a:sym typeface="Symbol" charset="0"/>
              </a:rPr>
              <a:t>  </a:t>
            </a:r>
            <a:endParaRPr lang="en-US" sz="1800" dirty="0">
              <a:solidFill>
                <a:schemeClr val="tx1"/>
              </a:solidFill>
              <a:latin typeface="Arial" charset="0"/>
              <a:sym typeface="Symbol" charset="0"/>
            </a:endParaRPr>
          </a:p>
        </p:txBody>
      </p:sp>
      <p:sp>
        <p:nvSpPr>
          <p:cNvPr id="158" name="Line 32"/>
          <p:cNvSpPr>
            <a:spLocks noChangeShapeType="1"/>
          </p:cNvSpPr>
          <p:nvPr/>
        </p:nvSpPr>
        <p:spPr bwMode="auto">
          <a:xfrm>
            <a:off x="6876256" y="6165304"/>
            <a:ext cx="1086749"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59" name="Freeform 40"/>
          <p:cNvSpPr>
            <a:spLocks/>
          </p:cNvSpPr>
          <p:nvPr/>
        </p:nvSpPr>
        <p:spPr bwMode="auto">
          <a:xfrm>
            <a:off x="7092280" y="5733256"/>
            <a:ext cx="72008" cy="432048"/>
          </a:xfrm>
          <a:custGeom>
            <a:avLst/>
            <a:gdLst>
              <a:gd name="T0" fmla="*/ 0 w 79"/>
              <a:gd name="T1" fmla="*/ 0 h 817"/>
              <a:gd name="T2" fmla="*/ 1 w 79"/>
              <a:gd name="T3" fmla="*/ 0 h 817"/>
              <a:gd name="T4" fmla="*/ 0 w 79"/>
              <a:gd name="T5" fmla="*/ 0 h 817"/>
              <a:gd name="T6" fmla="*/ 1 w 79"/>
              <a:gd name="T7" fmla="*/ 0 h 817"/>
              <a:gd name="T8" fmla="*/ 0 w 79"/>
              <a:gd name="T9" fmla="*/ 0 h 817"/>
              <a:gd name="T10" fmla="*/ 1 w 79"/>
              <a:gd name="T11" fmla="*/ 0 h 817"/>
              <a:gd name="T12" fmla="*/ 0 w 79"/>
              <a:gd name="T13" fmla="*/ 0 h 817"/>
              <a:gd name="T14" fmla="*/ 1 w 79"/>
              <a:gd name="T15" fmla="*/ 0 h 817"/>
              <a:gd name="T16" fmla="*/ 0 w 79"/>
              <a:gd name="T17" fmla="*/ 0 h 817"/>
              <a:gd name="T18" fmla="*/ 1 w 79"/>
              <a:gd name="T19" fmla="*/ 0 h 817"/>
              <a:gd name="T20" fmla="*/ 0 w 79"/>
              <a:gd name="T21" fmla="*/ 0 h 817"/>
              <a:gd name="T22" fmla="*/ 1 w 79"/>
              <a:gd name="T23" fmla="*/ 0 h 817"/>
              <a:gd name="T24" fmla="*/ 1 w 79"/>
              <a:gd name="T25" fmla="*/ 0 h 8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
              <a:gd name="T40" fmla="*/ 0 h 817"/>
              <a:gd name="T41" fmla="*/ 79 w 79"/>
              <a:gd name="T42" fmla="*/ 817 h 8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 h="817">
                <a:moveTo>
                  <a:pt x="0" y="0"/>
                </a:moveTo>
                <a:cubicBezTo>
                  <a:pt x="34" y="22"/>
                  <a:pt x="68" y="45"/>
                  <a:pt x="68" y="68"/>
                </a:cubicBezTo>
                <a:cubicBezTo>
                  <a:pt x="68" y="91"/>
                  <a:pt x="0" y="113"/>
                  <a:pt x="0" y="136"/>
                </a:cubicBezTo>
                <a:cubicBezTo>
                  <a:pt x="0" y="159"/>
                  <a:pt x="68" y="181"/>
                  <a:pt x="68" y="204"/>
                </a:cubicBezTo>
                <a:cubicBezTo>
                  <a:pt x="68" y="227"/>
                  <a:pt x="0" y="249"/>
                  <a:pt x="0" y="272"/>
                </a:cubicBezTo>
                <a:cubicBezTo>
                  <a:pt x="0" y="295"/>
                  <a:pt x="68" y="317"/>
                  <a:pt x="68" y="340"/>
                </a:cubicBezTo>
                <a:cubicBezTo>
                  <a:pt x="68" y="363"/>
                  <a:pt x="0" y="385"/>
                  <a:pt x="0" y="408"/>
                </a:cubicBezTo>
                <a:cubicBezTo>
                  <a:pt x="0" y="431"/>
                  <a:pt x="68" y="453"/>
                  <a:pt x="68" y="476"/>
                </a:cubicBezTo>
                <a:cubicBezTo>
                  <a:pt x="68" y="499"/>
                  <a:pt x="0" y="521"/>
                  <a:pt x="0" y="544"/>
                </a:cubicBezTo>
                <a:cubicBezTo>
                  <a:pt x="0" y="567"/>
                  <a:pt x="68" y="590"/>
                  <a:pt x="68" y="613"/>
                </a:cubicBezTo>
                <a:cubicBezTo>
                  <a:pt x="68" y="636"/>
                  <a:pt x="0" y="658"/>
                  <a:pt x="0" y="681"/>
                </a:cubicBezTo>
                <a:cubicBezTo>
                  <a:pt x="0" y="704"/>
                  <a:pt x="57" y="726"/>
                  <a:pt x="68" y="749"/>
                </a:cubicBezTo>
                <a:cubicBezTo>
                  <a:pt x="79" y="772"/>
                  <a:pt x="73" y="794"/>
                  <a:pt x="68" y="817"/>
                </a:cubicBezTo>
              </a:path>
            </a:pathLst>
          </a:custGeom>
          <a:noFill/>
          <a:ln w="12700">
            <a:solidFill>
              <a:schemeClr val="accent2"/>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pPr>
              <a:lnSpc>
                <a:spcPct val="90000"/>
              </a:lnSpc>
              <a:spcBef>
                <a:spcPct val="20000"/>
              </a:spcBef>
              <a:buClr>
                <a:schemeClr val="accent2"/>
              </a:buClr>
              <a:buFont typeface="Wingdings" charset="0"/>
              <a:buChar char="ü"/>
            </a:pPr>
            <a:endParaRPr lang="en-US" dirty="0"/>
          </a:p>
        </p:txBody>
      </p:sp>
      <p:sp>
        <p:nvSpPr>
          <p:cNvPr id="160" name="Text Box 43"/>
          <p:cNvSpPr txBox="1">
            <a:spLocks noChangeArrowheads="1"/>
          </p:cNvSpPr>
          <p:nvPr/>
        </p:nvSpPr>
        <p:spPr bwMode="auto">
          <a:xfrm>
            <a:off x="7236296" y="5733256"/>
            <a:ext cx="512384"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800" b="1" u="sng" dirty="0" smtClean="0">
                <a:solidFill>
                  <a:schemeClr val="tx1"/>
                </a:solidFill>
                <a:latin typeface="Arial" charset="0"/>
                <a:sym typeface="Symbol" charset="0"/>
              </a:rPr>
              <a:t></a:t>
            </a:r>
            <a:r>
              <a:rPr lang="en-US" sz="1800" b="1" u="sng" baseline="-25000" dirty="0" smtClean="0">
                <a:solidFill>
                  <a:schemeClr val="tx1"/>
                </a:solidFill>
                <a:latin typeface="Arial" charset="0"/>
                <a:sym typeface="Symbol" charset="0"/>
              </a:rPr>
              <a:t>3</a:t>
            </a:r>
            <a:endParaRPr lang="en-US" sz="1800" b="1" u="sng" baseline="-25000" dirty="0">
              <a:solidFill>
                <a:schemeClr val="tx1"/>
              </a:solidFill>
              <a:latin typeface="Arial" charset="0"/>
              <a:sym typeface="Symbol" charset="0"/>
            </a:endParaRPr>
          </a:p>
        </p:txBody>
      </p:sp>
      <p:sp>
        <p:nvSpPr>
          <p:cNvPr id="161" name="Text Box 31"/>
          <p:cNvSpPr txBox="1">
            <a:spLocks noChangeArrowheads="1"/>
          </p:cNvSpPr>
          <p:nvPr/>
        </p:nvSpPr>
        <p:spPr bwMode="auto">
          <a:xfrm>
            <a:off x="7668344" y="5805264"/>
            <a:ext cx="895350" cy="28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400" dirty="0" err="1" smtClean="0">
                <a:solidFill>
                  <a:schemeClr val="tx1"/>
                </a:solidFill>
                <a:latin typeface="Arial" charset="0"/>
              </a:rPr>
              <a:t>HPGe</a:t>
            </a:r>
            <a:endParaRPr lang="en-US" sz="1400" dirty="0">
              <a:solidFill>
                <a:schemeClr val="tx1"/>
              </a:solidFill>
              <a:latin typeface="Arial" charset="0"/>
            </a:endParaRPr>
          </a:p>
        </p:txBody>
      </p:sp>
      <p:grpSp>
        <p:nvGrpSpPr>
          <p:cNvPr id="50" name="167 Grupo"/>
          <p:cNvGrpSpPr/>
          <p:nvPr/>
        </p:nvGrpSpPr>
        <p:grpSpPr>
          <a:xfrm>
            <a:off x="899592" y="1064930"/>
            <a:ext cx="7488832" cy="1032243"/>
            <a:chOff x="899592" y="1064930"/>
            <a:chExt cx="7488832" cy="1032243"/>
          </a:xfrm>
        </p:grpSpPr>
        <p:grpSp>
          <p:nvGrpSpPr>
            <p:cNvPr id="51" name="165 Grupo"/>
            <p:cNvGrpSpPr/>
            <p:nvPr/>
          </p:nvGrpSpPr>
          <p:grpSpPr>
            <a:xfrm>
              <a:off x="899592" y="1064930"/>
              <a:ext cx="7488832" cy="707886"/>
              <a:chOff x="-108520" y="2585809"/>
              <a:chExt cx="7488832" cy="707886"/>
            </a:xfrm>
          </p:grpSpPr>
          <p:sp>
            <p:nvSpPr>
              <p:cNvPr id="163" name="Text Box 16"/>
              <p:cNvSpPr txBox="1">
                <a:spLocks noChangeArrowheads="1"/>
              </p:cNvSpPr>
              <p:nvPr/>
            </p:nvSpPr>
            <p:spPr bwMode="auto">
              <a:xfrm>
                <a:off x="-108520" y="2668881"/>
                <a:ext cx="2304256" cy="523190"/>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pPr>
                  <a:spcBef>
                    <a:spcPct val="50000"/>
                  </a:spcBef>
                </a:pPr>
                <a:r>
                  <a:rPr lang="en-US" sz="2800" b="1" dirty="0" smtClean="0">
                    <a:solidFill>
                      <a:srgbClr val="B80000"/>
                    </a:solidFill>
                    <a:effectLst>
                      <a:outerShdw blurRad="38100" dist="38100" dir="2700000" algn="tl">
                        <a:srgbClr val="000000">
                          <a:alpha val="43137"/>
                        </a:srgbClr>
                      </a:outerShdw>
                    </a:effectLst>
                  </a:rPr>
                  <a:t>Lifetimes (</a:t>
                </a:r>
                <a:r>
                  <a:rPr lang="en-US" sz="2800" b="1" dirty="0" smtClean="0">
                    <a:solidFill>
                      <a:srgbClr val="B80000"/>
                    </a:solidFill>
                    <a:effectLst>
                      <a:outerShdw blurRad="38100" dist="38100" dir="2700000" algn="tl">
                        <a:srgbClr val="000000">
                          <a:alpha val="43137"/>
                        </a:srgbClr>
                      </a:outerShdw>
                    </a:effectLst>
                    <a:latin typeface="Symbol" pitchFamily="18" charset="2"/>
                  </a:rPr>
                  <a:t>t</a:t>
                </a:r>
                <a:r>
                  <a:rPr lang="en-US" sz="2800" b="1" dirty="0" smtClean="0">
                    <a:solidFill>
                      <a:srgbClr val="B80000"/>
                    </a:solidFill>
                    <a:effectLst>
                      <a:outerShdw blurRad="38100" dist="38100" dir="2700000" algn="tl">
                        <a:srgbClr val="000000">
                          <a:alpha val="43137"/>
                        </a:srgbClr>
                      </a:outerShdw>
                    </a:effectLst>
                  </a:rPr>
                  <a:t>)</a:t>
                </a:r>
                <a:r>
                  <a:rPr lang="en-US" sz="2000" dirty="0" smtClean="0">
                    <a:solidFill>
                      <a:schemeClr val="accent2"/>
                    </a:solidFill>
                  </a:rPr>
                  <a:t> </a:t>
                </a:r>
              </a:p>
            </p:txBody>
          </p:sp>
          <p:sp>
            <p:nvSpPr>
              <p:cNvPr id="165" name="164 CuadroTexto"/>
              <p:cNvSpPr txBox="1"/>
              <p:nvPr/>
            </p:nvSpPr>
            <p:spPr>
              <a:xfrm>
                <a:off x="2771800" y="2585809"/>
                <a:ext cx="4608512" cy="707886"/>
              </a:xfrm>
              <a:prstGeom prst="rect">
                <a:avLst/>
              </a:prstGeom>
              <a:noFill/>
            </p:spPr>
            <p:txBody>
              <a:bodyPr wrap="square" rtlCol="0">
                <a:spAutoFit/>
              </a:bodyPr>
              <a:lstStyle/>
              <a:p>
                <a:pPr algn="ctr"/>
                <a:r>
                  <a:rPr lang="en-US" sz="2000" b="1" dirty="0" smtClean="0">
                    <a:solidFill>
                      <a:srgbClr val="000099"/>
                    </a:solidFill>
                  </a:rPr>
                  <a:t>From tens of nanoseconds down to few picoseconds</a:t>
                </a:r>
              </a:p>
            </p:txBody>
          </p:sp>
        </p:grpSp>
        <p:sp>
          <p:nvSpPr>
            <p:cNvPr id="167" name="166 Flecha derecha"/>
            <p:cNvSpPr/>
            <p:nvPr/>
          </p:nvSpPr>
          <p:spPr>
            <a:xfrm rot="5400000">
              <a:off x="1923214" y="1829313"/>
              <a:ext cx="324357" cy="211363"/>
            </a:xfrm>
            <a:prstGeom prst="rightArrow">
              <a:avLst/>
            </a:prstGeom>
            <a:solidFill>
              <a:schemeClr val="accent1">
                <a:lumMod val="7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69" name="168 Flecha derecha"/>
          <p:cNvSpPr/>
          <p:nvPr/>
        </p:nvSpPr>
        <p:spPr>
          <a:xfrm>
            <a:off x="3383547" y="1325257"/>
            <a:ext cx="324357" cy="211363"/>
          </a:xfrm>
          <a:prstGeom prst="rightArrow">
            <a:avLst/>
          </a:prstGeom>
          <a:solidFill>
            <a:schemeClr val="accent1">
              <a:lumMod val="7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0" name="169 CuadroTexto"/>
          <p:cNvSpPr txBox="1"/>
          <p:nvPr/>
        </p:nvSpPr>
        <p:spPr>
          <a:xfrm>
            <a:off x="611560" y="2852936"/>
            <a:ext cx="3096344" cy="523220"/>
          </a:xfrm>
          <a:prstGeom prst="rect">
            <a:avLst/>
          </a:prstGeom>
          <a:noFill/>
        </p:spPr>
        <p:txBody>
          <a:bodyPr wrap="square" rtlCol="0">
            <a:spAutoFit/>
          </a:bodyPr>
          <a:lstStyle/>
          <a:p>
            <a:pPr algn="ctr"/>
            <a:r>
              <a:rPr lang="en-US" sz="1400" b="1" dirty="0" smtClean="0">
                <a:solidFill>
                  <a:srgbClr val="000099"/>
                </a:solidFill>
              </a:rPr>
              <a:t>Their sensitivity is directly influenced by the setup resolution</a:t>
            </a:r>
          </a:p>
        </p:txBody>
      </p:sp>
      <p:sp>
        <p:nvSpPr>
          <p:cNvPr id="171" name="170 CuadroTexto"/>
          <p:cNvSpPr txBox="1"/>
          <p:nvPr/>
        </p:nvSpPr>
        <p:spPr>
          <a:xfrm>
            <a:off x="4139952" y="3265820"/>
            <a:ext cx="1800200" cy="523220"/>
          </a:xfrm>
          <a:prstGeom prst="rect">
            <a:avLst/>
          </a:prstGeom>
          <a:noFill/>
        </p:spPr>
        <p:txBody>
          <a:bodyPr wrap="square" rtlCol="0">
            <a:spAutoFit/>
          </a:bodyPr>
          <a:lstStyle/>
          <a:p>
            <a:pPr algn="ctr"/>
            <a:r>
              <a:rPr lang="en-US" sz="1400" b="1" dirty="0" smtClean="0">
                <a:solidFill>
                  <a:srgbClr val="B80000"/>
                </a:solidFill>
              </a:rPr>
              <a:t>Time resolution </a:t>
            </a:r>
          </a:p>
          <a:p>
            <a:pPr algn="ctr"/>
            <a:r>
              <a:rPr lang="en-US" sz="1400" b="1" dirty="0" smtClean="0">
                <a:solidFill>
                  <a:srgbClr val="B80000"/>
                </a:solidFill>
              </a:rPr>
              <a:t>optimization </a:t>
            </a:r>
          </a:p>
        </p:txBody>
      </p:sp>
      <p:sp>
        <p:nvSpPr>
          <p:cNvPr id="172" name="171 Flecha derecha"/>
          <p:cNvSpPr/>
          <p:nvPr/>
        </p:nvSpPr>
        <p:spPr>
          <a:xfrm rot="19688035">
            <a:off x="3785300" y="3701816"/>
            <a:ext cx="487350" cy="159538"/>
          </a:xfrm>
          <a:prstGeom prst="rightArrow">
            <a:avLst/>
          </a:prstGeom>
          <a:solidFill>
            <a:srgbClr val="9E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3" name="175 Grupo"/>
          <p:cNvGrpSpPr/>
          <p:nvPr/>
        </p:nvGrpSpPr>
        <p:grpSpPr>
          <a:xfrm>
            <a:off x="3563888" y="6290156"/>
            <a:ext cx="3744416" cy="523220"/>
            <a:chOff x="3707904" y="6165304"/>
            <a:chExt cx="3744416" cy="523220"/>
          </a:xfrm>
        </p:grpSpPr>
        <p:sp>
          <p:nvSpPr>
            <p:cNvPr id="174" name="173 CuadroTexto"/>
            <p:cNvSpPr txBox="1"/>
            <p:nvPr/>
          </p:nvSpPr>
          <p:spPr>
            <a:xfrm>
              <a:off x="3707904" y="6165304"/>
              <a:ext cx="2016224" cy="523220"/>
            </a:xfrm>
            <a:prstGeom prst="rect">
              <a:avLst/>
            </a:prstGeom>
            <a:noFill/>
          </p:spPr>
          <p:txBody>
            <a:bodyPr wrap="square" rtlCol="0">
              <a:spAutoFit/>
            </a:bodyPr>
            <a:lstStyle/>
            <a:p>
              <a:pPr algn="ctr"/>
              <a:r>
                <a:rPr lang="en-US" sz="1400" b="1" dirty="0" smtClean="0">
                  <a:solidFill>
                    <a:srgbClr val="000099"/>
                  </a:solidFill>
                </a:rPr>
                <a:t>Highly performance LaBr</a:t>
              </a:r>
              <a:r>
                <a:rPr lang="en-US" sz="1400" b="1" baseline="-25000" dirty="0" smtClean="0">
                  <a:solidFill>
                    <a:srgbClr val="000099"/>
                  </a:solidFill>
                </a:rPr>
                <a:t>3</a:t>
              </a:r>
              <a:r>
                <a:rPr lang="en-US" sz="1400" b="1" dirty="0" smtClean="0">
                  <a:solidFill>
                    <a:srgbClr val="000099"/>
                  </a:solidFill>
                </a:rPr>
                <a:t>(Ce) arrays </a:t>
              </a:r>
            </a:p>
          </p:txBody>
        </p:sp>
        <p:sp>
          <p:nvSpPr>
            <p:cNvPr id="175" name="174 CuadroTexto"/>
            <p:cNvSpPr txBox="1"/>
            <p:nvPr/>
          </p:nvSpPr>
          <p:spPr>
            <a:xfrm>
              <a:off x="5652120" y="6309320"/>
              <a:ext cx="1800200" cy="307777"/>
            </a:xfrm>
            <a:prstGeom prst="rect">
              <a:avLst/>
            </a:prstGeom>
            <a:noFill/>
          </p:spPr>
          <p:txBody>
            <a:bodyPr wrap="square" rtlCol="0">
              <a:spAutoFit/>
            </a:bodyPr>
            <a:lstStyle/>
            <a:p>
              <a:pPr algn="ctr"/>
              <a:r>
                <a:rPr lang="en-US" sz="1400" b="1" dirty="0" smtClean="0">
                  <a:solidFill>
                    <a:srgbClr val="B80000"/>
                  </a:solidFill>
                </a:rPr>
                <a:t>FATIMA-&gt;@ FAIR</a:t>
              </a:r>
            </a:p>
          </p:txBody>
        </p:sp>
      </p:grpSp>
      <p:sp>
        <p:nvSpPr>
          <p:cNvPr id="177" name="176 Flecha derecha"/>
          <p:cNvSpPr/>
          <p:nvPr/>
        </p:nvSpPr>
        <p:spPr>
          <a:xfrm rot="868664">
            <a:off x="2929212" y="6441239"/>
            <a:ext cx="576676" cy="180415"/>
          </a:xfrm>
          <a:prstGeom prst="rightArrow">
            <a:avLst/>
          </a:prstGeom>
          <a:solidFill>
            <a:schemeClr val="accent1">
              <a:lumMod val="7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183893994"/>
      </p:ext>
    </p:extLst>
  </p:cSld>
  <p:clrMapOvr>
    <a:masterClrMapping/>
  </p:clrMapOvr>
  <p:transition spd="med">
    <p:pull dir="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p:cNvSpPr txBox="1">
            <a:spLocks noChangeArrowheads="1"/>
          </p:cNvSpPr>
          <p:nvPr/>
        </p:nvSpPr>
        <p:spPr bwMode="auto">
          <a:xfrm>
            <a:off x="395536"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p:txBody>
      </p:sp>
      <p:sp>
        <p:nvSpPr>
          <p:cNvPr id="162" name="161 CuadroTexto"/>
          <p:cNvSpPr txBox="1"/>
          <p:nvPr/>
        </p:nvSpPr>
        <p:spPr>
          <a:xfrm>
            <a:off x="2721651" y="692696"/>
            <a:ext cx="3794565" cy="523220"/>
          </a:xfrm>
          <a:prstGeom prst="rect">
            <a:avLst/>
          </a:prstGeom>
          <a:noFill/>
        </p:spPr>
        <p:txBody>
          <a:bodyPr wrap="none" rtlCol="0">
            <a:spAutoFit/>
          </a:bodyPr>
          <a:lstStyle/>
          <a:p>
            <a:r>
              <a:rPr lang="en-GB" sz="2800" b="1" dirty="0" smtClean="0">
                <a:solidFill>
                  <a:srgbClr val="060ABA"/>
                </a:solidFill>
                <a:effectLst>
                  <a:outerShdw blurRad="38100" dist="38100" dir="2700000" algn="tl">
                    <a:srgbClr val="000000">
                      <a:alpha val="43137"/>
                    </a:srgbClr>
                  </a:outerShdw>
                </a:effectLst>
              </a:rPr>
              <a:t>Fast-Timing Methods</a:t>
            </a:r>
            <a:endParaRPr lang="es-ES" sz="2800" dirty="0">
              <a:solidFill>
                <a:srgbClr val="060ABA"/>
              </a:solidFill>
              <a:effectLst>
                <a:outerShdw blurRad="38100" dist="38100" dir="2700000" algn="tl">
                  <a:srgbClr val="000000">
                    <a:alpha val="43137"/>
                  </a:srgbClr>
                </a:outerShdw>
              </a:effectLst>
            </a:endParaRPr>
          </a:p>
        </p:txBody>
      </p:sp>
      <p:sp>
        <p:nvSpPr>
          <p:cNvPr id="472" name="47 CuadroTexto"/>
          <p:cNvSpPr txBox="1"/>
          <p:nvPr/>
        </p:nvSpPr>
        <p:spPr>
          <a:xfrm rot="900000">
            <a:off x="3084357" y="4768599"/>
            <a:ext cx="155296" cy="141250"/>
          </a:xfrm>
          <a:prstGeom prst="rect">
            <a:avLst/>
          </a:prstGeom>
          <a:noFill/>
        </p:spPr>
        <p:txBody>
          <a:bodyPr wrap="square" rtlCol="0">
            <a:spAutoFit/>
          </a:bodyPr>
          <a:lstStyle/>
          <a:p>
            <a:pPr algn="ctr"/>
            <a:r>
              <a:rPr lang="en-GB" sz="1100" b="1" dirty="0" smtClean="0">
                <a:solidFill>
                  <a:schemeClr val="bg1"/>
                </a:solidFill>
              </a:rPr>
              <a:t>1</a:t>
            </a:r>
            <a:endParaRPr lang="en-GB" b="1" dirty="0">
              <a:solidFill>
                <a:schemeClr val="bg1"/>
              </a:solidFill>
            </a:endParaRPr>
          </a:p>
        </p:txBody>
      </p:sp>
      <p:sp>
        <p:nvSpPr>
          <p:cNvPr id="541"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grpSp>
        <p:nvGrpSpPr>
          <p:cNvPr id="2" name="158 Grupo"/>
          <p:cNvGrpSpPr/>
          <p:nvPr/>
        </p:nvGrpSpPr>
        <p:grpSpPr>
          <a:xfrm>
            <a:off x="6984776" y="1907664"/>
            <a:ext cx="2123728" cy="2313424"/>
            <a:chOff x="6300192" y="2809506"/>
            <a:chExt cx="1592922" cy="1852040"/>
          </a:xfrm>
        </p:grpSpPr>
        <p:grpSp>
          <p:nvGrpSpPr>
            <p:cNvPr id="3" name="Group 48"/>
            <p:cNvGrpSpPr>
              <a:grpSpLocks/>
            </p:cNvGrpSpPr>
            <p:nvPr/>
          </p:nvGrpSpPr>
          <p:grpSpPr bwMode="auto">
            <a:xfrm>
              <a:off x="6641080" y="2809506"/>
              <a:ext cx="1252034" cy="1852040"/>
              <a:chOff x="3505" y="1038"/>
              <a:chExt cx="606" cy="778"/>
            </a:xfrm>
          </p:grpSpPr>
          <p:sp>
            <p:nvSpPr>
              <p:cNvPr id="63" name="Line 32"/>
              <p:cNvSpPr>
                <a:spLocks noChangeShapeType="1"/>
              </p:cNvSpPr>
              <p:nvPr/>
            </p:nvSpPr>
            <p:spPr bwMode="auto">
              <a:xfrm>
                <a:off x="3522" y="1060"/>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4" name="Line 33"/>
              <p:cNvSpPr>
                <a:spLocks noChangeShapeType="1"/>
              </p:cNvSpPr>
              <p:nvPr/>
            </p:nvSpPr>
            <p:spPr bwMode="auto">
              <a:xfrm>
                <a:off x="3522" y="1816"/>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5" name="Line 34"/>
              <p:cNvSpPr>
                <a:spLocks noChangeShapeType="1"/>
              </p:cNvSpPr>
              <p:nvPr/>
            </p:nvSpPr>
            <p:spPr bwMode="auto">
              <a:xfrm>
                <a:off x="3505" y="1363"/>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6" name="Freeform 39"/>
              <p:cNvSpPr>
                <a:spLocks/>
              </p:cNvSpPr>
              <p:nvPr/>
            </p:nvSpPr>
            <p:spPr bwMode="auto">
              <a:xfrm>
                <a:off x="3834" y="1363"/>
                <a:ext cx="43" cy="453"/>
              </a:xfrm>
              <a:custGeom>
                <a:avLst/>
                <a:gdLst>
                  <a:gd name="T0" fmla="*/ 0 w 79"/>
                  <a:gd name="T1" fmla="*/ 0 h 1089"/>
                  <a:gd name="T2" fmla="*/ 1 w 79"/>
                  <a:gd name="T3" fmla="*/ 0 h 1089"/>
                  <a:gd name="T4" fmla="*/ 0 w 79"/>
                  <a:gd name="T5" fmla="*/ 0 h 1089"/>
                  <a:gd name="T6" fmla="*/ 1 w 79"/>
                  <a:gd name="T7" fmla="*/ 0 h 1089"/>
                  <a:gd name="T8" fmla="*/ 0 w 79"/>
                  <a:gd name="T9" fmla="*/ 0 h 1089"/>
                  <a:gd name="T10" fmla="*/ 1 w 79"/>
                  <a:gd name="T11" fmla="*/ 0 h 1089"/>
                  <a:gd name="T12" fmla="*/ 0 w 79"/>
                  <a:gd name="T13" fmla="*/ 0 h 1089"/>
                  <a:gd name="T14" fmla="*/ 1 w 79"/>
                  <a:gd name="T15" fmla="*/ 0 h 1089"/>
                  <a:gd name="T16" fmla="*/ 0 w 79"/>
                  <a:gd name="T17" fmla="*/ 0 h 1089"/>
                  <a:gd name="T18" fmla="*/ 1 w 79"/>
                  <a:gd name="T19" fmla="*/ 0 h 1089"/>
                  <a:gd name="T20" fmla="*/ 0 w 79"/>
                  <a:gd name="T21" fmla="*/ 0 h 1089"/>
                  <a:gd name="T22" fmla="*/ 1 w 79"/>
                  <a:gd name="T23" fmla="*/ 0 h 1089"/>
                  <a:gd name="T24" fmla="*/ 0 w 79"/>
                  <a:gd name="T25" fmla="*/ 0 h 1089"/>
                  <a:gd name="T26" fmla="*/ 1 w 79"/>
                  <a:gd name="T27" fmla="*/ 0 h 1089"/>
                  <a:gd name="T28" fmla="*/ 0 w 79"/>
                  <a:gd name="T29" fmla="*/ 0 h 1089"/>
                  <a:gd name="T30" fmla="*/ 1 w 79"/>
                  <a:gd name="T31" fmla="*/ 0 h 1089"/>
                  <a:gd name="T32" fmla="*/ 1 w 79"/>
                  <a:gd name="T33" fmla="*/ 0 h 10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1089"/>
                  <a:gd name="T53" fmla="*/ 79 w 79"/>
                  <a:gd name="T54" fmla="*/ 1089 h 10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1089">
                    <a:moveTo>
                      <a:pt x="0" y="0"/>
                    </a:moveTo>
                    <a:cubicBezTo>
                      <a:pt x="34" y="22"/>
                      <a:pt x="68" y="45"/>
                      <a:pt x="68" y="68"/>
                    </a:cubicBezTo>
                    <a:cubicBezTo>
                      <a:pt x="68" y="91"/>
                      <a:pt x="0" y="113"/>
                      <a:pt x="0" y="136"/>
                    </a:cubicBezTo>
                    <a:cubicBezTo>
                      <a:pt x="0" y="159"/>
                      <a:pt x="68" y="181"/>
                      <a:pt x="68" y="204"/>
                    </a:cubicBezTo>
                    <a:cubicBezTo>
                      <a:pt x="68" y="227"/>
                      <a:pt x="0" y="249"/>
                      <a:pt x="0" y="272"/>
                    </a:cubicBezTo>
                    <a:cubicBezTo>
                      <a:pt x="0" y="295"/>
                      <a:pt x="68" y="317"/>
                      <a:pt x="68" y="340"/>
                    </a:cubicBezTo>
                    <a:cubicBezTo>
                      <a:pt x="68" y="363"/>
                      <a:pt x="0" y="385"/>
                      <a:pt x="0" y="408"/>
                    </a:cubicBezTo>
                    <a:cubicBezTo>
                      <a:pt x="0" y="431"/>
                      <a:pt x="68" y="453"/>
                      <a:pt x="68" y="476"/>
                    </a:cubicBezTo>
                    <a:cubicBezTo>
                      <a:pt x="68" y="499"/>
                      <a:pt x="0" y="521"/>
                      <a:pt x="0" y="544"/>
                    </a:cubicBezTo>
                    <a:cubicBezTo>
                      <a:pt x="0" y="567"/>
                      <a:pt x="68" y="590"/>
                      <a:pt x="68" y="613"/>
                    </a:cubicBezTo>
                    <a:cubicBezTo>
                      <a:pt x="68" y="636"/>
                      <a:pt x="0" y="658"/>
                      <a:pt x="0" y="681"/>
                    </a:cubicBezTo>
                    <a:cubicBezTo>
                      <a:pt x="0" y="704"/>
                      <a:pt x="68" y="726"/>
                      <a:pt x="68" y="749"/>
                    </a:cubicBezTo>
                    <a:cubicBezTo>
                      <a:pt x="68" y="772"/>
                      <a:pt x="0" y="794"/>
                      <a:pt x="0" y="817"/>
                    </a:cubicBezTo>
                    <a:cubicBezTo>
                      <a:pt x="0" y="840"/>
                      <a:pt x="68" y="862"/>
                      <a:pt x="68" y="885"/>
                    </a:cubicBezTo>
                    <a:cubicBezTo>
                      <a:pt x="68" y="908"/>
                      <a:pt x="0" y="930"/>
                      <a:pt x="0" y="953"/>
                    </a:cubicBezTo>
                    <a:cubicBezTo>
                      <a:pt x="0" y="976"/>
                      <a:pt x="57" y="998"/>
                      <a:pt x="68" y="1021"/>
                    </a:cubicBezTo>
                    <a:cubicBezTo>
                      <a:pt x="79" y="1044"/>
                      <a:pt x="73" y="1066"/>
                      <a:pt x="68" y="1089"/>
                    </a:cubicBezTo>
                  </a:path>
                </a:pathLst>
              </a:custGeom>
              <a:noFill/>
              <a:ln w="12700">
                <a:solidFill>
                  <a:srgbClr val="FF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pPr>
                  <a:lnSpc>
                    <a:spcPct val="90000"/>
                  </a:lnSpc>
                  <a:spcBef>
                    <a:spcPct val="20000"/>
                  </a:spcBef>
                  <a:buClr>
                    <a:schemeClr val="accent2"/>
                  </a:buClr>
                  <a:buFont typeface="Wingdings" charset="0"/>
                  <a:buChar char="ü"/>
                </a:pPr>
                <a:endParaRPr lang="en-US"/>
              </a:p>
            </p:txBody>
          </p:sp>
          <p:sp>
            <p:nvSpPr>
              <p:cNvPr id="67" name="Freeform 40"/>
              <p:cNvSpPr>
                <a:spLocks/>
              </p:cNvSpPr>
              <p:nvPr/>
            </p:nvSpPr>
            <p:spPr bwMode="auto">
              <a:xfrm>
                <a:off x="3710" y="1060"/>
                <a:ext cx="43" cy="277"/>
              </a:xfrm>
              <a:custGeom>
                <a:avLst/>
                <a:gdLst>
                  <a:gd name="T0" fmla="*/ 0 w 79"/>
                  <a:gd name="T1" fmla="*/ 0 h 817"/>
                  <a:gd name="T2" fmla="*/ 1 w 79"/>
                  <a:gd name="T3" fmla="*/ 0 h 817"/>
                  <a:gd name="T4" fmla="*/ 0 w 79"/>
                  <a:gd name="T5" fmla="*/ 0 h 817"/>
                  <a:gd name="T6" fmla="*/ 1 w 79"/>
                  <a:gd name="T7" fmla="*/ 0 h 817"/>
                  <a:gd name="T8" fmla="*/ 0 w 79"/>
                  <a:gd name="T9" fmla="*/ 0 h 817"/>
                  <a:gd name="T10" fmla="*/ 1 w 79"/>
                  <a:gd name="T11" fmla="*/ 0 h 817"/>
                  <a:gd name="T12" fmla="*/ 0 w 79"/>
                  <a:gd name="T13" fmla="*/ 0 h 817"/>
                  <a:gd name="T14" fmla="*/ 1 w 79"/>
                  <a:gd name="T15" fmla="*/ 0 h 817"/>
                  <a:gd name="T16" fmla="*/ 0 w 79"/>
                  <a:gd name="T17" fmla="*/ 0 h 817"/>
                  <a:gd name="T18" fmla="*/ 1 w 79"/>
                  <a:gd name="T19" fmla="*/ 0 h 817"/>
                  <a:gd name="T20" fmla="*/ 0 w 79"/>
                  <a:gd name="T21" fmla="*/ 0 h 817"/>
                  <a:gd name="T22" fmla="*/ 1 w 79"/>
                  <a:gd name="T23" fmla="*/ 0 h 817"/>
                  <a:gd name="T24" fmla="*/ 1 w 79"/>
                  <a:gd name="T25" fmla="*/ 0 h 8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
                  <a:gd name="T40" fmla="*/ 0 h 817"/>
                  <a:gd name="T41" fmla="*/ 79 w 79"/>
                  <a:gd name="T42" fmla="*/ 817 h 8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 h="817">
                    <a:moveTo>
                      <a:pt x="0" y="0"/>
                    </a:moveTo>
                    <a:cubicBezTo>
                      <a:pt x="34" y="22"/>
                      <a:pt x="68" y="45"/>
                      <a:pt x="68" y="68"/>
                    </a:cubicBezTo>
                    <a:cubicBezTo>
                      <a:pt x="68" y="91"/>
                      <a:pt x="0" y="113"/>
                      <a:pt x="0" y="136"/>
                    </a:cubicBezTo>
                    <a:cubicBezTo>
                      <a:pt x="0" y="159"/>
                      <a:pt x="68" y="181"/>
                      <a:pt x="68" y="204"/>
                    </a:cubicBezTo>
                    <a:cubicBezTo>
                      <a:pt x="68" y="227"/>
                      <a:pt x="0" y="249"/>
                      <a:pt x="0" y="272"/>
                    </a:cubicBezTo>
                    <a:cubicBezTo>
                      <a:pt x="0" y="295"/>
                      <a:pt x="68" y="317"/>
                      <a:pt x="68" y="340"/>
                    </a:cubicBezTo>
                    <a:cubicBezTo>
                      <a:pt x="68" y="363"/>
                      <a:pt x="0" y="385"/>
                      <a:pt x="0" y="408"/>
                    </a:cubicBezTo>
                    <a:cubicBezTo>
                      <a:pt x="0" y="431"/>
                      <a:pt x="68" y="453"/>
                      <a:pt x="68" y="476"/>
                    </a:cubicBezTo>
                    <a:cubicBezTo>
                      <a:pt x="68" y="499"/>
                      <a:pt x="0" y="521"/>
                      <a:pt x="0" y="544"/>
                    </a:cubicBezTo>
                    <a:cubicBezTo>
                      <a:pt x="0" y="567"/>
                      <a:pt x="68" y="590"/>
                      <a:pt x="68" y="613"/>
                    </a:cubicBezTo>
                    <a:cubicBezTo>
                      <a:pt x="68" y="636"/>
                      <a:pt x="0" y="658"/>
                      <a:pt x="0" y="681"/>
                    </a:cubicBezTo>
                    <a:cubicBezTo>
                      <a:pt x="0" y="704"/>
                      <a:pt x="57" y="726"/>
                      <a:pt x="68" y="749"/>
                    </a:cubicBezTo>
                    <a:cubicBezTo>
                      <a:pt x="79" y="772"/>
                      <a:pt x="73" y="794"/>
                      <a:pt x="68" y="817"/>
                    </a:cubicBezTo>
                  </a:path>
                </a:pathLst>
              </a:custGeom>
              <a:noFill/>
              <a:ln w="12700">
                <a:solidFill>
                  <a:schemeClr val="accent2"/>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pPr>
                  <a:lnSpc>
                    <a:spcPct val="90000"/>
                  </a:lnSpc>
                  <a:spcBef>
                    <a:spcPct val="20000"/>
                  </a:spcBef>
                  <a:buClr>
                    <a:schemeClr val="accent2"/>
                  </a:buClr>
                  <a:buFont typeface="Wingdings" charset="0"/>
                  <a:buChar char="ü"/>
                </a:pPr>
                <a:endParaRPr lang="en-US"/>
              </a:p>
            </p:txBody>
          </p:sp>
          <p:sp>
            <p:nvSpPr>
              <p:cNvPr id="68" name="Text Box 43"/>
              <p:cNvSpPr txBox="1">
                <a:spLocks noChangeArrowheads="1"/>
              </p:cNvSpPr>
              <p:nvPr/>
            </p:nvSpPr>
            <p:spPr bwMode="auto">
              <a:xfrm>
                <a:off x="3754" y="1038"/>
                <a:ext cx="248"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800" b="1" dirty="0" smtClean="0">
                    <a:latin typeface="Arial" charset="0"/>
                    <a:sym typeface="Symbol" charset="0"/>
                  </a:rPr>
                  <a:t></a:t>
                </a:r>
                <a:r>
                  <a:rPr lang="en-US" sz="1800" b="1" baseline="-25000" dirty="0" smtClean="0">
                    <a:latin typeface="Arial" charset="0"/>
                    <a:sym typeface="Symbol" charset="0"/>
                  </a:rPr>
                  <a:t>1</a:t>
                </a:r>
                <a:endParaRPr lang="en-US" sz="1800" b="1" baseline="-25000" dirty="0">
                  <a:latin typeface="Arial" charset="0"/>
                  <a:sym typeface="Symbol" charset="0"/>
                </a:endParaRPr>
              </a:p>
            </p:txBody>
          </p:sp>
          <p:sp>
            <p:nvSpPr>
              <p:cNvPr id="69" name="Text Box 44"/>
              <p:cNvSpPr txBox="1">
                <a:spLocks noChangeArrowheads="1"/>
              </p:cNvSpPr>
              <p:nvPr/>
            </p:nvSpPr>
            <p:spPr bwMode="auto">
              <a:xfrm>
                <a:off x="3863" y="1431"/>
                <a:ext cx="24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800" b="1" dirty="0" smtClean="0">
                    <a:solidFill>
                      <a:srgbClr val="FF0000"/>
                    </a:solidFill>
                    <a:effectLst>
                      <a:outerShdw blurRad="38100" dist="38100" dir="2700000" algn="tl">
                        <a:srgbClr val="000000">
                          <a:alpha val="43137"/>
                        </a:srgbClr>
                      </a:outerShdw>
                    </a:effectLst>
                    <a:latin typeface="Arial" charset="0"/>
                    <a:sym typeface="Symbol" charset="0"/>
                  </a:rPr>
                  <a:t></a:t>
                </a:r>
                <a:r>
                  <a:rPr lang="en-US" sz="1800" b="1" baseline="-25000" dirty="0" smtClean="0">
                    <a:solidFill>
                      <a:srgbClr val="FF0000"/>
                    </a:solidFill>
                    <a:effectLst>
                      <a:outerShdw blurRad="38100" dist="38100" dir="2700000" algn="tl">
                        <a:srgbClr val="000000">
                          <a:alpha val="43137"/>
                        </a:srgbClr>
                      </a:outerShdw>
                    </a:effectLst>
                    <a:latin typeface="Arial" charset="0"/>
                    <a:sym typeface="Symbol" charset="0"/>
                  </a:rPr>
                  <a:t>2</a:t>
                </a:r>
                <a:endParaRPr lang="en-US" sz="1800" b="1" baseline="-25000" dirty="0">
                  <a:solidFill>
                    <a:srgbClr val="FF0000"/>
                  </a:solidFill>
                  <a:effectLst>
                    <a:outerShdw blurRad="38100" dist="38100" dir="2700000" algn="tl">
                      <a:srgbClr val="000000">
                        <a:alpha val="43137"/>
                      </a:srgbClr>
                    </a:outerShdw>
                  </a:effectLst>
                  <a:latin typeface="Arial" charset="0"/>
                  <a:sym typeface="Symbol" charset="0"/>
                </a:endParaRPr>
              </a:p>
            </p:txBody>
          </p:sp>
        </p:grpSp>
        <p:sp>
          <p:nvSpPr>
            <p:cNvPr id="59" name="Text Box 31"/>
            <p:cNvSpPr txBox="1">
              <a:spLocks noChangeArrowheads="1"/>
            </p:cNvSpPr>
            <p:nvPr/>
          </p:nvSpPr>
          <p:spPr bwMode="auto">
            <a:xfrm>
              <a:off x="6300192" y="2925081"/>
              <a:ext cx="895350" cy="36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000099"/>
                  </a:solidFill>
                  <a:latin typeface="Arial" charset="0"/>
                </a:rPr>
                <a:t>start</a:t>
              </a:r>
            </a:p>
          </p:txBody>
        </p:sp>
        <p:sp>
          <p:nvSpPr>
            <p:cNvPr id="60" name="Text Box 30"/>
            <p:cNvSpPr txBox="1">
              <a:spLocks noChangeArrowheads="1"/>
            </p:cNvSpPr>
            <p:nvPr/>
          </p:nvSpPr>
          <p:spPr bwMode="auto">
            <a:xfrm>
              <a:off x="6372200" y="3861185"/>
              <a:ext cx="895350" cy="36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C00000"/>
                  </a:solidFill>
                  <a:latin typeface="Arial" charset="0"/>
                </a:rPr>
                <a:t>stop</a:t>
              </a:r>
            </a:p>
          </p:txBody>
        </p:sp>
      </p:grpSp>
      <p:sp>
        <p:nvSpPr>
          <p:cNvPr id="188" name="Text Box 31"/>
          <p:cNvSpPr txBox="1">
            <a:spLocks noChangeArrowheads="1"/>
          </p:cNvSpPr>
          <p:nvPr/>
        </p:nvSpPr>
        <p:spPr bwMode="auto">
          <a:xfrm>
            <a:off x="4818454" y="1340768"/>
            <a:ext cx="1193706" cy="36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b="1" dirty="0" smtClean="0">
                <a:solidFill>
                  <a:srgbClr val="920000"/>
                </a:solidFill>
                <a:latin typeface="Arial" charset="0"/>
              </a:rPr>
              <a:t>stop </a:t>
            </a:r>
            <a:r>
              <a:rPr lang="en-US" sz="2000" b="1" dirty="0" smtClean="0">
                <a:solidFill>
                  <a:srgbClr val="920000"/>
                </a:solidFill>
                <a:latin typeface="Symbol" pitchFamily="18" charset="2"/>
              </a:rPr>
              <a:t>g</a:t>
            </a:r>
            <a:r>
              <a:rPr lang="en-US" sz="2000" b="1" baseline="-25000" dirty="0" smtClean="0">
                <a:solidFill>
                  <a:srgbClr val="920000"/>
                </a:solidFill>
                <a:latin typeface="Arial" charset="0"/>
              </a:rPr>
              <a:t>2</a:t>
            </a:r>
            <a:endParaRPr lang="en-US" sz="2000" b="1" baseline="-25000" dirty="0">
              <a:solidFill>
                <a:srgbClr val="920000"/>
              </a:solidFill>
              <a:latin typeface="Arial" charset="0"/>
            </a:endParaRPr>
          </a:p>
        </p:txBody>
      </p:sp>
      <p:sp>
        <p:nvSpPr>
          <p:cNvPr id="189" name="Text Box 31"/>
          <p:cNvSpPr txBox="1">
            <a:spLocks noChangeArrowheads="1"/>
          </p:cNvSpPr>
          <p:nvPr/>
        </p:nvSpPr>
        <p:spPr bwMode="auto">
          <a:xfrm>
            <a:off x="1331640" y="1340768"/>
            <a:ext cx="1193706" cy="36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b="1" dirty="0" smtClean="0">
                <a:solidFill>
                  <a:srgbClr val="060ABA"/>
                </a:solidFill>
                <a:latin typeface="Arial" charset="0"/>
              </a:rPr>
              <a:t>start </a:t>
            </a:r>
            <a:r>
              <a:rPr lang="en-US" sz="2000" b="1" dirty="0" smtClean="0">
                <a:solidFill>
                  <a:srgbClr val="060ABA"/>
                </a:solidFill>
                <a:latin typeface="Symbol" pitchFamily="18" charset="2"/>
              </a:rPr>
              <a:t>g</a:t>
            </a:r>
            <a:r>
              <a:rPr lang="en-US" sz="2000" b="1" baseline="-25000" dirty="0" smtClean="0">
                <a:solidFill>
                  <a:srgbClr val="060ABA"/>
                </a:solidFill>
                <a:latin typeface="Arial" charset="0"/>
              </a:rPr>
              <a:t>1</a:t>
            </a:r>
            <a:endParaRPr lang="en-US" sz="2000" b="1" baseline="-25000" dirty="0">
              <a:solidFill>
                <a:srgbClr val="060ABA"/>
              </a:solidFill>
              <a:latin typeface="Arial" charset="0"/>
            </a:endParaRPr>
          </a:p>
        </p:txBody>
      </p:sp>
      <p:cxnSp>
        <p:nvCxnSpPr>
          <p:cNvPr id="197" name="196 Conector recto"/>
          <p:cNvCxnSpPr/>
          <p:nvPr/>
        </p:nvCxnSpPr>
        <p:spPr>
          <a:xfrm>
            <a:off x="2987824" y="4077072"/>
            <a:ext cx="1440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98" name="Picture 16"/>
          <p:cNvPicPr>
            <a:picLocks noChangeAspect="1" noChangeArrowheads="1"/>
          </p:cNvPicPr>
          <p:nvPr/>
        </p:nvPicPr>
        <p:blipFill>
          <a:blip r:embed="rId3" cstate="print"/>
          <a:srcRect r="64848"/>
          <a:stretch>
            <a:fillRect/>
          </a:stretch>
        </p:blipFill>
        <p:spPr bwMode="auto">
          <a:xfrm>
            <a:off x="395536" y="4581128"/>
            <a:ext cx="2877835" cy="1994697"/>
          </a:xfrm>
          <a:prstGeom prst="rect">
            <a:avLst/>
          </a:prstGeom>
          <a:noFill/>
          <a:ln w="19050">
            <a:solidFill>
              <a:srgbClr val="000099"/>
            </a:solidFill>
            <a:miter lim="800000"/>
            <a:headEnd/>
            <a:tailEnd/>
          </a:ln>
        </p:spPr>
      </p:pic>
      <p:sp>
        <p:nvSpPr>
          <p:cNvPr id="200" name="199 CuadroTexto"/>
          <p:cNvSpPr txBox="1"/>
          <p:nvPr/>
        </p:nvSpPr>
        <p:spPr>
          <a:xfrm>
            <a:off x="4469409" y="4509120"/>
            <a:ext cx="1518364" cy="461665"/>
          </a:xfrm>
          <a:prstGeom prst="rect">
            <a:avLst/>
          </a:prstGeom>
          <a:noFill/>
        </p:spPr>
        <p:txBody>
          <a:bodyPr wrap="none" rtlCol="0">
            <a:spAutoFit/>
          </a:bodyPr>
          <a:lstStyle/>
          <a:p>
            <a:pPr algn="ctr"/>
            <a:r>
              <a:rPr lang="en-GB" sz="2400" b="1" dirty="0" smtClean="0">
                <a:solidFill>
                  <a:srgbClr val="C00000"/>
                </a:solidFill>
                <a:latin typeface="Arial" pitchFamily="34" charset="0"/>
                <a:cs typeface="Arial" pitchFamily="34" charset="0"/>
              </a:rPr>
              <a:t>Problem!</a:t>
            </a:r>
          </a:p>
        </p:txBody>
      </p:sp>
      <p:sp>
        <p:nvSpPr>
          <p:cNvPr id="201" name="200 CuadroTexto"/>
          <p:cNvSpPr txBox="1"/>
          <p:nvPr/>
        </p:nvSpPr>
        <p:spPr>
          <a:xfrm>
            <a:off x="3995936" y="5075892"/>
            <a:ext cx="2544286" cy="369332"/>
          </a:xfrm>
          <a:prstGeom prst="rect">
            <a:avLst/>
          </a:prstGeom>
          <a:noFill/>
        </p:spPr>
        <p:txBody>
          <a:bodyPr wrap="none" rtlCol="0">
            <a:spAutoFit/>
          </a:bodyPr>
          <a:lstStyle/>
          <a:p>
            <a:pPr algn="ctr"/>
            <a:r>
              <a:rPr lang="en-GB" b="1" dirty="0" smtClean="0">
                <a:solidFill>
                  <a:srgbClr val="920000"/>
                </a:solidFill>
                <a:latin typeface="Arial" pitchFamily="34" charset="0"/>
                <a:cs typeface="Arial" pitchFamily="34" charset="0"/>
              </a:rPr>
              <a:t>Compton</a:t>
            </a:r>
            <a:r>
              <a:rPr lang="en-GB" b="1" dirty="0" smtClean="0">
                <a:latin typeface="Arial" pitchFamily="34" charset="0"/>
                <a:cs typeface="Arial" pitchFamily="34" charset="0"/>
              </a:rPr>
              <a:t> under </a:t>
            </a:r>
            <a:r>
              <a:rPr lang="en-GB" b="1" dirty="0" smtClean="0">
                <a:solidFill>
                  <a:srgbClr val="060ABA"/>
                </a:solidFill>
                <a:latin typeface="Arial" pitchFamily="34" charset="0"/>
                <a:cs typeface="Arial" pitchFamily="34" charset="0"/>
              </a:rPr>
              <a:t>FEPs</a:t>
            </a:r>
          </a:p>
        </p:txBody>
      </p:sp>
      <p:sp>
        <p:nvSpPr>
          <p:cNvPr id="202" name="201 CuadroTexto"/>
          <p:cNvSpPr txBox="1"/>
          <p:nvPr/>
        </p:nvSpPr>
        <p:spPr>
          <a:xfrm>
            <a:off x="3491880" y="6237312"/>
            <a:ext cx="4594719" cy="400110"/>
          </a:xfrm>
          <a:prstGeom prst="rect">
            <a:avLst/>
          </a:prstGeom>
          <a:noFill/>
        </p:spPr>
        <p:txBody>
          <a:bodyPr wrap="none" rtlCol="0">
            <a:spAutoFit/>
          </a:bodyPr>
          <a:lstStyle/>
          <a:p>
            <a:pPr algn="ctr"/>
            <a:r>
              <a:rPr lang="en-GB" sz="2000" b="1" dirty="0" smtClean="0">
                <a:latin typeface="Arial" pitchFamily="34" charset="0"/>
                <a:cs typeface="Arial" pitchFamily="34" charset="0"/>
              </a:rPr>
              <a:t>Total time spectrum= </a:t>
            </a:r>
            <a:r>
              <a:rPr lang="en-GB" sz="2000" b="1" dirty="0" err="1" smtClean="0">
                <a:solidFill>
                  <a:srgbClr val="060ABA"/>
                </a:solidFill>
                <a:latin typeface="Arial" pitchFamily="34" charset="0"/>
                <a:cs typeface="Arial" pitchFamily="34" charset="0"/>
              </a:rPr>
              <a:t>FEP</a:t>
            </a:r>
            <a:r>
              <a:rPr lang="en-GB" sz="2000" b="1" dirty="0" err="1" smtClean="0">
                <a:latin typeface="Arial" pitchFamily="34" charset="0"/>
                <a:cs typeface="Arial" pitchFamily="34" charset="0"/>
              </a:rPr>
              <a:t>+</a:t>
            </a:r>
            <a:r>
              <a:rPr lang="en-GB" sz="2000" b="1" dirty="0" err="1" smtClean="0">
                <a:solidFill>
                  <a:srgbClr val="9E0000"/>
                </a:solidFill>
                <a:latin typeface="Arial" pitchFamily="34" charset="0"/>
                <a:cs typeface="Arial" pitchFamily="34" charset="0"/>
              </a:rPr>
              <a:t>Compton</a:t>
            </a:r>
            <a:endParaRPr lang="en-GB" sz="2000" b="1" dirty="0" smtClean="0">
              <a:solidFill>
                <a:srgbClr val="9E0000"/>
              </a:solidFill>
              <a:latin typeface="Arial" pitchFamily="34" charset="0"/>
              <a:cs typeface="Arial" pitchFamily="34" charset="0"/>
            </a:endParaRPr>
          </a:p>
        </p:txBody>
      </p:sp>
      <p:sp>
        <p:nvSpPr>
          <p:cNvPr id="203" name="202 CuadroTexto"/>
          <p:cNvSpPr txBox="1"/>
          <p:nvPr/>
        </p:nvSpPr>
        <p:spPr>
          <a:xfrm>
            <a:off x="4149828" y="5445224"/>
            <a:ext cx="2236510" cy="646331"/>
          </a:xfrm>
          <a:prstGeom prst="rect">
            <a:avLst/>
          </a:prstGeom>
          <a:noFill/>
        </p:spPr>
        <p:txBody>
          <a:bodyPr wrap="none" rtlCol="0">
            <a:spAutoFit/>
          </a:bodyPr>
          <a:lstStyle/>
          <a:p>
            <a:pPr algn="ctr"/>
            <a:r>
              <a:rPr lang="en-GB" b="1" dirty="0" smtClean="0">
                <a:latin typeface="Arial" pitchFamily="34" charset="0"/>
                <a:cs typeface="Arial" pitchFamily="34" charset="0"/>
              </a:rPr>
              <a:t>Contributes to the </a:t>
            </a:r>
          </a:p>
          <a:p>
            <a:pPr algn="ctr"/>
            <a:r>
              <a:rPr lang="en-GB" b="1" dirty="0" smtClean="0">
                <a:latin typeface="Arial" pitchFamily="34" charset="0"/>
                <a:cs typeface="Arial" pitchFamily="34" charset="0"/>
              </a:rPr>
              <a:t>time spectrum</a:t>
            </a:r>
          </a:p>
        </p:txBody>
      </p:sp>
      <p:grpSp>
        <p:nvGrpSpPr>
          <p:cNvPr id="4" name="206 Grupo"/>
          <p:cNvGrpSpPr/>
          <p:nvPr/>
        </p:nvGrpSpPr>
        <p:grpSpPr>
          <a:xfrm>
            <a:off x="323528" y="1844824"/>
            <a:ext cx="6624736" cy="2520279"/>
            <a:chOff x="323528" y="1844824"/>
            <a:chExt cx="6624736" cy="2520279"/>
          </a:xfrm>
          <a:noFill/>
        </p:grpSpPr>
        <p:grpSp>
          <p:nvGrpSpPr>
            <p:cNvPr id="5" name="204 Grupo"/>
            <p:cNvGrpSpPr/>
            <p:nvPr/>
          </p:nvGrpSpPr>
          <p:grpSpPr>
            <a:xfrm>
              <a:off x="323528" y="1844824"/>
              <a:ext cx="6624736" cy="2520279"/>
              <a:chOff x="323528" y="1844824"/>
              <a:chExt cx="6624736" cy="2520279"/>
            </a:xfrm>
            <a:grpFill/>
          </p:grpSpPr>
          <p:grpSp>
            <p:nvGrpSpPr>
              <p:cNvPr id="6" name="26 Grupo"/>
              <p:cNvGrpSpPr/>
              <p:nvPr/>
            </p:nvGrpSpPr>
            <p:grpSpPr>
              <a:xfrm>
                <a:off x="323528" y="1844824"/>
                <a:ext cx="6624736" cy="2520279"/>
                <a:chOff x="252196" y="4101110"/>
                <a:chExt cx="4832225" cy="1402115"/>
              </a:xfrm>
              <a:grpFill/>
            </p:grpSpPr>
            <p:pic>
              <p:nvPicPr>
                <p:cNvPr id="41" name="Picture 13"/>
                <p:cNvPicPr>
                  <a:picLocks noChangeAspect="1" noChangeArrowheads="1"/>
                </p:cNvPicPr>
                <p:nvPr/>
              </p:nvPicPr>
              <p:blipFill>
                <a:blip r:embed="rId4" cstate="print"/>
                <a:srcRect/>
                <a:stretch>
                  <a:fillRect/>
                </a:stretch>
              </p:blipFill>
              <p:spPr bwMode="auto">
                <a:xfrm>
                  <a:off x="2667549" y="4101110"/>
                  <a:ext cx="2416872" cy="1402114"/>
                </a:xfrm>
                <a:prstGeom prst="rect">
                  <a:avLst/>
                </a:prstGeom>
                <a:grpFill/>
                <a:ln w="19050">
                  <a:solidFill>
                    <a:srgbClr val="060ABA"/>
                  </a:solidFill>
                  <a:miter lim="800000"/>
                  <a:headEnd/>
                  <a:tailEnd/>
                </a:ln>
              </p:spPr>
            </p:pic>
            <p:pic>
              <p:nvPicPr>
                <p:cNvPr id="44" name="Picture 14"/>
                <p:cNvPicPr>
                  <a:picLocks noChangeAspect="1" noChangeArrowheads="1"/>
                </p:cNvPicPr>
                <p:nvPr/>
              </p:nvPicPr>
              <p:blipFill>
                <a:blip r:embed="rId5" cstate="print"/>
                <a:srcRect/>
                <a:stretch>
                  <a:fillRect/>
                </a:stretch>
              </p:blipFill>
              <p:spPr bwMode="auto">
                <a:xfrm>
                  <a:off x="252196" y="4101111"/>
                  <a:ext cx="2263689" cy="1402114"/>
                </a:xfrm>
                <a:prstGeom prst="rect">
                  <a:avLst/>
                </a:prstGeom>
                <a:grpFill/>
                <a:ln w="19050">
                  <a:solidFill>
                    <a:srgbClr val="000099"/>
                  </a:solidFill>
                  <a:miter lim="800000"/>
                  <a:headEnd/>
                  <a:tailEnd/>
                </a:ln>
              </p:spPr>
            </p:pic>
          </p:grpSp>
          <p:sp>
            <p:nvSpPr>
              <p:cNvPr id="204" name="203 Rectángulo"/>
              <p:cNvSpPr/>
              <p:nvPr/>
            </p:nvSpPr>
            <p:spPr>
              <a:xfrm>
                <a:off x="2987824" y="4005064"/>
                <a:ext cx="144016" cy="72008"/>
              </a:xfrm>
              <a:prstGeom prst="rect">
                <a:avLst/>
              </a:prstGeom>
              <a:grp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920000"/>
                  </a:solidFill>
                </a:endParaRPr>
              </a:p>
            </p:txBody>
          </p:sp>
        </p:grpSp>
        <p:sp>
          <p:nvSpPr>
            <p:cNvPr id="206" name="205 Rectángulo"/>
            <p:cNvSpPr/>
            <p:nvPr/>
          </p:nvSpPr>
          <p:spPr>
            <a:xfrm>
              <a:off x="5724128" y="3717032"/>
              <a:ext cx="288032" cy="144016"/>
            </a:xfrm>
            <a:prstGeom prst="rect">
              <a:avLst/>
            </a:prstGeom>
            <a:grp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920000"/>
                </a:solidFill>
              </a:endParaRPr>
            </a:p>
          </p:txBody>
        </p:sp>
      </p:grpSp>
      <p:cxnSp>
        <p:nvCxnSpPr>
          <p:cNvPr id="209" name="208 Conector recto de flecha"/>
          <p:cNvCxnSpPr/>
          <p:nvPr/>
        </p:nvCxnSpPr>
        <p:spPr>
          <a:xfrm flipV="1">
            <a:off x="5580112" y="3933056"/>
            <a:ext cx="216024" cy="648072"/>
          </a:xfrm>
          <a:prstGeom prst="straightConnector1">
            <a:avLst/>
          </a:prstGeom>
          <a:ln w="28575">
            <a:solidFill>
              <a:srgbClr val="920000"/>
            </a:solidFill>
            <a:tailEnd type="arrow"/>
          </a:ln>
        </p:spPr>
        <p:style>
          <a:lnRef idx="1">
            <a:schemeClr val="accent1"/>
          </a:lnRef>
          <a:fillRef idx="0">
            <a:schemeClr val="accent1"/>
          </a:fillRef>
          <a:effectRef idx="0">
            <a:schemeClr val="accent1"/>
          </a:effectRef>
          <a:fontRef idx="minor">
            <a:schemeClr val="tx1"/>
          </a:fontRef>
        </p:style>
      </p:cxnSp>
      <p:cxnSp>
        <p:nvCxnSpPr>
          <p:cNvPr id="211" name="210 Conector recto de flecha"/>
          <p:cNvCxnSpPr/>
          <p:nvPr/>
        </p:nvCxnSpPr>
        <p:spPr>
          <a:xfrm flipH="1" flipV="1">
            <a:off x="3203848" y="4149080"/>
            <a:ext cx="1224136" cy="432048"/>
          </a:xfrm>
          <a:prstGeom prst="straightConnector1">
            <a:avLst/>
          </a:prstGeom>
          <a:ln w="28575">
            <a:solidFill>
              <a:srgbClr val="920000"/>
            </a:solidFill>
            <a:tailEnd type="arrow"/>
          </a:ln>
        </p:spPr>
        <p:style>
          <a:lnRef idx="1">
            <a:schemeClr val="accent1"/>
          </a:lnRef>
          <a:fillRef idx="0">
            <a:schemeClr val="accent1"/>
          </a:fillRef>
          <a:effectRef idx="0">
            <a:schemeClr val="accent1"/>
          </a:effectRef>
          <a:fontRef idx="minor">
            <a:schemeClr val="tx1"/>
          </a:fontRef>
        </p:style>
      </p:cxnSp>
      <p:cxnSp>
        <p:nvCxnSpPr>
          <p:cNvPr id="213" name="212 Conector recto de flecha"/>
          <p:cNvCxnSpPr/>
          <p:nvPr/>
        </p:nvCxnSpPr>
        <p:spPr>
          <a:xfrm>
            <a:off x="3275856" y="6165304"/>
            <a:ext cx="288032" cy="2160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4" name="213 CuadroTexto"/>
          <p:cNvSpPr txBox="1"/>
          <p:nvPr/>
        </p:nvSpPr>
        <p:spPr>
          <a:xfrm>
            <a:off x="6646097" y="5579948"/>
            <a:ext cx="2390399" cy="369332"/>
          </a:xfrm>
          <a:prstGeom prst="rect">
            <a:avLst/>
          </a:prstGeom>
          <a:noFill/>
        </p:spPr>
        <p:txBody>
          <a:bodyPr wrap="none" rtlCol="0">
            <a:spAutoFit/>
          </a:bodyPr>
          <a:lstStyle/>
          <a:p>
            <a:pPr algn="ctr"/>
            <a:r>
              <a:rPr lang="en-GB" b="1" dirty="0" smtClean="0">
                <a:solidFill>
                  <a:srgbClr val="920000"/>
                </a:solidFill>
                <a:latin typeface="Arial" pitchFamily="34" charset="0"/>
                <a:cs typeface="Arial" pitchFamily="34" charset="0"/>
              </a:rPr>
              <a:t>Need of Corrections</a:t>
            </a:r>
            <a:endParaRPr lang="en-GB" b="1" dirty="0" smtClean="0">
              <a:solidFill>
                <a:srgbClr val="060ABA"/>
              </a:solidFill>
              <a:latin typeface="Arial" pitchFamily="34" charset="0"/>
              <a:cs typeface="Arial" pitchFamily="34" charset="0"/>
            </a:endParaRPr>
          </a:p>
        </p:txBody>
      </p:sp>
      <p:sp>
        <p:nvSpPr>
          <p:cNvPr id="215" name="30 Marcador de número de diapositiva"/>
          <p:cNvSpPr>
            <a:spLocks noGrp="1"/>
          </p:cNvSpPr>
          <p:nvPr>
            <p:ph type="sldNum" sz="quarter" idx="12"/>
          </p:nvPr>
        </p:nvSpPr>
        <p:spPr>
          <a:xfrm>
            <a:off x="8748464" y="6619651"/>
            <a:ext cx="395536" cy="265733"/>
          </a:xfrm>
        </p:spPr>
        <p:txBody>
          <a:bodyPr/>
          <a:lstStyle/>
          <a:p>
            <a:pPr>
              <a:defRPr/>
            </a:pPr>
            <a:fld id="{98A2EE96-BED7-4DAD-871F-BA89A52F8872}" type="slidenum">
              <a:rPr lang="es-ES" b="1" smtClean="0">
                <a:solidFill>
                  <a:schemeClr val="tx1"/>
                </a:solidFill>
              </a:rPr>
              <a:pPr>
                <a:defRPr/>
              </a:pPr>
              <a:t>51</a:t>
            </a:fld>
            <a:endParaRPr lang="es-ES" b="1" dirty="0">
              <a:solidFill>
                <a:schemeClr val="tx1"/>
              </a:solidFill>
            </a:endParaRPr>
          </a:p>
        </p:txBody>
      </p:sp>
    </p:spTree>
    <p:extLst>
      <p:ext uri="{BB962C8B-B14F-4D97-AF65-F5344CB8AC3E}">
        <p14:creationId xmlns:p14="http://schemas.microsoft.com/office/powerpoint/2010/main" xmlns="" val="183893994"/>
      </p:ext>
    </p:extLst>
  </p:cSld>
  <p:clrMapOvr>
    <a:masterClrMapping/>
  </p:clrMapOvr>
  <p:transition spd="med">
    <p:pull dir="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806896" y="692696"/>
            <a:ext cx="8229600" cy="553998"/>
          </a:xfrm>
          <a:noFill/>
          <a:ln w="9525">
            <a:noFill/>
            <a:miter lim="800000"/>
            <a:headEnd/>
            <a:tailEnd/>
          </a:ln>
        </p:spPr>
        <p:txBody>
          <a:bodyPr wrap="square">
            <a:spAutoFit/>
          </a:bodyPr>
          <a:lstStyle/>
          <a:p>
            <a:r>
              <a:rPr lang="es-ES" sz="3000" b="1" dirty="0" err="1">
                <a:solidFill>
                  <a:srgbClr val="920000"/>
                </a:solidFill>
                <a:effectLst>
                  <a:outerShdw blurRad="38100" dist="38100" dir="2700000" algn="tl">
                    <a:srgbClr val="000000">
                      <a:alpha val="43137"/>
                    </a:srgbClr>
                  </a:outerShdw>
                </a:effectLst>
                <a:latin typeface="Arial" charset="0"/>
                <a:ea typeface="+mn-ea"/>
                <a:cs typeface="Arial" charset="0"/>
              </a:rPr>
              <a:t>The</a:t>
            </a:r>
            <a:r>
              <a:rPr lang="es-ES" sz="3000" b="1" dirty="0">
                <a:solidFill>
                  <a:srgbClr val="920000"/>
                </a:solidFill>
                <a:effectLst>
                  <a:outerShdw blurRad="38100" dist="38100" dir="2700000" algn="tl">
                    <a:srgbClr val="000000">
                      <a:alpha val="43137"/>
                    </a:srgbClr>
                  </a:outerShdw>
                </a:effectLst>
                <a:latin typeface="Arial" charset="0"/>
                <a:ea typeface="+mn-ea"/>
                <a:cs typeface="Arial" charset="0"/>
              </a:rPr>
              <a:t> </a:t>
            </a:r>
            <a:r>
              <a:rPr lang="es-ES" sz="3000" b="1" dirty="0" err="1">
                <a:solidFill>
                  <a:srgbClr val="920000"/>
                </a:solidFill>
                <a:effectLst>
                  <a:outerShdw blurRad="38100" dist="38100" dir="2700000" algn="tl">
                    <a:srgbClr val="000000">
                      <a:alpha val="43137"/>
                    </a:srgbClr>
                  </a:outerShdw>
                </a:effectLst>
                <a:latin typeface="Arial" charset="0"/>
                <a:ea typeface="+mn-ea"/>
                <a:cs typeface="Arial" charset="0"/>
              </a:rPr>
              <a:t>cold-neutron</a:t>
            </a:r>
            <a:r>
              <a:rPr lang="es-ES" sz="3000" b="1" dirty="0">
                <a:solidFill>
                  <a:srgbClr val="920000"/>
                </a:solidFill>
                <a:effectLst>
                  <a:outerShdw blurRad="38100" dist="38100" dir="2700000" algn="tl">
                    <a:srgbClr val="000000">
                      <a:alpha val="43137"/>
                    </a:srgbClr>
                  </a:outerShdw>
                </a:effectLst>
                <a:latin typeface="Arial" charset="0"/>
                <a:ea typeface="+mn-ea"/>
                <a:cs typeface="Arial" charset="0"/>
              </a:rPr>
              <a:t> PF1B guide</a:t>
            </a:r>
          </a:p>
        </p:txBody>
      </p:sp>
      <p:sp>
        <p:nvSpPr>
          <p:cNvPr id="10" name="object 2"/>
          <p:cNvSpPr>
            <a:spLocks noChangeAspect="1"/>
          </p:cNvSpPr>
          <p:nvPr/>
        </p:nvSpPr>
        <p:spPr>
          <a:xfrm>
            <a:off x="588702" y="1556792"/>
            <a:ext cx="7634549" cy="4730278"/>
          </a:xfrm>
          <a:prstGeom prst="rect">
            <a:avLst/>
          </a:prstGeom>
          <a:blipFill>
            <a:blip r:embed="rId3" cstate="print"/>
            <a:stretch>
              <a:fillRect/>
            </a:stretch>
          </a:blipFill>
        </p:spPr>
        <p:txBody>
          <a:bodyPr wrap="square" lIns="0" tIns="0" rIns="0" bIns="0" rtlCol="0"/>
          <a:lstStyle/>
          <a:p>
            <a:endParaRPr/>
          </a:p>
        </p:txBody>
      </p:sp>
      <p:cxnSp>
        <p:nvCxnSpPr>
          <p:cNvPr id="13" name="Conector recto de flecha 12"/>
          <p:cNvCxnSpPr/>
          <p:nvPr/>
        </p:nvCxnSpPr>
        <p:spPr>
          <a:xfrm flipH="1">
            <a:off x="6212191" y="3284984"/>
            <a:ext cx="966341" cy="96640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Rectángulo 13"/>
          <p:cNvSpPr/>
          <p:nvPr/>
        </p:nvSpPr>
        <p:spPr>
          <a:xfrm>
            <a:off x="6930045" y="2708920"/>
            <a:ext cx="2213956" cy="707886"/>
          </a:xfrm>
          <a:prstGeom prst="rect">
            <a:avLst/>
          </a:prstGeom>
        </p:spPr>
        <p:txBody>
          <a:bodyPr wrap="square">
            <a:spAutoFit/>
          </a:bodyPr>
          <a:lstStyle/>
          <a:p>
            <a:r>
              <a:rPr lang="es-ES" sz="2000" b="1" spc="-5" dirty="0" smtClean="0">
                <a:latin typeface="Times New Roman"/>
                <a:cs typeface="Times New Roman"/>
              </a:rPr>
              <a:t>EXILL</a:t>
            </a:r>
          </a:p>
          <a:p>
            <a:r>
              <a:rPr lang="es-ES" sz="2000" b="1" spc="-5" dirty="0" smtClean="0">
                <a:latin typeface="Times New Roman"/>
                <a:cs typeface="Times New Roman"/>
              </a:rPr>
              <a:t>EXILL FATIMA</a:t>
            </a:r>
            <a:endParaRPr lang="es-ES" sz="2000" b="1" dirty="0"/>
          </a:p>
        </p:txBody>
      </p:sp>
      <p:sp>
        <p:nvSpPr>
          <p:cNvPr id="9"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1" name="30 Marcador de número de diapositiva"/>
          <p:cNvSpPr txBox="1">
            <a:spLocks/>
          </p:cNvSpPr>
          <p:nvPr/>
        </p:nvSpPr>
        <p:spPr>
          <a:xfrm>
            <a:off x="8676456" y="6592267"/>
            <a:ext cx="467544"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8A2EE96-BED7-4DAD-871F-BA89A52F8872}" type="slidenum">
              <a:rPr kumimoji="0" lang="es-ES" sz="1200" b="1"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s-ES" sz="1200" b="1" i="0" u="none" strike="noStrike" kern="1200" cap="none" spc="0" normalizeH="0" baseline="0" noProof="0" dirty="0">
              <a:ln>
                <a:noFill/>
              </a:ln>
              <a:solidFill>
                <a:schemeClr val="tx1"/>
              </a:solidFill>
              <a:effectLst/>
              <a:uLnTx/>
              <a:uFillTx/>
              <a:latin typeface="+mn-lt"/>
              <a:ea typeface="+mn-ea"/>
              <a:cs typeface="+mn-cs"/>
            </a:endParaRPr>
          </a:p>
        </p:txBody>
      </p:sp>
      <p:sp>
        <p:nvSpPr>
          <p:cNvPr id="12" name="Rectangle 2"/>
          <p:cNvSpPr txBox="1">
            <a:spLocks noChangeArrowheads="1"/>
          </p:cNvSpPr>
          <p:nvPr/>
        </p:nvSpPr>
        <p:spPr bwMode="auto">
          <a:xfrm>
            <a:off x="1232222"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n-GB" sz="3400" b="1" dirty="0" smtClean="0">
                <a:solidFill>
                  <a:srgbClr val="060ABA"/>
                </a:solidFill>
              </a:rPr>
              <a:t>Fast-timing setup and its optimization</a:t>
            </a:r>
            <a:endParaRPr lang="es-ES" sz="3400" b="1" dirty="0" smtClean="0">
              <a:solidFill>
                <a:srgbClr val="060ABA"/>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3121653092"/>
      </p:ext>
    </p:extLst>
  </p:cSld>
  <p:clrMapOvr>
    <a:masterClrMapping/>
  </p:clrMapOvr>
  <p:transition spd="med">
    <p:pull dir="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068" y="930786"/>
            <a:ext cx="8229600" cy="553998"/>
          </a:xfrm>
          <a:noFill/>
          <a:ln w="9525">
            <a:noFill/>
            <a:miter lim="800000"/>
            <a:headEnd/>
            <a:tailEnd/>
          </a:ln>
        </p:spPr>
        <p:txBody>
          <a:bodyPr wrap="square">
            <a:spAutoFit/>
          </a:bodyPr>
          <a:lstStyle/>
          <a:p>
            <a:r>
              <a:rPr lang="es-ES" sz="3000" dirty="0" smtClean="0">
                <a:solidFill>
                  <a:srgbClr val="920000"/>
                </a:solidFill>
                <a:effectLst>
                  <a:outerShdw blurRad="38100" dist="38100" dir="2700000" algn="tl">
                    <a:srgbClr val="000000">
                      <a:alpha val="43137"/>
                    </a:srgbClr>
                  </a:outerShdw>
                </a:effectLst>
                <a:latin typeface="Arial" charset="0"/>
                <a:ea typeface="+mn-ea"/>
                <a:cs typeface="Arial" charset="0"/>
              </a:rPr>
              <a:t>EXILL </a:t>
            </a:r>
            <a:r>
              <a:rPr lang="es-ES" sz="3000" dirty="0">
                <a:solidFill>
                  <a:srgbClr val="920000"/>
                </a:solidFill>
                <a:effectLst>
                  <a:outerShdw blurRad="38100" dist="38100" dir="2700000" algn="tl">
                    <a:srgbClr val="000000">
                      <a:alpha val="43137"/>
                    </a:srgbClr>
                  </a:outerShdw>
                </a:effectLst>
                <a:latin typeface="Arial" charset="0"/>
                <a:ea typeface="+mn-ea"/>
                <a:cs typeface="Arial" charset="0"/>
              </a:rPr>
              <a:t>and EXILL&amp;</a:t>
            </a:r>
            <a:r>
              <a:rPr lang="es-ES" sz="3000" dirty="0" smtClean="0">
                <a:solidFill>
                  <a:srgbClr val="920000"/>
                </a:solidFill>
                <a:effectLst>
                  <a:outerShdw blurRad="38100" dist="38100" dir="2700000" algn="tl">
                    <a:srgbClr val="000000">
                      <a:alpha val="43137"/>
                    </a:srgbClr>
                  </a:outerShdw>
                </a:effectLst>
                <a:latin typeface="Arial" charset="0"/>
                <a:ea typeface="+mn-ea"/>
                <a:cs typeface="Arial" charset="0"/>
              </a:rPr>
              <a:t>FATIMA</a:t>
            </a:r>
            <a:endParaRPr lang="es-ES" sz="3000" dirty="0">
              <a:solidFill>
                <a:srgbClr val="920000"/>
              </a:solidFill>
              <a:effectLst>
                <a:outerShdw blurRad="38100" dist="38100" dir="2700000" algn="tl">
                  <a:srgbClr val="000000">
                    <a:alpha val="43137"/>
                  </a:srgbClr>
                </a:outerShdw>
              </a:effectLst>
              <a:latin typeface="Arial" charset="0"/>
              <a:ea typeface="+mn-ea"/>
              <a:cs typeface="Arial" charset="0"/>
            </a:endParaRPr>
          </a:p>
        </p:txBody>
      </p:sp>
      <p:grpSp>
        <p:nvGrpSpPr>
          <p:cNvPr id="3" name="Agrupar 5"/>
          <p:cNvGrpSpPr/>
          <p:nvPr/>
        </p:nvGrpSpPr>
        <p:grpSpPr>
          <a:xfrm>
            <a:off x="206375" y="1745318"/>
            <a:ext cx="4739291" cy="3790225"/>
            <a:chOff x="181959" y="940525"/>
            <a:chExt cx="3330535" cy="2481559"/>
          </a:xfrm>
        </p:grpSpPr>
        <p:sp>
          <p:nvSpPr>
            <p:cNvPr id="4" name="object 5"/>
            <p:cNvSpPr/>
            <p:nvPr/>
          </p:nvSpPr>
          <p:spPr>
            <a:xfrm>
              <a:off x="181959" y="940525"/>
              <a:ext cx="3330535" cy="2481559"/>
            </a:xfrm>
            <a:prstGeom prst="rect">
              <a:avLst/>
            </a:prstGeom>
            <a:blipFill>
              <a:blip r:embed="rId3" cstate="screen">
                <a:extLst>
                  <a:ext uri="{28A0092B-C50C-407E-A947-70E740481C1C}">
                    <a14:useLocalDpi xmlns:a14="http://schemas.microsoft.com/office/drawing/2010/main" xmlns=""/>
                  </a:ext>
                </a:extLst>
              </a:blip>
              <a:stretch>
                <a:fillRect/>
              </a:stretch>
            </a:blipFill>
          </p:spPr>
          <p:txBody>
            <a:bodyPr wrap="square" lIns="0" tIns="0" rIns="0" bIns="0" rtlCol="0"/>
            <a:lstStyle/>
            <a:p>
              <a:endParaRPr/>
            </a:p>
          </p:txBody>
        </p:sp>
        <p:sp>
          <p:nvSpPr>
            <p:cNvPr id="5" name="object 9"/>
            <p:cNvSpPr/>
            <p:nvPr/>
          </p:nvSpPr>
          <p:spPr>
            <a:xfrm>
              <a:off x="633401" y="2848087"/>
              <a:ext cx="853362" cy="479484"/>
            </a:xfrm>
            <a:custGeom>
              <a:avLst/>
              <a:gdLst/>
              <a:ahLst/>
              <a:cxnLst/>
              <a:rect l="l" t="t" r="r" b="b"/>
              <a:pathLst>
                <a:path w="941069" h="528320">
                  <a:moveTo>
                    <a:pt x="471169" y="0"/>
                  </a:moveTo>
                  <a:lnTo>
                    <a:pt x="510681" y="847"/>
                  </a:lnTo>
                  <a:lnTo>
                    <a:pt x="549135" y="3350"/>
                  </a:lnTo>
                  <a:lnTo>
                    <a:pt x="622452" y="13086"/>
                  </a:lnTo>
                  <a:lnTo>
                    <a:pt x="690283" y="28735"/>
                  </a:lnTo>
                  <a:lnTo>
                    <a:pt x="751789" y="49824"/>
                  </a:lnTo>
                  <a:lnTo>
                    <a:pt x="806132" y="75882"/>
                  </a:lnTo>
                  <a:lnTo>
                    <a:pt x="852474" y="106436"/>
                  </a:lnTo>
                  <a:lnTo>
                    <a:pt x="889977" y="141013"/>
                  </a:lnTo>
                  <a:lnTo>
                    <a:pt x="917803" y="179141"/>
                  </a:lnTo>
                  <a:lnTo>
                    <a:pt x="935113" y="220347"/>
                  </a:lnTo>
                  <a:lnTo>
                    <a:pt x="941069" y="264159"/>
                  </a:lnTo>
                  <a:lnTo>
                    <a:pt x="939563" y="286362"/>
                  </a:lnTo>
                  <a:lnTo>
                    <a:pt x="927825" y="328930"/>
                  </a:lnTo>
                  <a:lnTo>
                    <a:pt x="905152" y="368657"/>
                  </a:lnTo>
                  <a:lnTo>
                    <a:pt x="872383" y="405068"/>
                  </a:lnTo>
                  <a:lnTo>
                    <a:pt x="830356" y="437693"/>
                  </a:lnTo>
                  <a:lnTo>
                    <a:pt x="779908" y="466057"/>
                  </a:lnTo>
                  <a:lnTo>
                    <a:pt x="721879" y="489690"/>
                  </a:lnTo>
                  <a:lnTo>
                    <a:pt x="657105" y="508119"/>
                  </a:lnTo>
                  <a:lnTo>
                    <a:pt x="586427" y="520870"/>
                  </a:lnTo>
                  <a:lnTo>
                    <a:pt x="510681" y="527472"/>
                  </a:lnTo>
                  <a:lnTo>
                    <a:pt x="471169" y="528319"/>
                  </a:lnTo>
                  <a:lnTo>
                    <a:pt x="431649" y="527472"/>
                  </a:lnTo>
                  <a:lnTo>
                    <a:pt x="393169" y="524969"/>
                  </a:lnTo>
                  <a:lnTo>
                    <a:pt x="319755" y="515233"/>
                  </a:lnTo>
                  <a:lnTo>
                    <a:pt x="251782" y="499584"/>
                  </a:lnTo>
                  <a:lnTo>
                    <a:pt x="190103" y="478495"/>
                  </a:lnTo>
                  <a:lnTo>
                    <a:pt x="135572" y="452437"/>
                  </a:lnTo>
                  <a:lnTo>
                    <a:pt x="89042" y="421883"/>
                  </a:lnTo>
                  <a:lnTo>
                    <a:pt x="51366" y="387306"/>
                  </a:lnTo>
                  <a:lnTo>
                    <a:pt x="23398" y="349178"/>
                  </a:lnTo>
                  <a:lnTo>
                    <a:pt x="5991" y="307972"/>
                  </a:lnTo>
                  <a:lnTo>
                    <a:pt x="0" y="264159"/>
                  </a:lnTo>
                  <a:lnTo>
                    <a:pt x="1515" y="241957"/>
                  </a:lnTo>
                  <a:lnTo>
                    <a:pt x="13321" y="199389"/>
                  </a:lnTo>
                  <a:lnTo>
                    <a:pt x="36115" y="159662"/>
                  </a:lnTo>
                  <a:lnTo>
                    <a:pt x="69044" y="123251"/>
                  </a:lnTo>
                  <a:lnTo>
                    <a:pt x="111253" y="90626"/>
                  </a:lnTo>
                  <a:lnTo>
                    <a:pt x="161891" y="62262"/>
                  </a:lnTo>
                  <a:lnTo>
                    <a:pt x="220103" y="38629"/>
                  </a:lnTo>
                  <a:lnTo>
                    <a:pt x="285035" y="20200"/>
                  </a:lnTo>
                  <a:lnTo>
                    <a:pt x="355835" y="7449"/>
                  </a:lnTo>
                  <a:lnTo>
                    <a:pt x="431649" y="847"/>
                  </a:lnTo>
                  <a:lnTo>
                    <a:pt x="471169" y="0"/>
                  </a:lnTo>
                  <a:close/>
                </a:path>
              </a:pathLst>
            </a:custGeom>
            <a:ln w="18329">
              <a:solidFill>
                <a:srgbClr val="FFFF00"/>
              </a:solidFill>
            </a:ln>
          </p:spPr>
          <p:txBody>
            <a:bodyPr wrap="square" lIns="0" tIns="0" rIns="0" bIns="0" rtlCol="0"/>
            <a:lstStyle/>
            <a:p>
              <a:endParaRPr/>
            </a:p>
          </p:txBody>
        </p:sp>
      </p:grpSp>
      <p:sp>
        <p:nvSpPr>
          <p:cNvPr id="7" name="object 17"/>
          <p:cNvSpPr txBox="1"/>
          <p:nvPr/>
        </p:nvSpPr>
        <p:spPr>
          <a:xfrm>
            <a:off x="5238750" y="1764874"/>
            <a:ext cx="3524250" cy="1015663"/>
          </a:xfrm>
          <a:prstGeom prst="rect">
            <a:avLst/>
          </a:prstGeom>
        </p:spPr>
        <p:txBody>
          <a:bodyPr vert="horz" wrap="square" lIns="0" tIns="0" rIns="0" bIns="0" rtlCol="0">
            <a:spAutoFit/>
          </a:bodyPr>
          <a:lstStyle/>
          <a:p>
            <a:pPr marR="45505" algn="ctr"/>
            <a:r>
              <a:rPr sz="2200" dirty="0" smtClean="0">
                <a:solidFill>
                  <a:srgbClr val="060ABA"/>
                </a:solidFill>
                <a:latin typeface="Calibri"/>
                <a:cs typeface="Calibri"/>
              </a:rPr>
              <a:t>C</a:t>
            </a:r>
            <a:r>
              <a:rPr sz="2200" spc="9" dirty="0" smtClean="0">
                <a:solidFill>
                  <a:srgbClr val="060ABA"/>
                </a:solidFill>
                <a:latin typeface="Calibri"/>
                <a:cs typeface="Calibri"/>
              </a:rPr>
              <a:t>o</a:t>
            </a:r>
            <a:r>
              <a:rPr sz="2200" dirty="0" smtClean="0">
                <a:solidFill>
                  <a:srgbClr val="060ABA"/>
                </a:solidFill>
                <a:latin typeface="Calibri"/>
                <a:cs typeface="Calibri"/>
              </a:rPr>
              <a:t>ll</a:t>
            </a:r>
            <a:r>
              <a:rPr sz="2200" spc="5" dirty="0" smtClean="0">
                <a:solidFill>
                  <a:srgbClr val="060ABA"/>
                </a:solidFill>
                <a:latin typeface="Calibri"/>
                <a:cs typeface="Calibri"/>
              </a:rPr>
              <a:t>i</a:t>
            </a:r>
            <a:r>
              <a:rPr sz="2200" dirty="0" smtClean="0">
                <a:solidFill>
                  <a:srgbClr val="060ABA"/>
                </a:solidFill>
                <a:latin typeface="Calibri"/>
                <a:cs typeface="Calibri"/>
              </a:rPr>
              <a:t>ma</a:t>
            </a:r>
            <a:r>
              <a:rPr sz="2200" spc="5" dirty="0" smtClean="0">
                <a:solidFill>
                  <a:srgbClr val="060ABA"/>
                </a:solidFill>
                <a:latin typeface="Calibri"/>
                <a:cs typeface="Calibri"/>
              </a:rPr>
              <a:t>t</a:t>
            </a:r>
            <a:r>
              <a:rPr sz="2200" dirty="0" smtClean="0">
                <a:solidFill>
                  <a:srgbClr val="060ABA"/>
                </a:solidFill>
                <a:latin typeface="Calibri"/>
                <a:cs typeface="Calibri"/>
              </a:rPr>
              <a:t>ed</a:t>
            </a:r>
            <a:r>
              <a:rPr lang="es-ES_tradnl" sz="2200" dirty="0" smtClean="0">
                <a:solidFill>
                  <a:srgbClr val="060ABA"/>
                </a:solidFill>
                <a:latin typeface="Calibri"/>
                <a:cs typeface="Calibri"/>
              </a:rPr>
              <a:t> </a:t>
            </a:r>
            <a:r>
              <a:rPr sz="2200" spc="9" dirty="0" smtClean="0">
                <a:solidFill>
                  <a:srgbClr val="060ABA"/>
                </a:solidFill>
                <a:latin typeface="Calibri"/>
                <a:cs typeface="Calibri"/>
              </a:rPr>
              <a:t>(</a:t>
            </a:r>
            <a:r>
              <a:rPr sz="2200" spc="-50" dirty="0" smtClean="0">
                <a:solidFill>
                  <a:srgbClr val="060ABA"/>
                </a:solidFill>
                <a:latin typeface="Calibri"/>
                <a:cs typeface="Calibri"/>
              </a:rPr>
              <a:t>1</a:t>
            </a:r>
            <a:r>
              <a:rPr sz="2200" dirty="0" smtClean="0">
                <a:solidFill>
                  <a:srgbClr val="060ABA"/>
                </a:solidFill>
                <a:latin typeface="Calibri"/>
                <a:cs typeface="Calibri"/>
              </a:rPr>
              <a:t>2</a:t>
            </a:r>
            <a:r>
              <a:rPr lang="es-ES_tradnl" sz="2200" dirty="0" smtClean="0">
                <a:solidFill>
                  <a:srgbClr val="060ABA"/>
                </a:solidFill>
                <a:latin typeface="Calibri"/>
                <a:cs typeface="Calibri"/>
              </a:rPr>
              <a:t>-</a:t>
            </a:r>
            <a:r>
              <a:rPr sz="2200" spc="5" dirty="0" smtClean="0">
                <a:solidFill>
                  <a:srgbClr val="060ABA"/>
                </a:solidFill>
                <a:latin typeface="Calibri"/>
                <a:cs typeface="Calibri"/>
              </a:rPr>
              <a:t>m</a:t>
            </a:r>
            <a:r>
              <a:rPr sz="2200" dirty="0" smtClean="0">
                <a:solidFill>
                  <a:srgbClr val="060ABA"/>
                </a:solidFill>
                <a:latin typeface="Calibri"/>
                <a:cs typeface="Calibri"/>
              </a:rPr>
              <a:t>m</a:t>
            </a:r>
            <a:r>
              <a:rPr sz="2200" spc="9" dirty="0" smtClean="0">
                <a:solidFill>
                  <a:srgbClr val="060ABA"/>
                </a:solidFill>
                <a:latin typeface="Calibri"/>
                <a:cs typeface="Calibri"/>
              </a:rPr>
              <a:t> </a:t>
            </a:r>
            <a:r>
              <a:rPr sz="2200" dirty="0">
                <a:solidFill>
                  <a:srgbClr val="060ABA"/>
                </a:solidFill>
                <a:latin typeface="Calibri"/>
                <a:cs typeface="Calibri"/>
              </a:rPr>
              <a:t>dia</a:t>
            </a:r>
            <a:r>
              <a:rPr sz="2200" spc="5" dirty="0">
                <a:solidFill>
                  <a:srgbClr val="060ABA"/>
                </a:solidFill>
                <a:latin typeface="Calibri"/>
                <a:cs typeface="Calibri"/>
              </a:rPr>
              <a:t>m</a:t>
            </a:r>
            <a:r>
              <a:rPr sz="2200" spc="-9" dirty="0">
                <a:solidFill>
                  <a:srgbClr val="060ABA"/>
                </a:solidFill>
                <a:latin typeface="Calibri"/>
                <a:cs typeface="Calibri"/>
              </a:rPr>
              <a:t>e</a:t>
            </a:r>
            <a:r>
              <a:rPr sz="2200" spc="5" dirty="0">
                <a:solidFill>
                  <a:srgbClr val="060ABA"/>
                </a:solidFill>
                <a:latin typeface="Calibri"/>
                <a:cs typeface="Calibri"/>
              </a:rPr>
              <a:t>t</a:t>
            </a:r>
            <a:r>
              <a:rPr sz="2200" dirty="0">
                <a:solidFill>
                  <a:srgbClr val="060ABA"/>
                </a:solidFill>
                <a:latin typeface="Calibri"/>
                <a:cs typeface="Calibri"/>
              </a:rPr>
              <a:t>er) cold­</a:t>
            </a:r>
            <a:r>
              <a:rPr sz="2200" spc="9" dirty="0">
                <a:solidFill>
                  <a:srgbClr val="060ABA"/>
                </a:solidFill>
                <a:latin typeface="Calibri"/>
                <a:cs typeface="Calibri"/>
              </a:rPr>
              <a:t>n</a:t>
            </a:r>
            <a:r>
              <a:rPr sz="2200" dirty="0">
                <a:solidFill>
                  <a:srgbClr val="060ABA"/>
                </a:solidFill>
                <a:latin typeface="Calibri"/>
                <a:cs typeface="Calibri"/>
              </a:rPr>
              <a:t>eutron</a:t>
            </a:r>
            <a:r>
              <a:rPr sz="2200" spc="9" dirty="0">
                <a:solidFill>
                  <a:srgbClr val="060ABA"/>
                </a:solidFill>
                <a:latin typeface="Calibri"/>
                <a:cs typeface="Calibri"/>
              </a:rPr>
              <a:t> </a:t>
            </a:r>
            <a:r>
              <a:rPr sz="2200" dirty="0" smtClean="0">
                <a:solidFill>
                  <a:srgbClr val="060ABA"/>
                </a:solidFill>
                <a:latin typeface="Calibri"/>
                <a:cs typeface="Calibri"/>
              </a:rPr>
              <a:t>be</a:t>
            </a:r>
            <a:r>
              <a:rPr sz="2200" spc="9" dirty="0" smtClean="0">
                <a:solidFill>
                  <a:srgbClr val="060ABA"/>
                </a:solidFill>
                <a:latin typeface="Calibri"/>
                <a:cs typeface="Calibri"/>
              </a:rPr>
              <a:t>a</a:t>
            </a:r>
            <a:r>
              <a:rPr sz="2200" dirty="0" smtClean="0">
                <a:solidFill>
                  <a:srgbClr val="060ABA"/>
                </a:solidFill>
                <a:latin typeface="Calibri"/>
                <a:cs typeface="Calibri"/>
              </a:rPr>
              <a:t>m</a:t>
            </a:r>
            <a:r>
              <a:rPr lang="es-ES_tradnl" sz="2200" dirty="0" smtClean="0">
                <a:solidFill>
                  <a:srgbClr val="060ABA"/>
                </a:solidFill>
                <a:latin typeface="Calibri"/>
                <a:cs typeface="Calibri"/>
              </a:rPr>
              <a:t> </a:t>
            </a:r>
            <a:r>
              <a:rPr sz="2200" dirty="0" smtClean="0">
                <a:solidFill>
                  <a:srgbClr val="060ABA"/>
                </a:solidFill>
                <a:latin typeface="Calibri"/>
                <a:cs typeface="Calibri"/>
              </a:rPr>
              <a:t>wi</a:t>
            </a:r>
            <a:r>
              <a:rPr sz="2200" spc="23" dirty="0" smtClean="0">
                <a:solidFill>
                  <a:srgbClr val="060ABA"/>
                </a:solidFill>
                <a:latin typeface="Calibri"/>
                <a:cs typeface="Calibri"/>
              </a:rPr>
              <a:t>t</a:t>
            </a:r>
            <a:r>
              <a:rPr sz="2200" dirty="0" smtClean="0">
                <a:solidFill>
                  <a:srgbClr val="060ABA"/>
                </a:solidFill>
                <a:latin typeface="Calibri"/>
                <a:cs typeface="Calibri"/>
              </a:rPr>
              <a:t>h</a:t>
            </a:r>
            <a:r>
              <a:rPr sz="2200" spc="9" dirty="0" smtClean="0">
                <a:solidFill>
                  <a:srgbClr val="060ABA"/>
                </a:solidFill>
                <a:latin typeface="Calibri"/>
                <a:cs typeface="Calibri"/>
              </a:rPr>
              <a:t> </a:t>
            </a:r>
            <a:r>
              <a:rPr sz="2200" spc="73" dirty="0">
                <a:solidFill>
                  <a:srgbClr val="060ABA"/>
                </a:solidFill>
                <a:latin typeface="Calibri"/>
                <a:cs typeface="Calibri"/>
              </a:rPr>
              <a:t>f</a:t>
            </a:r>
            <a:r>
              <a:rPr sz="2200" dirty="0">
                <a:solidFill>
                  <a:srgbClr val="060ABA"/>
                </a:solidFill>
                <a:latin typeface="Calibri"/>
                <a:cs typeface="Calibri"/>
              </a:rPr>
              <a:t>lux</a:t>
            </a:r>
            <a:r>
              <a:rPr sz="2200" spc="9" dirty="0">
                <a:solidFill>
                  <a:srgbClr val="060ABA"/>
                </a:solidFill>
                <a:latin typeface="Calibri"/>
                <a:cs typeface="Calibri"/>
              </a:rPr>
              <a:t> </a:t>
            </a:r>
            <a:r>
              <a:rPr sz="2200" dirty="0">
                <a:solidFill>
                  <a:srgbClr val="060ABA"/>
                </a:solidFill>
                <a:latin typeface="Calibri"/>
                <a:cs typeface="Calibri"/>
              </a:rPr>
              <a:t>of</a:t>
            </a:r>
            <a:r>
              <a:rPr sz="2200" spc="9" dirty="0">
                <a:solidFill>
                  <a:srgbClr val="060ABA"/>
                </a:solidFill>
                <a:latin typeface="Calibri"/>
                <a:cs typeface="Calibri"/>
              </a:rPr>
              <a:t> </a:t>
            </a:r>
            <a:r>
              <a:rPr sz="2200" dirty="0" smtClean="0">
                <a:solidFill>
                  <a:srgbClr val="060ABA"/>
                </a:solidFill>
                <a:latin typeface="Calibri"/>
                <a:cs typeface="Calibri"/>
              </a:rPr>
              <a:t>about</a:t>
            </a:r>
            <a:r>
              <a:rPr lang="es-ES_tradnl" sz="2200" dirty="0">
                <a:solidFill>
                  <a:srgbClr val="060ABA"/>
                </a:solidFill>
                <a:latin typeface="Calibri"/>
                <a:cs typeface="Calibri"/>
              </a:rPr>
              <a:t> </a:t>
            </a:r>
            <a:r>
              <a:rPr sz="2200" spc="-91" dirty="0" smtClean="0">
                <a:solidFill>
                  <a:srgbClr val="060ABA"/>
                </a:solidFill>
                <a:latin typeface="Calibri"/>
                <a:cs typeface="Calibri"/>
              </a:rPr>
              <a:t>1</a:t>
            </a:r>
            <a:r>
              <a:rPr sz="2200" spc="-5" dirty="0" smtClean="0">
                <a:solidFill>
                  <a:srgbClr val="060ABA"/>
                </a:solidFill>
                <a:latin typeface="Calibri"/>
                <a:cs typeface="Calibri"/>
              </a:rPr>
              <a:t>0</a:t>
            </a:r>
            <a:r>
              <a:rPr sz="2200" spc="6" baseline="25641" dirty="0" smtClean="0">
                <a:solidFill>
                  <a:srgbClr val="060ABA"/>
                </a:solidFill>
                <a:latin typeface="Calibri"/>
                <a:cs typeface="Calibri"/>
              </a:rPr>
              <a:t>8</a:t>
            </a:r>
            <a:r>
              <a:rPr sz="2200" spc="94" baseline="25641" dirty="0" smtClean="0">
                <a:solidFill>
                  <a:srgbClr val="060ABA"/>
                </a:solidFill>
                <a:latin typeface="Calibri"/>
                <a:cs typeface="Calibri"/>
              </a:rPr>
              <a:t> </a:t>
            </a:r>
            <a:r>
              <a:rPr sz="2200" dirty="0">
                <a:solidFill>
                  <a:srgbClr val="060ABA"/>
                </a:solidFill>
                <a:latin typeface="Calibri"/>
                <a:cs typeface="Calibri"/>
              </a:rPr>
              <a:t>n</a:t>
            </a:r>
            <a:r>
              <a:rPr sz="2200" spc="5" dirty="0">
                <a:solidFill>
                  <a:srgbClr val="060ABA"/>
                </a:solidFill>
                <a:latin typeface="Calibri"/>
                <a:cs typeface="Calibri"/>
              </a:rPr>
              <a:t>/</a:t>
            </a:r>
            <a:r>
              <a:rPr sz="2200" spc="-5" dirty="0">
                <a:solidFill>
                  <a:srgbClr val="060ABA"/>
                </a:solidFill>
                <a:latin typeface="Calibri"/>
                <a:cs typeface="Calibri"/>
              </a:rPr>
              <a:t>(</a:t>
            </a:r>
            <a:r>
              <a:rPr sz="2200" dirty="0">
                <a:solidFill>
                  <a:srgbClr val="060ABA"/>
                </a:solidFill>
                <a:latin typeface="Calibri"/>
                <a:cs typeface="Calibri"/>
              </a:rPr>
              <a:t>s</a:t>
            </a:r>
            <a:r>
              <a:rPr sz="2200" spc="-9" dirty="0">
                <a:solidFill>
                  <a:srgbClr val="060ABA"/>
                </a:solidFill>
                <a:latin typeface="Calibri"/>
                <a:cs typeface="Calibri"/>
              </a:rPr>
              <a:t> </a:t>
            </a:r>
            <a:r>
              <a:rPr sz="2200" dirty="0">
                <a:solidFill>
                  <a:srgbClr val="060ABA"/>
                </a:solidFill>
                <a:latin typeface="Calibri"/>
                <a:cs typeface="Calibri"/>
              </a:rPr>
              <a:t>c</a:t>
            </a:r>
            <a:r>
              <a:rPr sz="2200" spc="-14" dirty="0">
                <a:solidFill>
                  <a:srgbClr val="060ABA"/>
                </a:solidFill>
                <a:latin typeface="Calibri"/>
                <a:cs typeface="Calibri"/>
              </a:rPr>
              <a:t>m</a:t>
            </a:r>
            <a:r>
              <a:rPr sz="2200" dirty="0">
                <a:solidFill>
                  <a:srgbClr val="060ABA"/>
                </a:solidFill>
                <a:latin typeface="Calibri"/>
                <a:cs typeface="Calibri"/>
              </a:rPr>
              <a:t>²)</a:t>
            </a:r>
          </a:p>
        </p:txBody>
      </p:sp>
      <p:sp>
        <p:nvSpPr>
          <p:cNvPr id="14" name="object 12"/>
          <p:cNvSpPr/>
          <p:nvPr/>
        </p:nvSpPr>
        <p:spPr>
          <a:xfrm>
            <a:off x="248514" y="5713668"/>
            <a:ext cx="863728" cy="812587"/>
          </a:xfrm>
          <a:prstGeom prst="rect">
            <a:avLst/>
          </a:prstGeom>
          <a:blipFill>
            <a:blip r:embed="rId4" cstate="print"/>
            <a:stretch>
              <a:fillRect/>
            </a:stretch>
          </a:blipFill>
        </p:spPr>
        <p:txBody>
          <a:bodyPr wrap="square" lIns="0" tIns="0" rIns="0" bIns="0" rtlCol="0"/>
          <a:lstStyle/>
          <a:p>
            <a:endParaRPr/>
          </a:p>
        </p:txBody>
      </p:sp>
      <p:sp>
        <p:nvSpPr>
          <p:cNvPr id="15" name="Rectángulo 14"/>
          <p:cNvSpPr/>
          <p:nvPr/>
        </p:nvSpPr>
        <p:spPr>
          <a:xfrm>
            <a:off x="1326256" y="5740945"/>
            <a:ext cx="3086994" cy="744563"/>
          </a:xfrm>
          <a:prstGeom prst="rect">
            <a:avLst/>
          </a:prstGeom>
        </p:spPr>
        <p:txBody>
          <a:bodyPr wrap="square">
            <a:spAutoFit/>
          </a:bodyPr>
          <a:lstStyle/>
          <a:p>
            <a:pPr marL="11520" marR="4608">
              <a:lnSpc>
                <a:spcPct val="106500"/>
              </a:lnSpc>
            </a:pPr>
            <a:r>
              <a:rPr lang="es-ES" sz="2000" b="1" dirty="0" err="1">
                <a:solidFill>
                  <a:srgbClr val="A72832"/>
                </a:solidFill>
                <a:latin typeface="Times New Roman"/>
                <a:cs typeface="Times New Roman"/>
              </a:rPr>
              <a:t>In</a:t>
            </a:r>
            <a:r>
              <a:rPr lang="es-ES" sz="2000" b="1" spc="-14" dirty="0" err="1">
                <a:solidFill>
                  <a:srgbClr val="A72832"/>
                </a:solidFill>
                <a:latin typeface="Times New Roman"/>
                <a:cs typeface="Times New Roman"/>
              </a:rPr>
              <a:t>s</a:t>
            </a:r>
            <a:r>
              <a:rPr lang="es-ES" sz="2000" b="1" dirty="0" err="1">
                <a:solidFill>
                  <a:srgbClr val="A72832"/>
                </a:solidFill>
                <a:latin typeface="Times New Roman"/>
                <a:cs typeface="Times New Roman"/>
              </a:rPr>
              <a:t>t</a:t>
            </a:r>
            <a:r>
              <a:rPr lang="es-ES" sz="2000" b="1" spc="5" dirty="0" err="1">
                <a:solidFill>
                  <a:srgbClr val="A72832"/>
                </a:solidFill>
                <a:latin typeface="Times New Roman"/>
                <a:cs typeface="Times New Roman"/>
              </a:rPr>
              <a:t>i</a:t>
            </a:r>
            <a:r>
              <a:rPr lang="es-ES" sz="2000" b="1" dirty="0" err="1">
                <a:solidFill>
                  <a:srgbClr val="A72832"/>
                </a:solidFill>
                <a:latin typeface="Times New Roman"/>
                <a:cs typeface="Times New Roman"/>
              </a:rPr>
              <a:t>t</a:t>
            </a:r>
            <a:r>
              <a:rPr lang="es-ES" sz="2000" b="1" spc="-14" dirty="0" err="1">
                <a:solidFill>
                  <a:srgbClr val="A72832"/>
                </a:solidFill>
                <a:latin typeface="Times New Roman"/>
                <a:cs typeface="Times New Roman"/>
              </a:rPr>
              <a:t>u</a:t>
            </a:r>
            <a:r>
              <a:rPr lang="es-ES" sz="2000" b="1" dirty="0" err="1">
                <a:solidFill>
                  <a:srgbClr val="A72832"/>
                </a:solidFill>
                <a:latin typeface="Times New Roman"/>
                <a:cs typeface="Times New Roman"/>
              </a:rPr>
              <a:t>t</a:t>
            </a:r>
            <a:r>
              <a:rPr lang="es-ES" sz="2000" b="1" spc="9" dirty="0">
                <a:solidFill>
                  <a:srgbClr val="A72832"/>
                </a:solidFill>
                <a:latin typeface="Times New Roman"/>
                <a:cs typeface="Times New Roman"/>
              </a:rPr>
              <a:t> </a:t>
            </a:r>
            <a:r>
              <a:rPr lang="es-ES" sz="2000" b="1" dirty="0" err="1">
                <a:solidFill>
                  <a:srgbClr val="A72832"/>
                </a:solidFill>
                <a:latin typeface="Times New Roman"/>
                <a:cs typeface="Times New Roman"/>
              </a:rPr>
              <a:t>Laue­La</a:t>
            </a:r>
            <a:r>
              <a:rPr lang="es-ES" sz="2000" b="1" spc="-14" dirty="0" err="1">
                <a:solidFill>
                  <a:srgbClr val="A72832"/>
                </a:solidFill>
                <a:latin typeface="Times New Roman"/>
                <a:cs typeface="Times New Roman"/>
              </a:rPr>
              <a:t>n</a:t>
            </a:r>
            <a:r>
              <a:rPr lang="es-ES" sz="2000" b="1" spc="-18" dirty="0" err="1">
                <a:solidFill>
                  <a:srgbClr val="A72832"/>
                </a:solidFill>
                <a:latin typeface="Times New Roman"/>
                <a:cs typeface="Times New Roman"/>
              </a:rPr>
              <a:t>g</a:t>
            </a:r>
            <a:r>
              <a:rPr lang="es-ES" sz="2000" b="1" spc="-27" dirty="0" err="1">
                <a:solidFill>
                  <a:srgbClr val="A72832"/>
                </a:solidFill>
                <a:latin typeface="Times New Roman"/>
                <a:cs typeface="Times New Roman"/>
              </a:rPr>
              <a:t>e</a:t>
            </a:r>
            <a:r>
              <a:rPr lang="es-ES" sz="2000" b="1" dirty="0" err="1">
                <a:solidFill>
                  <a:srgbClr val="A72832"/>
                </a:solidFill>
                <a:latin typeface="Times New Roman"/>
                <a:cs typeface="Times New Roman"/>
              </a:rPr>
              <a:t>vin</a:t>
            </a:r>
            <a:r>
              <a:rPr lang="es-ES" sz="2000" b="1" dirty="0">
                <a:solidFill>
                  <a:srgbClr val="A72832"/>
                </a:solidFill>
                <a:latin typeface="Times New Roman"/>
                <a:cs typeface="Times New Roman"/>
              </a:rPr>
              <a:t> </a:t>
            </a:r>
            <a:r>
              <a:rPr lang="es-ES" sz="2000" b="1" spc="5" dirty="0">
                <a:solidFill>
                  <a:srgbClr val="A72832"/>
                </a:solidFill>
                <a:latin typeface="Times New Roman"/>
                <a:cs typeface="Times New Roman"/>
              </a:rPr>
              <a:t>G</a:t>
            </a:r>
            <a:r>
              <a:rPr lang="es-ES" sz="2000" b="1" spc="-9" dirty="0">
                <a:solidFill>
                  <a:srgbClr val="A72832"/>
                </a:solidFill>
                <a:latin typeface="Times New Roman"/>
                <a:cs typeface="Times New Roman"/>
              </a:rPr>
              <a:t>r</a:t>
            </a:r>
            <a:r>
              <a:rPr lang="es-ES" sz="2000" b="1" dirty="0">
                <a:solidFill>
                  <a:srgbClr val="A72832"/>
                </a:solidFill>
                <a:latin typeface="Times New Roman"/>
                <a:cs typeface="Times New Roman"/>
              </a:rPr>
              <a:t>enoble,</a:t>
            </a:r>
            <a:r>
              <a:rPr lang="es-ES" sz="2000" b="1" spc="18" dirty="0">
                <a:solidFill>
                  <a:srgbClr val="A72832"/>
                </a:solidFill>
                <a:latin typeface="Times New Roman"/>
                <a:cs typeface="Times New Roman"/>
              </a:rPr>
              <a:t> </a:t>
            </a:r>
            <a:r>
              <a:rPr lang="es-ES" sz="2000" b="1" dirty="0">
                <a:solidFill>
                  <a:srgbClr val="A72832"/>
                </a:solidFill>
                <a:latin typeface="Times New Roman"/>
                <a:cs typeface="Times New Roman"/>
              </a:rPr>
              <a:t>F</a:t>
            </a:r>
            <a:r>
              <a:rPr lang="es-ES" sz="2000" b="1" spc="9" dirty="0">
                <a:solidFill>
                  <a:srgbClr val="A72832"/>
                </a:solidFill>
                <a:latin typeface="Times New Roman"/>
                <a:cs typeface="Times New Roman"/>
              </a:rPr>
              <a:t>r</a:t>
            </a:r>
            <a:r>
              <a:rPr lang="es-ES" sz="2000" b="1" spc="-14" dirty="0">
                <a:solidFill>
                  <a:srgbClr val="A72832"/>
                </a:solidFill>
                <a:latin typeface="Times New Roman"/>
                <a:cs typeface="Times New Roman"/>
              </a:rPr>
              <a:t>a</a:t>
            </a:r>
            <a:r>
              <a:rPr lang="es-ES" sz="2000" b="1" dirty="0">
                <a:solidFill>
                  <a:srgbClr val="A72832"/>
                </a:solidFill>
                <a:latin typeface="Times New Roman"/>
                <a:cs typeface="Times New Roman"/>
              </a:rPr>
              <a:t>nce</a:t>
            </a:r>
            <a:endParaRPr lang="es-ES" sz="2000" dirty="0">
              <a:solidFill>
                <a:srgbClr val="A72832"/>
              </a:solidFill>
              <a:latin typeface="Times New Roman"/>
              <a:cs typeface="Times New Roman"/>
            </a:endParaRPr>
          </a:p>
        </p:txBody>
      </p:sp>
      <p:grpSp>
        <p:nvGrpSpPr>
          <p:cNvPr id="6" name="11 Grupo"/>
          <p:cNvGrpSpPr/>
          <p:nvPr/>
        </p:nvGrpSpPr>
        <p:grpSpPr>
          <a:xfrm>
            <a:off x="5204336" y="2852936"/>
            <a:ext cx="3731304" cy="3510205"/>
            <a:chOff x="5204336" y="3159155"/>
            <a:chExt cx="3731304" cy="3510205"/>
          </a:xfrm>
        </p:grpSpPr>
        <p:sp>
          <p:nvSpPr>
            <p:cNvPr id="13" name="object 8"/>
            <p:cNvSpPr/>
            <p:nvPr/>
          </p:nvSpPr>
          <p:spPr>
            <a:xfrm>
              <a:off x="5204336" y="3557326"/>
              <a:ext cx="3731304" cy="3112034"/>
            </a:xfrm>
            <a:prstGeom prst="rect">
              <a:avLst/>
            </a:prstGeom>
            <a:blipFill>
              <a:blip r:embed="rId5" cstate="screen">
                <a:extLst>
                  <a:ext uri="{28A0092B-C50C-407E-A947-70E740481C1C}">
                    <a14:useLocalDpi xmlns:a14="http://schemas.microsoft.com/office/drawing/2010/main" xmlns=""/>
                  </a:ext>
                </a:extLst>
              </a:blip>
              <a:stretch>
                <a:fillRect/>
              </a:stretch>
            </a:blipFill>
          </p:spPr>
          <p:txBody>
            <a:bodyPr wrap="square" lIns="0" tIns="0" rIns="0" bIns="0" rtlCol="0"/>
            <a:lstStyle/>
            <a:p>
              <a:endParaRPr/>
            </a:p>
          </p:txBody>
        </p:sp>
        <p:sp>
          <p:nvSpPr>
            <p:cNvPr id="16" name="Rectángulo 15"/>
            <p:cNvSpPr/>
            <p:nvPr/>
          </p:nvSpPr>
          <p:spPr>
            <a:xfrm>
              <a:off x="5220371" y="3159155"/>
              <a:ext cx="3698769" cy="369332"/>
            </a:xfrm>
            <a:prstGeom prst="rect">
              <a:avLst/>
            </a:prstGeom>
          </p:spPr>
          <p:txBody>
            <a:bodyPr wrap="none">
              <a:spAutoFit/>
            </a:bodyPr>
            <a:lstStyle/>
            <a:p>
              <a:pPr marL="11520"/>
              <a:r>
                <a:rPr lang="es-ES" sz="1800" b="1" spc="9" dirty="0" smtClean="0">
                  <a:latin typeface="Times New Roman"/>
                  <a:cs typeface="Times New Roman"/>
                </a:rPr>
                <a:t>E</a:t>
              </a:r>
              <a:r>
                <a:rPr lang="es-ES" sz="1800" b="1" spc="-91" dirty="0" smtClean="0">
                  <a:latin typeface="Times New Roman"/>
                  <a:cs typeface="Times New Roman"/>
                </a:rPr>
                <a:t>X</a:t>
              </a:r>
              <a:r>
                <a:rPr lang="es-ES" sz="1800" b="1" spc="-9" dirty="0" smtClean="0">
                  <a:latin typeface="Times New Roman"/>
                  <a:cs typeface="Times New Roman"/>
                </a:rPr>
                <a:t>O</a:t>
              </a:r>
              <a:r>
                <a:rPr lang="es-ES" sz="1800" b="1" spc="-27" dirty="0" smtClean="0">
                  <a:latin typeface="Times New Roman"/>
                  <a:cs typeface="Times New Roman"/>
                </a:rPr>
                <a:t>G</a:t>
              </a:r>
              <a:r>
                <a:rPr lang="es-ES" sz="1800" b="1" spc="-9" dirty="0" smtClean="0">
                  <a:latin typeface="Times New Roman"/>
                  <a:cs typeface="Times New Roman"/>
                </a:rPr>
                <a:t>A</a:t>
              </a:r>
              <a:r>
                <a:rPr lang="es-ES" sz="1800" b="1" dirty="0" smtClean="0">
                  <a:latin typeface="Times New Roman"/>
                  <a:cs typeface="Times New Roman"/>
                </a:rPr>
                <a:t>M </a:t>
              </a:r>
              <a:r>
                <a:rPr lang="es-ES" sz="1800" b="1" dirty="0" err="1" smtClean="0">
                  <a:latin typeface="Times New Roman"/>
                  <a:cs typeface="Times New Roman"/>
                </a:rPr>
                <a:t>Clovers</a:t>
              </a:r>
              <a:r>
                <a:rPr lang="es-ES" sz="1800" b="1" dirty="0" smtClean="0">
                  <a:latin typeface="Times New Roman"/>
                  <a:cs typeface="Times New Roman"/>
                </a:rPr>
                <a:t> </a:t>
              </a:r>
              <a:r>
                <a:rPr lang="es-ES" b="1" dirty="0" smtClean="0">
                  <a:latin typeface="Times New Roman"/>
                  <a:cs typeface="Times New Roman"/>
                </a:rPr>
                <a:t>@ </a:t>
              </a:r>
              <a:r>
                <a:rPr lang="es-ES" sz="1800" b="1" dirty="0" smtClean="0">
                  <a:latin typeface="Times New Roman"/>
                  <a:cs typeface="Times New Roman"/>
                </a:rPr>
                <a:t>I</a:t>
              </a:r>
              <a:r>
                <a:rPr lang="es-ES" sz="1800" b="1" spc="9" dirty="0" smtClean="0">
                  <a:latin typeface="Times New Roman"/>
                  <a:cs typeface="Times New Roman"/>
                </a:rPr>
                <a:t>L</a:t>
              </a:r>
              <a:r>
                <a:rPr lang="es-ES" sz="1800" b="1" spc="-5" dirty="0" smtClean="0">
                  <a:latin typeface="Times New Roman"/>
                  <a:cs typeface="Times New Roman"/>
                </a:rPr>
                <a:t>L (EXILL)</a:t>
              </a:r>
              <a:endParaRPr lang="es-ES" sz="1800" b="1" dirty="0">
                <a:latin typeface="Times New Roman"/>
                <a:cs typeface="Times New Roman"/>
              </a:endParaRPr>
            </a:p>
          </p:txBody>
        </p:sp>
      </p:gr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53</a:t>
            </a:fld>
            <a:endParaRPr lang="es-ES" b="1" dirty="0">
              <a:solidFill>
                <a:schemeClr val="tx1"/>
              </a:solidFill>
            </a:endParaRPr>
          </a:p>
        </p:txBody>
      </p:sp>
      <p:sp>
        <p:nvSpPr>
          <p:cNvPr id="19" name="Rectangle 2"/>
          <p:cNvSpPr txBox="1">
            <a:spLocks noChangeArrowheads="1"/>
          </p:cNvSpPr>
          <p:nvPr/>
        </p:nvSpPr>
        <p:spPr bwMode="auto">
          <a:xfrm>
            <a:off x="1160214"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n-GB" sz="3400" b="1" dirty="0" smtClean="0">
                <a:solidFill>
                  <a:srgbClr val="060ABA"/>
                </a:solidFill>
              </a:rPr>
              <a:t>Fast-timing setup and its optimization</a:t>
            </a:r>
            <a:endParaRPr lang="es-ES" sz="3400" b="1" dirty="0" smtClean="0">
              <a:solidFill>
                <a:srgbClr val="060ABA"/>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461083517"/>
      </p:ext>
    </p:extLst>
  </p:cSld>
  <p:clrMapOvr>
    <a:masterClrMapping/>
  </p:clrMapOvr>
  <p:transition spd="med">
    <p:pull dir="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8" name="30 Marcador de número de diapositiva"/>
          <p:cNvSpPr>
            <a:spLocks noGrp="1"/>
          </p:cNvSpPr>
          <p:nvPr>
            <p:ph type="sldNum" sz="quarter" idx="12"/>
          </p:nvPr>
        </p:nvSpPr>
        <p:spPr>
          <a:xfrm>
            <a:off x="8748464" y="6597352"/>
            <a:ext cx="395536" cy="360040"/>
          </a:xfrm>
        </p:spPr>
        <p:txBody>
          <a:bodyPr/>
          <a:lstStyle/>
          <a:p>
            <a:pPr>
              <a:defRPr/>
            </a:pPr>
            <a:fld id="{98A2EE96-BED7-4DAD-871F-BA89A52F8872}" type="slidenum">
              <a:rPr lang="es-ES" b="1" smtClean="0">
                <a:solidFill>
                  <a:schemeClr val="tx1"/>
                </a:solidFill>
              </a:rPr>
              <a:pPr>
                <a:defRPr/>
              </a:pPr>
              <a:t>54</a:t>
            </a:fld>
            <a:endParaRPr lang="es-ES" b="1" dirty="0">
              <a:solidFill>
                <a:schemeClr val="tx1"/>
              </a:solidFill>
            </a:endParaRPr>
          </a:p>
        </p:txBody>
      </p:sp>
      <p:sp>
        <p:nvSpPr>
          <p:cNvPr id="13" name="8 CuadroTexto"/>
          <p:cNvSpPr txBox="1">
            <a:spLocks noChangeArrowheads="1"/>
          </p:cNvSpPr>
          <p:nvPr/>
        </p:nvSpPr>
        <p:spPr bwMode="auto">
          <a:xfrm>
            <a:off x="3203848" y="764704"/>
            <a:ext cx="2808312" cy="553998"/>
          </a:xfrm>
          <a:prstGeom prst="rect">
            <a:avLst/>
          </a:prstGeom>
          <a:noFill/>
          <a:ln w="9525">
            <a:noFill/>
            <a:miter lim="800000"/>
            <a:headEnd/>
            <a:tailEnd/>
          </a:ln>
        </p:spPr>
        <p:txBody>
          <a:bodyPr wrap="square">
            <a:spAutoFit/>
          </a:bodyPr>
          <a:lstStyle/>
          <a:p>
            <a:pPr algn="ctr"/>
            <a:r>
              <a:rPr lang="en-GB" sz="3000" b="1" dirty="0" smtClean="0">
                <a:solidFill>
                  <a:srgbClr val="060ABA"/>
                </a:solidFill>
                <a:effectLst>
                  <a:outerShdw blurRad="38100" dist="38100" dir="2700000" algn="tl">
                    <a:srgbClr val="000000">
                      <a:alpha val="43137"/>
                    </a:srgbClr>
                  </a:outerShdw>
                </a:effectLst>
              </a:rPr>
              <a:t>LaBr</a:t>
            </a:r>
            <a:r>
              <a:rPr lang="en-GB" sz="3000" b="1" baseline="-25000" dirty="0" smtClean="0">
                <a:solidFill>
                  <a:srgbClr val="060ABA"/>
                </a:solidFill>
                <a:effectLst>
                  <a:outerShdw blurRad="38100" dist="38100" dir="2700000" algn="tl">
                    <a:srgbClr val="000000">
                      <a:alpha val="43137"/>
                    </a:srgbClr>
                  </a:outerShdw>
                </a:effectLst>
              </a:rPr>
              <a:t>3</a:t>
            </a:r>
            <a:r>
              <a:rPr lang="en-GB" sz="3000" b="1" dirty="0" smtClean="0">
                <a:solidFill>
                  <a:srgbClr val="060ABA"/>
                </a:solidFill>
                <a:effectLst>
                  <a:outerShdw blurRad="38100" dist="38100" dir="2700000" algn="tl">
                    <a:srgbClr val="000000">
                      <a:alpha val="43137"/>
                    </a:srgbClr>
                  </a:outerShdw>
                </a:effectLst>
              </a:rPr>
              <a:t>(Ce)</a:t>
            </a:r>
            <a:r>
              <a:rPr lang="en-GB" sz="3000" b="1" dirty="0" smtClean="0">
                <a:solidFill>
                  <a:srgbClr val="C00000"/>
                </a:solidFill>
                <a:effectLst>
                  <a:outerShdw blurRad="38100" dist="38100" dir="2700000" algn="tl">
                    <a:srgbClr val="000000">
                      <a:alpha val="43137"/>
                    </a:srgbClr>
                  </a:outerShdw>
                </a:effectLst>
              </a:rPr>
              <a:t> </a:t>
            </a:r>
            <a:endParaRPr lang="es-ES_tradnl" sz="3000" dirty="0">
              <a:solidFill>
                <a:srgbClr val="C00000"/>
              </a:solidFill>
              <a:effectLst>
                <a:outerShdw blurRad="38100" dist="38100" dir="2700000" algn="tl">
                  <a:srgbClr val="000000">
                    <a:alpha val="43137"/>
                  </a:srgbClr>
                </a:outerShdw>
              </a:effectLst>
            </a:endParaRPr>
          </a:p>
        </p:txBody>
      </p:sp>
      <p:sp>
        <p:nvSpPr>
          <p:cNvPr id="22" name="Text Box 16"/>
          <p:cNvSpPr txBox="1">
            <a:spLocks noChangeArrowheads="1"/>
          </p:cNvSpPr>
          <p:nvPr/>
        </p:nvSpPr>
        <p:spPr bwMode="auto">
          <a:xfrm>
            <a:off x="2627784" y="1556792"/>
            <a:ext cx="4752528" cy="1646574"/>
          </a:xfrm>
          <a:prstGeom prst="rect">
            <a:avLst/>
          </a:prstGeom>
          <a:solidFill>
            <a:schemeClr val="bg1"/>
          </a:solidFill>
          <a:ln w="38100">
            <a:solidFill>
              <a:srgbClr val="920000"/>
            </a:solidFill>
            <a:miter lim="800000"/>
            <a:headEnd/>
            <a:tailEnd/>
          </a:ln>
        </p:spPr>
        <p:txBody>
          <a:bodyPr wrap="square" lIns="91411" tIns="45705" rIns="91411" bIns="45705">
            <a:prstTxWarp prst="textNoShape">
              <a:avLst/>
            </a:prstTxWarp>
            <a:spAutoFit/>
          </a:bodyPr>
          <a:lstStyle/>
          <a:p>
            <a:pPr>
              <a:spcBef>
                <a:spcPct val="50000"/>
              </a:spcBef>
              <a:buFont typeface="Arial" pitchFamily="34" charset="0"/>
              <a:buChar char="•"/>
            </a:pPr>
            <a:r>
              <a:rPr lang="en-US" sz="2000" dirty="0" smtClean="0">
                <a:solidFill>
                  <a:srgbClr val="B80000"/>
                </a:solidFill>
                <a:latin typeface="Arial" pitchFamily="34" charset="0"/>
                <a:cs typeface="Arial" pitchFamily="34" charset="0"/>
              </a:rPr>
              <a:t> </a:t>
            </a:r>
            <a:r>
              <a:rPr lang="en-US" dirty="0" smtClean="0">
                <a:solidFill>
                  <a:srgbClr val="B80000"/>
                </a:solidFill>
                <a:latin typeface="Arial" pitchFamily="34" charset="0"/>
                <a:cs typeface="Arial" pitchFamily="34" charset="0"/>
              </a:rPr>
              <a:t>Excellent time response </a:t>
            </a:r>
            <a:r>
              <a:rPr lang="es-ES" b="1" dirty="0" err="1" smtClean="0">
                <a:solidFill>
                  <a:srgbClr val="060ABA"/>
                </a:solidFill>
                <a:sym typeface="Wingdings" pitchFamily="2" charset="2"/>
              </a:rPr>
              <a:t>Rise</a:t>
            </a:r>
            <a:r>
              <a:rPr lang="es-ES" b="1" dirty="0" smtClean="0">
                <a:solidFill>
                  <a:srgbClr val="060ABA"/>
                </a:solidFill>
                <a:sym typeface="Wingdings" pitchFamily="2" charset="2"/>
              </a:rPr>
              <a:t> time ~5 ns</a:t>
            </a:r>
            <a:endParaRPr lang="en-US" dirty="0" smtClean="0">
              <a:solidFill>
                <a:srgbClr val="060ABA"/>
              </a:solidFill>
              <a:latin typeface="Arial" pitchFamily="34" charset="0"/>
              <a:cs typeface="Arial" pitchFamily="34" charset="0"/>
            </a:endParaRPr>
          </a:p>
          <a:p>
            <a:pPr>
              <a:spcBef>
                <a:spcPct val="50000"/>
              </a:spcBef>
              <a:buFont typeface="Arial" pitchFamily="34" charset="0"/>
              <a:buChar char="•"/>
            </a:pPr>
            <a:r>
              <a:rPr lang="en-US" dirty="0" smtClean="0">
                <a:solidFill>
                  <a:srgbClr val="B80000"/>
                </a:solidFill>
                <a:latin typeface="Arial" pitchFamily="34" charset="0"/>
                <a:cs typeface="Arial" pitchFamily="34" charset="0"/>
              </a:rPr>
              <a:t> Good energy resolution  </a:t>
            </a:r>
            <a:r>
              <a:rPr lang="es-ES" b="1" dirty="0" smtClean="0">
                <a:solidFill>
                  <a:srgbClr val="060ABA"/>
                </a:solidFill>
              </a:rPr>
              <a:t>3.0% @ 662 keV</a:t>
            </a:r>
            <a:endParaRPr lang="en-US" dirty="0" smtClean="0">
              <a:solidFill>
                <a:srgbClr val="060ABA"/>
              </a:solidFill>
              <a:latin typeface="Arial" pitchFamily="34" charset="0"/>
              <a:cs typeface="Arial" pitchFamily="34" charset="0"/>
            </a:endParaRPr>
          </a:p>
          <a:p>
            <a:pPr>
              <a:spcBef>
                <a:spcPct val="50000"/>
              </a:spcBef>
              <a:buFont typeface="Arial" pitchFamily="34" charset="0"/>
              <a:buChar char="•"/>
            </a:pPr>
            <a:r>
              <a:rPr lang="en-US" dirty="0" smtClean="0">
                <a:solidFill>
                  <a:srgbClr val="B80000"/>
                </a:solidFill>
                <a:latin typeface="Arial" pitchFamily="34" charset="0"/>
                <a:cs typeface="Arial" pitchFamily="34" charset="0"/>
              </a:rPr>
              <a:t> High detection efficiency </a:t>
            </a:r>
            <a:r>
              <a:rPr lang="en-US" b="1" dirty="0" smtClean="0">
                <a:solidFill>
                  <a:srgbClr val="060ABA"/>
                </a:solidFill>
                <a:latin typeface="Symbol" charset="2"/>
                <a:cs typeface="Symbol" charset="2"/>
              </a:rPr>
              <a:t>r </a:t>
            </a:r>
            <a:r>
              <a:rPr lang="en-US" b="1" dirty="0" smtClean="0">
                <a:solidFill>
                  <a:srgbClr val="060ABA"/>
                </a:solidFill>
                <a:latin typeface="Arial" pitchFamily="34" charset="0"/>
                <a:cs typeface="Arial" pitchFamily="34" charset="0"/>
              </a:rPr>
              <a:t>= </a:t>
            </a:r>
            <a:r>
              <a:rPr lang="es-ES" b="1" dirty="0" smtClean="0">
                <a:solidFill>
                  <a:srgbClr val="060ABA"/>
                </a:solidFill>
              </a:rPr>
              <a:t>5.08 g/cm</a:t>
            </a:r>
            <a:r>
              <a:rPr lang="es-ES" b="1" baseline="30000" dirty="0" smtClean="0">
                <a:solidFill>
                  <a:srgbClr val="060ABA"/>
                </a:solidFill>
              </a:rPr>
              <a:t>3</a:t>
            </a:r>
          </a:p>
          <a:p>
            <a:pPr>
              <a:spcBef>
                <a:spcPct val="50000"/>
              </a:spcBef>
              <a:buFont typeface="Arial" pitchFamily="34" charset="0"/>
              <a:buChar char="•"/>
            </a:pPr>
            <a:r>
              <a:rPr lang="en-US" dirty="0" smtClean="0">
                <a:solidFill>
                  <a:srgbClr val="B80000"/>
                </a:solidFill>
                <a:latin typeface="Arial" pitchFamily="34" charset="0"/>
                <a:cs typeface="Arial" pitchFamily="34" charset="0"/>
              </a:rPr>
              <a:t> High photon yield           </a:t>
            </a:r>
            <a:r>
              <a:rPr lang="es-ES" b="1" dirty="0" smtClean="0">
                <a:solidFill>
                  <a:srgbClr val="060ABA"/>
                </a:solidFill>
              </a:rPr>
              <a:t>63 000 </a:t>
            </a:r>
            <a:r>
              <a:rPr lang="es-ES" b="1" dirty="0" smtClean="0">
                <a:solidFill>
                  <a:srgbClr val="060ABA"/>
                </a:solidFill>
                <a:latin typeface="Symbol" pitchFamily="18" charset="2"/>
              </a:rPr>
              <a:t>g</a:t>
            </a:r>
            <a:r>
              <a:rPr lang="es-ES" b="1" dirty="0" smtClean="0">
                <a:solidFill>
                  <a:srgbClr val="060ABA"/>
                </a:solidFill>
              </a:rPr>
              <a:t> per MeV</a:t>
            </a:r>
            <a:endParaRPr lang="en-US" b="1" dirty="0" smtClean="0">
              <a:solidFill>
                <a:srgbClr val="060ABA"/>
              </a:solidFill>
              <a:latin typeface="Arial" pitchFamily="34" charset="0"/>
              <a:cs typeface="Arial" pitchFamily="34" charset="0"/>
            </a:endParaRPr>
          </a:p>
        </p:txBody>
      </p:sp>
      <p:sp>
        <p:nvSpPr>
          <p:cNvPr id="23" name="8 CuadroTexto"/>
          <p:cNvSpPr txBox="1">
            <a:spLocks noChangeArrowheads="1"/>
          </p:cNvSpPr>
          <p:nvPr/>
        </p:nvSpPr>
        <p:spPr bwMode="auto">
          <a:xfrm>
            <a:off x="395536" y="1052736"/>
            <a:ext cx="2232248" cy="553998"/>
          </a:xfrm>
          <a:prstGeom prst="rect">
            <a:avLst/>
          </a:prstGeom>
          <a:noFill/>
          <a:ln w="9525">
            <a:noFill/>
            <a:miter lim="800000"/>
            <a:headEnd/>
            <a:tailEnd/>
          </a:ln>
        </p:spPr>
        <p:txBody>
          <a:bodyPr wrap="square">
            <a:spAutoFit/>
          </a:bodyPr>
          <a:lstStyle/>
          <a:p>
            <a:r>
              <a:rPr lang="en-GB" sz="3000" b="1" dirty="0" smtClean="0">
                <a:effectLst>
                  <a:outerShdw blurRad="38100" dist="38100" dir="2700000" algn="tl">
                    <a:srgbClr val="000000">
                      <a:alpha val="43137"/>
                    </a:srgbClr>
                  </a:outerShdw>
                </a:effectLst>
              </a:rPr>
              <a:t> </a:t>
            </a:r>
            <a:endParaRPr lang="es-ES_tradnl" sz="3000" dirty="0">
              <a:effectLst>
                <a:outerShdw blurRad="38100" dist="38100" dir="2700000" algn="tl">
                  <a:srgbClr val="000000">
                    <a:alpha val="43137"/>
                  </a:srgbClr>
                </a:outerShdw>
              </a:effectLst>
            </a:endParaRPr>
          </a:p>
        </p:txBody>
      </p:sp>
      <p:pic>
        <p:nvPicPr>
          <p:cNvPr id="346115" name="Picture 3"/>
          <p:cNvPicPr>
            <a:picLocks noChangeAspect="1" noChangeArrowheads="1"/>
          </p:cNvPicPr>
          <p:nvPr/>
        </p:nvPicPr>
        <p:blipFill>
          <a:blip r:embed="rId3" cstate="print"/>
          <a:srcRect/>
          <a:stretch>
            <a:fillRect/>
          </a:stretch>
        </p:blipFill>
        <p:spPr bwMode="auto">
          <a:xfrm>
            <a:off x="3563888" y="3573016"/>
            <a:ext cx="3384376" cy="2376264"/>
          </a:xfrm>
          <a:prstGeom prst="rect">
            <a:avLst/>
          </a:prstGeom>
          <a:noFill/>
          <a:ln w="19050">
            <a:solidFill>
              <a:schemeClr val="tx2"/>
            </a:solidFill>
            <a:miter lim="800000"/>
            <a:headEnd/>
            <a:tailEnd/>
          </a:ln>
        </p:spPr>
      </p:pic>
      <p:pic>
        <p:nvPicPr>
          <p:cNvPr id="56" name="55 Imagen" descr="labr3_chin2.jpg"/>
          <p:cNvPicPr>
            <a:picLocks noChangeAspect="1"/>
          </p:cNvPicPr>
          <p:nvPr/>
        </p:nvPicPr>
        <p:blipFill>
          <a:blip r:embed="rId4" cstate="print"/>
          <a:srcRect l="20404" t="17233" r="18038" b="11373"/>
          <a:stretch>
            <a:fillRect/>
          </a:stretch>
        </p:blipFill>
        <p:spPr>
          <a:xfrm>
            <a:off x="7524328" y="1556792"/>
            <a:ext cx="1475656" cy="162172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346116" name="Picture 4"/>
          <p:cNvPicPr>
            <a:picLocks noChangeAspect="1" noChangeArrowheads="1"/>
          </p:cNvPicPr>
          <p:nvPr/>
        </p:nvPicPr>
        <p:blipFill>
          <a:blip r:embed="rId5" cstate="print"/>
          <a:srcRect l="2941"/>
          <a:stretch>
            <a:fillRect/>
          </a:stretch>
        </p:blipFill>
        <p:spPr bwMode="auto">
          <a:xfrm>
            <a:off x="179512" y="1556792"/>
            <a:ext cx="2304256" cy="1610584"/>
          </a:xfrm>
          <a:prstGeom prst="rect">
            <a:avLst/>
          </a:prstGeom>
          <a:noFill/>
          <a:ln w="38100">
            <a:solidFill>
              <a:srgbClr val="002060"/>
            </a:solidFill>
            <a:miter lim="800000"/>
            <a:headEnd/>
            <a:tailEnd/>
          </a:ln>
        </p:spPr>
      </p:pic>
      <p:sp>
        <p:nvSpPr>
          <p:cNvPr id="58" name="Text Box 16"/>
          <p:cNvSpPr txBox="1">
            <a:spLocks noChangeArrowheads="1"/>
          </p:cNvSpPr>
          <p:nvPr/>
        </p:nvSpPr>
        <p:spPr bwMode="auto">
          <a:xfrm>
            <a:off x="4572000" y="6021288"/>
            <a:ext cx="4464496" cy="597690"/>
          </a:xfrm>
          <a:prstGeom prst="rect">
            <a:avLst/>
          </a:prstGeom>
          <a:solidFill>
            <a:schemeClr val="bg1"/>
          </a:solidFill>
          <a:ln w="9525">
            <a:solidFill>
              <a:srgbClr val="3333CC"/>
            </a:solidFill>
            <a:miter lim="800000"/>
            <a:headEnd/>
            <a:tailEnd/>
          </a:ln>
        </p:spPr>
        <p:txBody>
          <a:bodyPr wrap="square" lIns="104231" tIns="52115" rIns="104231" bIns="52115">
            <a:spAutoFit/>
          </a:bodyPr>
          <a:lstStyle>
            <a:lvl1pPr eaLnBrk="0" hangingPunct="0">
              <a:defRPr sz="2700">
                <a:solidFill>
                  <a:srgbClr val="0000CC"/>
                </a:solidFill>
                <a:latin typeface="Times New Roman" charset="0"/>
                <a:ea typeface="ＭＳ Ｐゴシック" charset="0"/>
                <a:cs typeface="Arial" charset="0"/>
              </a:defRPr>
            </a:lvl1pPr>
            <a:lvl2pPr marL="37931725" indent="-37474525" eaLnBrk="0" hangingPunct="0">
              <a:defRPr sz="2700">
                <a:solidFill>
                  <a:srgbClr val="0000CC"/>
                </a:solidFill>
                <a:latin typeface="Times New Roman" charset="0"/>
                <a:ea typeface="Arial" charset="0"/>
                <a:cs typeface="Arial" charset="0"/>
              </a:defRPr>
            </a:lvl2pPr>
            <a:lvl3pPr eaLnBrk="0" hangingPunct="0">
              <a:defRPr sz="2700">
                <a:solidFill>
                  <a:srgbClr val="0000CC"/>
                </a:solidFill>
                <a:latin typeface="Times New Roman" charset="0"/>
                <a:ea typeface="Arial" charset="0"/>
                <a:cs typeface="Arial" charset="0"/>
              </a:defRPr>
            </a:lvl3pPr>
            <a:lvl4pPr eaLnBrk="0" hangingPunct="0">
              <a:defRPr sz="2700">
                <a:solidFill>
                  <a:srgbClr val="0000CC"/>
                </a:solidFill>
                <a:latin typeface="Times New Roman" charset="0"/>
                <a:ea typeface="Arial" charset="0"/>
                <a:cs typeface="Arial" charset="0"/>
              </a:defRPr>
            </a:lvl4pPr>
            <a:lvl5pPr eaLnBrk="0" hangingPunct="0">
              <a:defRPr sz="27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7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7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7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700">
                <a:solidFill>
                  <a:srgbClr val="0000CC"/>
                </a:solidFill>
                <a:latin typeface="Times New Roman" charset="0"/>
                <a:ea typeface="Arial" charset="0"/>
                <a:cs typeface="Arial" charset="0"/>
              </a:defRPr>
            </a:lvl9pPr>
          </a:lstStyle>
          <a:p>
            <a:pPr eaLnBrk="1" hangingPunct="1">
              <a:spcBef>
                <a:spcPct val="50000"/>
              </a:spcBef>
            </a:pPr>
            <a:r>
              <a:rPr lang="en-US" sz="1600" b="1" dirty="0" smtClean="0">
                <a:solidFill>
                  <a:srgbClr val="B80000"/>
                </a:solidFill>
                <a:latin typeface="Arial" pitchFamily="34" charset="0"/>
                <a:cs typeface="Arial" pitchFamily="34" charset="0"/>
              </a:rPr>
              <a:t>LaBr</a:t>
            </a:r>
            <a:r>
              <a:rPr lang="en-US" sz="1600" b="1" baseline="-25000" dirty="0" smtClean="0">
                <a:solidFill>
                  <a:srgbClr val="B80000"/>
                </a:solidFill>
                <a:latin typeface="Arial" pitchFamily="34" charset="0"/>
                <a:cs typeface="Arial" pitchFamily="34" charset="0"/>
              </a:rPr>
              <a:t>3</a:t>
            </a:r>
            <a:r>
              <a:rPr lang="en-US" sz="1600" b="1" dirty="0" smtClean="0">
                <a:solidFill>
                  <a:srgbClr val="B80000"/>
                </a:solidFill>
                <a:latin typeface="Arial" pitchFamily="34" charset="0"/>
                <a:cs typeface="Arial" pitchFamily="34" charset="0"/>
              </a:rPr>
              <a:t>(Ce) are the option of choice for large high-performance arrays for fast-timing.</a:t>
            </a:r>
          </a:p>
        </p:txBody>
      </p:sp>
      <p:pic>
        <p:nvPicPr>
          <p:cNvPr id="346117" name="Picture 5"/>
          <p:cNvPicPr>
            <a:picLocks noChangeAspect="1" noChangeArrowheads="1"/>
          </p:cNvPicPr>
          <p:nvPr/>
        </p:nvPicPr>
        <p:blipFill>
          <a:blip r:embed="rId6" cstate="print"/>
          <a:srcRect/>
          <a:stretch>
            <a:fillRect/>
          </a:stretch>
        </p:blipFill>
        <p:spPr bwMode="auto">
          <a:xfrm>
            <a:off x="7164288" y="3573016"/>
            <a:ext cx="1872208" cy="2376264"/>
          </a:xfrm>
          <a:prstGeom prst="rect">
            <a:avLst/>
          </a:prstGeom>
          <a:noFill/>
          <a:ln w="28575">
            <a:solidFill>
              <a:schemeClr val="tx2"/>
            </a:solidFill>
            <a:miter lim="800000"/>
            <a:headEnd/>
            <a:tailEnd/>
          </a:ln>
        </p:spPr>
      </p:pic>
      <p:pic>
        <p:nvPicPr>
          <p:cNvPr id="59" name="58 Imagen" descr="Graph2.png"/>
          <p:cNvPicPr>
            <a:picLocks noChangeAspect="1"/>
          </p:cNvPicPr>
          <p:nvPr/>
        </p:nvPicPr>
        <p:blipFill>
          <a:blip r:embed="rId7" cstate="print"/>
          <a:srcRect l="5281" t="7173" r="11541" b="3917"/>
          <a:stretch>
            <a:fillRect/>
          </a:stretch>
        </p:blipFill>
        <p:spPr>
          <a:xfrm>
            <a:off x="179512" y="3560962"/>
            <a:ext cx="3168351" cy="2388318"/>
          </a:xfrm>
          <a:prstGeom prst="rect">
            <a:avLst/>
          </a:prstGeom>
          <a:ln w="19050">
            <a:solidFill>
              <a:schemeClr val="tx2"/>
            </a:solidFill>
          </a:ln>
        </p:spPr>
      </p:pic>
      <p:sp>
        <p:nvSpPr>
          <p:cNvPr id="60" name="Text Box 16"/>
          <p:cNvSpPr txBox="1">
            <a:spLocks noChangeArrowheads="1"/>
          </p:cNvSpPr>
          <p:nvPr/>
        </p:nvSpPr>
        <p:spPr bwMode="auto">
          <a:xfrm>
            <a:off x="179512" y="6021288"/>
            <a:ext cx="4320480" cy="597690"/>
          </a:xfrm>
          <a:prstGeom prst="rect">
            <a:avLst/>
          </a:prstGeom>
          <a:solidFill>
            <a:schemeClr val="bg1"/>
          </a:solidFill>
          <a:ln w="9525">
            <a:solidFill>
              <a:srgbClr val="3333CC"/>
            </a:solidFill>
            <a:miter lim="800000"/>
            <a:headEnd/>
            <a:tailEnd/>
          </a:ln>
        </p:spPr>
        <p:txBody>
          <a:bodyPr wrap="square" lIns="104231" tIns="52115" rIns="104231" bIns="52115">
            <a:spAutoFit/>
          </a:bodyPr>
          <a:lstStyle>
            <a:lvl1pPr eaLnBrk="0" hangingPunct="0">
              <a:defRPr sz="2700">
                <a:solidFill>
                  <a:srgbClr val="0000CC"/>
                </a:solidFill>
                <a:latin typeface="Times New Roman" charset="0"/>
                <a:ea typeface="ＭＳ Ｐゴシック" charset="0"/>
                <a:cs typeface="Arial" charset="0"/>
              </a:defRPr>
            </a:lvl1pPr>
            <a:lvl2pPr marL="37931725" indent="-37474525" eaLnBrk="0" hangingPunct="0">
              <a:defRPr sz="2700">
                <a:solidFill>
                  <a:srgbClr val="0000CC"/>
                </a:solidFill>
                <a:latin typeface="Times New Roman" charset="0"/>
                <a:ea typeface="Arial" charset="0"/>
                <a:cs typeface="Arial" charset="0"/>
              </a:defRPr>
            </a:lvl2pPr>
            <a:lvl3pPr eaLnBrk="0" hangingPunct="0">
              <a:defRPr sz="2700">
                <a:solidFill>
                  <a:srgbClr val="0000CC"/>
                </a:solidFill>
                <a:latin typeface="Times New Roman" charset="0"/>
                <a:ea typeface="Arial" charset="0"/>
                <a:cs typeface="Arial" charset="0"/>
              </a:defRPr>
            </a:lvl3pPr>
            <a:lvl4pPr eaLnBrk="0" hangingPunct="0">
              <a:defRPr sz="2700">
                <a:solidFill>
                  <a:srgbClr val="0000CC"/>
                </a:solidFill>
                <a:latin typeface="Times New Roman" charset="0"/>
                <a:ea typeface="Arial" charset="0"/>
                <a:cs typeface="Arial" charset="0"/>
              </a:defRPr>
            </a:lvl4pPr>
            <a:lvl5pPr eaLnBrk="0" hangingPunct="0">
              <a:defRPr sz="27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7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7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7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700">
                <a:solidFill>
                  <a:srgbClr val="0000CC"/>
                </a:solidFill>
                <a:latin typeface="Times New Roman" charset="0"/>
                <a:ea typeface="Arial" charset="0"/>
                <a:cs typeface="Arial" charset="0"/>
              </a:defRPr>
            </a:lvl9pPr>
          </a:lstStyle>
          <a:p>
            <a:pPr eaLnBrk="1" hangingPunct="1">
              <a:spcBef>
                <a:spcPct val="50000"/>
              </a:spcBef>
            </a:pPr>
            <a:r>
              <a:rPr lang="en-US" sz="1600" b="1" dirty="0" smtClean="0">
                <a:solidFill>
                  <a:srgbClr val="B80000"/>
                </a:solidFill>
                <a:latin typeface="Arial" pitchFamily="34" charset="0"/>
                <a:cs typeface="Arial" pitchFamily="34" charset="0"/>
              </a:rPr>
              <a:t>LaBr</a:t>
            </a:r>
            <a:r>
              <a:rPr lang="en-US" sz="1600" b="1" baseline="-25000" dirty="0" smtClean="0">
                <a:solidFill>
                  <a:srgbClr val="B80000"/>
                </a:solidFill>
                <a:latin typeface="Arial" pitchFamily="34" charset="0"/>
                <a:cs typeface="Arial" pitchFamily="34" charset="0"/>
              </a:rPr>
              <a:t>3</a:t>
            </a:r>
            <a:r>
              <a:rPr lang="en-US" sz="1600" b="1" dirty="0" smtClean="0">
                <a:solidFill>
                  <a:srgbClr val="B80000"/>
                </a:solidFill>
                <a:latin typeface="Arial" pitchFamily="34" charset="0"/>
                <a:cs typeface="Arial" pitchFamily="34" charset="0"/>
              </a:rPr>
              <a:t>(Ce) are the current standard in the application of the fast-timing methods.</a:t>
            </a:r>
          </a:p>
        </p:txBody>
      </p:sp>
      <p:sp>
        <p:nvSpPr>
          <p:cNvPr id="19" name="Rectangle 2"/>
          <p:cNvSpPr txBox="1">
            <a:spLocks noChangeArrowheads="1"/>
          </p:cNvSpPr>
          <p:nvPr/>
        </p:nvSpPr>
        <p:spPr bwMode="auto">
          <a:xfrm>
            <a:off x="395536"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slow">
    <p:pull dir="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1"/>
          <p:cNvPicPr>
            <a:picLocks noChangeAspect="1" noChangeArrowheads="1"/>
          </p:cNvPicPr>
          <p:nvPr/>
        </p:nvPicPr>
        <p:blipFill>
          <a:blip r:embed="rId3" cstate="print"/>
          <a:srcRect/>
          <a:stretch>
            <a:fillRect/>
          </a:stretch>
        </p:blipFill>
        <p:spPr bwMode="auto">
          <a:xfrm>
            <a:off x="351209" y="1196975"/>
            <a:ext cx="4868863" cy="3168650"/>
          </a:xfrm>
          <a:prstGeom prst="rect">
            <a:avLst/>
          </a:prstGeom>
          <a:solidFill>
            <a:srgbClr val="FFFFFF">
              <a:shade val="85000"/>
            </a:srgbClr>
          </a:solidFill>
          <a:ln w="12700" cap="sq">
            <a:solidFill>
              <a:srgbClr val="000099"/>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8" name="30 Marcador de número de diapositiva"/>
          <p:cNvSpPr>
            <a:spLocks noGrp="1"/>
          </p:cNvSpPr>
          <p:nvPr>
            <p:ph type="sldNum" sz="quarter" idx="12"/>
          </p:nvPr>
        </p:nvSpPr>
        <p:spPr>
          <a:xfrm>
            <a:off x="8748464" y="6592267"/>
            <a:ext cx="395536" cy="365125"/>
          </a:xfrm>
        </p:spPr>
        <p:txBody>
          <a:bodyPr/>
          <a:lstStyle/>
          <a:p>
            <a:pPr>
              <a:defRPr/>
            </a:pPr>
            <a:fld id="{98A2EE96-BED7-4DAD-871F-BA89A52F8872}" type="slidenum">
              <a:rPr lang="es-ES" b="1" smtClean="0">
                <a:solidFill>
                  <a:schemeClr val="tx1"/>
                </a:solidFill>
              </a:rPr>
              <a:pPr>
                <a:defRPr/>
              </a:pPr>
              <a:t>55</a:t>
            </a:fld>
            <a:endParaRPr lang="es-ES" b="1" dirty="0">
              <a:solidFill>
                <a:schemeClr val="tx1"/>
              </a:solidFill>
            </a:endParaRPr>
          </a:p>
        </p:txBody>
      </p:sp>
      <p:sp>
        <p:nvSpPr>
          <p:cNvPr id="13" name="8 CuadroTexto"/>
          <p:cNvSpPr txBox="1">
            <a:spLocks noChangeArrowheads="1"/>
          </p:cNvSpPr>
          <p:nvPr/>
        </p:nvSpPr>
        <p:spPr bwMode="auto">
          <a:xfrm>
            <a:off x="2915816" y="539969"/>
            <a:ext cx="3744416" cy="553998"/>
          </a:xfrm>
          <a:prstGeom prst="rect">
            <a:avLst/>
          </a:prstGeom>
          <a:noFill/>
          <a:ln w="9525">
            <a:noFill/>
            <a:miter lim="800000"/>
            <a:headEnd/>
            <a:tailEnd/>
          </a:ln>
        </p:spPr>
        <p:txBody>
          <a:bodyPr wrap="square">
            <a:spAutoFit/>
          </a:bodyPr>
          <a:lstStyle/>
          <a:p>
            <a:r>
              <a:rPr lang="en-GB" sz="3000" b="1" dirty="0" smtClean="0">
                <a:solidFill>
                  <a:srgbClr val="9E0000"/>
                </a:solidFill>
                <a:effectLst>
                  <a:outerShdw blurRad="38100" dist="38100" dir="2700000" algn="tl">
                    <a:srgbClr val="000000">
                      <a:alpha val="43137"/>
                    </a:srgbClr>
                  </a:outerShdw>
                </a:effectLst>
              </a:rPr>
              <a:t>Fast-timing setup</a:t>
            </a:r>
            <a:r>
              <a:rPr lang="en-GB" sz="3000" b="1" dirty="0" smtClean="0"/>
              <a:t> </a:t>
            </a:r>
            <a:endParaRPr lang="es-ES_tradnl" sz="3000" dirty="0"/>
          </a:p>
        </p:txBody>
      </p:sp>
      <p:pic>
        <p:nvPicPr>
          <p:cNvPr id="8" name="Picture 4" descr="NIMS modules_tad_26_06_2012"/>
          <p:cNvPicPr>
            <a:picLocks noChangeAspect="1" noChangeArrowheads="1"/>
          </p:cNvPicPr>
          <p:nvPr/>
        </p:nvPicPr>
        <p:blipFill>
          <a:blip r:embed="rId4" cstate="print"/>
          <a:srcRect t="27429" b="1917"/>
          <a:stretch>
            <a:fillRect/>
          </a:stretch>
        </p:blipFill>
        <p:spPr bwMode="auto">
          <a:xfrm>
            <a:off x="5508104" y="4293096"/>
            <a:ext cx="3394075" cy="2303984"/>
          </a:xfrm>
          <a:prstGeom prst="rect">
            <a:avLst/>
          </a:prstGeom>
          <a:noFill/>
          <a:ln w="19050" cap="sq">
            <a:solidFill>
              <a:srgbClr val="000099"/>
            </a:solidFill>
            <a:miter lim="800000"/>
            <a:headEnd/>
            <a:tailEnd/>
          </a:ln>
          <a:effectLst>
            <a:outerShdw blurRad="57150" dist="50800" dir="2700000" algn="tl" rotWithShape="0">
              <a:srgbClr val="000000">
                <a:alpha val="40000"/>
              </a:srgbClr>
            </a:outerShdw>
          </a:effectLst>
        </p:spPr>
      </p:pic>
      <p:pic>
        <p:nvPicPr>
          <p:cNvPr id="10" name="Imagen 4" descr="PMTS"/>
          <p:cNvPicPr>
            <a:picLocks noChangeAspect="1" noChangeArrowheads="1"/>
          </p:cNvPicPr>
          <p:nvPr/>
        </p:nvPicPr>
        <p:blipFill>
          <a:blip r:embed="rId5" cstate="print"/>
          <a:srcRect t="28831" b="11894"/>
          <a:stretch>
            <a:fillRect/>
          </a:stretch>
        </p:blipFill>
        <p:spPr bwMode="auto">
          <a:xfrm>
            <a:off x="5420171" y="1196752"/>
            <a:ext cx="3472309" cy="1935835"/>
          </a:xfrm>
          <a:prstGeom prst="roundRect">
            <a:avLst>
              <a:gd name="adj" fmla="val 16667"/>
            </a:avLst>
          </a:prstGeom>
          <a:noFill/>
          <a:ln w="19050">
            <a:solidFill>
              <a:srgbClr val="000099"/>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6"/>
          <p:cNvPicPr>
            <a:picLocks noChangeAspect="1" noChangeArrowheads="1"/>
          </p:cNvPicPr>
          <p:nvPr/>
        </p:nvPicPr>
        <p:blipFill>
          <a:blip r:embed="rId6" cstate="print"/>
          <a:srcRect t="17793" b="11031"/>
          <a:stretch>
            <a:fillRect/>
          </a:stretch>
        </p:blipFill>
        <p:spPr bwMode="auto">
          <a:xfrm>
            <a:off x="395536" y="4797152"/>
            <a:ext cx="2232248" cy="1325494"/>
          </a:xfrm>
          <a:prstGeom prst="rect">
            <a:avLst/>
          </a:prstGeom>
          <a:noFill/>
          <a:ln w="19050">
            <a:solidFill>
              <a:srgbClr val="000099"/>
            </a:solidFill>
            <a:miter lim="800000"/>
            <a:headEnd/>
            <a:tailEnd/>
          </a:ln>
        </p:spPr>
      </p:pic>
      <p:pic>
        <p:nvPicPr>
          <p:cNvPr id="12" name="Picture 7"/>
          <p:cNvPicPr>
            <a:picLocks noChangeAspect="1" noChangeArrowheads="1"/>
          </p:cNvPicPr>
          <p:nvPr/>
        </p:nvPicPr>
        <p:blipFill>
          <a:blip r:embed="rId7" cstate="print"/>
          <a:srcRect t="10481" b="35281"/>
          <a:stretch>
            <a:fillRect/>
          </a:stretch>
        </p:blipFill>
        <p:spPr bwMode="auto">
          <a:xfrm>
            <a:off x="2915816" y="4797152"/>
            <a:ext cx="2232248" cy="1325494"/>
          </a:xfrm>
          <a:prstGeom prst="rect">
            <a:avLst/>
          </a:prstGeom>
          <a:noFill/>
          <a:ln w="19050">
            <a:solidFill>
              <a:srgbClr val="000099"/>
            </a:solidFill>
            <a:miter lim="800000"/>
            <a:headEnd/>
            <a:tailEnd/>
          </a:ln>
        </p:spPr>
      </p:pic>
      <p:grpSp>
        <p:nvGrpSpPr>
          <p:cNvPr id="2" name="15 Grupo"/>
          <p:cNvGrpSpPr>
            <a:grpSpLocks/>
          </p:cNvGrpSpPr>
          <p:nvPr/>
        </p:nvGrpSpPr>
        <p:grpSpPr bwMode="auto">
          <a:xfrm>
            <a:off x="395536" y="6093296"/>
            <a:ext cx="2448272" cy="544966"/>
            <a:chOff x="755576" y="5886817"/>
            <a:chExt cx="1944216" cy="545104"/>
          </a:xfrm>
        </p:grpSpPr>
        <p:sp>
          <p:nvSpPr>
            <p:cNvPr id="15" name="9 CuadroTexto"/>
            <p:cNvSpPr txBox="1">
              <a:spLocks noChangeArrowheads="1"/>
            </p:cNvSpPr>
            <p:nvPr/>
          </p:nvSpPr>
          <p:spPr bwMode="auto">
            <a:xfrm>
              <a:off x="1115616" y="5886817"/>
              <a:ext cx="1584176" cy="338639"/>
            </a:xfrm>
            <a:prstGeom prst="rect">
              <a:avLst/>
            </a:prstGeom>
            <a:noFill/>
            <a:ln w="9525">
              <a:noFill/>
              <a:miter lim="800000"/>
              <a:headEnd/>
              <a:tailEnd/>
            </a:ln>
          </p:spPr>
          <p:txBody>
            <a:bodyPr>
              <a:spAutoFit/>
            </a:bodyPr>
            <a:lstStyle/>
            <a:p>
              <a:r>
                <a:rPr lang="es-ES" sz="1600" b="1" dirty="0" err="1" smtClean="0"/>
                <a:t>Anode</a:t>
              </a:r>
              <a:r>
                <a:rPr lang="es-ES" sz="1600" b="1" dirty="0" smtClean="0"/>
                <a:t> pulse</a:t>
              </a:r>
              <a:endParaRPr lang="es-ES" sz="1600" b="1" dirty="0"/>
            </a:p>
          </p:txBody>
        </p:sp>
        <p:sp>
          <p:nvSpPr>
            <p:cNvPr id="16" name="10 CuadroTexto"/>
            <p:cNvSpPr txBox="1">
              <a:spLocks noChangeArrowheads="1"/>
            </p:cNvSpPr>
            <p:nvPr/>
          </p:nvSpPr>
          <p:spPr bwMode="auto">
            <a:xfrm>
              <a:off x="755576" y="6093281"/>
              <a:ext cx="1944216" cy="338640"/>
            </a:xfrm>
            <a:prstGeom prst="rect">
              <a:avLst/>
            </a:prstGeom>
            <a:noFill/>
            <a:ln w="9525">
              <a:noFill/>
              <a:miter lim="800000"/>
              <a:headEnd/>
              <a:tailEnd/>
            </a:ln>
          </p:spPr>
          <p:txBody>
            <a:bodyPr wrap="square">
              <a:spAutoFit/>
            </a:bodyPr>
            <a:lstStyle/>
            <a:p>
              <a:r>
                <a:rPr lang="es-ES" sz="1600" b="1" dirty="0" smtClean="0"/>
                <a:t>Time </a:t>
              </a:r>
              <a:r>
                <a:rPr lang="es-ES" sz="1600" b="1" dirty="0" err="1" smtClean="0"/>
                <a:t>measurements</a:t>
              </a:r>
              <a:endParaRPr lang="es-ES" sz="1600" b="1" dirty="0"/>
            </a:p>
          </p:txBody>
        </p:sp>
      </p:grpSp>
      <p:grpSp>
        <p:nvGrpSpPr>
          <p:cNvPr id="3" name="14 Grupo"/>
          <p:cNvGrpSpPr>
            <a:grpSpLocks/>
          </p:cNvGrpSpPr>
          <p:nvPr/>
        </p:nvGrpSpPr>
        <p:grpSpPr bwMode="auto">
          <a:xfrm>
            <a:off x="2915816" y="6093296"/>
            <a:ext cx="2520304" cy="543743"/>
            <a:chOff x="2483798" y="5867050"/>
            <a:chExt cx="2520269" cy="542985"/>
          </a:xfrm>
        </p:grpSpPr>
        <p:sp>
          <p:nvSpPr>
            <p:cNvPr id="20" name="11 CuadroTexto"/>
            <p:cNvSpPr txBox="1">
              <a:spLocks noChangeArrowheads="1"/>
            </p:cNvSpPr>
            <p:nvPr/>
          </p:nvSpPr>
          <p:spPr bwMode="auto">
            <a:xfrm>
              <a:off x="2843833" y="5867050"/>
              <a:ext cx="2160234" cy="338082"/>
            </a:xfrm>
            <a:prstGeom prst="rect">
              <a:avLst/>
            </a:prstGeom>
            <a:noFill/>
            <a:ln w="9525">
              <a:noFill/>
              <a:miter lim="800000"/>
              <a:headEnd/>
              <a:tailEnd/>
            </a:ln>
          </p:spPr>
          <p:txBody>
            <a:bodyPr wrap="square">
              <a:spAutoFit/>
            </a:bodyPr>
            <a:lstStyle/>
            <a:p>
              <a:r>
                <a:rPr lang="es-ES" sz="1600" b="1" dirty="0" err="1" smtClean="0"/>
                <a:t>Dynode</a:t>
              </a:r>
              <a:r>
                <a:rPr lang="es-ES" sz="1600" b="1" dirty="0" smtClean="0"/>
                <a:t> pulse</a:t>
              </a:r>
              <a:endParaRPr lang="es-ES" sz="1600" b="1" dirty="0"/>
            </a:p>
          </p:txBody>
        </p:sp>
        <p:sp>
          <p:nvSpPr>
            <p:cNvPr id="21" name="12 CuadroTexto"/>
            <p:cNvSpPr txBox="1">
              <a:spLocks noChangeArrowheads="1"/>
            </p:cNvSpPr>
            <p:nvPr/>
          </p:nvSpPr>
          <p:spPr bwMode="auto">
            <a:xfrm>
              <a:off x="2483798" y="6071953"/>
              <a:ext cx="2383953" cy="338082"/>
            </a:xfrm>
            <a:prstGeom prst="rect">
              <a:avLst/>
            </a:prstGeom>
            <a:noFill/>
            <a:ln w="9525">
              <a:noFill/>
              <a:miter lim="800000"/>
              <a:headEnd/>
              <a:tailEnd/>
            </a:ln>
          </p:spPr>
          <p:txBody>
            <a:bodyPr wrap="none">
              <a:spAutoFit/>
            </a:bodyPr>
            <a:lstStyle/>
            <a:p>
              <a:r>
                <a:rPr lang="es-ES" sz="1600" b="1" dirty="0" err="1" smtClean="0"/>
                <a:t>Energy</a:t>
              </a:r>
              <a:r>
                <a:rPr lang="es-ES" sz="1600" b="1" dirty="0" smtClean="0"/>
                <a:t> </a:t>
              </a:r>
              <a:r>
                <a:rPr lang="es-ES" sz="1600" b="1" dirty="0" err="1" smtClean="0"/>
                <a:t>measurements</a:t>
              </a:r>
              <a:endParaRPr lang="es-ES" sz="1600" b="1" dirty="0"/>
            </a:p>
          </p:txBody>
        </p:sp>
      </p:grpSp>
      <p:sp>
        <p:nvSpPr>
          <p:cNvPr id="22" name="19 CuadroTexto"/>
          <p:cNvSpPr txBox="1">
            <a:spLocks noChangeArrowheads="1"/>
          </p:cNvSpPr>
          <p:nvPr/>
        </p:nvSpPr>
        <p:spPr bwMode="auto">
          <a:xfrm>
            <a:off x="4148818" y="4437112"/>
            <a:ext cx="1143262" cy="338554"/>
          </a:xfrm>
          <a:prstGeom prst="rect">
            <a:avLst/>
          </a:prstGeom>
          <a:noFill/>
          <a:ln w="9525">
            <a:noFill/>
            <a:miter lim="800000"/>
            <a:headEnd/>
            <a:tailEnd/>
          </a:ln>
        </p:spPr>
        <p:txBody>
          <a:bodyPr wrap="none">
            <a:spAutoFit/>
          </a:bodyPr>
          <a:lstStyle/>
          <a:p>
            <a:r>
              <a:rPr lang="es-ES" sz="1600" b="1" dirty="0" err="1" smtClean="0"/>
              <a:t>List</a:t>
            </a:r>
            <a:r>
              <a:rPr lang="es-ES" sz="1600" b="1" dirty="0" smtClean="0"/>
              <a:t> </a:t>
            </a:r>
            <a:r>
              <a:rPr lang="es-ES" sz="1600" b="1" dirty="0" err="1" smtClean="0"/>
              <a:t>Mode</a:t>
            </a:r>
            <a:endParaRPr lang="es-ES" sz="1600" b="1" dirty="0"/>
          </a:p>
        </p:txBody>
      </p:sp>
      <p:sp>
        <p:nvSpPr>
          <p:cNvPr id="23" name="22 Flecha derecha"/>
          <p:cNvSpPr/>
          <p:nvPr/>
        </p:nvSpPr>
        <p:spPr>
          <a:xfrm rot="5400000">
            <a:off x="4535996" y="4257092"/>
            <a:ext cx="288032" cy="216024"/>
          </a:xfrm>
          <a:prstGeom prst="rightArrow">
            <a:avLst/>
          </a:prstGeom>
          <a:solidFill>
            <a:srgbClr val="66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 name="24 Grupo"/>
          <p:cNvGrpSpPr/>
          <p:nvPr/>
        </p:nvGrpSpPr>
        <p:grpSpPr>
          <a:xfrm>
            <a:off x="5003254" y="3140968"/>
            <a:ext cx="4249266" cy="864096"/>
            <a:chOff x="5003254" y="3068960"/>
            <a:chExt cx="4249266" cy="864096"/>
          </a:xfrm>
        </p:grpSpPr>
        <p:sp>
          <p:nvSpPr>
            <p:cNvPr id="25" name="13 CuadroTexto"/>
            <p:cNvSpPr txBox="1">
              <a:spLocks noChangeArrowheads="1"/>
            </p:cNvSpPr>
            <p:nvPr/>
          </p:nvSpPr>
          <p:spPr bwMode="auto">
            <a:xfrm>
              <a:off x="6445002" y="3068960"/>
              <a:ext cx="2303462" cy="430887"/>
            </a:xfrm>
            <a:prstGeom prst="rect">
              <a:avLst/>
            </a:prstGeom>
            <a:noFill/>
            <a:ln w="9525">
              <a:noFill/>
              <a:miter lim="800000"/>
              <a:headEnd/>
              <a:tailEnd/>
            </a:ln>
          </p:spPr>
          <p:txBody>
            <a:bodyPr>
              <a:spAutoFit/>
            </a:bodyPr>
            <a:lstStyle/>
            <a:p>
              <a:r>
                <a:rPr lang="es-ES" sz="2200" b="1" dirty="0" smtClean="0"/>
                <a:t>Test </a:t>
              </a:r>
              <a:r>
                <a:rPr lang="es-ES" sz="2200" b="1" dirty="0" err="1" smtClean="0"/>
                <a:t>bench</a:t>
              </a:r>
              <a:endParaRPr lang="es-ES" sz="2200" b="1" dirty="0"/>
            </a:p>
          </p:txBody>
        </p:sp>
        <p:grpSp>
          <p:nvGrpSpPr>
            <p:cNvPr id="5" name="23 Grupo"/>
            <p:cNvGrpSpPr/>
            <p:nvPr/>
          </p:nvGrpSpPr>
          <p:grpSpPr>
            <a:xfrm>
              <a:off x="5003254" y="3501008"/>
              <a:ext cx="4249266" cy="432048"/>
              <a:chOff x="5003254" y="3501008"/>
              <a:chExt cx="4249266" cy="432048"/>
            </a:xfrm>
          </p:grpSpPr>
          <p:sp>
            <p:nvSpPr>
              <p:cNvPr id="27" name="8 CuadroTexto"/>
              <p:cNvSpPr txBox="1">
                <a:spLocks noChangeArrowheads="1"/>
              </p:cNvSpPr>
              <p:nvPr/>
            </p:nvSpPr>
            <p:spPr bwMode="auto">
              <a:xfrm>
                <a:off x="6947470" y="3594502"/>
                <a:ext cx="2305050" cy="338554"/>
              </a:xfrm>
              <a:prstGeom prst="rect">
                <a:avLst/>
              </a:prstGeom>
              <a:noFill/>
              <a:ln w="19050">
                <a:noFill/>
                <a:miter lim="800000"/>
                <a:headEnd/>
                <a:tailEnd/>
              </a:ln>
            </p:spPr>
            <p:txBody>
              <a:bodyPr>
                <a:spAutoFit/>
              </a:bodyPr>
              <a:lstStyle/>
              <a:p>
                <a:pPr algn="ctr"/>
                <a:endParaRPr lang="es-ES" sz="1600" b="1" dirty="0" smtClean="0"/>
              </a:p>
            </p:txBody>
          </p:sp>
          <p:sp>
            <p:nvSpPr>
              <p:cNvPr id="28" name="8 CuadroTexto"/>
              <p:cNvSpPr txBox="1">
                <a:spLocks noChangeArrowheads="1"/>
              </p:cNvSpPr>
              <p:nvPr/>
            </p:nvSpPr>
            <p:spPr bwMode="auto">
              <a:xfrm>
                <a:off x="5003254" y="3594502"/>
                <a:ext cx="2305050" cy="338554"/>
              </a:xfrm>
              <a:prstGeom prst="rect">
                <a:avLst/>
              </a:prstGeom>
              <a:noFill/>
              <a:ln w="19050">
                <a:noFill/>
                <a:miter lim="800000"/>
                <a:headEnd/>
                <a:tailEnd/>
              </a:ln>
            </p:spPr>
            <p:txBody>
              <a:bodyPr wrap="square">
                <a:spAutoFit/>
              </a:bodyPr>
              <a:lstStyle/>
              <a:p>
                <a:pPr algn="ctr"/>
                <a:endParaRPr lang="es-ES" sz="1600" b="1" dirty="0"/>
              </a:p>
            </p:txBody>
          </p:sp>
          <p:cxnSp>
            <p:nvCxnSpPr>
              <p:cNvPr id="29" name="28 Conector recto de flecha"/>
              <p:cNvCxnSpPr/>
              <p:nvPr/>
            </p:nvCxnSpPr>
            <p:spPr>
              <a:xfrm flipH="1">
                <a:off x="6444208" y="3501008"/>
                <a:ext cx="216024" cy="216024"/>
              </a:xfrm>
              <a:prstGeom prst="straightConnector1">
                <a:avLst/>
              </a:prstGeom>
              <a:ln w="28575">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p:nvPr/>
            </p:nvCxnSpPr>
            <p:spPr>
              <a:xfrm>
                <a:off x="7676728" y="3509392"/>
                <a:ext cx="279648" cy="207640"/>
              </a:xfrm>
              <a:prstGeom prst="straightConnector1">
                <a:avLst/>
              </a:prstGeom>
              <a:ln w="28575">
                <a:solidFill>
                  <a:srgbClr val="000099"/>
                </a:solidFill>
                <a:tailEnd type="arrow"/>
              </a:ln>
            </p:spPr>
            <p:style>
              <a:lnRef idx="1">
                <a:schemeClr val="accent1"/>
              </a:lnRef>
              <a:fillRef idx="0">
                <a:schemeClr val="accent1"/>
              </a:fillRef>
              <a:effectRef idx="0">
                <a:schemeClr val="accent1"/>
              </a:effectRef>
              <a:fontRef idx="minor">
                <a:schemeClr val="tx1"/>
              </a:fontRef>
            </p:style>
          </p:cxnSp>
        </p:grpSp>
      </p:grpSp>
      <p:sp>
        <p:nvSpPr>
          <p:cNvPr id="31" name="30 CuadroTexto"/>
          <p:cNvSpPr txBox="1"/>
          <p:nvPr/>
        </p:nvSpPr>
        <p:spPr>
          <a:xfrm>
            <a:off x="5304992" y="3779748"/>
            <a:ext cx="1572516" cy="369332"/>
          </a:xfrm>
          <a:prstGeom prst="rect">
            <a:avLst/>
          </a:prstGeom>
          <a:noFill/>
        </p:spPr>
        <p:txBody>
          <a:bodyPr wrap="none" rtlCol="0">
            <a:spAutoFit/>
          </a:bodyPr>
          <a:lstStyle/>
          <a:p>
            <a:r>
              <a:rPr lang="es-ES" b="1" dirty="0" smtClean="0"/>
              <a:t>BaF</a:t>
            </a:r>
            <a:r>
              <a:rPr lang="es-ES" b="1" baseline="-25000" dirty="0" smtClean="0"/>
              <a:t>2</a:t>
            </a:r>
            <a:r>
              <a:rPr lang="es-ES" b="1" dirty="0" smtClean="0"/>
              <a:t>+XP2D0</a:t>
            </a:r>
            <a:endParaRPr lang="es-ES" b="1" dirty="0"/>
          </a:p>
        </p:txBody>
      </p:sp>
      <p:sp>
        <p:nvSpPr>
          <p:cNvPr id="32" name="31 CuadroTexto"/>
          <p:cNvSpPr txBox="1"/>
          <p:nvPr/>
        </p:nvSpPr>
        <p:spPr>
          <a:xfrm>
            <a:off x="7092280" y="3789040"/>
            <a:ext cx="2058577" cy="369332"/>
          </a:xfrm>
          <a:prstGeom prst="rect">
            <a:avLst/>
          </a:prstGeom>
          <a:noFill/>
        </p:spPr>
        <p:txBody>
          <a:bodyPr wrap="none" rtlCol="0">
            <a:spAutoFit/>
          </a:bodyPr>
          <a:lstStyle/>
          <a:p>
            <a:r>
              <a:rPr lang="es-ES" b="1" dirty="0" smtClean="0"/>
              <a:t>LaBr</a:t>
            </a:r>
            <a:r>
              <a:rPr lang="es-ES" b="1" baseline="-25000" dirty="0" smtClean="0"/>
              <a:t>3</a:t>
            </a:r>
            <a:r>
              <a:rPr lang="es-ES" b="1" dirty="0" smtClean="0"/>
              <a:t>(Ce)+R9779</a:t>
            </a:r>
            <a:endParaRPr lang="es-ES" b="1" baseline="-25000" dirty="0"/>
          </a:p>
        </p:txBody>
      </p:sp>
      <p:sp>
        <p:nvSpPr>
          <p:cNvPr id="34" name="33 Rectángulo"/>
          <p:cNvSpPr/>
          <p:nvPr/>
        </p:nvSpPr>
        <p:spPr>
          <a:xfrm>
            <a:off x="2195736" y="1340768"/>
            <a:ext cx="288032"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dirty="0">
              <a:solidFill>
                <a:schemeClr val="tx1"/>
              </a:solidFill>
              <a:latin typeface="Arial" pitchFamily="34" charset="0"/>
              <a:cs typeface="Arial" pitchFamily="34" charset="0"/>
            </a:endParaRPr>
          </a:p>
        </p:txBody>
      </p:sp>
      <p:sp>
        <p:nvSpPr>
          <p:cNvPr id="35" name="34 CuadroTexto"/>
          <p:cNvSpPr txBox="1"/>
          <p:nvPr/>
        </p:nvSpPr>
        <p:spPr>
          <a:xfrm>
            <a:off x="2123728" y="1340768"/>
            <a:ext cx="447558" cy="246221"/>
          </a:xfrm>
          <a:prstGeom prst="rect">
            <a:avLst/>
          </a:prstGeom>
          <a:noFill/>
        </p:spPr>
        <p:txBody>
          <a:bodyPr wrap="none" rtlCol="0">
            <a:spAutoFit/>
          </a:bodyPr>
          <a:lstStyle/>
          <a:p>
            <a:r>
              <a:rPr lang="es-ES" sz="1000" b="1" dirty="0" smtClean="0"/>
              <a:t>Test</a:t>
            </a:r>
            <a:endParaRPr lang="es-ES" sz="1000" b="1" dirty="0"/>
          </a:p>
        </p:txBody>
      </p:sp>
      <p:sp>
        <p:nvSpPr>
          <p:cNvPr id="33" name="19 CuadroTexto"/>
          <p:cNvSpPr txBox="1">
            <a:spLocks noChangeArrowheads="1"/>
          </p:cNvSpPr>
          <p:nvPr/>
        </p:nvSpPr>
        <p:spPr bwMode="auto">
          <a:xfrm>
            <a:off x="395536" y="4437112"/>
            <a:ext cx="3453389" cy="338554"/>
          </a:xfrm>
          <a:prstGeom prst="rect">
            <a:avLst/>
          </a:prstGeom>
          <a:noFill/>
          <a:ln w="9525">
            <a:noFill/>
            <a:miter lim="800000"/>
            <a:headEnd/>
            <a:tailEnd/>
          </a:ln>
        </p:spPr>
        <p:txBody>
          <a:bodyPr wrap="none">
            <a:spAutoFit/>
          </a:bodyPr>
          <a:lstStyle/>
          <a:p>
            <a:r>
              <a:rPr lang="es-ES" sz="1600" dirty="0" smtClean="0"/>
              <a:t>ORTEC 935 CFD, ORTEC TAC 567</a:t>
            </a:r>
            <a:endParaRPr lang="es-ES" sz="1600" dirty="0"/>
          </a:p>
        </p:txBody>
      </p:sp>
      <p:sp>
        <p:nvSpPr>
          <p:cNvPr id="36" name="Rectangle 2"/>
          <p:cNvSpPr txBox="1">
            <a:spLocks noChangeArrowheads="1"/>
          </p:cNvSpPr>
          <p:nvPr/>
        </p:nvSpPr>
        <p:spPr bwMode="auto">
          <a:xfrm>
            <a:off x="1160214"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n-GB" sz="3400" b="1" dirty="0" smtClean="0">
                <a:solidFill>
                  <a:srgbClr val="060ABA"/>
                </a:solidFill>
              </a:rPr>
              <a:t>Fast-timing setup and its optimization</a:t>
            </a:r>
            <a:endParaRPr lang="es-ES" sz="3400" b="1" dirty="0" smtClean="0">
              <a:solidFill>
                <a:srgbClr val="060ABA"/>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slow">
    <p:pull dir="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0872" y="548680"/>
            <a:ext cx="8229600" cy="634082"/>
          </a:xfrm>
        </p:spPr>
        <p:txBody>
          <a:bodyPr/>
          <a:lstStyle/>
          <a:p>
            <a:r>
              <a:rPr lang="es-ES_tradnl" sz="3000" b="1" dirty="0" err="1" smtClean="0">
                <a:solidFill>
                  <a:srgbClr val="920000"/>
                </a:solidFill>
                <a:effectLst>
                  <a:outerShdw blurRad="38100" dist="38100" dir="2700000" algn="tl">
                    <a:srgbClr val="C0C0C0"/>
                  </a:outerShdw>
                </a:effectLst>
              </a:rPr>
              <a:t>Optimizing</a:t>
            </a:r>
            <a:r>
              <a:rPr lang="es-ES_tradnl" sz="3000" b="1" dirty="0" smtClean="0">
                <a:solidFill>
                  <a:srgbClr val="920000"/>
                </a:solidFill>
                <a:effectLst>
                  <a:outerShdw blurRad="38100" dist="38100" dir="2700000" algn="tl">
                    <a:srgbClr val="C0C0C0"/>
                  </a:outerShdw>
                </a:effectLst>
              </a:rPr>
              <a:t> </a:t>
            </a:r>
            <a:r>
              <a:rPr lang="es-ES_tradnl" sz="3000" b="1" dirty="0" err="1" smtClean="0">
                <a:solidFill>
                  <a:srgbClr val="920000"/>
                </a:solidFill>
                <a:effectLst>
                  <a:outerShdw blurRad="38100" dist="38100" dir="2700000" algn="tl">
                    <a:srgbClr val="C0C0C0"/>
                  </a:outerShdw>
                </a:effectLst>
              </a:rPr>
              <a:t>procedure</a:t>
            </a:r>
            <a:endParaRPr lang="es-ES" sz="3000" dirty="0">
              <a:solidFill>
                <a:srgbClr val="920000"/>
              </a:solidFill>
            </a:endParaRPr>
          </a:p>
        </p:txBody>
      </p:sp>
      <p:pic>
        <p:nvPicPr>
          <p:cNvPr id="6" name="5 Imagen" descr="ortec 935.jpg"/>
          <p:cNvPicPr>
            <a:picLocks noChangeAspect="1"/>
          </p:cNvPicPr>
          <p:nvPr/>
        </p:nvPicPr>
        <p:blipFill>
          <a:blip r:embed="rId2" cstate="print"/>
          <a:srcRect l="41495" t="4641" r="48110" b="7161"/>
          <a:stretch>
            <a:fillRect/>
          </a:stretch>
        </p:blipFill>
        <p:spPr>
          <a:xfrm>
            <a:off x="611560" y="1196752"/>
            <a:ext cx="792088" cy="5112568"/>
          </a:xfrm>
          <a:prstGeom prst="rect">
            <a:avLst/>
          </a:prstGeom>
        </p:spPr>
      </p:pic>
      <p:grpSp>
        <p:nvGrpSpPr>
          <p:cNvPr id="3" name="18 Grupo"/>
          <p:cNvGrpSpPr/>
          <p:nvPr/>
        </p:nvGrpSpPr>
        <p:grpSpPr>
          <a:xfrm>
            <a:off x="1763688" y="4077072"/>
            <a:ext cx="3829336" cy="2159079"/>
            <a:chOff x="1547664" y="1268760"/>
            <a:chExt cx="3829336" cy="2159079"/>
          </a:xfrm>
        </p:grpSpPr>
        <p:sp>
          <p:nvSpPr>
            <p:cNvPr id="12" name="11 CuadroTexto"/>
            <p:cNvSpPr txBox="1"/>
            <p:nvPr/>
          </p:nvSpPr>
          <p:spPr>
            <a:xfrm>
              <a:off x="2771800" y="1268760"/>
              <a:ext cx="1861407" cy="461665"/>
            </a:xfrm>
            <a:prstGeom prst="rect">
              <a:avLst/>
            </a:prstGeom>
            <a:noFill/>
          </p:spPr>
          <p:txBody>
            <a:bodyPr wrap="none" rtlCol="0">
              <a:spAutoFit/>
            </a:bodyPr>
            <a:lstStyle/>
            <a:p>
              <a:r>
                <a:rPr lang="es-ES" sz="2400" b="1" dirty="0" smtClean="0">
                  <a:solidFill>
                    <a:srgbClr val="000099"/>
                  </a:solidFill>
                </a:rPr>
                <a:t>ORTEC 935</a:t>
              </a:r>
              <a:endParaRPr lang="es-ES" sz="2400" b="1" dirty="0">
                <a:solidFill>
                  <a:srgbClr val="000099"/>
                </a:solidFill>
              </a:endParaRPr>
            </a:p>
          </p:txBody>
        </p:sp>
        <p:sp>
          <p:nvSpPr>
            <p:cNvPr id="14" name="13 CuadroTexto"/>
            <p:cNvSpPr txBox="1"/>
            <p:nvPr/>
          </p:nvSpPr>
          <p:spPr>
            <a:xfrm>
              <a:off x="1547664" y="2206025"/>
              <a:ext cx="2039341" cy="430887"/>
            </a:xfrm>
            <a:prstGeom prst="rect">
              <a:avLst/>
            </a:prstGeom>
            <a:noFill/>
            <a:ln>
              <a:solidFill>
                <a:srgbClr val="000099"/>
              </a:solidFill>
            </a:ln>
          </p:spPr>
          <p:txBody>
            <a:bodyPr wrap="none" rtlCol="0">
              <a:spAutoFit/>
            </a:bodyPr>
            <a:lstStyle/>
            <a:p>
              <a:r>
                <a:rPr lang="es-ES" sz="2200" b="1" dirty="0" err="1" smtClean="0"/>
                <a:t>Leading</a:t>
              </a:r>
              <a:r>
                <a:rPr lang="es-ES" sz="2200" b="1" dirty="0" smtClean="0"/>
                <a:t> </a:t>
              </a:r>
              <a:r>
                <a:rPr lang="es-ES" sz="2200" b="1" dirty="0" err="1" smtClean="0"/>
                <a:t>Edge</a:t>
              </a:r>
              <a:endParaRPr lang="es-ES" sz="2200" b="1" dirty="0"/>
            </a:p>
          </p:txBody>
        </p:sp>
        <p:sp>
          <p:nvSpPr>
            <p:cNvPr id="15" name="14 CuadroTexto"/>
            <p:cNvSpPr txBox="1"/>
            <p:nvPr/>
          </p:nvSpPr>
          <p:spPr>
            <a:xfrm>
              <a:off x="2771800" y="2996952"/>
              <a:ext cx="2605200" cy="430887"/>
            </a:xfrm>
            <a:prstGeom prst="rect">
              <a:avLst/>
            </a:prstGeom>
            <a:noFill/>
            <a:ln>
              <a:solidFill>
                <a:srgbClr val="000099"/>
              </a:solidFill>
            </a:ln>
          </p:spPr>
          <p:txBody>
            <a:bodyPr wrap="none" rtlCol="0">
              <a:spAutoFit/>
            </a:bodyPr>
            <a:lstStyle/>
            <a:p>
              <a:r>
                <a:rPr lang="es-ES" sz="2200" b="1" dirty="0" err="1" smtClean="0"/>
                <a:t>Constant</a:t>
              </a:r>
              <a:r>
                <a:rPr lang="es-ES" sz="2200" b="1" dirty="0" smtClean="0"/>
                <a:t> </a:t>
              </a:r>
              <a:r>
                <a:rPr lang="es-ES" sz="2200" b="1" dirty="0" err="1" smtClean="0"/>
                <a:t>Fraction</a:t>
              </a:r>
              <a:endParaRPr lang="es-ES" sz="2200" b="1" dirty="0"/>
            </a:p>
          </p:txBody>
        </p:sp>
        <p:cxnSp>
          <p:nvCxnSpPr>
            <p:cNvPr id="18" name="17 Conector recto de flecha"/>
            <p:cNvCxnSpPr/>
            <p:nvPr/>
          </p:nvCxnSpPr>
          <p:spPr>
            <a:xfrm flipH="1">
              <a:off x="2627784" y="1700808"/>
              <a:ext cx="504056" cy="360040"/>
            </a:xfrm>
            <a:prstGeom prst="straightConnector1">
              <a:avLst/>
            </a:prstGeom>
            <a:ln w="28575">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a:off x="3851920" y="1700808"/>
              <a:ext cx="720080" cy="1152128"/>
            </a:xfrm>
            <a:prstGeom prst="straightConnector1">
              <a:avLst/>
            </a:prstGeom>
            <a:ln w="28575">
              <a:solidFill>
                <a:srgbClr val="000099"/>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15 Grupo"/>
          <p:cNvGrpSpPr/>
          <p:nvPr/>
        </p:nvGrpSpPr>
        <p:grpSpPr>
          <a:xfrm>
            <a:off x="1619672" y="1268760"/>
            <a:ext cx="7056784" cy="2529265"/>
            <a:chOff x="1907704" y="3852063"/>
            <a:chExt cx="7056784" cy="2529265"/>
          </a:xfrm>
        </p:grpSpPr>
        <p:pic>
          <p:nvPicPr>
            <p:cNvPr id="5" name="4 Imagen" descr="Graph5.png"/>
            <p:cNvPicPr>
              <a:picLocks noChangeAspect="1"/>
            </p:cNvPicPr>
            <p:nvPr/>
          </p:nvPicPr>
          <p:blipFill>
            <a:blip r:embed="rId3" cstate="print"/>
            <a:stretch>
              <a:fillRect/>
            </a:stretch>
          </p:blipFill>
          <p:spPr>
            <a:xfrm>
              <a:off x="1907704" y="3852063"/>
              <a:ext cx="3312368" cy="2529265"/>
            </a:xfrm>
            <a:prstGeom prst="rect">
              <a:avLst/>
            </a:prstGeom>
            <a:ln>
              <a:solidFill>
                <a:srgbClr val="060ABA"/>
              </a:solidFill>
            </a:ln>
          </p:spPr>
        </p:pic>
        <p:pic>
          <p:nvPicPr>
            <p:cNvPr id="352258" name="Picture 2"/>
            <p:cNvPicPr>
              <a:picLocks noChangeAspect="1" noChangeArrowheads="1"/>
            </p:cNvPicPr>
            <p:nvPr/>
          </p:nvPicPr>
          <p:blipFill>
            <a:blip r:embed="rId4" cstate="print"/>
            <a:srcRect/>
            <a:stretch>
              <a:fillRect/>
            </a:stretch>
          </p:blipFill>
          <p:spPr bwMode="auto">
            <a:xfrm>
              <a:off x="5457868" y="3861048"/>
              <a:ext cx="3506620" cy="2520280"/>
            </a:xfrm>
            <a:prstGeom prst="rect">
              <a:avLst/>
            </a:prstGeom>
            <a:noFill/>
            <a:ln w="9525">
              <a:solidFill>
                <a:srgbClr val="060ABA"/>
              </a:solidFill>
              <a:miter lim="800000"/>
              <a:headEnd/>
              <a:tailEnd/>
            </a:ln>
          </p:spPr>
        </p:pic>
      </p:grpSp>
      <p:sp>
        <p:nvSpPr>
          <p:cNvPr id="17" name="Text Box 16"/>
          <p:cNvSpPr txBox="1">
            <a:spLocks noChangeArrowheads="1"/>
          </p:cNvSpPr>
          <p:nvPr/>
        </p:nvSpPr>
        <p:spPr bwMode="auto">
          <a:xfrm>
            <a:off x="5652120" y="4375997"/>
            <a:ext cx="3024336" cy="1274799"/>
          </a:xfrm>
          <a:prstGeom prst="rect">
            <a:avLst/>
          </a:prstGeom>
          <a:solidFill>
            <a:schemeClr val="bg1"/>
          </a:solidFill>
          <a:ln w="9525">
            <a:solidFill>
              <a:srgbClr val="3333CC"/>
            </a:solidFill>
            <a:miter lim="800000"/>
            <a:headEnd/>
            <a:tailEnd/>
          </a:ln>
        </p:spPr>
        <p:txBody>
          <a:bodyPr wrap="square" lIns="104231" tIns="52115" rIns="104231" bIns="52115">
            <a:spAutoFit/>
          </a:bodyPr>
          <a:lstStyle>
            <a:lvl1pPr eaLnBrk="0" hangingPunct="0">
              <a:defRPr sz="2700">
                <a:solidFill>
                  <a:srgbClr val="0000CC"/>
                </a:solidFill>
                <a:latin typeface="Times New Roman" charset="0"/>
                <a:ea typeface="ＭＳ Ｐゴシック" charset="0"/>
                <a:cs typeface="Arial" charset="0"/>
              </a:defRPr>
            </a:lvl1pPr>
            <a:lvl2pPr marL="37931725" indent="-37474525" eaLnBrk="0" hangingPunct="0">
              <a:defRPr sz="2700">
                <a:solidFill>
                  <a:srgbClr val="0000CC"/>
                </a:solidFill>
                <a:latin typeface="Times New Roman" charset="0"/>
                <a:ea typeface="Arial" charset="0"/>
                <a:cs typeface="Arial" charset="0"/>
              </a:defRPr>
            </a:lvl2pPr>
            <a:lvl3pPr eaLnBrk="0" hangingPunct="0">
              <a:defRPr sz="2700">
                <a:solidFill>
                  <a:srgbClr val="0000CC"/>
                </a:solidFill>
                <a:latin typeface="Times New Roman" charset="0"/>
                <a:ea typeface="Arial" charset="0"/>
                <a:cs typeface="Arial" charset="0"/>
              </a:defRPr>
            </a:lvl3pPr>
            <a:lvl4pPr eaLnBrk="0" hangingPunct="0">
              <a:defRPr sz="2700">
                <a:solidFill>
                  <a:srgbClr val="0000CC"/>
                </a:solidFill>
                <a:latin typeface="Times New Roman" charset="0"/>
                <a:ea typeface="Arial" charset="0"/>
                <a:cs typeface="Arial" charset="0"/>
              </a:defRPr>
            </a:lvl4pPr>
            <a:lvl5pPr eaLnBrk="0" hangingPunct="0">
              <a:defRPr sz="27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7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7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7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700">
                <a:solidFill>
                  <a:srgbClr val="0000CC"/>
                </a:solidFill>
                <a:latin typeface="Times New Roman" charset="0"/>
                <a:ea typeface="Arial" charset="0"/>
                <a:cs typeface="Arial" charset="0"/>
              </a:defRPr>
            </a:lvl9pPr>
          </a:lstStyle>
          <a:p>
            <a:pPr eaLnBrk="1" hangingPunct="1">
              <a:spcBef>
                <a:spcPct val="50000"/>
              </a:spcBef>
              <a:buFont typeface="Wingdings" pitchFamily="2" charset="2"/>
              <a:buChar char="Ø"/>
            </a:pPr>
            <a:r>
              <a:rPr lang="en-US" sz="1900" b="1" dirty="0" smtClean="0">
                <a:solidFill>
                  <a:srgbClr val="060ABA"/>
                </a:solidFill>
                <a:latin typeface="Arial" pitchFamily="34" charset="0"/>
                <a:cs typeface="Arial" pitchFamily="34" charset="0"/>
              </a:rPr>
              <a:t>CFD External delay</a:t>
            </a:r>
          </a:p>
          <a:p>
            <a:pPr eaLnBrk="1" hangingPunct="1">
              <a:spcBef>
                <a:spcPct val="50000"/>
              </a:spcBef>
              <a:buFont typeface="Wingdings" pitchFamily="2" charset="2"/>
              <a:buChar char="Ø"/>
            </a:pPr>
            <a:r>
              <a:rPr lang="en-US" sz="1900" b="1" dirty="0" smtClean="0">
                <a:solidFill>
                  <a:srgbClr val="060ABA"/>
                </a:solidFill>
                <a:latin typeface="Arial" pitchFamily="34" charset="0"/>
                <a:cs typeface="Arial" pitchFamily="34" charset="0"/>
              </a:rPr>
              <a:t>CFD Zero crossing (Z)</a:t>
            </a:r>
          </a:p>
          <a:p>
            <a:pPr eaLnBrk="1" hangingPunct="1">
              <a:spcBef>
                <a:spcPct val="50000"/>
              </a:spcBef>
              <a:buFont typeface="Wingdings" pitchFamily="2" charset="2"/>
              <a:buChar char="Ø"/>
            </a:pPr>
            <a:r>
              <a:rPr lang="en-US" sz="1900" b="1" dirty="0" smtClean="0">
                <a:solidFill>
                  <a:srgbClr val="060ABA"/>
                </a:solidFill>
                <a:latin typeface="Arial" pitchFamily="34" charset="0"/>
                <a:cs typeface="Arial" pitchFamily="34" charset="0"/>
              </a:rPr>
              <a:t>PMT bias Voltage</a:t>
            </a:r>
          </a:p>
        </p:txBody>
      </p:sp>
      <p:sp>
        <p:nvSpPr>
          <p:cNvPr id="22" name="7 CuadroTexto"/>
          <p:cNvSpPr txBox="1">
            <a:spLocks noChangeArrowheads="1"/>
          </p:cNvSpPr>
          <p:nvPr/>
        </p:nvSpPr>
        <p:spPr bwMode="auto">
          <a:xfrm>
            <a:off x="1691680" y="116632"/>
            <a:ext cx="7452320" cy="430887"/>
          </a:xfrm>
          <a:prstGeom prst="rect">
            <a:avLst/>
          </a:prstGeom>
          <a:noFill/>
          <a:ln w="9525">
            <a:noFill/>
            <a:miter lim="800000"/>
            <a:headEnd/>
            <a:tailEnd/>
          </a:ln>
        </p:spPr>
        <p:txBody>
          <a:bodyPr wrap="square">
            <a:spAutoFit/>
          </a:bodyPr>
          <a:lstStyle/>
          <a:p>
            <a:pPr algn="ctr"/>
            <a:r>
              <a:rPr lang="en-GB" sz="2200" b="1" dirty="0" smtClean="0">
                <a:solidFill>
                  <a:srgbClr val="9E0000"/>
                </a:solidFill>
                <a:effectLst>
                  <a:outerShdw blurRad="38100" dist="38100" dir="2700000" algn="tl">
                    <a:srgbClr val="000000">
                      <a:alpha val="43137"/>
                    </a:srgbClr>
                  </a:outerShdw>
                </a:effectLst>
              </a:rPr>
              <a:t>Block I</a:t>
            </a:r>
            <a:r>
              <a:rPr lang="en-GB" sz="2200" b="1" dirty="0" smtClean="0">
                <a:solidFill>
                  <a:srgbClr val="B80000"/>
                </a:solidFill>
                <a:effectLst>
                  <a:outerShdw blurRad="38100" dist="38100" dir="2700000" algn="tl">
                    <a:srgbClr val="000000">
                      <a:alpha val="43137"/>
                    </a:srgbClr>
                  </a:outerShdw>
                </a:effectLst>
              </a:rPr>
              <a:t>: </a:t>
            </a:r>
            <a:r>
              <a:rPr lang="en-GB" sz="2200" b="1" dirty="0" smtClean="0">
                <a:solidFill>
                  <a:srgbClr val="060ABA"/>
                </a:solidFill>
                <a:effectLst>
                  <a:outerShdw blurRad="38100" dist="38100" dir="2700000" algn="tl">
                    <a:srgbClr val="000000">
                      <a:alpha val="43137"/>
                    </a:srgbClr>
                  </a:outerShdw>
                </a:effectLst>
              </a:rPr>
              <a:t>LaBr</a:t>
            </a:r>
            <a:r>
              <a:rPr lang="en-GB" sz="2200" b="1" baseline="-25000" dirty="0" smtClean="0">
                <a:solidFill>
                  <a:srgbClr val="060ABA"/>
                </a:solidFill>
                <a:effectLst>
                  <a:outerShdw blurRad="38100" dist="38100" dir="2700000" algn="tl">
                    <a:srgbClr val="000000">
                      <a:alpha val="43137"/>
                    </a:srgbClr>
                  </a:outerShdw>
                </a:effectLst>
              </a:rPr>
              <a:t>3</a:t>
            </a:r>
            <a:r>
              <a:rPr lang="en-GB" sz="2200" b="1" dirty="0" smtClean="0">
                <a:solidFill>
                  <a:srgbClr val="060ABA"/>
                </a:solidFill>
                <a:effectLst>
                  <a:outerShdw blurRad="38100" dist="38100" dir="2700000" algn="tl">
                    <a:srgbClr val="000000">
                      <a:alpha val="43137"/>
                    </a:srgbClr>
                  </a:outerShdw>
                </a:effectLst>
              </a:rPr>
              <a:t>(Ce) detectors and Setup optimization</a:t>
            </a:r>
            <a:endParaRPr lang="es-ES_tradnl" sz="2200" b="1" dirty="0">
              <a:solidFill>
                <a:srgbClr val="060ABA"/>
              </a:solidFill>
              <a:effectLst>
                <a:outerShdw blurRad="38100" dist="38100" dir="2700000" algn="tl">
                  <a:srgbClr val="000000">
                    <a:alpha val="43137"/>
                  </a:srgbClr>
                </a:outerShdw>
              </a:effectLst>
            </a:endParaRPr>
          </a:p>
        </p:txBody>
      </p:sp>
    </p:spTree>
  </p:cSld>
  <p:clrMapOvr>
    <a:masterClrMapping/>
  </p:clrMapOvr>
  <p:transition spd="med">
    <p:pull dir="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691680" y="116632"/>
            <a:ext cx="7452320" cy="430887"/>
          </a:xfrm>
          <a:prstGeom prst="rect">
            <a:avLst/>
          </a:prstGeom>
          <a:noFill/>
          <a:ln w="9525">
            <a:noFill/>
            <a:miter lim="800000"/>
            <a:headEnd/>
            <a:tailEnd/>
          </a:ln>
        </p:spPr>
        <p:txBody>
          <a:bodyPr wrap="square">
            <a:spAutoFit/>
          </a:bodyPr>
          <a:lstStyle/>
          <a:p>
            <a:pPr algn="ctr"/>
            <a:r>
              <a:rPr lang="en-GB" sz="2200" b="1" dirty="0" smtClean="0">
                <a:solidFill>
                  <a:srgbClr val="9E0000"/>
                </a:solidFill>
                <a:effectLst>
                  <a:outerShdw blurRad="38100" dist="38100" dir="2700000" algn="tl">
                    <a:srgbClr val="000000">
                      <a:alpha val="43137"/>
                    </a:srgbClr>
                  </a:outerShdw>
                </a:effectLst>
              </a:rPr>
              <a:t>Block I</a:t>
            </a:r>
            <a:r>
              <a:rPr lang="en-GB" sz="2200" b="1" dirty="0" smtClean="0">
                <a:solidFill>
                  <a:srgbClr val="B80000"/>
                </a:solidFill>
                <a:effectLst>
                  <a:outerShdw blurRad="38100" dist="38100" dir="2700000" algn="tl">
                    <a:srgbClr val="000000">
                      <a:alpha val="43137"/>
                    </a:srgbClr>
                  </a:outerShdw>
                </a:effectLst>
              </a:rPr>
              <a:t>: </a:t>
            </a:r>
            <a:r>
              <a:rPr lang="en-GB" sz="2200" b="1" dirty="0" smtClean="0">
                <a:solidFill>
                  <a:srgbClr val="060ABA"/>
                </a:solidFill>
                <a:effectLst>
                  <a:outerShdw blurRad="38100" dist="38100" dir="2700000" algn="tl">
                    <a:srgbClr val="000000">
                      <a:alpha val="43137"/>
                    </a:srgbClr>
                  </a:outerShdw>
                </a:effectLst>
              </a:rPr>
              <a:t>LaBr</a:t>
            </a:r>
            <a:r>
              <a:rPr lang="en-GB" sz="2200" b="1" baseline="-25000" dirty="0" smtClean="0">
                <a:solidFill>
                  <a:srgbClr val="060ABA"/>
                </a:solidFill>
                <a:effectLst>
                  <a:outerShdw blurRad="38100" dist="38100" dir="2700000" algn="tl">
                    <a:srgbClr val="000000">
                      <a:alpha val="43137"/>
                    </a:srgbClr>
                  </a:outerShdw>
                </a:effectLst>
              </a:rPr>
              <a:t>3</a:t>
            </a:r>
            <a:r>
              <a:rPr lang="en-GB" sz="2200" b="1" dirty="0" smtClean="0">
                <a:solidFill>
                  <a:srgbClr val="060ABA"/>
                </a:solidFill>
                <a:effectLst>
                  <a:outerShdw blurRad="38100" dist="38100" dir="2700000" algn="tl">
                    <a:srgbClr val="000000">
                      <a:alpha val="43137"/>
                    </a:srgbClr>
                  </a:outerShdw>
                </a:effectLst>
              </a:rPr>
              <a:t>(Ce) detectors and Setup optimization</a:t>
            </a:r>
            <a:endParaRPr lang="es-ES_tradnl" sz="2200" b="1" dirty="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s-ES" sz="1100" b="1" i="1" dirty="0" smtClean="0">
              <a:solidFill>
                <a:schemeClr val="tx1">
                  <a:lumMod val="65000"/>
                  <a:lumOff val="35000"/>
                </a:schemeClr>
              </a:solidFill>
              <a:latin typeface="Arial" charset="0"/>
              <a:cs typeface="Arial" charset="0"/>
            </a:endParaRP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57</a:t>
            </a:fld>
            <a:endParaRPr lang="es-ES" b="1" dirty="0">
              <a:solidFill>
                <a:schemeClr val="tx1"/>
              </a:solidFill>
            </a:endParaRPr>
          </a:p>
        </p:txBody>
      </p:sp>
      <p:sp>
        <p:nvSpPr>
          <p:cNvPr id="13" name="8 CuadroTexto"/>
          <p:cNvSpPr txBox="1">
            <a:spLocks noChangeArrowheads="1"/>
          </p:cNvSpPr>
          <p:nvPr/>
        </p:nvSpPr>
        <p:spPr bwMode="auto">
          <a:xfrm>
            <a:off x="2699792" y="548680"/>
            <a:ext cx="3672408" cy="553998"/>
          </a:xfrm>
          <a:prstGeom prst="rect">
            <a:avLst/>
          </a:prstGeom>
          <a:noFill/>
          <a:ln w="9525">
            <a:noFill/>
            <a:miter lim="800000"/>
            <a:headEnd/>
            <a:tailEnd/>
          </a:ln>
        </p:spPr>
        <p:txBody>
          <a:bodyPr wrap="square">
            <a:spAutoFit/>
          </a:bodyPr>
          <a:lstStyle/>
          <a:p>
            <a:r>
              <a:rPr lang="en-GB" sz="3000" b="1" dirty="0">
                <a:solidFill>
                  <a:srgbClr val="920000"/>
                </a:solidFill>
                <a:effectLst>
                  <a:outerShdw blurRad="38100" dist="38100" dir="2700000" algn="tl">
                    <a:srgbClr val="000000">
                      <a:alpha val="43137"/>
                    </a:srgbClr>
                  </a:outerShdw>
                </a:effectLst>
              </a:rPr>
              <a:t> </a:t>
            </a:r>
            <a:r>
              <a:rPr lang="en-GB" sz="3000" b="1" dirty="0" smtClean="0">
                <a:solidFill>
                  <a:srgbClr val="920000"/>
                </a:solidFill>
                <a:effectLst>
                  <a:outerShdw blurRad="38100" dist="38100" dir="2700000" algn="tl">
                    <a:srgbClr val="000000">
                      <a:alpha val="43137"/>
                    </a:srgbClr>
                  </a:outerShdw>
                </a:effectLst>
              </a:rPr>
              <a:t>Energy resolution</a:t>
            </a:r>
            <a:r>
              <a:rPr lang="en-GB" sz="3000" b="1" dirty="0" smtClean="0">
                <a:effectLst>
                  <a:outerShdw blurRad="38100" dist="38100" dir="2700000" algn="tl">
                    <a:srgbClr val="000000">
                      <a:alpha val="43137"/>
                    </a:srgbClr>
                  </a:outerShdw>
                </a:effectLst>
              </a:rPr>
              <a:t> </a:t>
            </a:r>
            <a:endParaRPr lang="es-ES_tradnl" sz="3000" dirty="0">
              <a:effectLst>
                <a:outerShdw blurRad="38100" dist="38100" dir="2700000" algn="tl">
                  <a:srgbClr val="000000">
                    <a:alpha val="43137"/>
                  </a:srgbClr>
                </a:outerShdw>
              </a:effectLst>
            </a:endParaRPr>
          </a:p>
        </p:txBody>
      </p:sp>
      <p:pic>
        <p:nvPicPr>
          <p:cNvPr id="27" name="26 Imagen" descr="Graph3.jpg"/>
          <p:cNvPicPr>
            <a:picLocks noChangeAspect="1"/>
          </p:cNvPicPr>
          <p:nvPr/>
        </p:nvPicPr>
        <p:blipFill>
          <a:blip r:embed="rId3" cstate="print"/>
          <a:stretch>
            <a:fillRect/>
          </a:stretch>
        </p:blipFill>
        <p:spPr>
          <a:xfrm>
            <a:off x="323527" y="1268759"/>
            <a:ext cx="4282703" cy="3096345"/>
          </a:xfrm>
          <a:prstGeom prst="rect">
            <a:avLst/>
          </a:prstGeom>
          <a:ln w="19050">
            <a:solidFill>
              <a:srgbClr val="060ABA"/>
            </a:solidFill>
          </a:ln>
        </p:spPr>
      </p:pic>
      <p:graphicFrame>
        <p:nvGraphicFramePr>
          <p:cNvPr id="29" name="28 Tabla"/>
          <p:cNvGraphicFramePr>
            <a:graphicFrameLocks noGrp="1"/>
          </p:cNvGraphicFramePr>
          <p:nvPr/>
        </p:nvGraphicFramePr>
        <p:xfrm>
          <a:off x="2051720" y="4737213"/>
          <a:ext cx="5184578" cy="1716123"/>
        </p:xfrm>
        <a:graphic>
          <a:graphicData uri="http://schemas.openxmlformats.org/drawingml/2006/table">
            <a:tbl>
              <a:tblPr>
                <a:tableStyleId>{69CF1AB2-1976-4502-BF36-3FF5EA218861}</a:tableStyleId>
              </a:tblPr>
              <a:tblGrid>
                <a:gridCol w="2016225"/>
                <a:gridCol w="1656184"/>
                <a:gridCol w="1512169"/>
              </a:tblGrid>
              <a:tr h="386574">
                <a:tc gridSpan="3">
                  <a:txBody>
                    <a:bodyPr/>
                    <a:lstStyle/>
                    <a:p>
                      <a:pPr algn="ctr" fontAlgn="b"/>
                      <a:r>
                        <a:rPr lang="es-ES" sz="2000" b="1" u="none" strike="noStrike" dirty="0" err="1" smtClean="0">
                          <a:latin typeface="Arial" pitchFamily="34" charset="0"/>
                          <a:cs typeface="Arial" pitchFamily="34" charset="0"/>
                        </a:rPr>
                        <a:t>Relative</a:t>
                      </a:r>
                      <a:r>
                        <a:rPr lang="es-ES" sz="2000" b="1" u="none" strike="noStrike" dirty="0" smtClean="0">
                          <a:latin typeface="Arial" pitchFamily="34" charset="0"/>
                          <a:cs typeface="Arial" pitchFamily="34" charset="0"/>
                        </a:rPr>
                        <a:t> </a:t>
                      </a:r>
                      <a:r>
                        <a:rPr lang="es-ES" sz="2000" b="1" u="none" strike="noStrike" dirty="0" err="1" smtClean="0">
                          <a:latin typeface="Arial" pitchFamily="34" charset="0"/>
                          <a:cs typeface="Arial" pitchFamily="34" charset="0"/>
                        </a:rPr>
                        <a:t>Energy</a:t>
                      </a:r>
                      <a:r>
                        <a:rPr lang="es-ES" sz="2000" b="1" u="none" strike="noStrike" dirty="0" smtClean="0">
                          <a:latin typeface="Arial" pitchFamily="34" charset="0"/>
                          <a:cs typeface="Arial" pitchFamily="34" charset="0"/>
                        </a:rPr>
                        <a:t> </a:t>
                      </a:r>
                      <a:r>
                        <a:rPr lang="es-ES" sz="2000" b="1" u="none" strike="noStrike" dirty="0" err="1" smtClean="0">
                          <a:latin typeface="Arial" pitchFamily="34" charset="0"/>
                          <a:cs typeface="Arial" pitchFamily="34" charset="0"/>
                        </a:rPr>
                        <a:t>Resolution</a:t>
                      </a:r>
                      <a:r>
                        <a:rPr lang="es-ES" sz="2000" b="1" u="none" strike="noStrike" dirty="0" smtClean="0">
                          <a:latin typeface="Arial" pitchFamily="34" charset="0"/>
                          <a:cs typeface="Arial" pitchFamily="34" charset="0"/>
                        </a:rPr>
                        <a:t> (%) </a:t>
                      </a:r>
                      <a:endParaRPr lang="es-ES" sz="2000" b="1" u="none" strike="noStrike" dirty="0">
                        <a:latin typeface="Arial" pitchFamily="34" charset="0"/>
                        <a:cs typeface="Arial" pitchFamily="34" charset="0"/>
                      </a:endParaRPr>
                    </a:p>
                  </a:txBody>
                  <a:tcPr marL="9525" marR="9525" marT="9525" marB="0" anchor="b"/>
                </a:tc>
                <a:tc hMerge="1">
                  <a:txBody>
                    <a:bodyPr/>
                    <a:lstStyle/>
                    <a:p>
                      <a:pPr algn="ctr" fontAlgn="b"/>
                      <a:endParaRPr lang="es-ES" sz="2000" b="1" u="none" strike="noStrike" dirty="0" smtClean="0">
                        <a:latin typeface="Cambria" pitchFamily="18" charset="0"/>
                      </a:endParaRPr>
                    </a:p>
                  </a:txBody>
                  <a:tcPr marL="9525" marR="9525" marT="9525" marB="0" anchor="b"/>
                </a:tc>
                <a:tc hMerge="1">
                  <a:txBody>
                    <a:bodyPr/>
                    <a:lstStyle/>
                    <a:p>
                      <a:pPr algn="ctr" fontAlgn="b"/>
                      <a:endParaRPr lang="es-ES" sz="2000" b="1" u="none" strike="noStrike" dirty="0" smtClean="0">
                        <a:latin typeface="Cambria" pitchFamily="18" charset="0"/>
                      </a:endParaRPr>
                    </a:p>
                  </a:txBody>
                  <a:tcPr marL="9525" marR="9525" marT="9525" marB="0" anchor="b"/>
                </a:tc>
              </a:tr>
              <a:tr h="386574">
                <a:tc>
                  <a:txBody>
                    <a:bodyPr/>
                    <a:lstStyle/>
                    <a:p>
                      <a:pPr algn="ctr" fontAlgn="b"/>
                      <a:r>
                        <a:rPr lang="es-ES" sz="2000" b="1" u="none" strike="noStrike" dirty="0" err="1" smtClean="0">
                          <a:latin typeface="Arial" pitchFamily="34" charset="0"/>
                          <a:cs typeface="Arial" pitchFamily="34" charset="0"/>
                        </a:rPr>
                        <a:t>Crystal</a:t>
                      </a:r>
                      <a:endParaRPr lang="es-ES" sz="2000" b="1" u="none" strike="noStrike" dirty="0">
                        <a:latin typeface="Arial" pitchFamily="34" charset="0"/>
                        <a:cs typeface="Arial" pitchFamily="34" charset="0"/>
                      </a:endParaRPr>
                    </a:p>
                  </a:txBody>
                  <a:tcPr marL="9525" marR="9525" marT="9525" marB="0" anchor="b"/>
                </a:tc>
                <a:tc>
                  <a:txBody>
                    <a:bodyPr/>
                    <a:lstStyle/>
                    <a:p>
                      <a:pPr algn="ctr" fontAlgn="b"/>
                      <a:r>
                        <a:rPr lang="es-ES" sz="2000" b="1" u="none" strike="noStrike" dirty="0" smtClean="0">
                          <a:latin typeface="Arial" pitchFamily="34" charset="0"/>
                          <a:cs typeface="Arial" pitchFamily="34" charset="0"/>
                        </a:rPr>
                        <a:t> R6231</a:t>
                      </a:r>
                    </a:p>
                  </a:txBody>
                  <a:tcPr marL="9525" marR="9525" marT="9525" marB="0" anchor="b"/>
                </a:tc>
                <a:tc>
                  <a:txBody>
                    <a:bodyPr/>
                    <a:lstStyle/>
                    <a:p>
                      <a:pPr algn="ctr" fontAlgn="b"/>
                      <a:r>
                        <a:rPr lang="es-ES" sz="2000" b="1" u="none" strike="noStrike" dirty="0" smtClean="0">
                          <a:latin typeface="Arial" pitchFamily="34" charset="0"/>
                          <a:cs typeface="Arial" pitchFamily="34" charset="0"/>
                        </a:rPr>
                        <a:t>R9779</a:t>
                      </a:r>
                    </a:p>
                  </a:txBody>
                  <a:tcPr marL="9525" marR="9525" marT="9525" marB="0" anchor="b"/>
                </a:tc>
              </a:tr>
              <a:tr h="309272">
                <a:tc>
                  <a:txBody>
                    <a:bodyPr/>
                    <a:lstStyle/>
                    <a:p>
                      <a:pPr algn="ctr" fontAlgn="b"/>
                      <a:r>
                        <a:rPr lang="es-ES" sz="2000" b="0" i="0" u="none" strike="noStrike" dirty="0" err="1" smtClean="0">
                          <a:solidFill>
                            <a:schemeClr val="dk1"/>
                          </a:solidFill>
                          <a:latin typeface="Arial" pitchFamily="34" charset="0"/>
                          <a:cs typeface="Arial" pitchFamily="34" charset="0"/>
                        </a:rPr>
                        <a:t>Tapered</a:t>
                      </a:r>
                      <a:endParaRPr lang="es-ES" sz="2000" b="0"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2000" u="none" strike="noStrike" dirty="0" smtClean="0">
                          <a:latin typeface="Arial" pitchFamily="34" charset="0"/>
                          <a:cs typeface="Arial" pitchFamily="34" charset="0"/>
                        </a:rPr>
                        <a:t>3.8</a:t>
                      </a:r>
                      <a:endParaRPr lang="es-ES" sz="2000" b="0" i="0" u="none" strike="noStrike" dirty="0">
                        <a:solidFill>
                          <a:srgbClr val="000000"/>
                        </a:solidFill>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2000" b="0" i="0" u="none" strike="noStrike" dirty="0" smtClean="0">
                          <a:solidFill>
                            <a:srgbClr val="000000"/>
                          </a:solidFill>
                          <a:latin typeface="Arial" pitchFamily="34" charset="0"/>
                          <a:cs typeface="Arial" pitchFamily="34" charset="0"/>
                        </a:rPr>
                        <a:t>4.3</a:t>
                      </a:r>
                    </a:p>
                  </a:txBody>
                  <a:tcPr marL="9525" marR="9525" marT="9525" marB="0" anchor="b"/>
                </a:tc>
              </a:tr>
              <a:tr h="309272">
                <a:tc>
                  <a:txBody>
                    <a:bodyPr/>
                    <a:lstStyle/>
                    <a:p>
                      <a:pPr algn="ctr" fontAlgn="b"/>
                      <a:r>
                        <a:rPr lang="es-ES" sz="2000" b="0" i="0" u="none" strike="noStrike" dirty="0" err="1" smtClean="0">
                          <a:solidFill>
                            <a:srgbClr val="000000"/>
                          </a:solidFill>
                          <a:latin typeface="Arial" pitchFamily="34" charset="0"/>
                          <a:cs typeface="Arial" pitchFamily="34" charset="0"/>
                        </a:rPr>
                        <a:t>Truncated</a:t>
                      </a:r>
                      <a:r>
                        <a:rPr lang="es-ES" sz="2000" b="0" i="0" u="none" strike="noStrike" dirty="0" smtClean="0">
                          <a:solidFill>
                            <a:srgbClr val="000000"/>
                          </a:solidFill>
                          <a:latin typeface="Arial" pitchFamily="34" charset="0"/>
                          <a:cs typeface="Arial" pitchFamily="34" charset="0"/>
                        </a:rPr>
                        <a:t> </a:t>
                      </a:r>
                      <a:r>
                        <a:rPr lang="es-ES" sz="2000" b="0" i="0" u="none" strike="noStrike" dirty="0" err="1" smtClean="0">
                          <a:solidFill>
                            <a:srgbClr val="000000"/>
                          </a:solidFill>
                          <a:latin typeface="Arial" pitchFamily="34" charset="0"/>
                          <a:cs typeface="Arial" pitchFamily="34" charset="0"/>
                        </a:rPr>
                        <a:t>cone</a:t>
                      </a:r>
                      <a:endParaRPr lang="es-ES" sz="2000" b="0"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2000" b="0" i="0" u="none" strike="noStrike" dirty="0" smtClean="0">
                          <a:solidFill>
                            <a:srgbClr val="000000"/>
                          </a:solidFill>
                          <a:latin typeface="Arial" pitchFamily="34" charset="0"/>
                          <a:cs typeface="Arial" pitchFamily="34" charset="0"/>
                        </a:rPr>
                        <a:t>3.3</a:t>
                      </a:r>
                      <a:endParaRPr lang="es-ES" sz="2000" b="0" i="0" u="none" strike="noStrike" dirty="0">
                        <a:solidFill>
                          <a:srgbClr val="000000"/>
                        </a:solidFill>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2000" b="0" i="0" u="none" strike="noStrike" dirty="0" smtClean="0">
                          <a:solidFill>
                            <a:srgbClr val="000000"/>
                          </a:solidFill>
                          <a:latin typeface="Arial" pitchFamily="34" charset="0"/>
                          <a:cs typeface="Arial" pitchFamily="34" charset="0"/>
                        </a:rPr>
                        <a:t>4.0</a:t>
                      </a:r>
                    </a:p>
                  </a:txBody>
                  <a:tcPr marL="9525" marR="9525" marT="9525" marB="0" anchor="b"/>
                </a:tc>
              </a:tr>
              <a:tr h="309272">
                <a:tc>
                  <a:txBody>
                    <a:bodyPr/>
                    <a:lstStyle/>
                    <a:p>
                      <a:pPr algn="ctr" fontAlgn="b"/>
                      <a:r>
                        <a:rPr lang="es-ES" sz="2000" b="0" i="0" u="none" strike="noStrike" dirty="0" err="1" smtClean="0">
                          <a:solidFill>
                            <a:schemeClr val="dk1"/>
                          </a:solidFill>
                          <a:latin typeface="Arial" pitchFamily="34" charset="0"/>
                          <a:cs typeface="Arial" pitchFamily="34" charset="0"/>
                        </a:rPr>
                        <a:t>Cylindrical</a:t>
                      </a:r>
                      <a:endParaRPr lang="es-ES" sz="2000" b="0" i="0" u="none" strike="noStrike" dirty="0">
                        <a:solidFill>
                          <a:srgbClr val="000000"/>
                        </a:solidFill>
                        <a:latin typeface="Arial" pitchFamily="34" charset="0"/>
                        <a:cs typeface="Arial" pitchFamily="34" charset="0"/>
                      </a:endParaRPr>
                    </a:p>
                  </a:txBody>
                  <a:tcPr marL="9525" marR="9525" marT="9525" marB="0" anchor="b"/>
                </a:tc>
                <a:tc>
                  <a:txBody>
                    <a:bodyPr/>
                    <a:lstStyle/>
                    <a:p>
                      <a:pPr algn="ctr" fontAlgn="b"/>
                      <a:r>
                        <a:rPr lang="es-ES" sz="2000" b="0" i="0" u="none" strike="noStrike" dirty="0" smtClean="0">
                          <a:solidFill>
                            <a:schemeClr val="dk1"/>
                          </a:solidFill>
                          <a:latin typeface="Arial" pitchFamily="34" charset="0"/>
                          <a:cs typeface="Arial" pitchFamily="34" charset="0"/>
                        </a:rPr>
                        <a:t>2.8</a:t>
                      </a:r>
                      <a:endParaRPr lang="es-ES" sz="2000" b="0" i="0" u="none" strike="noStrike" dirty="0">
                        <a:solidFill>
                          <a:srgbClr val="000000"/>
                        </a:solidFill>
                        <a:latin typeface="Arial" pitchFamily="34" charset="0"/>
                        <a:cs typeface="Arial" pitchFamily="34"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2000" b="0" i="0" u="none" strike="noStrike" dirty="0" smtClean="0">
                          <a:solidFill>
                            <a:srgbClr val="000000"/>
                          </a:solidFill>
                          <a:latin typeface="Arial" pitchFamily="34" charset="0"/>
                          <a:cs typeface="Arial" pitchFamily="34" charset="0"/>
                        </a:rPr>
                        <a:t>3.4</a:t>
                      </a:r>
                    </a:p>
                  </a:txBody>
                  <a:tcPr marL="9525" marR="9525" marT="9525" marB="0" anchor="b"/>
                </a:tc>
              </a:tr>
            </a:tbl>
          </a:graphicData>
        </a:graphic>
      </p:graphicFrame>
      <p:pic>
        <p:nvPicPr>
          <p:cNvPr id="349186" name="Picture 2"/>
          <p:cNvPicPr>
            <a:picLocks noChangeAspect="1" noChangeArrowheads="1"/>
          </p:cNvPicPr>
          <p:nvPr/>
        </p:nvPicPr>
        <p:blipFill>
          <a:blip r:embed="rId4" cstate="print"/>
          <a:srcRect/>
          <a:stretch>
            <a:fillRect/>
          </a:stretch>
        </p:blipFill>
        <p:spPr bwMode="auto">
          <a:xfrm>
            <a:off x="4685815" y="1268760"/>
            <a:ext cx="4206666" cy="3096344"/>
          </a:xfrm>
          <a:prstGeom prst="rect">
            <a:avLst/>
          </a:prstGeom>
          <a:noFill/>
          <a:ln w="19050">
            <a:solidFill>
              <a:srgbClr val="060ABA"/>
            </a:solidFill>
            <a:miter lim="800000"/>
            <a:headEnd/>
            <a:tailEnd/>
          </a:ln>
        </p:spPr>
      </p:pic>
    </p:spTree>
  </p:cSld>
  <p:clrMapOvr>
    <a:masterClrMapping/>
  </p:clrMapOvr>
  <p:transition spd="slow">
    <p:pull dir="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691680" y="116632"/>
            <a:ext cx="7452320" cy="430887"/>
          </a:xfrm>
          <a:prstGeom prst="rect">
            <a:avLst/>
          </a:prstGeom>
          <a:noFill/>
          <a:ln w="9525">
            <a:noFill/>
            <a:miter lim="800000"/>
            <a:headEnd/>
            <a:tailEnd/>
          </a:ln>
        </p:spPr>
        <p:txBody>
          <a:bodyPr wrap="square">
            <a:spAutoFit/>
          </a:bodyPr>
          <a:lstStyle/>
          <a:p>
            <a:pPr algn="ctr"/>
            <a:r>
              <a:rPr lang="en-GB" sz="2200" b="1" dirty="0" smtClean="0">
                <a:solidFill>
                  <a:srgbClr val="9E0000"/>
                </a:solidFill>
                <a:effectLst>
                  <a:outerShdw blurRad="38100" dist="38100" dir="2700000" algn="tl">
                    <a:srgbClr val="000000">
                      <a:alpha val="43137"/>
                    </a:srgbClr>
                  </a:outerShdw>
                </a:effectLst>
              </a:rPr>
              <a:t>Block I</a:t>
            </a:r>
            <a:r>
              <a:rPr lang="en-GB" sz="2200" b="1" dirty="0" smtClean="0">
                <a:solidFill>
                  <a:srgbClr val="B80000"/>
                </a:solidFill>
                <a:effectLst>
                  <a:outerShdw blurRad="38100" dist="38100" dir="2700000" algn="tl">
                    <a:srgbClr val="000000">
                      <a:alpha val="43137"/>
                    </a:srgbClr>
                  </a:outerShdw>
                </a:effectLst>
              </a:rPr>
              <a:t>: </a:t>
            </a:r>
            <a:r>
              <a:rPr lang="en-GB" sz="2200" b="1" dirty="0" smtClean="0">
                <a:solidFill>
                  <a:srgbClr val="060ABA"/>
                </a:solidFill>
                <a:effectLst>
                  <a:outerShdw blurRad="38100" dist="38100" dir="2700000" algn="tl">
                    <a:srgbClr val="000000">
                      <a:alpha val="43137"/>
                    </a:srgbClr>
                  </a:outerShdw>
                </a:effectLst>
              </a:rPr>
              <a:t>LaBr</a:t>
            </a:r>
            <a:r>
              <a:rPr lang="en-GB" sz="2200" b="1" baseline="-25000" dirty="0" smtClean="0">
                <a:solidFill>
                  <a:srgbClr val="060ABA"/>
                </a:solidFill>
                <a:effectLst>
                  <a:outerShdw blurRad="38100" dist="38100" dir="2700000" algn="tl">
                    <a:srgbClr val="000000">
                      <a:alpha val="43137"/>
                    </a:srgbClr>
                  </a:outerShdw>
                </a:effectLst>
              </a:rPr>
              <a:t>3</a:t>
            </a:r>
            <a:r>
              <a:rPr lang="en-GB" sz="2200" b="1" dirty="0" smtClean="0">
                <a:solidFill>
                  <a:srgbClr val="060ABA"/>
                </a:solidFill>
                <a:effectLst>
                  <a:outerShdw blurRad="38100" dist="38100" dir="2700000" algn="tl">
                    <a:srgbClr val="000000">
                      <a:alpha val="43137"/>
                    </a:srgbClr>
                  </a:outerShdw>
                </a:effectLst>
              </a:rPr>
              <a:t>(Ce) detectors and Setup optimization</a:t>
            </a:r>
            <a:endParaRPr lang="es-ES_tradnl" sz="2200" b="1" dirty="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58</a:t>
            </a:fld>
            <a:endParaRPr lang="es-ES" b="1" dirty="0">
              <a:solidFill>
                <a:schemeClr val="tx1"/>
              </a:solidFill>
            </a:endParaRPr>
          </a:p>
        </p:txBody>
      </p:sp>
      <p:sp>
        <p:nvSpPr>
          <p:cNvPr id="13" name="8 CuadroTexto"/>
          <p:cNvSpPr txBox="1">
            <a:spLocks noChangeArrowheads="1"/>
          </p:cNvSpPr>
          <p:nvPr/>
        </p:nvSpPr>
        <p:spPr bwMode="auto">
          <a:xfrm>
            <a:off x="1259632" y="930786"/>
            <a:ext cx="6984776" cy="553998"/>
          </a:xfrm>
          <a:prstGeom prst="rect">
            <a:avLst/>
          </a:prstGeom>
          <a:noFill/>
          <a:ln w="9525">
            <a:noFill/>
            <a:miter lim="800000"/>
            <a:headEnd/>
            <a:tailEnd/>
          </a:ln>
        </p:spPr>
        <p:txBody>
          <a:bodyPr wrap="square">
            <a:spAutoFit/>
          </a:bodyPr>
          <a:lstStyle/>
          <a:p>
            <a:r>
              <a:rPr lang="en-GB" sz="3000" b="1" dirty="0">
                <a:solidFill>
                  <a:srgbClr val="920000"/>
                </a:solidFill>
                <a:effectLst>
                  <a:outerShdw blurRad="38100" dist="38100" dir="2700000" algn="tl">
                    <a:srgbClr val="000000">
                      <a:alpha val="43137"/>
                    </a:srgbClr>
                  </a:outerShdw>
                </a:effectLst>
              </a:rPr>
              <a:t> </a:t>
            </a:r>
            <a:r>
              <a:rPr lang="en-GB" sz="3000" b="1" dirty="0" smtClean="0">
                <a:solidFill>
                  <a:srgbClr val="920000"/>
                </a:solidFill>
                <a:effectLst>
                  <a:outerShdw blurRad="38100" dist="38100" dir="2700000" algn="tl">
                    <a:srgbClr val="000000">
                      <a:alpha val="43137"/>
                    </a:srgbClr>
                  </a:outerShdw>
                </a:effectLst>
              </a:rPr>
              <a:t>Absolute </a:t>
            </a:r>
            <a:r>
              <a:rPr lang="en-GB" sz="3000" b="1" dirty="0" smtClean="0">
                <a:solidFill>
                  <a:srgbClr val="920000"/>
                </a:solidFill>
                <a:effectLst>
                  <a:outerShdw blurRad="38100" dist="38100" dir="2700000" algn="tl">
                    <a:srgbClr val="000000">
                      <a:alpha val="43137"/>
                    </a:srgbClr>
                  </a:outerShdw>
                </a:effectLst>
                <a:latin typeface="Symbol" pitchFamily="18" charset="2"/>
              </a:rPr>
              <a:t>g</a:t>
            </a:r>
            <a:r>
              <a:rPr lang="en-GB" sz="3000" b="1" dirty="0" smtClean="0">
                <a:solidFill>
                  <a:srgbClr val="920000"/>
                </a:solidFill>
                <a:effectLst>
                  <a:outerShdw blurRad="38100" dist="38100" dir="2700000" algn="tl">
                    <a:srgbClr val="000000">
                      <a:alpha val="43137"/>
                    </a:srgbClr>
                  </a:outerShdw>
                </a:effectLst>
              </a:rPr>
              <a:t>-ray detection efficiency</a:t>
            </a:r>
            <a:r>
              <a:rPr lang="en-GB" sz="3000" b="1" dirty="0" smtClean="0">
                <a:effectLst>
                  <a:outerShdw blurRad="38100" dist="38100" dir="2700000" algn="tl">
                    <a:srgbClr val="000000">
                      <a:alpha val="43137"/>
                    </a:srgbClr>
                  </a:outerShdw>
                </a:effectLst>
              </a:rPr>
              <a:t> </a:t>
            </a:r>
            <a:endParaRPr lang="es-ES_tradnl" sz="3000" dirty="0">
              <a:effectLst>
                <a:outerShdw blurRad="38100" dist="38100" dir="2700000" algn="tl">
                  <a:srgbClr val="000000">
                    <a:alpha val="43137"/>
                  </a:srgbClr>
                </a:outerShdw>
              </a:effectLst>
            </a:endParaRPr>
          </a:p>
        </p:txBody>
      </p:sp>
      <p:pic>
        <p:nvPicPr>
          <p:cNvPr id="31" name="30 Imagen" descr="Graph9.jpg"/>
          <p:cNvPicPr>
            <a:picLocks noChangeAspect="1"/>
          </p:cNvPicPr>
          <p:nvPr/>
        </p:nvPicPr>
        <p:blipFill>
          <a:blip r:embed="rId3" cstate="print"/>
          <a:stretch>
            <a:fillRect/>
          </a:stretch>
        </p:blipFill>
        <p:spPr>
          <a:xfrm>
            <a:off x="1208045" y="1556792"/>
            <a:ext cx="6748331" cy="4968569"/>
          </a:xfrm>
          <a:prstGeom prst="rect">
            <a:avLst/>
          </a:prstGeom>
          <a:ln>
            <a:solidFill>
              <a:srgbClr val="060ABA"/>
            </a:solidFill>
          </a:ln>
        </p:spPr>
      </p:pic>
      <p:sp>
        <p:nvSpPr>
          <p:cNvPr id="36" name="35 CuadroTexto"/>
          <p:cNvSpPr txBox="1"/>
          <p:nvPr/>
        </p:nvSpPr>
        <p:spPr>
          <a:xfrm>
            <a:off x="2051720" y="5354052"/>
            <a:ext cx="4248472" cy="523220"/>
          </a:xfrm>
          <a:prstGeom prst="rect">
            <a:avLst/>
          </a:prstGeom>
          <a:noFill/>
        </p:spPr>
        <p:txBody>
          <a:bodyPr wrap="square" rtlCol="0">
            <a:spAutoFit/>
          </a:bodyPr>
          <a:lstStyle/>
          <a:p>
            <a:pPr algn="just"/>
            <a:r>
              <a:rPr lang="en-US" sz="1400" baseline="30000" dirty="0" smtClean="0">
                <a:latin typeface="Arial" pitchFamily="34" charset="0"/>
                <a:cs typeface="Arial" pitchFamily="34" charset="0"/>
              </a:rPr>
              <a:t>152</a:t>
            </a:r>
            <a:r>
              <a:rPr lang="en-US" sz="1400" dirty="0" smtClean="0">
                <a:latin typeface="Arial" pitchFamily="34" charset="0"/>
                <a:cs typeface="Arial" pitchFamily="34" charset="0"/>
              </a:rPr>
              <a:t>Eu at 100 mm from the detector </a:t>
            </a:r>
            <a:r>
              <a:rPr lang="en-US" sz="1400" dirty="0" err="1" smtClean="0">
                <a:latin typeface="Arial" pitchFamily="34" charset="0"/>
                <a:cs typeface="Arial" pitchFamily="34" charset="0"/>
              </a:rPr>
              <a:t>endcap</a:t>
            </a:r>
            <a:r>
              <a:rPr lang="en-US" sz="1400" dirty="0" smtClean="0">
                <a:latin typeface="Arial" pitchFamily="34" charset="0"/>
                <a:cs typeface="Arial" pitchFamily="34" charset="0"/>
              </a:rPr>
              <a:t>. </a:t>
            </a:r>
          </a:p>
          <a:p>
            <a:pPr algn="just"/>
            <a:r>
              <a:rPr lang="en-US" sz="1400" dirty="0" smtClean="0">
                <a:latin typeface="Arial" pitchFamily="34" charset="0"/>
                <a:cs typeface="Arial" pitchFamily="34" charset="0"/>
              </a:rPr>
              <a:t>Lines represent the Geant4 simulations</a:t>
            </a:r>
            <a:endParaRPr lang="es-ES" sz="1400" dirty="0">
              <a:latin typeface="Arial" pitchFamily="34" charset="0"/>
              <a:cs typeface="Arial" pitchFamily="34" charset="0"/>
            </a:endParaRPr>
          </a:p>
        </p:txBody>
      </p:sp>
    </p:spTree>
  </p:cSld>
  <p:clrMapOvr>
    <a:masterClrMapping/>
  </p:clrMapOvr>
  <p:transition spd="slow">
    <p:pull dir="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62880" y="274638"/>
            <a:ext cx="8229600" cy="634082"/>
          </a:xfrm>
        </p:spPr>
        <p:txBody>
          <a:bodyPr/>
          <a:lstStyle/>
          <a:p>
            <a:r>
              <a:rPr lang="es-ES_tradnl" sz="4000" b="1" dirty="0" smtClean="0">
                <a:solidFill>
                  <a:srgbClr val="3333CC"/>
                </a:solidFill>
                <a:effectLst>
                  <a:outerShdw blurRad="38100" dist="38100" dir="2700000" algn="tl">
                    <a:srgbClr val="C0C0C0"/>
                  </a:outerShdw>
                </a:effectLst>
              </a:rPr>
              <a:t>PMT-</a:t>
            </a:r>
            <a:r>
              <a:rPr lang="es-ES_tradnl" sz="4000" b="1" dirty="0" err="1" smtClean="0">
                <a:solidFill>
                  <a:srgbClr val="3333CC"/>
                </a:solidFill>
                <a:effectLst>
                  <a:outerShdw blurRad="38100" dist="38100" dir="2700000" algn="tl">
                    <a:srgbClr val="C0C0C0"/>
                  </a:outerShdw>
                </a:effectLst>
              </a:rPr>
              <a:t>Energy</a:t>
            </a:r>
            <a:r>
              <a:rPr lang="es-ES_tradnl" sz="4000" b="1" dirty="0" smtClean="0">
                <a:solidFill>
                  <a:srgbClr val="3333CC"/>
                </a:solidFill>
                <a:effectLst>
                  <a:outerShdw blurRad="38100" dist="38100" dir="2700000" algn="tl">
                    <a:srgbClr val="C0C0C0"/>
                  </a:outerShdw>
                </a:effectLst>
              </a:rPr>
              <a:t> </a:t>
            </a:r>
            <a:r>
              <a:rPr lang="es-ES_tradnl" sz="4000" b="1" dirty="0" err="1" smtClean="0">
                <a:solidFill>
                  <a:srgbClr val="3333CC"/>
                </a:solidFill>
                <a:effectLst>
                  <a:outerShdw blurRad="38100" dist="38100" dir="2700000" algn="tl">
                    <a:srgbClr val="C0C0C0"/>
                  </a:outerShdw>
                </a:effectLst>
              </a:rPr>
              <a:t>Linearity</a:t>
            </a:r>
            <a:endParaRPr lang="es-ES" sz="4000" dirty="0"/>
          </a:p>
        </p:txBody>
      </p:sp>
      <p:grpSp>
        <p:nvGrpSpPr>
          <p:cNvPr id="4" name="7 Grupo"/>
          <p:cNvGrpSpPr/>
          <p:nvPr/>
        </p:nvGrpSpPr>
        <p:grpSpPr>
          <a:xfrm>
            <a:off x="1907705" y="764704"/>
            <a:ext cx="5256583" cy="4752527"/>
            <a:chOff x="251521" y="1452038"/>
            <a:chExt cx="4320479" cy="3921178"/>
          </a:xfrm>
        </p:grpSpPr>
        <p:pic>
          <p:nvPicPr>
            <p:cNvPr id="3" name="2 Imagen" descr="Graph8.png"/>
            <p:cNvPicPr>
              <a:picLocks noChangeAspect="1"/>
            </p:cNvPicPr>
            <p:nvPr/>
          </p:nvPicPr>
          <p:blipFill>
            <a:blip r:embed="rId2" cstate="print"/>
            <a:stretch>
              <a:fillRect/>
            </a:stretch>
          </p:blipFill>
          <p:spPr>
            <a:xfrm>
              <a:off x="251521" y="1988840"/>
              <a:ext cx="4310290" cy="3384376"/>
            </a:xfrm>
            <a:prstGeom prst="rect">
              <a:avLst/>
            </a:prstGeom>
          </p:spPr>
        </p:pic>
        <p:sp>
          <p:nvSpPr>
            <p:cNvPr id="7" name="3 Marcador de texto"/>
            <p:cNvSpPr txBox="1">
              <a:spLocks/>
            </p:cNvSpPr>
            <p:nvPr/>
          </p:nvSpPr>
          <p:spPr>
            <a:xfrm>
              <a:off x="531813" y="1452038"/>
              <a:ext cx="4040187" cy="403225"/>
            </a:xfrm>
            <a:prstGeom prst="rect">
              <a:avLst/>
            </a:prstGeom>
          </p:spPr>
          <p:txBody>
            <a:bodyPr/>
            <a:lstStyle/>
            <a:p>
              <a:pPr marL="342900" marR="0" lvl="0" indent="-342900" algn="ctr" defTabSz="914400" rtl="0" eaLnBrk="0" fontAlgn="base" latinLnBrk="0" hangingPunct="0">
                <a:lnSpc>
                  <a:spcPct val="100000"/>
                </a:lnSpc>
                <a:spcBef>
                  <a:spcPct val="20000"/>
                </a:spcBef>
                <a:spcAft>
                  <a:spcPct val="0"/>
                </a:spcAft>
                <a:buClrTx/>
                <a:buSzTx/>
                <a:tabLst/>
                <a:defRPr/>
              </a:pPr>
              <a:r>
                <a:rPr kumimoji="0" lang="es-ES" sz="3000" b="1" i="0" u="none" strike="noStrike" kern="0" cap="none" spc="0" normalizeH="0" baseline="0" noProof="0" dirty="0" err="1" smtClean="0">
                  <a:ln>
                    <a:noFill/>
                  </a:ln>
                  <a:solidFill>
                    <a:srgbClr val="990000"/>
                  </a:solidFill>
                  <a:effectLst/>
                  <a:uLnTx/>
                  <a:uFillTx/>
                  <a:latin typeface="+mn-lt"/>
                  <a:ea typeface="+mn-ea"/>
                  <a:cs typeface="+mn-cs"/>
                </a:rPr>
                <a:t>Hamatsu</a:t>
              </a:r>
              <a:r>
                <a:rPr kumimoji="0" lang="es-ES" sz="3000" b="1" i="0" u="none" strike="noStrike" kern="0" cap="none" spc="0" normalizeH="0" baseline="0" noProof="0" dirty="0" smtClean="0">
                  <a:ln>
                    <a:noFill/>
                  </a:ln>
                  <a:solidFill>
                    <a:srgbClr val="990000"/>
                  </a:solidFill>
                  <a:effectLst/>
                  <a:uLnTx/>
                  <a:uFillTx/>
                  <a:latin typeface="+mn-lt"/>
                  <a:ea typeface="+mn-ea"/>
                  <a:cs typeface="+mn-cs"/>
                </a:rPr>
                <a:t> R9779</a:t>
              </a:r>
            </a:p>
          </p:txBody>
        </p:sp>
      </p:grpSp>
      <p:sp>
        <p:nvSpPr>
          <p:cNvPr id="9" name="8 CuadroTexto"/>
          <p:cNvSpPr txBox="1"/>
          <p:nvPr/>
        </p:nvSpPr>
        <p:spPr>
          <a:xfrm>
            <a:off x="2699792" y="5589240"/>
            <a:ext cx="3895618" cy="1045223"/>
          </a:xfrm>
          <a:prstGeom prst="rect">
            <a:avLst/>
          </a:prstGeom>
          <a:noFill/>
        </p:spPr>
        <p:txBody>
          <a:bodyPr wrap="none" rtlCol="0">
            <a:spAutoFit/>
          </a:bodyPr>
          <a:lstStyle/>
          <a:p>
            <a:pPr>
              <a:lnSpc>
                <a:spcPct val="150000"/>
              </a:lnSpc>
              <a:buClr>
                <a:srgbClr val="C00000"/>
              </a:buClr>
              <a:buFont typeface="Arial" pitchFamily="34" charset="0"/>
              <a:buChar char="•"/>
            </a:pPr>
            <a:r>
              <a:rPr lang="es-ES" b="1" dirty="0" smtClean="0"/>
              <a:t>  </a:t>
            </a:r>
            <a:r>
              <a:rPr lang="es-ES" sz="2200" b="1" dirty="0" smtClean="0"/>
              <a:t>Linear </a:t>
            </a:r>
            <a:r>
              <a:rPr lang="es-ES" sz="2200" b="1" dirty="0" err="1" smtClean="0"/>
              <a:t>for</a:t>
            </a:r>
            <a:r>
              <a:rPr lang="es-ES" sz="2200" b="1" dirty="0" smtClean="0"/>
              <a:t> </a:t>
            </a:r>
            <a:r>
              <a:rPr lang="es-ES" sz="2200" b="1" dirty="0" err="1" smtClean="0"/>
              <a:t>the</a:t>
            </a:r>
            <a:r>
              <a:rPr lang="es-ES" sz="2200" b="1" dirty="0" smtClean="0"/>
              <a:t> </a:t>
            </a:r>
            <a:r>
              <a:rPr lang="es-ES" sz="2200" b="1" dirty="0" err="1" smtClean="0"/>
              <a:t>entire</a:t>
            </a:r>
            <a:r>
              <a:rPr lang="es-ES" sz="2200" b="1" dirty="0" smtClean="0"/>
              <a:t> </a:t>
            </a:r>
            <a:r>
              <a:rPr lang="es-ES" sz="2200" b="1" dirty="0" err="1" smtClean="0"/>
              <a:t>range</a:t>
            </a:r>
            <a:endParaRPr lang="es-ES" sz="2200" b="1" dirty="0" smtClean="0"/>
          </a:p>
          <a:p>
            <a:pPr>
              <a:lnSpc>
                <a:spcPct val="150000"/>
              </a:lnSpc>
              <a:buClr>
                <a:srgbClr val="C00000"/>
              </a:buClr>
              <a:buFont typeface="Arial" pitchFamily="34" charset="0"/>
              <a:buChar char="•"/>
            </a:pPr>
            <a:r>
              <a:rPr lang="es-ES" sz="2200" b="1" dirty="0" smtClean="0"/>
              <a:t>  </a:t>
            </a:r>
            <a:r>
              <a:rPr lang="es-ES" sz="2200" b="1" dirty="0" err="1" smtClean="0"/>
              <a:t>Very</a:t>
            </a:r>
            <a:r>
              <a:rPr lang="es-ES" sz="2200" b="1" dirty="0" smtClean="0"/>
              <a:t> linear at 1300 V</a:t>
            </a:r>
            <a:endParaRPr lang="es-ES" sz="2200" b="1" dirty="0"/>
          </a:p>
        </p:txBody>
      </p:sp>
    </p:spTree>
  </p:cSld>
  <p:clrMapOvr>
    <a:masterClrMapping/>
  </p:clrMapOvr>
  <p:transition spd="med">
    <p:pull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3899" y="58267"/>
            <a:ext cx="6994525" cy="706437"/>
          </a:xfrm>
          <a:prstGeom prst="rect">
            <a:avLst/>
          </a:prstGeom>
        </p:spPr>
        <p:txBody>
          <a:bodyPr/>
          <a:lstStyle/>
          <a:p>
            <a:pPr algn="ctr" eaLnBrk="0" hangingPunct="0">
              <a:defRPr/>
            </a:pP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4000" b="1" i="0" u="none" strike="noStrike" kern="0" cap="none" spc="0" normalizeH="0" baseline="0" noProof="0" dirty="0" smtClean="0">
              <a:ln>
                <a:noFill/>
              </a:ln>
              <a:solidFill>
                <a:srgbClr val="000099"/>
              </a:solidFill>
              <a:effectLst>
                <a:outerShdw blurRad="38100" dist="38100" dir="2700000" algn="tl">
                  <a:srgbClr val="C0C0C0"/>
                </a:outerShdw>
              </a:effectLst>
              <a:uLnTx/>
              <a:uFillTx/>
              <a:latin typeface="+mj-lt"/>
              <a:ea typeface="+mj-ea"/>
              <a:cs typeface="+mj-cs"/>
            </a:endParaRPr>
          </a:p>
        </p:txBody>
      </p:sp>
      <p:sp>
        <p:nvSpPr>
          <p:cNvPr id="4" name="3 CuadroTexto"/>
          <p:cNvSpPr txBox="1"/>
          <p:nvPr/>
        </p:nvSpPr>
        <p:spPr>
          <a:xfrm>
            <a:off x="1259632" y="1988840"/>
            <a:ext cx="264816" cy="646331"/>
          </a:xfrm>
          <a:prstGeom prst="rect">
            <a:avLst/>
          </a:prstGeom>
          <a:noFill/>
        </p:spPr>
        <p:txBody>
          <a:bodyPr wrap="none" rtlCol="0">
            <a:spAutoFit/>
          </a:bodyPr>
          <a:lstStyle/>
          <a:p>
            <a:pPr>
              <a:buFont typeface="Arial" pitchFamily="34" charset="0"/>
              <a:buChar char="•"/>
            </a:pPr>
            <a:endParaRPr lang="es-ES" dirty="0" smtClean="0"/>
          </a:p>
          <a:p>
            <a:pPr>
              <a:buFont typeface="Arial" pitchFamily="34" charset="0"/>
              <a:buChar char="•"/>
            </a:pPr>
            <a:endParaRPr lang="es-ES" dirty="0"/>
          </a:p>
        </p:txBody>
      </p:sp>
      <p:sp>
        <p:nvSpPr>
          <p:cNvPr id="24"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25" name="30 Marcador de número de diapositiva"/>
          <p:cNvSpPr>
            <a:spLocks noGrp="1"/>
          </p:cNvSpPr>
          <p:nvPr>
            <p:ph type="sldNum" sz="quarter" idx="12"/>
          </p:nvPr>
        </p:nvSpPr>
        <p:spPr>
          <a:xfrm>
            <a:off x="8917632" y="6592267"/>
            <a:ext cx="226368" cy="365125"/>
          </a:xfrm>
        </p:spPr>
        <p:txBody>
          <a:bodyPr/>
          <a:lstStyle/>
          <a:p>
            <a:pPr>
              <a:defRPr/>
            </a:pPr>
            <a:fld id="{98A2EE96-BED7-4DAD-871F-BA89A52F8872}" type="slidenum">
              <a:rPr lang="es-ES" b="1" smtClean="0">
                <a:solidFill>
                  <a:schemeClr val="tx1"/>
                </a:solidFill>
              </a:rPr>
              <a:pPr>
                <a:defRPr/>
              </a:pPr>
              <a:t>6</a:t>
            </a:fld>
            <a:endParaRPr lang="es-ES" b="1" dirty="0">
              <a:solidFill>
                <a:schemeClr val="tx1"/>
              </a:solidFill>
            </a:endParaRPr>
          </a:p>
        </p:txBody>
      </p:sp>
      <p:sp>
        <p:nvSpPr>
          <p:cNvPr id="22" name="Text Box 16"/>
          <p:cNvSpPr txBox="1">
            <a:spLocks noChangeArrowheads="1"/>
          </p:cNvSpPr>
          <p:nvPr/>
        </p:nvSpPr>
        <p:spPr bwMode="auto">
          <a:xfrm>
            <a:off x="3347864" y="961594"/>
            <a:ext cx="2448272" cy="523190"/>
          </a:xfrm>
          <a:prstGeom prst="rect">
            <a:avLst/>
          </a:prstGeom>
          <a:noFill/>
          <a:ln w="9525">
            <a:solidFill>
              <a:srgbClr val="3333CC"/>
            </a:solidFill>
            <a:miter lim="800000"/>
            <a:headEnd/>
            <a:tailEnd/>
          </a:ln>
        </p:spPr>
        <p:txBody>
          <a:bodyPr wrap="square" lIns="91411" tIns="45705" rIns="91411" bIns="45705">
            <a:prstTxWarp prst="textNoShape">
              <a:avLst/>
            </a:prstTxWarp>
            <a:spAutoFit/>
          </a:bodyPr>
          <a:lstStyle/>
          <a:p>
            <a:pPr algn="ctr">
              <a:spcBef>
                <a:spcPct val="50000"/>
              </a:spcBef>
            </a:pPr>
            <a:r>
              <a:rPr lang="en-US" sz="2800" b="1" dirty="0" smtClean="0">
                <a:solidFill>
                  <a:srgbClr val="060ABA"/>
                </a:solidFill>
              </a:rPr>
              <a:t>Lifetimes </a:t>
            </a:r>
            <a:r>
              <a:rPr lang="en-US" sz="2800" b="1" dirty="0" smtClean="0">
                <a:solidFill>
                  <a:srgbClr val="060ABA"/>
                </a:solidFill>
                <a:latin typeface="Symbol" pitchFamily="18" charset="2"/>
              </a:rPr>
              <a:t>t</a:t>
            </a:r>
          </a:p>
        </p:txBody>
      </p:sp>
      <p:sp>
        <p:nvSpPr>
          <p:cNvPr id="27" name="26 CuadroTexto"/>
          <p:cNvSpPr txBox="1"/>
          <p:nvPr/>
        </p:nvSpPr>
        <p:spPr>
          <a:xfrm>
            <a:off x="1619672" y="2996952"/>
            <a:ext cx="184731" cy="369332"/>
          </a:xfrm>
          <a:prstGeom prst="rect">
            <a:avLst/>
          </a:prstGeom>
          <a:noFill/>
        </p:spPr>
        <p:txBody>
          <a:bodyPr wrap="none" rtlCol="0">
            <a:spAutoFit/>
          </a:bodyPr>
          <a:lstStyle/>
          <a:p>
            <a:endParaRPr lang="es-ES"/>
          </a:p>
        </p:txBody>
      </p:sp>
      <p:sp>
        <p:nvSpPr>
          <p:cNvPr id="37" name="36 CuadroTexto"/>
          <p:cNvSpPr txBox="1"/>
          <p:nvPr/>
        </p:nvSpPr>
        <p:spPr>
          <a:xfrm>
            <a:off x="251520" y="2564904"/>
            <a:ext cx="2376264" cy="923330"/>
          </a:xfrm>
          <a:prstGeom prst="rect">
            <a:avLst/>
          </a:prstGeom>
          <a:solidFill>
            <a:schemeClr val="bg1"/>
          </a:solidFill>
          <a:ln>
            <a:solidFill>
              <a:schemeClr val="tx2"/>
            </a:solidFill>
          </a:ln>
        </p:spPr>
        <p:txBody>
          <a:bodyPr wrap="square" rtlCol="0">
            <a:spAutoFit/>
          </a:bodyPr>
          <a:lstStyle/>
          <a:p>
            <a:pPr algn="ctr"/>
            <a:r>
              <a:rPr lang="es-ES" b="1" dirty="0" err="1" smtClean="0">
                <a:solidFill>
                  <a:srgbClr val="C00000"/>
                </a:solidFill>
              </a:rPr>
              <a:t>Range</a:t>
            </a:r>
            <a:r>
              <a:rPr lang="es-ES" b="1" dirty="0" smtClean="0">
                <a:solidFill>
                  <a:srgbClr val="C00000"/>
                </a:solidFill>
              </a:rPr>
              <a:t> of nuclear </a:t>
            </a:r>
            <a:r>
              <a:rPr lang="es-ES" b="1" dirty="0" err="1" smtClean="0">
                <a:solidFill>
                  <a:srgbClr val="C00000"/>
                </a:solidFill>
              </a:rPr>
              <a:t>lifetimes</a:t>
            </a:r>
            <a:r>
              <a:rPr lang="es-ES" b="1" dirty="0" smtClean="0">
                <a:solidFill>
                  <a:srgbClr val="C00000"/>
                </a:solidFill>
              </a:rPr>
              <a:t> 45 </a:t>
            </a:r>
            <a:r>
              <a:rPr lang="es-ES" b="1" dirty="0" err="1" smtClean="0">
                <a:solidFill>
                  <a:srgbClr val="C00000"/>
                </a:solidFill>
              </a:rPr>
              <a:t>orders</a:t>
            </a:r>
            <a:r>
              <a:rPr lang="es-ES" b="1" dirty="0" smtClean="0">
                <a:solidFill>
                  <a:srgbClr val="C00000"/>
                </a:solidFill>
              </a:rPr>
              <a:t> of </a:t>
            </a:r>
            <a:r>
              <a:rPr lang="es-ES" b="1" dirty="0" err="1" smtClean="0">
                <a:solidFill>
                  <a:srgbClr val="C00000"/>
                </a:solidFill>
              </a:rPr>
              <a:t>magnitude</a:t>
            </a:r>
            <a:endParaRPr lang="es-ES" b="1" dirty="0">
              <a:solidFill>
                <a:srgbClr val="C00000"/>
              </a:solidFill>
            </a:endParaRPr>
          </a:p>
        </p:txBody>
      </p:sp>
      <p:grpSp>
        <p:nvGrpSpPr>
          <p:cNvPr id="81" name="80 Grupo"/>
          <p:cNvGrpSpPr/>
          <p:nvPr/>
        </p:nvGrpSpPr>
        <p:grpSpPr>
          <a:xfrm>
            <a:off x="236867" y="1772816"/>
            <a:ext cx="8907133" cy="792088"/>
            <a:chOff x="201371" y="5589240"/>
            <a:chExt cx="8907133" cy="792088"/>
          </a:xfrm>
        </p:grpSpPr>
        <p:sp>
          <p:nvSpPr>
            <p:cNvPr id="42" name="41 CuadroTexto"/>
            <p:cNvSpPr txBox="1"/>
            <p:nvPr/>
          </p:nvSpPr>
          <p:spPr>
            <a:xfrm>
              <a:off x="201371" y="5589240"/>
              <a:ext cx="3794565" cy="523220"/>
            </a:xfrm>
            <a:prstGeom prst="rect">
              <a:avLst/>
            </a:prstGeom>
            <a:noFill/>
          </p:spPr>
          <p:txBody>
            <a:bodyPr wrap="none" rtlCol="0">
              <a:spAutoFit/>
            </a:bodyPr>
            <a:lstStyle/>
            <a:p>
              <a:r>
                <a:rPr lang="en-GB" sz="2800" b="1" dirty="0" smtClean="0">
                  <a:solidFill>
                    <a:srgbClr val="060ABA"/>
                  </a:solidFill>
                  <a:effectLst>
                    <a:outerShdw blurRad="38100" dist="38100" dir="2700000" algn="tl">
                      <a:srgbClr val="000000">
                        <a:alpha val="43137"/>
                      </a:srgbClr>
                    </a:outerShdw>
                  </a:effectLst>
                </a:rPr>
                <a:t>Fast-Timing Methods</a:t>
              </a:r>
              <a:endParaRPr lang="es-ES" sz="2800" dirty="0">
                <a:solidFill>
                  <a:srgbClr val="060ABA"/>
                </a:solidFill>
                <a:effectLst>
                  <a:outerShdw blurRad="38100" dist="38100" dir="2700000" algn="tl">
                    <a:srgbClr val="000000">
                      <a:alpha val="43137"/>
                    </a:srgbClr>
                  </a:outerShdw>
                </a:effectLst>
              </a:endParaRPr>
            </a:p>
          </p:txBody>
        </p:sp>
        <p:sp>
          <p:nvSpPr>
            <p:cNvPr id="43" name="42 CuadroTexto"/>
            <p:cNvSpPr txBox="1"/>
            <p:nvPr/>
          </p:nvSpPr>
          <p:spPr>
            <a:xfrm>
              <a:off x="4499992" y="5673442"/>
              <a:ext cx="4608512" cy="707886"/>
            </a:xfrm>
            <a:prstGeom prst="rect">
              <a:avLst/>
            </a:prstGeom>
            <a:noFill/>
          </p:spPr>
          <p:txBody>
            <a:bodyPr wrap="square" rtlCol="0">
              <a:spAutoFit/>
            </a:bodyPr>
            <a:lstStyle/>
            <a:p>
              <a:pPr algn="ctr"/>
              <a:r>
                <a:rPr lang="en-US" sz="2000" b="1" dirty="0" smtClean="0">
                  <a:solidFill>
                    <a:srgbClr val="000099"/>
                  </a:solidFill>
                </a:rPr>
                <a:t>From tens of nanoseconds down to few picoseconds</a:t>
              </a:r>
            </a:p>
          </p:txBody>
        </p:sp>
        <p:sp>
          <p:nvSpPr>
            <p:cNvPr id="44" name="43 Flecha derecha"/>
            <p:cNvSpPr/>
            <p:nvPr/>
          </p:nvSpPr>
          <p:spPr>
            <a:xfrm>
              <a:off x="4139952" y="5737917"/>
              <a:ext cx="324357" cy="211363"/>
            </a:xfrm>
            <a:prstGeom prst="rightArrow">
              <a:avLst/>
            </a:prstGeom>
            <a:solidFill>
              <a:schemeClr val="accent1">
                <a:lumMod val="7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95" name="94 Grupo"/>
          <p:cNvGrpSpPr/>
          <p:nvPr/>
        </p:nvGrpSpPr>
        <p:grpSpPr>
          <a:xfrm>
            <a:off x="1023164" y="3068960"/>
            <a:ext cx="8120836" cy="2704653"/>
            <a:chOff x="1325711" y="2852936"/>
            <a:chExt cx="8120836" cy="2704653"/>
          </a:xfrm>
        </p:grpSpPr>
        <p:grpSp>
          <p:nvGrpSpPr>
            <p:cNvPr id="89" name="88 Grupo"/>
            <p:cNvGrpSpPr/>
            <p:nvPr/>
          </p:nvGrpSpPr>
          <p:grpSpPr>
            <a:xfrm>
              <a:off x="1325711" y="2924944"/>
              <a:ext cx="6270625" cy="2632645"/>
              <a:chOff x="1325711" y="1556792"/>
              <a:chExt cx="6270625" cy="2632645"/>
            </a:xfrm>
          </p:grpSpPr>
          <p:grpSp>
            <p:nvGrpSpPr>
              <p:cNvPr id="45" name="Group 42"/>
              <p:cNvGrpSpPr>
                <a:grpSpLocks/>
              </p:cNvGrpSpPr>
              <p:nvPr/>
            </p:nvGrpSpPr>
            <p:grpSpPr bwMode="auto">
              <a:xfrm>
                <a:off x="1325711" y="1628800"/>
                <a:ext cx="6270625" cy="2560637"/>
                <a:chOff x="714375" y="3878263"/>
                <a:chExt cx="6186488" cy="2157412"/>
              </a:xfrm>
            </p:grpSpPr>
            <p:grpSp>
              <p:nvGrpSpPr>
                <p:cNvPr id="46" name="Group 33"/>
                <p:cNvGrpSpPr>
                  <a:grpSpLocks/>
                </p:cNvGrpSpPr>
                <p:nvPr/>
              </p:nvGrpSpPr>
              <p:grpSpPr bwMode="auto">
                <a:xfrm>
                  <a:off x="714375" y="5436934"/>
                  <a:ext cx="6186488" cy="598741"/>
                  <a:chOff x="782434" y="4608975"/>
                  <a:chExt cx="6187061" cy="598897"/>
                </a:xfrm>
              </p:grpSpPr>
              <p:grpSp>
                <p:nvGrpSpPr>
                  <p:cNvPr id="54" name="Group 24"/>
                  <p:cNvGrpSpPr>
                    <a:grpSpLocks/>
                  </p:cNvGrpSpPr>
                  <p:nvPr/>
                </p:nvGrpSpPr>
                <p:grpSpPr bwMode="auto">
                  <a:xfrm>
                    <a:off x="940705" y="4608975"/>
                    <a:ext cx="5400000" cy="288001"/>
                    <a:chOff x="940705" y="4608975"/>
                    <a:chExt cx="5400000" cy="288001"/>
                  </a:xfrm>
                </p:grpSpPr>
                <p:cxnSp>
                  <p:nvCxnSpPr>
                    <p:cNvPr id="63" name="Straight Connector 6"/>
                    <p:cNvCxnSpPr>
                      <a:cxnSpLocks noChangeShapeType="1"/>
                    </p:cNvCxnSpPr>
                    <p:nvPr/>
                  </p:nvCxnSpPr>
                  <p:spPr bwMode="auto">
                    <a:xfrm flipV="1">
                      <a:off x="940705" y="4752975"/>
                      <a:ext cx="5400000" cy="0"/>
                    </a:xfrm>
                    <a:prstGeom prst="line">
                      <a:avLst/>
                    </a:prstGeom>
                    <a:noFill/>
                    <a:ln w="12700">
                      <a:solidFill>
                        <a:schemeClr val="tx1"/>
                      </a:solidFill>
                      <a:round/>
                      <a:headEnd/>
                      <a:tailEnd/>
                    </a:ln>
                  </p:spPr>
                </p:cxnSp>
                <p:grpSp>
                  <p:nvGrpSpPr>
                    <p:cNvPr id="64" name="Group 23"/>
                    <p:cNvGrpSpPr>
                      <a:grpSpLocks/>
                    </p:cNvGrpSpPr>
                    <p:nvPr/>
                  </p:nvGrpSpPr>
                  <p:grpSpPr bwMode="auto">
                    <a:xfrm>
                      <a:off x="1022350" y="4608975"/>
                      <a:ext cx="5034039" cy="288001"/>
                      <a:chOff x="1022350" y="4957100"/>
                      <a:chExt cx="5034039" cy="288001"/>
                    </a:xfrm>
                  </p:grpSpPr>
                  <p:cxnSp>
                    <p:nvCxnSpPr>
                      <p:cNvPr id="65" name="Straight Connector 10"/>
                      <p:cNvCxnSpPr>
                        <a:cxnSpLocks noChangeShapeType="1"/>
                      </p:cNvCxnSpPr>
                      <p:nvPr/>
                    </p:nvCxnSpPr>
                    <p:spPr bwMode="auto">
                      <a:xfrm rot="16200000" flipH="1">
                        <a:off x="878350" y="5101100"/>
                        <a:ext cx="288000" cy="0"/>
                      </a:xfrm>
                      <a:prstGeom prst="line">
                        <a:avLst/>
                      </a:prstGeom>
                      <a:noFill/>
                      <a:ln w="12700">
                        <a:solidFill>
                          <a:schemeClr val="tx1"/>
                        </a:solidFill>
                        <a:round/>
                        <a:headEnd/>
                        <a:tailEnd/>
                      </a:ln>
                    </p:spPr>
                  </p:cxnSp>
                  <p:cxnSp>
                    <p:nvCxnSpPr>
                      <p:cNvPr id="66" name="Straight Connector 11"/>
                      <p:cNvCxnSpPr>
                        <a:cxnSpLocks noChangeShapeType="1"/>
                      </p:cNvCxnSpPr>
                      <p:nvPr/>
                    </p:nvCxnSpPr>
                    <p:spPr bwMode="auto">
                      <a:xfrm rot="16200000" flipH="1">
                        <a:off x="1297853" y="5101100"/>
                        <a:ext cx="288000" cy="0"/>
                      </a:xfrm>
                      <a:prstGeom prst="line">
                        <a:avLst/>
                      </a:prstGeom>
                      <a:noFill/>
                      <a:ln w="12700">
                        <a:solidFill>
                          <a:schemeClr val="tx1"/>
                        </a:solidFill>
                        <a:round/>
                        <a:headEnd/>
                        <a:tailEnd/>
                      </a:ln>
                    </p:spPr>
                  </p:cxnSp>
                  <p:cxnSp>
                    <p:nvCxnSpPr>
                      <p:cNvPr id="67" name="Straight Connector 12"/>
                      <p:cNvCxnSpPr>
                        <a:cxnSpLocks noChangeShapeType="1"/>
                      </p:cNvCxnSpPr>
                      <p:nvPr/>
                    </p:nvCxnSpPr>
                    <p:spPr bwMode="auto">
                      <a:xfrm rot="16200000" flipH="1">
                        <a:off x="1717356" y="5101100"/>
                        <a:ext cx="288000" cy="0"/>
                      </a:xfrm>
                      <a:prstGeom prst="line">
                        <a:avLst/>
                      </a:prstGeom>
                      <a:noFill/>
                      <a:ln w="12700">
                        <a:solidFill>
                          <a:schemeClr val="tx1"/>
                        </a:solidFill>
                        <a:round/>
                        <a:headEnd/>
                        <a:tailEnd/>
                      </a:ln>
                    </p:spPr>
                  </p:cxnSp>
                  <p:cxnSp>
                    <p:nvCxnSpPr>
                      <p:cNvPr id="68" name="Straight Connector 13"/>
                      <p:cNvCxnSpPr>
                        <a:cxnSpLocks noChangeShapeType="1"/>
                      </p:cNvCxnSpPr>
                      <p:nvPr/>
                    </p:nvCxnSpPr>
                    <p:spPr bwMode="auto">
                      <a:xfrm rot="16200000" flipH="1">
                        <a:off x="2136859" y="5101100"/>
                        <a:ext cx="288000" cy="0"/>
                      </a:xfrm>
                      <a:prstGeom prst="line">
                        <a:avLst/>
                      </a:prstGeom>
                      <a:noFill/>
                      <a:ln w="12700">
                        <a:solidFill>
                          <a:schemeClr val="tx1"/>
                        </a:solidFill>
                        <a:round/>
                        <a:headEnd/>
                        <a:tailEnd/>
                      </a:ln>
                    </p:spPr>
                  </p:cxnSp>
                  <p:cxnSp>
                    <p:nvCxnSpPr>
                      <p:cNvPr id="69" name="Straight Connector 14"/>
                      <p:cNvCxnSpPr>
                        <a:cxnSpLocks noChangeShapeType="1"/>
                      </p:cNvCxnSpPr>
                      <p:nvPr/>
                    </p:nvCxnSpPr>
                    <p:spPr bwMode="auto">
                      <a:xfrm rot="16200000" flipH="1">
                        <a:off x="2556362" y="5101100"/>
                        <a:ext cx="288000" cy="0"/>
                      </a:xfrm>
                      <a:prstGeom prst="line">
                        <a:avLst/>
                      </a:prstGeom>
                      <a:noFill/>
                      <a:ln w="12700">
                        <a:solidFill>
                          <a:schemeClr val="tx1"/>
                        </a:solidFill>
                        <a:round/>
                        <a:headEnd/>
                        <a:tailEnd/>
                      </a:ln>
                    </p:spPr>
                  </p:cxnSp>
                  <p:cxnSp>
                    <p:nvCxnSpPr>
                      <p:cNvPr id="70" name="Straight Connector 15"/>
                      <p:cNvCxnSpPr>
                        <a:cxnSpLocks noChangeShapeType="1"/>
                      </p:cNvCxnSpPr>
                      <p:nvPr/>
                    </p:nvCxnSpPr>
                    <p:spPr bwMode="auto">
                      <a:xfrm rot="16200000" flipH="1">
                        <a:off x="2975865" y="5101100"/>
                        <a:ext cx="288000" cy="0"/>
                      </a:xfrm>
                      <a:prstGeom prst="line">
                        <a:avLst/>
                      </a:prstGeom>
                      <a:noFill/>
                      <a:ln w="12700">
                        <a:solidFill>
                          <a:schemeClr val="tx1"/>
                        </a:solidFill>
                        <a:round/>
                        <a:headEnd/>
                        <a:tailEnd/>
                      </a:ln>
                    </p:spPr>
                  </p:cxnSp>
                  <p:cxnSp>
                    <p:nvCxnSpPr>
                      <p:cNvPr id="71" name="Straight Connector 16"/>
                      <p:cNvCxnSpPr>
                        <a:cxnSpLocks noChangeShapeType="1"/>
                      </p:cNvCxnSpPr>
                      <p:nvPr/>
                    </p:nvCxnSpPr>
                    <p:spPr bwMode="auto">
                      <a:xfrm rot="16200000" flipH="1">
                        <a:off x="3395368" y="5101101"/>
                        <a:ext cx="288000" cy="0"/>
                      </a:xfrm>
                      <a:prstGeom prst="line">
                        <a:avLst/>
                      </a:prstGeom>
                      <a:noFill/>
                      <a:ln w="12700">
                        <a:solidFill>
                          <a:schemeClr val="tx1"/>
                        </a:solidFill>
                        <a:round/>
                        <a:headEnd/>
                        <a:tailEnd/>
                      </a:ln>
                    </p:spPr>
                  </p:cxnSp>
                  <p:cxnSp>
                    <p:nvCxnSpPr>
                      <p:cNvPr id="72" name="Straight Connector 17"/>
                      <p:cNvCxnSpPr>
                        <a:cxnSpLocks noChangeShapeType="1"/>
                      </p:cNvCxnSpPr>
                      <p:nvPr/>
                    </p:nvCxnSpPr>
                    <p:spPr bwMode="auto">
                      <a:xfrm rot="16200000" flipH="1">
                        <a:off x="3814871" y="5101101"/>
                        <a:ext cx="288000" cy="0"/>
                      </a:xfrm>
                      <a:prstGeom prst="line">
                        <a:avLst/>
                      </a:prstGeom>
                      <a:noFill/>
                      <a:ln w="12700">
                        <a:solidFill>
                          <a:schemeClr val="tx1"/>
                        </a:solidFill>
                        <a:round/>
                        <a:headEnd/>
                        <a:tailEnd/>
                      </a:ln>
                    </p:spPr>
                  </p:cxnSp>
                  <p:cxnSp>
                    <p:nvCxnSpPr>
                      <p:cNvPr id="73" name="Straight Connector 18"/>
                      <p:cNvCxnSpPr>
                        <a:cxnSpLocks noChangeShapeType="1"/>
                      </p:cNvCxnSpPr>
                      <p:nvPr/>
                    </p:nvCxnSpPr>
                    <p:spPr bwMode="auto">
                      <a:xfrm rot="16200000" flipH="1">
                        <a:off x="4234374" y="5101101"/>
                        <a:ext cx="288000" cy="0"/>
                      </a:xfrm>
                      <a:prstGeom prst="line">
                        <a:avLst/>
                      </a:prstGeom>
                      <a:noFill/>
                      <a:ln w="12700">
                        <a:solidFill>
                          <a:schemeClr val="tx1"/>
                        </a:solidFill>
                        <a:round/>
                        <a:headEnd/>
                        <a:tailEnd/>
                      </a:ln>
                    </p:spPr>
                  </p:cxnSp>
                  <p:cxnSp>
                    <p:nvCxnSpPr>
                      <p:cNvPr id="74" name="Straight Connector 19"/>
                      <p:cNvCxnSpPr>
                        <a:cxnSpLocks noChangeShapeType="1"/>
                      </p:cNvCxnSpPr>
                      <p:nvPr/>
                    </p:nvCxnSpPr>
                    <p:spPr bwMode="auto">
                      <a:xfrm rot="16200000" flipH="1">
                        <a:off x="4653877" y="5101101"/>
                        <a:ext cx="288000" cy="0"/>
                      </a:xfrm>
                      <a:prstGeom prst="line">
                        <a:avLst/>
                      </a:prstGeom>
                      <a:noFill/>
                      <a:ln w="12700">
                        <a:solidFill>
                          <a:schemeClr val="tx1"/>
                        </a:solidFill>
                        <a:round/>
                        <a:headEnd/>
                        <a:tailEnd/>
                      </a:ln>
                    </p:spPr>
                  </p:cxnSp>
                  <p:cxnSp>
                    <p:nvCxnSpPr>
                      <p:cNvPr id="75" name="Straight Connector 20"/>
                      <p:cNvCxnSpPr>
                        <a:cxnSpLocks noChangeShapeType="1"/>
                      </p:cNvCxnSpPr>
                      <p:nvPr/>
                    </p:nvCxnSpPr>
                    <p:spPr bwMode="auto">
                      <a:xfrm rot="16200000" flipH="1">
                        <a:off x="5073380" y="5101101"/>
                        <a:ext cx="288000" cy="0"/>
                      </a:xfrm>
                      <a:prstGeom prst="line">
                        <a:avLst/>
                      </a:prstGeom>
                      <a:noFill/>
                      <a:ln w="12700">
                        <a:solidFill>
                          <a:schemeClr val="tx1"/>
                        </a:solidFill>
                        <a:round/>
                        <a:headEnd/>
                        <a:tailEnd/>
                      </a:ln>
                    </p:spPr>
                  </p:cxnSp>
                  <p:cxnSp>
                    <p:nvCxnSpPr>
                      <p:cNvPr id="76" name="Straight Connector 21"/>
                      <p:cNvCxnSpPr>
                        <a:cxnSpLocks noChangeShapeType="1"/>
                      </p:cNvCxnSpPr>
                      <p:nvPr/>
                    </p:nvCxnSpPr>
                    <p:spPr bwMode="auto">
                      <a:xfrm rot="16200000" flipH="1">
                        <a:off x="5492883" y="5101101"/>
                        <a:ext cx="288000" cy="0"/>
                      </a:xfrm>
                      <a:prstGeom prst="line">
                        <a:avLst/>
                      </a:prstGeom>
                      <a:noFill/>
                      <a:ln w="12700">
                        <a:solidFill>
                          <a:schemeClr val="tx1"/>
                        </a:solidFill>
                        <a:round/>
                        <a:headEnd/>
                        <a:tailEnd/>
                      </a:ln>
                    </p:spPr>
                  </p:cxnSp>
                  <p:cxnSp>
                    <p:nvCxnSpPr>
                      <p:cNvPr id="77" name="Straight Connector 22"/>
                      <p:cNvCxnSpPr>
                        <a:cxnSpLocks noChangeShapeType="1"/>
                      </p:cNvCxnSpPr>
                      <p:nvPr/>
                    </p:nvCxnSpPr>
                    <p:spPr bwMode="auto">
                      <a:xfrm rot="16200000" flipH="1">
                        <a:off x="5912389" y="5101101"/>
                        <a:ext cx="288000" cy="0"/>
                      </a:xfrm>
                      <a:prstGeom prst="line">
                        <a:avLst/>
                      </a:prstGeom>
                      <a:noFill/>
                      <a:ln w="12700">
                        <a:solidFill>
                          <a:schemeClr val="tx1"/>
                        </a:solidFill>
                        <a:round/>
                        <a:headEnd/>
                        <a:tailEnd/>
                      </a:ln>
                    </p:spPr>
                  </p:cxnSp>
                </p:grpSp>
              </p:grpSp>
              <p:sp>
                <p:nvSpPr>
                  <p:cNvPr id="55" name="TextBox 25"/>
                  <p:cNvSpPr txBox="1">
                    <a:spLocks noChangeArrowheads="1"/>
                  </p:cNvSpPr>
                  <p:nvPr/>
                </p:nvSpPr>
                <p:spPr bwMode="auto">
                  <a:xfrm>
                    <a:off x="782434" y="4900095"/>
                    <a:ext cx="471800" cy="307777"/>
                  </a:xfrm>
                  <a:prstGeom prst="rect">
                    <a:avLst/>
                  </a:prstGeom>
                  <a:noFill/>
                  <a:ln w="9525">
                    <a:noFill/>
                    <a:miter lim="800000"/>
                    <a:headEnd/>
                    <a:tailEnd/>
                  </a:ln>
                </p:spPr>
                <p:txBody>
                  <a:bodyPr wrap="none" lIns="0" tIns="0" rIns="0" bIns="0">
                    <a:spAutoFit/>
                  </a:bodyPr>
                  <a:lstStyle/>
                  <a:p>
                    <a:r>
                      <a:rPr lang="en-US" sz="2000">
                        <a:solidFill>
                          <a:schemeClr val="tx1"/>
                        </a:solidFill>
                        <a:latin typeface="Arial Narrow" pitchFamily="34" charset="0"/>
                      </a:rPr>
                      <a:t>10</a:t>
                    </a:r>
                    <a:r>
                      <a:rPr lang="en-US" sz="2000" baseline="30000">
                        <a:solidFill>
                          <a:schemeClr val="tx1"/>
                        </a:solidFill>
                        <a:latin typeface="Arial Narrow" pitchFamily="34" charset="0"/>
                      </a:rPr>
                      <a:t>−18</a:t>
                    </a:r>
                  </a:p>
                </p:txBody>
              </p:sp>
              <p:sp>
                <p:nvSpPr>
                  <p:cNvPr id="56" name="TextBox 26"/>
                  <p:cNvSpPr txBox="1">
                    <a:spLocks noChangeArrowheads="1"/>
                  </p:cNvSpPr>
                  <p:nvPr/>
                </p:nvSpPr>
                <p:spPr bwMode="auto">
                  <a:xfrm>
                    <a:off x="1635769" y="4900095"/>
                    <a:ext cx="471800" cy="307777"/>
                  </a:xfrm>
                  <a:prstGeom prst="rect">
                    <a:avLst/>
                  </a:prstGeom>
                  <a:noFill/>
                  <a:ln w="9525">
                    <a:noFill/>
                    <a:miter lim="800000"/>
                    <a:headEnd/>
                    <a:tailEnd/>
                  </a:ln>
                </p:spPr>
                <p:txBody>
                  <a:bodyPr wrap="none" lIns="0" tIns="0" rIns="0" bIns="0">
                    <a:spAutoFit/>
                  </a:bodyPr>
                  <a:lstStyle/>
                  <a:p>
                    <a:r>
                      <a:rPr lang="en-US" sz="2000">
                        <a:solidFill>
                          <a:schemeClr val="tx1"/>
                        </a:solidFill>
                        <a:latin typeface="Arial Narrow" pitchFamily="34" charset="0"/>
                      </a:rPr>
                      <a:t>10</a:t>
                    </a:r>
                    <a:r>
                      <a:rPr lang="en-US" sz="2000" baseline="30000">
                        <a:solidFill>
                          <a:schemeClr val="tx1"/>
                        </a:solidFill>
                        <a:latin typeface="Arial Narrow" pitchFamily="34" charset="0"/>
                      </a:rPr>
                      <a:t>−16</a:t>
                    </a:r>
                  </a:p>
                </p:txBody>
              </p:sp>
              <p:sp>
                <p:nvSpPr>
                  <p:cNvPr id="57" name="TextBox 27"/>
                  <p:cNvSpPr txBox="1">
                    <a:spLocks noChangeArrowheads="1"/>
                  </p:cNvSpPr>
                  <p:nvPr/>
                </p:nvSpPr>
                <p:spPr bwMode="auto">
                  <a:xfrm>
                    <a:off x="2489104" y="4900095"/>
                    <a:ext cx="471800" cy="307777"/>
                  </a:xfrm>
                  <a:prstGeom prst="rect">
                    <a:avLst/>
                  </a:prstGeom>
                  <a:noFill/>
                  <a:ln w="9525">
                    <a:noFill/>
                    <a:miter lim="800000"/>
                    <a:headEnd/>
                    <a:tailEnd/>
                  </a:ln>
                </p:spPr>
                <p:txBody>
                  <a:bodyPr wrap="none" lIns="0" tIns="0" rIns="0" bIns="0">
                    <a:spAutoFit/>
                  </a:bodyPr>
                  <a:lstStyle/>
                  <a:p>
                    <a:r>
                      <a:rPr lang="en-US" sz="2000">
                        <a:solidFill>
                          <a:schemeClr val="tx1"/>
                        </a:solidFill>
                        <a:latin typeface="Arial Narrow" pitchFamily="34" charset="0"/>
                      </a:rPr>
                      <a:t>10</a:t>
                    </a:r>
                    <a:r>
                      <a:rPr lang="en-US" sz="2000" baseline="30000">
                        <a:solidFill>
                          <a:schemeClr val="tx1"/>
                        </a:solidFill>
                        <a:latin typeface="Arial Narrow" pitchFamily="34" charset="0"/>
                      </a:rPr>
                      <a:t>−14</a:t>
                    </a:r>
                  </a:p>
                </p:txBody>
              </p:sp>
              <p:sp>
                <p:nvSpPr>
                  <p:cNvPr id="58" name="TextBox 28"/>
                  <p:cNvSpPr txBox="1">
                    <a:spLocks noChangeArrowheads="1"/>
                  </p:cNvSpPr>
                  <p:nvPr/>
                </p:nvSpPr>
                <p:spPr bwMode="auto">
                  <a:xfrm>
                    <a:off x="3342439" y="4900095"/>
                    <a:ext cx="471800" cy="307777"/>
                  </a:xfrm>
                  <a:prstGeom prst="rect">
                    <a:avLst/>
                  </a:prstGeom>
                  <a:noFill/>
                  <a:ln w="9525">
                    <a:noFill/>
                    <a:miter lim="800000"/>
                    <a:headEnd/>
                    <a:tailEnd/>
                  </a:ln>
                </p:spPr>
                <p:txBody>
                  <a:bodyPr wrap="none" lIns="0" tIns="0" rIns="0" bIns="0">
                    <a:spAutoFit/>
                  </a:bodyPr>
                  <a:lstStyle/>
                  <a:p>
                    <a:r>
                      <a:rPr lang="en-US" sz="2000">
                        <a:solidFill>
                          <a:schemeClr val="tx1"/>
                        </a:solidFill>
                        <a:latin typeface="Arial Narrow" pitchFamily="34" charset="0"/>
                      </a:rPr>
                      <a:t>10</a:t>
                    </a:r>
                    <a:r>
                      <a:rPr lang="en-US" sz="2000" baseline="30000">
                        <a:solidFill>
                          <a:schemeClr val="tx1"/>
                        </a:solidFill>
                        <a:latin typeface="Arial Narrow" pitchFamily="34" charset="0"/>
                      </a:rPr>
                      <a:t>−12</a:t>
                    </a:r>
                  </a:p>
                </p:txBody>
              </p:sp>
              <p:sp>
                <p:nvSpPr>
                  <p:cNvPr id="59" name="TextBox 29"/>
                  <p:cNvSpPr txBox="1">
                    <a:spLocks noChangeArrowheads="1"/>
                  </p:cNvSpPr>
                  <p:nvPr/>
                </p:nvSpPr>
                <p:spPr bwMode="auto">
                  <a:xfrm>
                    <a:off x="4195774" y="4900095"/>
                    <a:ext cx="471800" cy="307777"/>
                  </a:xfrm>
                  <a:prstGeom prst="rect">
                    <a:avLst/>
                  </a:prstGeom>
                  <a:noFill/>
                  <a:ln w="9525">
                    <a:noFill/>
                    <a:miter lim="800000"/>
                    <a:headEnd/>
                    <a:tailEnd/>
                  </a:ln>
                </p:spPr>
                <p:txBody>
                  <a:bodyPr wrap="none" lIns="0" tIns="0" rIns="0" bIns="0">
                    <a:spAutoFit/>
                  </a:bodyPr>
                  <a:lstStyle/>
                  <a:p>
                    <a:r>
                      <a:rPr lang="en-US" sz="2000">
                        <a:solidFill>
                          <a:schemeClr val="tx1"/>
                        </a:solidFill>
                        <a:latin typeface="Arial Narrow" pitchFamily="34" charset="0"/>
                      </a:rPr>
                      <a:t>10</a:t>
                    </a:r>
                    <a:r>
                      <a:rPr lang="en-US" sz="2000" baseline="30000">
                        <a:solidFill>
                          <a:schemeClr val="tx1"/>
                        </a:solidFill>
                        <a:latin typeface="Arial Narrow" pitchFamily="34" charset="0"/>
                      </a:rPr>
                      <a:t>−10</a:t>
                    </a:r>
                  </a:p>
                </p:txBody>
              </p:sp>
              <p:sp>
                <p:nvSpPr>
                  <p:cNvPr id="60" name="TextBox 30"/>
                  <p:cNvSpPr txBox="1">
                    <a:spLocks noChangeArrowheads="1"/>
                  </p:cNvSpPr>
                  <p:nvPr/>
                </p:nvSpPr>
                <p:spPr bwMode="auto">
                  <a:xfrm>
                    <a:off x="5049109" y="4900095"/>
                    <a:ext cx="393821" cy="307777"/>
                  </a:xfrm>
                  <a:prstGeom prst="rect">
                    <a:avLst/>
                  </a:prstGeom>
                  <a:noFill/>
                  <a:ln w="9525">
                    <a:noFill/>
                    <a:miter lim="800000"/>
                    <a:headEnd/>
                    <a:tailEnd/>
                  </a:ln>
                </p:spPr>
                <p:txBody>
                  <a:bodyPr wrap="none" lIns="0" tIns="0" rIns="0" bIns="0">
                    <a:spAutoFit/>
                  </a:bodyPr>
                  <a:lstStyle/>
                  <a:p>
                    <a:r>
                      <a:rPr lang="en-US" sz="2000">
                        <a:solidFill>
                          <a:schemeClr val="tx1"/>
                        </a:solidFill>
                        <a:latin typeface="Arial Narrow" pitchFamily="34" charset="0"/>
                      </a:rPr>
                      <a:t>10</a:t>
                    </a:r>
                    <a:r>
                      <a:rPr lang="en-US" sz="2000" baseline="30000">
                        <a:solidFill>
                          <a:schemeClr val="tx1"/>
                        </a:solidFill>
                        <a:latin typeface="Arial Narrow" pitchFamily="34" charset="0"/>
                      </a:rPr>
                      <a:t>−8</a:t>
                    </a:r>
                  </a:p>
                </p:txBody>
              </p:sp>
              <p:sp>
                <p:nvSpPr>
                  <p:cNvPr id="61" name="TextBox 31"/>
                  <p:cNvSpPr txBox="1">
                    <a:spLocks noChangeArrowheads="1"/>
                  </p:cNvSpPr>
                  <p:nvPr/>
                </p:nvSpPr>
                <p:spPr bwMode="auto">
                  <a:xfrm>
                    <a:off x="5824465" y="4900095"/>
                    <a:ext cx="393821" cy="307777"/>
                  </a:xfrm>
                  <a:prstGeom prst="rect">
                    <a:avLst/>
                  </a:prstGeom>
                  <a:noFill/>
                  <a:ln w="9525">
                    <a:noFill/>
                    <a:miter lim="800000"/>
                    <a:headEnd/>
                    <a:tailEnd/>
                  </a:ln>
                </p:spPr>
                <p:txBody>
                  <a:bodyPr wrap="none" lIns="0" tIns="0" rIns="0" bIns="0">
                    <a:spAutoFit/>
                  </a:bodyPr>
                  <a:lstStyle/>
                  <a:p>
                    <a:r>
                      <a:rPr lang="en-US" sz="2000">
                        <a:solidFill>
                          <a:schemeClr val="tx1"/>
                        </a:solidFill>
                        <a:latin typeface="Arial Narrow" pitchFamily="34" charset="0"/>
                      </a:rPr>
                      <a:t>10</a:t>
                    </a:r>
                    <a:r>
                      <a:rPr lang="en-US" sz="2000" baseline="30000">
                        <a:solidFill>
                          <a:schemeClr val="tx1"/>
                        </a:solidFill>
                        <a:latin typeface="Arial Narrow" pitchFamily="34" charset="0"/>
                      </a:rPr>
                      <a:t>−6</a:t>
                    </a:r>
                  </a:p>
                </p:txBody>
              </p:sp>
              <p:sp>
                <p:nvSpPr>
                  <p:cNvPr id="62" name="TextBox 32"/>
                  <p:cNvSpPr txBox="1">
                    <a:spLocks noChangeArrowheads="1"/>
                  </p:cNvSpPr>
                  <p:nvPr/>
                </p:nvSpPr>
                <p:spPr bwMode="auto">
                  <a:xfrm>
                    <a:off x="6576359" y="4815860"/>
                    <a:ext cx="393136" cy="369332"/>
                  </a:xfrm>
                  <a:prstGeom prst="rect">
                    <a:avLst/>
                  </a:prstGeom>
                  <a:noFill/>
                  <a:ln w="9525">
                    <a:noFill/>
                    <a:miter lim="800000"/>
                    <a:headEnd/>
                    <a:tailEnd/>
                  </a:ln>
                </p:spPr>
                <p:txBody>
                  <a:bodyPr wrap="none" lIns="0" tIns="0" rIns="0" bIns="0">
                    <a:spAutoFit/>
                  </a:bodyPr>
                  <a:lstStyle/>
                  <a:p>
                    <a:r>
                      <a:rPr lang="en-US" dirty="0">
                        <a:solidFill>
                          <a:schemeClr val="tx1"/>
                        </a:solidFill>
                        <a:latin typeface="Symbol" pitchFamily="18" charset="2"/>
                      </a:rPr>
                      <a:t>t</a:t>
                    </a:r>
                    <a:r>
                      <a:rPr lang="en-US" sz="2000" dirty="0">
                        <a:solidFill>
                          <a:schemeClr val="tx1"/>
                        </a:solidFill>
                        <a:latin typeface="Arial Narrow" pitchFamily="34" charset="0"/>
                      </a:rPr>
                      <a:t>(s)</a:t>
                    </a:r>
                    <a:endParaRPr lang="en-US" sz="2000" baseline="30000" dirty="0">
                      <a:solidFill>
                        <a:schemeClr val="tx1"/>
                      </a:solidFill>
                      <a:latin typeface="Arial Narrow" pitchFamily="34" charset="0"/>
                    </a:endParaRPr>
                  </a:p>
                </p:txBody>
              </p:sp>
            </p:grpSp>
            <p:sp>
              <p:nvSpPr>
                <p:cNvPr id="47" name="TextBox 34"/>
                <p:cNvSpPr txBox="1"/>
                <p:nvPr/>
              </p:nvSpPr>
              <p:spPr bwMode="auto">
                <a:xfrm>
                  <a:off x="952437" y="4985726"/>
                  <a:ext cx="1849682" cy="361129"/>
                </a:xfrm>
                <a:prstGeom prst="rect">
                  <a:avLst/>
                </a:prstGeom>
                <a:blipFill rotWithShape="1">
                  <a:blip r:embed="rId3" cstate="print"/>
                  <a:tile tx="0" ty="0" sx="100000" sy="100000" flip="none" algn="tl"/>
                </a:blipFill>
                <a:ln>
                  <a:solidFill>
                    <a:schemeClr val="tx1"/>
                  </a:solidFill>
                </a:ln>
              </p:spPr>
              <p:txBody>
                <a:bodyPr wrap="none" lIns="0" tIns="0" rIns="0" bIns="0" anchor="ctr"/>
                <a:lstStyle/>
                <a:p>
                  <a:pPr algn="ctr"/>
                  <a:r>
                    <a:rPr lang="en-US" sz="1800" dirty="0">
                      <a:solidFill>
                        <a:srgbClr val="000000"/>
                      </a:solidFill>
                      <a:latin typeface="Arial" pitchFamily="34" charset="0"/>
                    </a:rPr>
                    <a:t>Resonance</a:t>
                  </a:r>
                </a:p>
              </p:txBody>
            </p:sp>
            <p:sp>
              <p:nvSpPr>
                <p:cNvPr id="48" name="TextBox 35"/>
                <p:cNvSpPr txBox="1"/>
                <p:nvPr/>
              </p:nvSpPr>
              <p:spPr bwMode="auto">
                <a:xfrm>
                  <a:off x="2214794" y="4625934"/>
                  <a:ext cx="3093244" cy="359792"/>
                </a:xfrm>
                <a:prstGeom prst="rect">
                  <a:avLst/>
                </a:prstGeom>
                <a:blipFill rotWithShape="1">
                  <a:blip r:embed="rId4" cstate="print"/>
                  <a:tile tx="0" ty="0" sx="100000" sy="100000" flip="none" algn="tl"/>
                </a:blipFill>
                <a:ln>
                  <a:solidFill>
                    <a:schemeClr val="tx1"/>
                  </a:solidFill>
                </a:ln>
              </p:spPr>
              <p:txBody>
                <a:bodyPr wrap="none" lIns="0" tIns="0" rIns="0" bIns="0" anchor="ctr"/>
                <a:lstStyle/>
                <a:p>
                  <a:pPr algn="ctr"/>
                  <a:r>
                    <a:rPr lang="en-US" sz="1800" dirty="0">
                      <a:solidFill>
                        <a:srgbClr val="000000"/>
                      </a:solidFill>
                      <a:latin typeface="Arial" pitchFamily="34" charset="0"/>
                    </a:rPr>
                    <a:t>Doppler</a:t>
                  </a:r>
                </a:p>
              </p:txBody>
            </p:sp>
            <p:grpSp>
              <p:nvGrpSpPr>
                <p:cNvPr id="49" name="Group 40"/>
                <p:cNvGrpSpPr>
                  <a:grpSpLocks/>
                </p:cNvGrpSpPr>
                <p:nvPr/>
              </p:nvGrpSpPr>
              <p:grpSpPr bwMode="auto">
                <a:xfrm>
                  <a:off x="3517900" y="3878263"/>
                  <a:ext cx="2826015" cy="398682"/>
                  <a:chOff x="3517900" y="3878263"/>
                  <a:chExt cx="2826015" cy="398682"/>
                </a:xfrm>
              </p:grpSpPr>
              <p:sp>
                <p:nvSpPr>
                  <p:cNvPr id="51" name="TextBox 37"/>
                  <p:cNvSpPr txBox="1"/>
                  <p:nvPr/>
                </p:nvSpPr>
                <p:spPr bwMode="auto">
                  <a:xfrm>
                    <a:off x="3517872" y="3905013"/>
                    <a:ext cx="2541942" cy="361129"/>
                  </a:xfrm>
                  <a:prstGeom prst="rect">
                    <a:avLst/>
                  </a:prstGeom>
                  <a:blipFill rotWithShape="1">
                    <a:blip r:embed="rId5" cstate="print"/>
                    <a:tile tx="0" ty="0" sx="100000" sy="100000" flip="none" algn="tl"/>
                  </a:blipFill>
                  <a:ln>
                    <a:solidFill>
                      <a:schemeClr val="tx1"/>
                    </a:solidFill>
                  </a:ln>
                </p:spPr>
                <p:txBody>
                  <a:bodyPr wrap="none" lIns="0" tIns="0" rIns="0" bIns="0" anchor="ctr"/>
                  <a:lstStyle/>
                  <a:p>
                    <a:pPr algn="ctr"/>
                    <a:r>
                      <a:rPr lang="en-US" sz="1800" dirty="0">
                        <a:solidFill>
                          <a:srgbClr val="000000"/>
                        </a:solidFill>
                        <a:latin typeface="Arial" pitchFamily="34" charset="0"/>
                      </a:rPr>
                      <a:t>Electronic</a:t>
                    </a:r>
                  </a:p>
                </p:txBody>
              </p:sp>
              <p:sp useBgFill="1">
                <p:nvSpPr>
                  <p:cNvPr id="52" name="Freeform 39"/>
                  <p:cNvSpPr>
                    <a:spLocks noChangeArrowheads="1"/>
                  </p:cNvSpPr>
                  <p:nvPr/>
                </p:nvSpPr>
                <p:spPr bwMode="auto">
                  <a:xfrm>
                    <a:off x="5983948" y="3878263"/>
                    <a:ext cx="359967" cy="398682"/>
                  </a:xfrm>
                  <a:custGeom>
                    <a:avLst/>
                    <a:gdLst>
                      <a:gd name="T0" fmla="*/ 0 w 963869"/>
                      <a:gd name="T1" fmla="*/ 0 h 1272875"/>
                      <a:gd name="T2" fmla="*/ 0 w 963869"/>
                      <a:gd name="T3" fmla="*/ 0 h 1272875"/>
                      <a:gd name="T4" fmla="*/ 0 w 963869"/>
                      <a:gd name="T5" fmla="*/ 0 h 1272875"/>
                      <a:gd name="T6" fmla="*/ 0 w 963869"/>
                      <a:gd name="T7" fmla="*/ 0 h 1272875"/>
                      <a:gd name="T8" fmla="*/ 0 w 963869"/>
                      <a:gd name="T9" fmla="*/ 0 h 1272875"/>
                      <a:gd name="T10" fmla="*/ 0 w 963869"/>
                      <a:gd name="T11" fmla="*/ 0 h 1272875"/>
                      <a:gd name="T12" fmla="*/ 0 w 963869"/>
                      <a:gd name="T13" fmla="*/ 0 h 1272875"/>
                      <a:gd name="T14" fmla="*/ 0 w 963869"/>
                      <a:gd name="T15" fmla="*/ 0 h 1272875"/>
                      <a:gd name="T16" fmla="*/ 0 w 963869"/>
                      <a:gd name="T17" fmla="*/ 0 h 1272875"/>
                      <a:gd name="T18" fmla="*/ 0 w 963869"/>
                      <a:gd name="T19" fmla="*/ 0 h 1272875"/>
                      <a:gd name="T20" fmla="*/ 1 w 963869"/>
                      <a:gd name="T21" fmla="*/ 0 h 1272875"/>
                      <a:gd name="T22" fmla="*/ 1 w 963869"/>
                      <a:gd name="T23" fmla="*/ 0 h 1272875"/>
                      <a:gd name="T24" fmla="*/ 0 w 963869"/>
                      <a:gd name="T25" fmla="*/ 0 h 12728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3869"/>
                      <a:gd name="T40" fmla="*/ 0 h 1272875"/>
                      <a:gd name="T41" fmla="*/ 963869 w 963869"/>
                      <a:gd name="T42" fmla="*/ 1272875 h 12728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3869" h="1272875">
                        <a:moveTo>
                          <a:pt x="170095" y="0"/>
                        </a:moveTo>
                        <a:lnTo>
                          <a:pt x="0" y="158763"/>
                        </a:lnTo>
                        <a:lnTo>
                          <a:pt x="170095" y="294846"/>
                        </a:lnTo>
                        <a:lnTo>
                          <a:pt x="34019" y="453609"/>
                        </a:lnTo>
                        <a:lnTo>
                          <a:pt x="192774" y="544330"/>
                        </a:lnTo>
                        <a:lnTo>
                          <a:pt x="34019" y="714434"/>
                        </a:lnTo>
                        <a:cubicBezTo>
                          <a:pt x="195644" y="852976"/>
                          <a:pt x="123075" y="850516"/>
                          <a:pt x="204113" y="850516"/>
                        </a:cubicBezTo>
                        <a:lnTo>
                          <a:pt x="45359" y="975259"/>
                        </a:lnTo>
                        <a:lnTo>
                          <a:pt x="181434" y="1111342"/>
                        </a:lnTo>
                        <a:cubicBezTo>
                          <a:pt x="31447" y="1272875"/>
                          <a:pt x="106235" y="1270105"/>
                          <a:pt x="22679" y="1270105"/>
                        </a:cubicBezTo>
                        <a:lnTo>
                          <a:pt x="963869" y="1270105"/>
                        </a:lnTo>
                        <a:lnTo>
                          <a:pt x="941190" y="11340"/>
                        </a:lnTo>
                        <a:lnTo>
                          <a:pt x="170095" y="0"/>
                        </a:lnTo>
                        <a:close/>
                      </a:path>
                    </a:pathLst>
                  </a:custGeom>
                  <a:ln w="12700">
                    <a:noFill/>
                    <a:round/>
                    <a:headEnd/>
                    <a:tailEnd/>
                  </a:ln>
                </p:spPr>
                <p:txBody>
                  <a:bodyPr/>
                  <a:lstStyle/>
                  <a:p>
                    <a:pPr>
                      <a:lnSpc>
                        <a:spcPct val="90000"/>
                      </a:lnSpc>
                      <a:spcBef>
                        <a:spcPct val="20000"/>
                      </a:spcBef>
                      <a:buClr>
                        <a:schemeClr val="accent2"/>
                      </a:buClr>
                      <a:buFont typeface="Wingdings" pitchFamily="2" charset="2"/>
                      <a:buChar char="ü"/>
                    </a:pPr>
                    <a:endParaRPr lang="en-US" b="1"/>
                  </a:p>
                </p:txBody>
              </p:sp>
            </p:grpSp>
            <p:sp>
              <p:nvSpPr>
                <p:cNvPr id="50" name="TextBox 36"/>
                <p:cNvSpPr txBox="1"/>
                <p:nvPr/>
              </p:nvSpPr>
              <p:spPr bwMode="auto">
                <a:xfrm>
                  <a:off x="2437194" y="4266142"/>
                  <a:ext cx="2377491" cy="359791"/>
                </a:xfrm>
                <a:prstGeom prst="rect">
                  <a:avLst/>
                </a:prstGeom>
                <a:blipFill rotWithShape="1">
                  <a:blip r:embed="rId6" cstate="print"/>
                  <a:tile tx="0" ty="0" sx="100000" sy="100000" flip="none" algn="tl"/>
                </a:blipFill>
                <a:ln>
                  <a:solidFill>
                    <a:schemeClr val="tx1"/>
                  </a:solidFill>
                </a:ln>
              </p:spPr>
              <p:txBody>
                <a:bodyPr wrap="none" lIns="0" tIns="0" rIns="0" bIns="0" anchor="ctr"/>
                <a:lstStyle/>
                <a:p>
                  <a:pPr algn="ctr"/>
                  <a:r>
                    <a:rPr lang="en-US" sz="1800" dirty="0" err="1">
                      <a:solidFill>
                        <a:srgbClr val="000000"/>
                      </a:solidFill>
                      <a:latin typeface="Arial" pitchFamily="34" charset="0"/>
                    </a:rPr>
                    <a:t>CoulEx</a:t>
                  </a:r>
                  <a:endParaRPr lang="en-US" sz="1800" dirty="0">
                    <a:solidFill>
                      <a:srgbClr val="000000"/>
                    </a:solidFill>
                    <a:latin typeface="Arial" pitchFamily="34" charset="0"/>
                  </a:endParaRPr>
                </a:p>
              </p:txBody>
            </p:sp>
          </p:grpSp>
          <p:grpSp>
            <p:nvGrpSpPr>
              <p:cNvPr id="80" name="79 Grupo"/>
              <p:cNvGrpSpPr/>
              <p:nvPr/>
            </p:nvGrpSpPr>
            <p:grpSpPr>
              <a:xfrm>
                <a:off x="4139952" y="1556792"/>
                <a:ext cx="1958731" cy="492412"/>
                <a:chOff x="4139952" y="1412776"/>
                <a:chExt cx="1958731" cy="492412"/>
              </a:xfrm>
            </p:grpSpPr>
            <p:sp>
              <p:nvSpPr>
                <p:cNvPr id="26" name="Text Box 16"/>
                <p:cNvSpPr txBox="1">
                  <a:spLocks noChangeArrowheads="1"/>
                </p:cNvSpPr>
                <p:nvPr/>
              </p:nvSpPr>
              <p:spPr bwMode="auto">
                <a:xfrm>
                  <a:off x="4139952" y="1412776"/>
                  <a:ext cx="1958731" cy="492412"/>
                </a:xfrm>
                <a:prstGeom prst="rect">
                  <a:avLst/>
                </a:prstGeom>
                <a:solidFill>
                  <a:srgbClr val="99FF99"/>
                </a:solidFill>
                <a:ln w="9525">
                  <a:solidFill>
                    <a:srgbClr val="FF0066">
                      <a:alpha val="63922"/>
                    </a:srgbClr>
                  </a:solidFill>
                  <a:miter lim="800000"/>
                  <a:headEnd/>
                  <a:tailEnd/>
                </a:ln>
                <a:effectLst>
                  <a:glow rad="63500">
                    <a:schemeClr val="accent2">
                      <a:satMod val="175000"/>
                      <a:alpha val="40000"/>
                    </a:schemeClr>
                  </a:glow>
                </a:effectLst>
                <a:scene3d>
                  <a:camera prst="orthographicFront"/>
                  <a:lightRig rig="threePt" dir="t"/>
                </a:scene3d>
                <a:sp3d>
                  <a:bevelT/>
                </a:sp3d>
              </p:spPr>
              <p:txBody>
                <a:bodyPr wrap="square" lIns="91411" tIns="45705" rIns="91411" bIns="45705">
                  <a:prstTxWarp prst="textNoShape">
                    <a:avLst/>
                  </a:prstTxWarp>
                  <a:spAutoFit/>
                </a:bodyPr>
                <a:lstStyle/>
                <a:p>
                  <a:pPr algn="ctr">
                    <a:spcBef>
                      <a:spcPct val="50000"/>
                    </a:spcBef>
                  </a:pPr>
                  <a:endParaRPr lang="en-US" sz="2600" dirty="0" smtClean="0">
                    <a:solidFill>
                      <a:srgbClr val="060ABA"/>
                    </a:solidFill>
                    <a:latin typeface="Symbol" pitchFamily="18" charset="2"/>
                  </a:endParaRPr>
                </a:p>
              </p:txBody>
            </p:sp>
            <p:sp>
              <p:nvSpPr>
                <p:cNvPr id="79" name="78 CuadroTexto"/>
                <p:cNvSpPr txBox="1"/>
                <p:nvPr/>
              </p:nvSpPr>
              <p:spPr>
                <a:xfrm>
                  <a:off x="4211960" y="1475492"/>
                  <a:ext cx="1886723" cy="369332"/>
                </a:xfrm>
                <a:prstGeom prst="rect">
                  <a:avLst/>
                </a:prstGeom>
                <a:noFill/>
              </p:spPr>
              <p:txBody>
                <a:bodyPr wrap="square" rtlCol="0">
                  <a:spAutoFit/>
                </a:bodyPr>
                <a:lstStyle/>
                <a:p>
                  <a:pPr algn="ctr"/>
                  <a:r>
                    <a:rPr lang="en-GB" b="1" dirty="0" smtClean="0">
                      <a:solidFill>
                        <a:srgbClr val="060ABA"/>
                      </a:solidFill>
                      <a:effectLst>
                        <a:outerShdw blurRad="38100" dist="38100" dir="2700000" algn="tl">
                          <a:srgbClr val="000000">
                            <a:alpha val="43137"/>
                          </a:srgbClr>
                        </a:outerShdw>
                      </a:effectLst>
                    </a:rPr>
                    <a:t>Fast-Timing </a:t>
                  </a:r>
                  <a:endParaRPr lang="es-ES" dirty="0">
                    <a:solidFill>
                      <a:srgbClr val="060ABA"/>
                    </a:solidFill>
                    <a:effectLst>
                      <a:outerShdw blurRad="38100" dist="38100" dir="2700000" algn="tl">
                        <a:srgbClr val="000000">
                          <a:alpha val="43137"/>
                        </a:srgbClr>
                      </a:outerShdw>
                    </a:effectLst>
                  </a:endParaRPr>
                </a:p>
              </p:txBody>
            </p:sp>
          </p:grpSp>
        </p:grpSp>
        <p:sp>
          <p:nvSpPr>
            <p:cNvPr id="88" name="87 CuadroTexto"/>
            <p:cNvSpPr txBox="1"/>
            <p:nvPr/>
          </p:nvSpPr>
          <p:spPr>
            <a:xfrm>
              <a:off x="7308303" y="2852936"/>
              <a:ext cx="2030740" cy="707886"/>
            </a:xfrm>
            <a:prstGeom prst="rect">
              <a:avLst/>
            </a:prstGeom>
            <a:noFill/>
            <a:ln>
              <a:noFill/>
            </a:ln>
          </p:spPr>
          <p:txBody>
            <a:bodyPr wrap="square" rtlCol="0">
              <a:spAutoFit/>
            </a:bodyPr>
            <a:lstStyle/>
            <a:p>
              <a:pPr algn="ctr"/>
              <a:r>
                <a:rPr lang="es-ES" sz="2000" dirty="0" err="1" smtClean="0"/>
                <a:t>Direct</a:t>
              </a:r>
              <a:r>
                <a:rPr lang="es-ES" sz="2000" dirty="0" smtClean="0"/>
                <a:t> </a:t>
              </a:r>
              <a:r>
                <a:rPr lang="es-ES" sz="2000" dirty="0" err="1" smtClean="0"/>
                <a:t>electronic</a:t>
              </a:r>
              <a:r>
                <a:rPr lang="es-ES" sz="2000" dirty="0" smtClean="0"/>
                <a:t> </a:t>
              </a:r>
              <a:r>
                <a:rPr lang="es-ES" sz="2000" dirty="0" err="1" smtClean="0"/>
                <a:t>measurements</a:t>
              </a:r>
              <a:endParaRPr lang="es-ES" sz="2000" baseline="-25000" dirty="0"/>
            </a:p>
          </p:txBody>
        </p:sp>
        <p:sp>
          <p:nvSpPr>
            <p:cNvPr id="90" name="89 Flecha derecha"/>
            <p:cNvSpPr/>
            <p:nvPr/>
          </p:nvSpPr>
          <p:spPr>
            <a:xfrm>
              <a:off x="6911939" y="3068960"/>
              <a:ext cx="324357" cy="211363"/>
            </a:xfrm>
            <a:prstGeom prst="rightArrow">
              <a:avLst/>
            </a:prstGeom>
            <a:solidFill>
              <a:schemeClr val="accent1">
                <a:lumMod val="7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92 CuadroTexto"/>
            <p:cNvSpPr txBox="1"/>
            <p:nvPr/>
          </p:nvSpPr>
          <p:spPr>
            <a:xfrm>
              <a:off x="6942335" y="3789040"/>
              <a:ext cx="2504212" cy="707886"/>
            </a:xfrm>
            <a:prstGeom prst="rect">
              <a:avLst/>
            </a:prstGeom>
            <a:noFill/>
            <a:ln>
              <a:noFill/>
            </a:ln>
          </p:spPr>
          <p:txBody>
            <a:bodyPr wrap="none" rtlCol="0">
              <a:spAutoFit/>
            </a:bodyPr>
            <a:lstStyle/>
            <a:p>
              <a:pPr algn="ctr"/>
              <a:r>
                <a:rPr lang="es-ES" sz="2000" dirty="0" err="1" smtClean="0">
                  <a:solidFill>
                    <a:srgbClr val="060ABA"/>
                  </a:solidFill>
                </a:rPr>
                <a:t>Range</a:t>
              </a:r>
              <a:r>
                <a:rPr lang="es-ES" sz="2000" dirty="0" smtClean="0">
                  <a:solidFill>
                    <a:srgbClr val="060ABA"/>
                  </a:solidFill>
                </a:rPr>
                <a:t> of </a:t>
              </a:r>
              <a:r>
                <a:rPr lang="es-ES" sz="2000" dirty="0" err="1" smtClean="0">
                  <a:solidFill>
                    <a:srgbClr val="060ABA"/>
                  </a:solidFill>
                </a:rPr>
                <a:t>interest</a:t>
              </a:r>
              <a:r>
                <a:rPr lang="es-ES" sz="2000" dirty="0" smtClean="0">
                  <a:solidFill>
                    <a:srgbClr val="060ABA"/>
                  </a:solidFill>
                </a:rPr>
                <a:t> </a:t>
              </a:r>
              <a:r>
                <a:rPr lang="es-ES" sz="2000" dirty="0" err="1" smtClean="0">
                  <a:solidFill>
                    <a:srgbClr val="060ABA"/>
                  </a:solidFill>
                </a:rPr>
                <a:t>for</a:t>
              </a:r>
              <a:endParaRPr lang="es-ES" sz="2000" dirty="0" smtClean="0">
                <a:solidFill>
                  <a:srgbClr val="060ABA"/>
                </a:solidFill>
              </a:endParaRPr>
            </a:p>
            <a:p>
              <a:pPr algn="ctr"/>
              <a:r>
                <a:rPr lang="es-ES" sz="2000" dirty="0" smtClean="0">
                  <a:solidFill>
                    <a:srgbClr val="060ABA"/>
                  </a:solidFill>
                </a:rPr>
                <a:t> </a:t>
              </a:r>
              <a:r>
                <a:rPr lang="es-ES" sz="2000" baseline="30000" dirty="0" smtClean="0">
                  <a:solidFill>
                    <a:srgbClr val="060ABA"/>
                  </a:solidFill>
                </a:rPr>
                <a:t>136</a:t>
              </a:r>
              <a:r>
                <a:rPr lang="es-ES" sz="2000" dirty="0" smtClean="0">
                  <a:solidFill>
                    <a:srgbClr val="060ABA"/>
                  </a:solidFill>
                </a:rPr>
                <a:t>Te </a:t>
              </a:r>
              <a:r>
                <a:rPr lang="es-ES" sz="2000" dirty="0" err="1" smtClean="0">
                  <a:solidFill>
                    <a:srgbClr val="060ABA"/>
                  </a:solidFill>
                </a:rPr>
                <a:t>lifetimes</a:t>
              </a:r>
              <a:endParaRPr lang="es-ES" sz="2000" baseline="-25000" dirty="0">
                <a:solidFill>
                  <a:srgbClr val="060ABA"/>
                </a:solidFill>
              </a:endParaRPr>
            </a:p>
          </p:txBody>
        </p:sp>
        <p:sp>
          <p:nvSpPr>
            <p:cNvPr id="94" name="93 Flecha derecha"/>
            <p:cNvSpPr/>
            <p:nvPr/>
          </p:nvSpPr>
          <p:spPr>
            <a:xfrm rot="2630850">
              <a:off x="6749433" y="3536380"/>
              <a:ext cx="393620" cy="207725"/>
            </a:xfrm>
            <a:prstGeom prst="rightArrow">
              <a:avLst/>
            </a:prstGeom>
            <a:solidFill>
              <a:schemeClr val="accent1">
                <a:lumMod val="7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96" name="95 CuadroTexto"/>
          <p:cNvSpPr txBox="1"/>
          <p:nvPr/>
        </p:nvSpPr>
        <p:spPr>
          <a:xfrm>
            <a:off x="179512" y="6021288"/>
            <a:ext cx="8964488" cy="584775"/>
          </a:xfrm>
          <a:prstGeom prst="rect">
            <a:avLst/>
          </a:prstGeom>
          <a:noFill/>
        </p:spPr>
        <p:txBody>
          <a:bodyPr wrap="square" rtlCol="0">
            <a:spAutoFit/>
          </a:bodyPr>
          <a:lstStyle/>
          <a:p>
            <a:r>
              <a:rPr lang="en-GB" sz="1600" b="1" dirty="0" smtClean="0">
                <a:solidFill>
                  <a:srgbClr val="060ABA"/>
                </a:solidFill>
              </a:rPr>
              <a:t>Fast-Timing: Electronic timing technique that makes use of coincidences between fast scintillators </a:t>
            </a:r>
            <a:endParaRPr lang="es-ES" sz="1600" dirty="0">
              <a:solidFill>
                <a:srgbClr val="060ABA"/>
              </a:solidFill>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500" fill="hold"/>
                                        <p:tgtEl>
                                          <p:spTgt spid="95"/>
                                        </p:tgtEl>
                                        <p:attrNameLst>
                                          <p:attrName>ppt_w</p:attrName>
                                        </p:attrNameLst>
                                      </p:cBhvr>
                                      <p:tavLst>
                                        <p:tav tm="0">
                                          <p:val>
                                            <p:fltVal val="0"/>
                                          </p:val>
                                        </p:tav>
                                        <p:tav tm="100000">
                                          <p:val>
                                            <p:strVal val="#ppt_w"/>
                                          </p:val>
                                        </p:tav>
                                      </p:tavLst>
                                    </p:anim>
                                    <p:anim calcmode="lin" valueType="num">
                                      <p:cBhvr>
                                        <p:cTn id="8" dur="500" fill="hold"/>
                                        <p:tgtEl>
                                          <p:spTgt spid="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691680" y="116632"/>
            <a:ext cx="7452320" cy="430887"/>
          </a:xfrm>
          <a:prstGeom prst="rect">
            <a:avLst/>
          </a:prstGeom>
          <a:noFill/>
          <a:ln w="9525">
            <a:noFill/>
            <a:miter lim="800000"/>
            <a:headEnd/>
            <a:tailEnd/>
          </a:ln>
        </p:spPr>
        <p:txBody>
          <a:bodyPr wrap="square">
            <a:spAutoFit/>
          </a:bodyPr>
          <a:lstStyle/>
          <a:p>
            <a:pPr algn="ctr"/>
            <a:r>
              <a:rPr lang="en-GB" sz="2200" b="1" dirty="0" smtClean="0">
                <a:solidFill>
                  <a:srgbClr val="9E0000"/>
                </a:solidFill>
                <a:effectLst>
                  <a:outerShdw blurRad="38100" dist="38100" dir="2700000" algn="tl">
                    <a:srgbClr val="000000">
                      <a:alpha val="43137"/>
                    </a:srgbClr>
                  </a:outerShdw>
                </a:effectLst>
              </a:rPr>
              <a:t>Block I</a:t>
            </a:r>
            <a:r>
              <a:rPr lang="en-GB" sz="2200" b="1" dirty="0" smtClean="0">
                <a:solidFill>
                  <a:srgbClr val="B80000"/>
                </a:solidFill>
                <a:effectLst>
                  <a:outerShdw blurRad="38100" dist="38100" dir="2700000" algn="tl">
                    <a:srgbClr val="000000">
                      <a:alpha val="43137"/>
                    </a:srgbClr>
                  </a:outerShdw>
                </a:effectLst>
              </a:rPr>
              <a:t>: </a:t>
            </a:r>
            <a:r>
              <a:rPr lang="en-GB" sz="2200" b="1" dirty="0" smtClean="0">
                <a:solidFill>
                  <a:srgbClr val="060ABA"/>
                </a:solidFill>
                <a:effectLst>
                  <a:outerShdw blurRad="38100" dist="38100" dir="2700000" algn="tl">
                    <a:srgbClr val="000000">
                      <a:alpha val="43137"/>
                    </a:srgbClr>
                  </a:outerShdw>
                </a:effectLst>
              </a:rPr>
              <a:t>LaBr</a:t>
            </a:r>
            <a:r>
              <a:rPr lang="en-GB" sz="2200" b="1" baseline="-25000" dirty="0" smtClean="0">
                <a:solidFill>
                  <a:srgbClr val="060ABA"/>
                </a:solidFill>
                <a:effectLst>
                  <a:outerShdw blurRad="38100" dist="38100" dir="2700000" algn="tl">
                    <a:srgbClr val="000000">
                      <a:alpha val="43137"/>
                    </a:srgbClr>
                  </a:outerShdw>
                </a:effectLst>
              </a:rPr>
              <a:t>3</a:t>
            </a:r>
            <a:r>
              <a:rPr lang="en-GB" sz="2200" b="1" dirty="0" smtClean="0">
                <a:solidFill>
                  <a:srgbClr val="060ABA"/>
                </a:solidFill>
                <a:effectLst>
                  <a:outerShdw blurRad="38100" dist="38100" dir="2700000" algn="tl">
                    <a:srgbClr val="000000">
                      <a:alpha val="43137"/>
                    </a:srgbClr>
                  </a:outerShdw>
                </a:effectLst>
              </a:rPr>
              <a:t>(Ce) detectors and Setup optimization</a:t>
            </a:r>
            <a:endParaRPr lang="es-ES_tradnl" sz="2200" b="1" dirty="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60</a:t>
            </a:fld>
            <a:endParaRPr lang="es-ES" b="1" dirty="0">
              <a:solidFill>
                <a:schemeClr val="tx1"/>
              </a:solidFill>
            </a:endParaRPr>
          </a:p>
        </p:txBody>
      </p:sp>
      <p:sp>
        <p:nvSpPr>
          <p:cNvPr id="13" name="8 CuadroTexto"/>
          <p:cNvSpPr txBox="1">
            <a:spLocks noChangeArrowheads="1"/>
          </p:cNvSpPr>
          <p:nvPr/>
        </p:nvSpPr>
        <p:spPr bwMode="auto">
          <a:xfrm>
            <a:off x="2411760" y="642754"/>
            <a:ext cx="4320480" cy="553998"/>
          </a:xfrm>
          <a:prstGeom prst="rect">
            <a:avLst/>
          </a:prstGeom>
          <a:noFill/>
          <a:ln w="9525">
            <a:noFill/>
            <a:miter lim="800000"/>
            <a:headEnd/>
            <a:tailEnd/>
          </a:ln>
        </p:spPr>
        <p:txBody>
          <a:bodyPr wrap="square">
            <a:spAutoFit/>
          </a:bodyPr>
          <a:lstStyle/>
          <a:p>
            <a:pPr algn="ctr"/>
            <a:r>
              <a:rPr lang="en-GB" sz="3000" b="1" dirty="0">
                <a:solidFill>
                  <a:srgbClr val="920000"/>
                </a:solidFill>
                <a:effectLst>
                  <a:outerShdw blurRad="38100" dist="38100" dir="2700000" algn="tl">
                    <a:srgbClr val="000000">
                      <a:alpha val="43137"/>
                    </a:srgbClr>
                  </a:outerShdw>
                </a:effectLst>
              </a:rPr>
              <a:t> </a:t>
            </a:r>
            <a:r>
              <a:rPr lang="en-GB" sz="3000" b="1" dirty="0" smtClean="0">
                <a:solidFill>
                  <a:srgbClr val="920000"/>
                </a:solidFill>
                <a:effectLst>
                  <a:outerShdw blurRad="38100" dist="38100" dir="2700000" algn="tl">
                    <a:srgbClr val="000000">
                      <a:alpha val="43137"/>
                    </a:srgbClr>
                  </a:outerShdw>
                </a:effectLst>
              </a:rPr>
              <a:t>Time response</a:t>
            </a:r>
            <a:r>
              <a:rPr lang="en-GB" sz="3000" b="1" dirty="0" smtClean="0">
                <a:effectLst>
                  <a:outerShdw blurRad="38100" dist="38100" dir="2700000" algn="tl">
                    <a:srgbClr val="000000">
                      <a:alpha val="43137"/>
                    </a:srgbClr>
                  </a:outerShdw>
                </a:effectLst>
              </a:rPr>
              <a:t> </a:t>
            </a:r>
            <a:endParaRPr lang="es-ES_tradnl" sz="3000" dirty="0">
              <a:effectLst>
                <a:outerShdw blurRad="38100" dist="38100" dir="2700000" algn="tl">
                  <a:srgbClr val="000000">
                    <a:alpha val="43137"/>
                  </a:srgbClr>
                </a:outerShdw>
              </a:effectLst>
            </a:endParaRPr>
          </a:p>
        </p:txBody>
      </p:sp>
      <p:graphicFrame>
        <p:nvGraphicFramePr>
          <p:cNvPr id="10" name="9 Tabla"/>
          <p:cNvGraphicFramePr>
            <a:graphicFrameLocks noGrp="1"/>
          </p:cNvGraphicFramePr>
          <p:nvPr/>
        </p:nvGraphicFramePr>
        <p:xfrm>
          <a:off x="1907704" y="5223852"/>
          <a:ext cx="6120679" cy="1013460"/>
        </p:xfrm>
        <a:graphic>
          <a:graphicData uri="http://schemas.openxmlformats.org/drawingml/2006/table">
            <a:tbl>
              <a:tblPr>
                <a:tableStyleId>{69CF1AB2-1976-4502-BF36-3FF5EA218861}</a:tableStyleId>
              </a:tblPr>
              <a:tblGrid>
                <a:gridCol w="1887685"/>
                <a:gridCol w="2192768"/>
                <a:gridCol w="2040226"/>
              </a:tblGrid>
              <a:tr h="195450">
                <a:tc>
                  <a:txBody>
                    <a:bodyPr/>
                    <a:lstStyle/>
                    <a:p>
                      <a:pPr algn="ctr" fontAlgn="b"/>
                      <a:r>
                        <a:rPr lang="es-ES" sz="1600" b="1" u="none" strike="noStrike" dirty="0" err="1"/>
                        <a:t>Crystal</a:t>
                      </a:r>
                      <a:r>
                        <a:rPr lang="es-ES" sz="1600" b="1" u="none" strike="noStrike" dirty="0"/>
                        <a:t> </a:t>
                      </a:r>
                      <a:endParaRPr lang="es-ES" sz="1600" b="1" i="0" u="none" strike="noStrike" dirty="0">
                        <a:solidFill>
                          <a:srgbClr val="000000"/>
                        </a:solidFill>
                        <a:latin typeface="Calibri"/>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600" b="1" i="0" u="none" strike="noStrike" baseline="0" dirty="0" smtClean="0">
                          <a:solidFill>
                            <a:schemeClr val="dk1"/>
                          </a:solidFill>
                          <a:latin typeface="+mn-lt"/>
                        </a:rPr>
                        <a:t>FWHM (ps)</a:t>
                      </a:r>
                      <a:r>
                        <a:rPr lang="es-ES" sz="1600" b="1" i="0" u="none" strike="noStrike" baseline="0" dirty="0">
                          <a:solidFill>
                            <a:srgbClr val="000000"/>
                          </a:solidFill>
                          <a:latin typeface="Calibri"/>
                        </a:rPr>
                        <a:t> </a:t>
                      </a:r>
                      <a:r>
                        <a:rPr lang="es-ES" sz="1600" b="1" i="0" u="none" strike="noStrike" baseline="0" dirty="0" smtClean="0">
                          <a:solidFill>
                            <a:srgbClr val="000000"/>
                          </a:solidFill>
                          <a:latin typeface="Calibri"/>
                        </a:rPr>
                        <a:t>at </a:t>
                      </a:r>
                      <a:r>
                        <a:rPr lang="es-ES" sz="1600" b="1" i="0" u="none" strike="noStrike" baseline="30000" dirty="0" smtClean="0">
                          <a:solidFill>
                            <a:schemeClr val="dk1"/>
                          </a:solidFill>
                          <a:latin typeface="Cambria" pitchFamily="18" charset="0"/>
                        </a:rPr>
                        <a:t>60</a:t>
                      </a:r>
                      <a:r>
                        <a:rPr lang="es-ES" sz="1600" b="1" i="0" u="none" strike="noStrike" baseline="0" dirty="0" smtClean="0">
                          <a:solidFill>
                            <a:schemeClr val="dk1"/>
                          </a:solidFill>
                          <a:latin typeface="Cambria" pitchFamily="18" charset="0"/>
                        </a:rPr>
                        <a:t>Co</a:t>
                      </a:r>
                      <a:endParaRPr lang="es-ES" sz="1600" b="1" i="0" u="none" strike="noStrike" baseline="0" dirty="0" smtClean="0">
                        <a:solidFill>
                          <a:srgbClr val="000000"/>
                        </a:solidFill>
                        <a:latin typeface="+mn-lt"/>
                      </a:endParaRPr>
                    </a:p>
                  </a:txBody>
                  <a:tcPr marL="9525" marR="9525" marT="9525" marB="0" anchor="b"/>
                </a:tc>
                <a:tc>
                  <a:txBody>
                    <a:bodyPr/>
                    <a:lstStyle/>
                    <a:p>
                      <a:pPr algn="ctr" fontAlgn="b"/>
                      <a:r>
                        <a:rPr lang="es-ES" sz="1600" b="1" i="0" u="none" strike="noStrike" baseline="0" dirty="0" smtClean="0">
                          <a:solidFill>
                            <a:schemeClr val="dk1"/>
                          </a:solidFill>
                          <a:latin typeface="+mn-lt"/>
                        </a:rPr>
                        <a:t>FWHM (ps)</a:t>
                      </a:r>
                      <a:r>
                        <a:rPr lang="es-ES" sz="1600" b="1" i="0" u="none" strike="noStrike" baseline="0" dirty="0" smtClean="0">
                          <a:solidFill>
                            <a:srgbClr val="000000"/>
                          </a:solidFill>
                          <a:latin typeface="+mn-lt"/>
                        </a:rPr>
                        <a:t> at 511 keV</a:t>
                      </a:r>
                      <a:endParaRPr lang="es-ES" sz="1600" b="1" i="0" u="none" strike="noStrike" baseline="0" dirty="0">
                        <a:solidFill>
                          <a:srgbClr val="000000"/>
                        </a:solidFill>
                        <a:latin typeface="Calibri"/>
                      </a:endParaRPr>
                    </a:p>
                  </a:txBody>
                  <a:tcPr marL="9525" marR="9525" marT="9525" marB="0" anchor="b"/>
                </a:tc>
              </a:tr>
              <a:tr h="195450">
                <a:tc>
                  <a:txBody>
                    <a:bodyPr/>
                    <a:lstStyle/>
                    <a:p>
                      <a:pPr algn="ctr" fontAlgn="b"/>
                      <a:r>
                        <a:rPr lang="es-ES" sz="1600" b="0" i="0" u="none" strike="noStrike" dirty="0" err="1" smtClean="0">
                          <a:solidFill>
                            <a:schemeClr val="dk1"/>
                          </a:solidFill>
                          <a:latin typeface="Cambria" pitchFamily="18" charset="0"/>
                        </a:rPr>
                        <a:t>Tapered</a:t>
                      </a:r>
                      <a:endParaRPr lang="es-ES" sz="1600" b="0" i="0" u="none" strike="noStrike" dirty="0">
                        <a:solidFill>
                          <a:srgbClr val="000000"/>
                        </a:solidFill>
                        <a:latin typeface="Cambria" pitchFamily="18" charset="0"/>
                      </a:endParaRPr>
                    </a:p>
                  </a:txBody>
                  <a:tcPr marL="9525" marR="9525" marT="9525" marB="0" anchor="b"/>
                </a:tc>
                <a:tc>
                  <a:txBody>
                    <a:bodyPr/>
                    <a:lstStyle/>
                    <a:p>
                      <a:pPr algn="ctr" fontAlgn="b"/>
                      <a:r>
                        <a:rPr lang="es-ES" sz="1600" dirty="0" smtClean="0">
                          <a:latin typeface="Cambria" pitchFamily="18" charset="0"/>
                        </a:rPr>
                        <a:t>115±3</a:t>
                      </a:r>
                      <a:endParaRPr lang="es-ES" sz="1600" b="0" i="0" u="none" strike="noStrike" baseline="0" dirty="0">
                        <a:solidFill>
                          <a:srgbClr val="000000"/>
                        </a:solidFill>
                        <a:latin typeface="Cambria" pitchFamily="18"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600" b="0" i="0" u="none" strike="noStrike" dirty="0" smtClean="0">
                          <a:solidFill>
                            <a:srgbClr val="000000"/>
                          </a:solidFill>
                          <a:latin typeface="Cambria" pitchFamily="18" charset="0"/>
                        </a:rPr>
                        <a:t>160</a:t>
                      </a:r>
                      <a:r>
                        <a:rPr lang="es-ES" sz="1600" dirty="0" smtClean="0">
                          <a:latin typeface="Cambria" pitchFamily="18" charset="0"/>
                        </a:rPr>
                        <a:t>±2</a:t>
                      </a:r>
                      <a:endParaRPr lang="es-ES" sz="1600" b="0" i="0" u="none" strike="noStrike" dirty="0" smtClean="0">
                        <a:solidFill>
                          <a:srgbClr val="000000"/>
                        </a:solidFill>
                        <a:latin typeface="Cambria" pitchFamily="18" charset="0"/>
                      </a:endParaRPr>
                    </a:p>
                  </a:txBody>
                  <a:tcPr marL="9525" marR="9525" marT="9525" marB="0" anchor="b"/>
                </a:tc>
              </a:tr>
              <a:tr h="195450">
                <a:tc>
                  <a:txBody>
                    <a:bodyPr/>
                    <a:lstStyle/>
                    <a:p>
                      <a:pPr marL="0" marR="0" indent="0" algn="ctr" defTabSz="914400" eaLnBrk="1" fontAlgn="b" latinLnBrk="0" hangingPunct="1">
                        <a:lnSpc>
                          <a:spcPct val="100000"/>
                        </a:lnSpc>
                        <a:spcBef>
                          <a:spcPts val="0"/>
                        </a:spcBef>
                        <a:spcAft>
                          <a:spcPts val="0"/>
                        </a:spcAft>
                        <a:buClrTx/>
                        <a:buSzTx/>
                        <a:buFontTx/>
                        <a:buNone/>
                        <a:tabLst/>
                        <a:defRPr/>
                      </a:pPr>
                      <a:r>
                        <a:rPr lang="es-ES" sz="1600" b="0" i="0" u="none" strike="noStrike" dirty="0" err="1" smtClean="0">
                          <a:solidFill>
                            <a:srgbClr val="000000"/>
                          </a:solidFill>
                          <a:latin typeface="Cambria" pitchFamily="18" charset="0"/>
                        </a:rPr>
                        <a:t>Truncated</a:t>
                      </a:r>
                      <a:r>
                        <a:rPr lang="es-ES" sz="1600" b="0" i="0" u="none" strike="noStrike" dirty="0" smtClean="0">
                          <a:solidFill>
                            <a:srgbClr val="000000"/>
                          </a:solidFill>
                          <a:latin typeface="Cambria" pitchFamily="18" charset="0"/>
                        </a:rPr>
                        <a:t> </a:t>
                      </a:r>
                      <a:r>
                        <a:rPr lang="es-ES" sz="1600" b="0" i="0" u="none" strike="noStrike" dirty="0" err="1" smtClean="0">
                          <a:solidFill>
                            <a:srgbClr val="000000"/>
                          </a:solidFill>
                          <a:latin typeface="Cambria" pitchFamily="18" charset="0"/>
                        </a:rPr>
                        <a:t>cone</a:t>
                      </a:r>
                      <a:endParaRPr lang="es-ES" sz="1600" b="0" i="0" u="none" strike="noStrike" dirty="0" smtClean="0">
                        <a:solidFill>
                          <a:srgbClr val="000000"/>
                        </a:solidFill>
                        <a:latin typeface="Cambria" pitchFamily="18" charset="0"/>
                      </a:endParaRPr>
                    </a:p>
                  </a:txBody>
                  <a:tcPr marL="9525" marR="9525" marT="9525" marB="0" anchor="b"/>
                </a:tc>
                <a:tc>
                  <a:txBody>
                    <a:bodyPr/>
                    <a:lstStyle/>
                    <a:p>
                      <a:pPr algn="ctr" fontAlgn="b"/>
                      <a:r>
                        <a:rPr lang="es-ES" sz="1600" dirty="0" smtClean="0">
                          <a:latin typeface="Cambria" pitchFamily="18" charset="0"/>
                        </a:rPr>
                        <a:t>114±3</a:t>
                      </a:r>
                      <a:endParaRPr lang="es-ES" sz="1600" b="0" i="0" u="none" strike="noStrike" baseline="0" dirty="0">
                        <a:solidFill>
                          <a:srgbClr val="000000"/>
                        </a:solidFill>
                        <a:latin typeface="Cambria" pitchFamily="18"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600" b="0" i="0" u="none" strike="noStrike" dirty="0" smtClean="0">
                          <a:solidFill>
                            <a:srgbClr val="000000"/>
                          </a:solidFill>
                          <a:latin typeface="Cambria" pitchFamily="18" charset="0"/>
                        </a:rPr>
                        <a:t>162</a:t>
                      </a:r>
                      <a:r>
                        <a:rPr lang="es-ES" sz="1600" dirty="0" smtClean="0">
                          <a:latin typeface="Cambria" pitchFamily="18" charset="0"/>
                        </a:rPr>
                        <a:t>±2</a:t>
                      </a:r>
                      <a:endParaRPr lang="es-ES" sz="1600" b="0" i="0" u="none" strike="noStrike" dirty="0" smtClean="0">
                        <a:solidFill>
                          <a:srgbClr val="000000"/>
                        </a:solidFill>
                        <a:latin typeface="Cambria" pitchFamily="18" charset="0"/>
                      </a:endParaRPr>
                    </a:p>
                  </a:txBody>
                  <a:tcPr marL="9525" marR="9525" marT="9525" marB="0" anchor="b"/>
                </a:tc>
              </a:tr>
              <a:tr h="195450">
                <a:tc>
                  <a:txBody>
                    <a:bodyPr/>
                    <a:lstStyle/>
                    <a:p>
                      <a:pPr algn="ctr" fontAlgn="b"/>
                      <a:r>
                        <a:rPr lang="es-ES" sz="1600" b="0" i="0" u="none" strike="noStrike" dirty="0" err="1" smtClean="0">
                          <a:solidFill>
                            <a:schemeClr val="dk1"/>
                          </a:solidFill>
                          <a:latin typeface="Cambria" pitchFamily="18" charset="0"/>
                        </a:rPr>
                        <a:t>Cylindrical</a:t>
                      </a:r>
                      <a:endParaRPr lang="es-ES" sz="1600" b="0" i="0" u="none" strike="noStrike" dirty="0">
                        <a:solidFill>
                          <a:srgbClr val="000000"/>
                        </a:solidFill>
                        <a:latin typeface="Cambria" pitchFamily="18" charset="0"/>
                      </a:endParaRPr>
                    </a:p>
                  </a:txBody>
                  <a:tcPr marL="9525" marR="9525" marT="9525" marB="0" anchor="b"/>
                </a:tc>
                <a:tc>
                  <a:txBody>
                    <a:bodyPr/>
                    <a:lstStyle/>
                    <a:p>
                      <a:pPr algn="ctr" fontAlgn="b"/>
                      <a:r>
                        <a:rPr lang="es-ES" sz="1600" dirty="0" smtClean="0">
                          <a:latin typeface="Cambria" pitchFamily="18" charset="0"/>
                        </a:rPr>
                        <a:t>98±3</a:t>
                      </a:r>
                      <a:endParaRPr lang="es-ES" sz="1600" b="0" i="0" u="none" strike="noStrike" dirty="0">
                        <a:solidFill>
                          <a:srgbClr val="000000"/>
                        </a:solidFill>
                        <a:latin typeface="Cambria" pitchFamily="18" charset="0"/>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 sz="1600" dirty="0" smtClean="0">
                          <a:latin typeface="Cambria" pitchFamily="18" charset="0"/>
                        </a:rPr>
                        <a:t>148±2</a:t>
                      </a:r>
                      <a:endParaRPr lang="es-ES" sz="1600" b="0" i="0" u="none" strike="noStrike" dirty="0" smtClean="0">
                        <a:solidFill>
                          <a:srgbClr val="000000"/>
                        </a:solidFill>
                        <a:latin typeface="Cambria" pitchFamily="18" charset="0"/>
                      </a:endParaRPr>
                    </a:p>
                  </a:txBody>
                  <a:tcPr marL="9525" marR="9525" marT="9525" marB="0" anchor="b"/>
                </a:tc>
              </a:tr>
            </a:tbl>
          </a:graphicData>
        </a:graphic>
      </p:graphicFrame>
      <p:grpSp>
        <p:nvGrpSpPr>
          <p:cNvPr id="2" name="13 Grupo"/>
          <p:cNvGrpSpPr/>
          <p:nvPr/>
        </p:nvGrpSpPr>
        <p:grpSpPr>
          <a:xfrm>
            <a:off x="-468560" y="1196752"/>
            <a:ext cx="4032448" cy="2736304"/>
            <a:chOff x="376264" y="20701734"/>
            <a:chExt cx="5472608" cy="3937506"/>
          </a:xfrm>
        </p:grpSpPr>
        <p:sp>
          <p:nvSpPr>
            <p:cNvPr id="11" name="5 Marcador de texto"/>
            <p:cNvSpPr txBox="1">
              <a:spLocks/>
            </p:cNvSpPr>
            <p:nvPr/>
          </p:nvSpPr>
          <p:spPr>
            <a:xfrm>
              <a:off x="376264" y="20701734"/>
              <a:ext cx="5472608" cy="757144"/>
            </a:xfrm>
            <a:prstGeom prst="rect">
              <a:avLst/>
            </a:prstGeom>
          </p:spPr>
          <p:txBody>
            <a:bodyPr/>
            <a:lstStyle/>
            <a:p>
              <a:pPr marL="342900" marR="0" lvl="0" indent="-342900" algn="ctr" defTabSz="914400" rtl="0" eaLnBrk="0" fontAlgn="base" latinLnBrk="0" hangingPunct="0">
                <a:lnSpc>
                  <a:spcPct val="100000"/>
                </a:lnSpc>
                <a:spcBef>
                  <a:spcPct val="20000"/>
                </a:spcBef>
                <a:spcAft>
                  <a:spcPct val="0"/>
                </a:spcAft>
                <a:buClrTx/>
                <a:buSzTx/>
                <a:tabLst/>
                <a:defRPr/>
              </a:pPr>
              <a:r>
                <a:rPr lang="es-ES" sz="3000" b="1" kern="0" noProof="0" dirty="0" err="1" smtClean="0">
                  <a:solidFill>
                    <a:srgbClr val="060ABA"/>
                  </a:solidFill>
                  <a:latin typeface="Cambria" pitchFamily="18" charset="0"/>
                </a:rPr>
                <a:t>Tapered</a:t>
              </a:r>
              <a:endParaRPr kumimoji="0" lang="es-ES" sz="3000" b="1" i="0" u="none" strike="noStrike" kern="0" cap="none" spc="0" normalizeH="0" baseline="0" noProof="0" dirty="0" smtClean="0">
                <a:ln>
                  <a:noFill/>
                </a:ln>
                <a:solidFill>
                  <a:srgbClr val="060ABA"/>
                </a:solidFill>
                <a:effectLst/>
                <a:uLnTx/>
                <a:uFillTx/>
                <a:latin typeface="Cambria" pitchFamily="18" charset="0"/>
              </a:endParaRPr>
            </a:p>
          </p:txBody>
        </p:sp>
        <p:pic>
          <p:nvPicPr>
            <p:cNvPr id="12" name="11 Imagen" descr="Untitled.png"/>
            <p:cNvPicPr>
              <a:picLocks noChangeAspect="1"/>
            </p:cNvPicPr>
            <p:nvPr/>
          </p:nvPicPr>
          <p:blipFill>
            <a:blip r:embed="rId3" cstate="print"/>
            <a:srcRect l="6449" t="6539" r="10625" b="3982"/>
            <a:stretch>
              <a:fillRect/>
            </a:stretch>
          </p:blipFill>
          <p:spPr>
            <a:xfrm>
              <a:off x="1024336" y="21470888"/>
              <a:ext cx="4248472" cy="3168352"/>
            </a:xfrm>
            <a:prstGeom prst="rect">
              <a:avLst/>
            </a:prstGeom>
          </p:spPr>
        </p:pic>
      </p:grpSp>
      <p:grpSp>
        <p:nvGrpSpPr>
          <p:cNvPr id="3" name="18 Grupo"/>
          <p:cNvGrpSpPr/>
          <p:nvPr/>
        </p:nvGrpSpPr>
        <p:grpSpPr>
          <a:xfrm>
            <a:off x="2627784" y="1196752"/>
            <a:ext cx="4176464" cy="2808312"/>
            <a:chOff x="5173683" y="20701734"/>
            <a:chExt cx="5749264" cy="3951222"/>
          </a:xfrm>
        </p:grpSpPr>
        <p:pic>
          <p:nvPicPr>
            <p:cNvPr id="15" name="14 Imagen" descr="Graph4.png"/>
            <p:cNvPicPr>
              <a:picLocks noChangeAspect="1"/>
            </p:cNvPicPr>
            <p:nvPr/>
          </p:nvPicPr>
          <p:blipFill>
            <a:blip r:embed="rId4" cstate="print"/>
            <a:srcRect l="6969" t="6133" r="8003" b="4914"/>
            <a:stretch>
              <a:fillRect/>
            </a:stretch>
          </p:blipFill>
          <p:spPr>
            <a:xfrm>
              <a:off x="5920880" y="21470888"/>
              <a:ext cx="4248472" cy="3182068"/>
            </a:xfrm>
            <a:prstGeom prst="rect">
              <a:avLst/>
            </a:prstGeom>
          </p:spPr>
        </p:pic>
        <p:sp>
          <p:nvSpPr>
            <p:cNvPr id="16" name="5 Marcador de texto"/>
            <p:cNvSpPr txBox="1">
              <a:spLocks/>
            </p:cNvSpPr>
            <p:nvPr/>
          </p:nvSpPr>
          <p:spPr>
            <a:xfrm>
              <a:off x="5173683" y="20701734"/>
              <a:ext cx="5749264" cy="685136"/>
            </a:xfrm>
            <a:prstGeom prst="rect">
              <a:avLst/>
            </a:prstGeom>
          </p:spPr>
          <p:txBody>
            <a:bodyPr/>
            <a:lstStyle/>
            <a:p>
              <a:pPr marL="342900" lvl="0" indent="-342900" algn="ctr" eaLnBrk="0" fontAlgn="base" hangingPunct="0">
                <a:spcBef>
                  <a:spcPct val="20000"/>
                </a:spcBef>
                <a:spcAft>
                  <a:spcPct val="0"/>
                </a:spcAft>
                <a:defRPr/>
              </a:pPr>
              <a:r>
                <a:rPr lang="es-ES" sz="3000" b="1" kern="0" dirty="0" err="1" smtClean="0">
                  <a:solidFill>
                    <a:srgbClr val="060ABA"/>
                  </a:solidFill>
                  <a:latin typeface="Cambria" pitchFamily="18" charset="0"/>
                </a:rPr>
                <a:t>Truncated</a:t>
              </a:r>
              <a:r>
                <a:rPr lang="es-ES" sz="3000" b="1" kern="0" dirty="0" smtClean="0">
                  <a:solidFill>
                    <a:srgbClr val="060ABA"/>
                  </a:solidFill>
                  <a:latin typeface="Cambria" pitchFamily="18" charset="0"/>
                </a:rPr>
                <a:t> </a:t>
              </a:r>
              <a:r>
                <a:rPr lang="es-ES" sz="3000" b="1" kern="0" dirty="0" err="1" smtClean="0">
                  <a:solidFill>
                    <a:srgbClr val="060ABA"/>
                  </a:solidFill>
                  <a:latin typeface="Cambria" pitchFamily="18" charset="0"/>
                </a:rPr>
                <a:t>cone</a:t>
              </a:r>
              <a:endParaRPr kumimoji="0" lang="es-ES" sz="3000" b="1" i="0" u="none" strike="noStrike" kern="0" cap="none" spc="0" normalizeH="0" baseline="0" noProof="0" dirty="0" smtClean="0">
                <a:ln>
                  <a:noFill/>
                </a:ln>
                <a:solidFill>
                  <a:srgbClr val="060ABA"/>
                </a:solidFill>
                <a:effectLst/>
                <a:uLnTx/>
                <a:uFillTx/>
                <a:latin typeface="Cambria" pitchFamily="18" charset="0"/>
              </a:endParaRPr>
            </a:p>
          </p:txBody>
        </p:sp>
      </p:grpSp>
      <p:grpSp>
        <p:nvGrpSpPr>
          <p:cNvPr id="4" name="21 Grupo"/>
          <p:cNvGrpSpPr/>
          <p:nvPr/>
        </p:nvGrpSpPr>
        <p:grpSpPr>
          <a:xfrm>
            <a:off x="5652120" y="1196752"/>
            <a:ext cx="3869160" cy="2848200"/>
            <a:chOff x="9964704" y="20703854"/>
            <a:chExt cx="5749264" cy="3935386"/>
          </a:xfrm>
        </p:grpSpPr>
        <p:sp>
          <p:nvSpPr>
            <p:cNvPr id="20" name="5 Marcador de texto"/>
            <p:cNvSpPr txBox="1">
              <a:spLocks/>
            </p:cNvSpPr>
            <p:nvPr/>
          </p:nvSpPr>
          <p:spPr>
            <a:xfrm>
              <a:off x="9964704" y="20703854"/>
              <a:ext cx="5749264" cy="685136"/>
            </a:xfrm>
            <a:prstGeom prst="rect">
              <a:avLst/>
            </a:prstGeom>
          </p:spPr>
          <p:txBody>
            <a:bodyPr/>
            <a:lstStyle/>
            <a:p>
              <a:pPr marL="342900" lvl="0" indent="-342900" algn="ctr" eaLnBrk="0" fontAlgn="base" hangingPunct="0">
                <a:spcBef>
                  <a:spcPct val="20000"/>
                </a:spcBef>
                <a:spcAft>
                  <a:spcPct val="0"/>
                </a:spcAft>
                <a:defRPr/>
              </a:pPr>
              <a:r>
                <a:rPr lang="es-ES" sz="3000" b="1" kern="0" dirty="0" err="1" smtClean="0">
                  <a:solidFill>
                    <a:srgbClr val="060ABA"/>
                  </a:solidFill>
                  <a:latin typeface="Cambria" pitchFamily="18" charset="0"/>
                </a:rPr>
                <a:t>Cylindrical</a:t>
              </a:r>
              <a:r>
                <a:rPr lang="es-ES" sz="3000" b="1" kern="0" dirty="0" smtClean="0">
                  <a:solidFill>
                    <a:srgbClr val="FFFF97"/>
                  </a:solidFill>
                  <a:latin typeface="Cambria" pitchFamily="18" charset="0"/>
                </a:rPr>
                <a:t> </a:t>
              </a:r>
              <a:endParaRPr kumimoji="0" lang="es-ES" sz="3000" b="1" i="0" u="none" strike="noStrike" kern="0" cap="none" spc="0" normalizeH="0" baseline="0" noProof="0" dirty="0" smtClean="0">
                <a:ln>
                  <a:noFill/>
                </a:ln>
                <a:solidFill>
                  <a:srgbClr val="FFFF97"/>
                </a:solidFill>
                <a:effectLst/>
                <a:uLnTx/>
                <a:uFillTx/>
                <a:latin typeface="Cambria" pitchFamily="18" charset="0"/>
              </a:endParaRPr>
            </a:p>
          </p:txBody>
        </p:sp>
        <p:pic>
          <p:nvPicPr>
            <p:cNvPr id="21" name="20 Imagen" descr="Graph8.png"/>
            <p:cNvPicPr>
              <a:picLocks noChangeAspect="1"/>
            </p:cNvPicPr>
            <p:nvPr/>
          </p:nvPicPr>
          <p:blipFill>
            <a:blip r:embed="rId5" cstate="print"/>
            <a:srcRect l="6329" t="3582" r="8861" b="5079"/>
            <a:stretch>
              <a:fillRect/>
            </a:stretch>
          </p:blipFill>
          <p:spPr>
            <a:xfrm>
              <a:off x="10745416" y="21398880"/>
              <a:ext cx="4316004" cy="3240360"/>
            </a:xfrm>
            <a:prstGeom prst="rect">
              <a:avLst/>
            </a:prstGeom>
          </p:spPr>
        </p:pic>
      </p:grpSp>
    </p:spTree>
  </p:cSld>
  <p:clrMapOvr>
    <a:masterClrMapping/>
  </p:clrMapOvr>
  <p:transition spd="slow">
    <p:pull dir="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656184" y="116632"/>
            <a:ext cx="7452320" cy="430887"/>
          </a:xfrm>
          <a:prstGeom prst="rect">
            <a:avLst/>
          </a:prstGeom>
          <a:noFill/>
          <a:ln w="9525">
            <a:noFill/>
            <a:miter lim="800000"/>
            <a:headEnd/>
            <a:tailEnd/>
          </a:ln>
        </p:spPr>
        <p:txBody>
          <a:bodyPr wrap="square">
            <a:spAutoFit/>
          </a:bodyPr>
          <a:lstStyle/>
          <a:p>
            <a:pPr algn="ctr"/>
            <a:r>
              <a:rPr lang="en-GB" sz="2200" b="1" dirty="0" smtClean="0">
                <a:solidFill>
                  <a:srgbClr val="9E0000"/>
                </a:solidFill>
                <a:effectLst>
                  <a:outerShdw blurRad="38100" dist="38100" dir="2700000" algn="tl">
                    <a:srgbClr val="000000">
                      <a:alpha val="43137"/>
                    </a:srgbClr>
                  </a:outerShdw>
                </a:effectLst>
              </a:rPr>
              <a:t>Block I</a:t>
            </a:r>
            <a:r>
              <a:rPr lang="en-GB" sz="2200" b="1" dirty="0" smtClean="0">
                <a:solidFill>
                  <a:srgbClr val="B80000"/>
                </a:solidFill>
                <a:effectLst>
                  <a:outerShdw blurRad="38100" dist="38100" dir="2700000" algn="tl">
                    <a:srgbClr val="000000">
                      <a:alpha val="43137"/>
                    </a:srgbClr>
                  </a:outerShdw>
                </a:effectLst>
              </a:rPr>
              <a:t>: </a:t>
            </a:r>
            <a:r>
              <a:rPr lang="en-GB" sz="2200" b="1" dirty="0" smtClean="0">
                <a:solidFill>
                  <a:srgbClr val="060ABA"/>
                </a:solidFill>
                <a:effectLst>
                  <a:outerShdw blurRad="38100" dist="38100" dir="2700000" algn="tl">
                    <a:srgbClr val="000000">
                      <a:alpha val="43137"/>
                    </a:srgbClr>
                  </a:outerShdw>
                </a:effectLst>
              </a:rPr>
              <a:t>LaBr</a:t>
            </a:r>
            <a:r>
              <a:rPr lang="en-GB" sz="2200" b="1" baseline="-25000" dirty="0" smtClean="0">
                <a:solidFill>
                  <a:srgbClr val="060ABA"/>
                </a:solidFill>
                <a:effectLst>
                  <a:outerShdw blurRad="38100" dist="38100" dir="2700000" algn="tl">
                    <a:srgbClr val="000000">
                      <a:alpha val="43137"/>
                    </a:srgbClr>
                  </a:outerShdw>
                </a:effectLst>
              </a:rPr>
              <a:t>3</a:t>
            </a:r>
            <a:r>
              <a:rPr lang="en-GB" sz="2200" b="1" dirty="0" smtClean="0">
                <a:solidFill>
                  <a:srgbClr val="060ABA"/>
                </a:solidFill>
                <a:effectLst>
                  <a:outerShdw blurRad="38100" dist="38100" dir="2700000" algn="tl">
                    <a:srgbClr val="000000">
                      <a:alpha val="43137"/>
                    </a:srgbClr>
                  </a:outerShdw>
                </a:effectLst>
              </a:rPr>
              <a:t>(Ce) detectors and Setup optimization</a:t>
            </a:r>
            <a:endParaRPr lang="es-ES_tradnl" sz="2200" b="1" dirty="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61</a:t>
            </a:fld>
            <a:endParaRPr lang="es-ES" b="1" dirty="0">
              <a:solidFill>
                <a:schemeClr val="tx1"/>
              </a:solidFill>
            </a:endParaRPr>
          </a:p>
        </p:txBody>
      </p:sp>
      <p:sp>
        <p:nvSpPr>
          <p:cNvPr id="13" name="8 CuadroTexto"/>
          <p:cNvSpPr txBox="1">
            <a:spLocks noChangeArrowheads="1"/>
          </p:cNvSpPr>
          <p:nvPr/>
        </p:nvSpPr>
        <p:spPr bwMode="auto">
          <a:xfrm>
            <a:off x="2411760" y="642754"/>
            <a:ext cx="4320480" cy="553998"/>
          </a:xfrm>
          <a:prstGeom prst="rect">
            <a:avLst/>
          </a:prstGeom>
          <a:noFill/>
          <a:ln w="9525">
            <a:noFill/>
            <a:miter lim="800000"/>
            <a:headEnd/>
            <a:tailEnd/>
          </a:ln>
        </p:spPr>
        <p:txBody>
          <a:bodyPr wrap="square">
            <a:spAutoFit/>
          </a:bodyPr>
          <a:lstStyle/>
          <a:p>
            <a:pPr algn="ctr"/>
            <a:r>
              <a:rPr lang="en-GB" sz="3000" b="1" dirty="0">
                <a:solidFill>
                  <a:srgbClr val="920000"/>
                </a:solidFill>
                <a:effectLst>
                  <a:outerShdw blurRad="38100" dist="38100" dir="2700000" algn="tl">
                    <a:srgbClr val="000000">
                      <a:alpha val="43137"/>
                    </a:srgbClr>
                  </a:outerShdw>
                </a:effectLst>
              </a:rPr>
              <a:t> </a:t>
            </a:r>
            <a:r>
              <a:rPr lang="en-GB" sz="3000" b="1" dirty="0" smtClean="0">
                <a:solidFill>
                  <a:srgbClr val="920000"/>
                </a:solidFill>
                <a:effectLst>
                  <a:outerShdw blurRad="38100" dist="38100" dir="2700000" algn="tl">
                    <a:srgbClr val="000000">
                      <a:alpha val="43137"/>
                    </a:srgbClr>
                  </a:outerShdw>
                </a:effectLst>
              </a:rPr>
              <a:t>Time response</a:t>
            </a:r>
            <a:r>
              <a:rPr lang="en-GB" sz="3000" b="1" dirty="0" smtClean="0">
                <a:effectLst>
                  <a:outerShdw blurRad="38100" dist="38100" dir="2700000" algn="tl">
                    <a:srgbClr val="000000">
                      <a:alpha val="43137"/>
                    </a:srgbClr>
                  </a:outerShdw>
                </a:effectLst>
              </a:rPr>
              <a:t> </a:t>
            </a:r>
            <a:endParaRPr lang="es-ES_tradnl" sz="3000" dirty="0">
              <a:effectLst>
                <a:outerShdw blurRad="38100" dist="38100" dir="2700000" algn="tl">
                  <a:srgbClr val="000000">
                    <a:alpha val="43137"/>
                  </a:srgbClr>
                </a:outerShdw>
              </a:effectLst>
            </a:endParaRPr>
          </a:p>
        </p:txBody>
      </p:sp>
      <p:grpSp>
        <p:nvGrpSpPr>
          <p:cNvPr id="2" name="22 Grupo"/>
          <p:cNvGrpSpPr/>
          <p:nvPr/>
        </p:nvGrpSpPr>
        <p:grpSpPr>
          <a:xfrm>
            <a:off x="395536" y="1556792"/>
            <a:ext cx="2616730" cy="4371872"/>
            <a:chOff x="467544" y="1268760"/>
            <a:chExt cx="3480826" cy="5307976"/>
          </a:xfrm>
        </p:grpSpPr>
        <p:pic>
          <p:nvPicPr>
            <p:cNvPr id="350210" name="Picture 2"/>
            <p:cNvPicPr>
              <a:picLocks noChangeAspect="1" noChangeArrowheads="1"/>
            </p:cNvPicPr>
            <p:nvPr/>
          </p:nvPicPr>
          <p:blipFill>
            <a:blip r:embed="rId3" cstate="print"/>
            <a:srcRect/>
            <a:stretch>
              <a:fillRect/>
            </a:stretch>
          </p:blipFill>
          <p:spPr bwMode="auto">
            <a:xfrm>
              <a:off x="467544" y="1268760"/>
              <a:ext cx="3480826" cy="2592288"/>
            </a:xfrm>
            <a:prstGeom prst="rect">
              <a:avLst/>
            </a:prstGeom>
            <a:noFill/>
            <a:ln w="9525">
              <a:noFill/>
              <a:miter lim="800000"/>
              <a:headEnd/>
              <a:tailEnd/>
            </a:ln>
          </p:spPr>
        </p:pic>
        <p:pic>
          <p:nvPicPr>
            <p:cNvPr id="350211" name="Picture 3"/>
            <p:cNvPicPr>
              <a:picLocks noChangeAspect="1" noChangeArrowheads="1"/>
            </p:cNvPicPr>
            <p:nvPr/>
          </p:nvPicPr>
          <p:blipFill>
            <a:blip r:embed="rId4" cstate="print"/>
            <a:srcRect/>
            <a:stretch>
              <a:fillRect/>
            </a:stretch>
          </p:blipFill>
          <p:spPr bwMode="auto">
            <a:xfrm>
              <a:off x="467544" y="3933056"/>
              <a:ext cx="3456384" cy="2643680"/>
            </a:xfrm>
            <a:prstGeom prst="rect">
              <a:avLst/>
            </a:prstGeom>
            <a:noFill/>
            <a:ln w="9525">
              <a:noFill/>
              <a:miter lim="800000"/>
              <a:headEnd/>
              <a:tailEnd/>
            </a:ln>
          </p:spPr>
        </p:pic>
      </p:grpSp>
      <p:grpSp>
        <p:nvGrpSpPr>
          <p:cNvPr id="3" name="21 Grupo"/>
          <p:cNvGrpSpPr/>
          <p:nvPr/>
        </p:nvGrpSpPr>
        <p:grpSpPr>
          <a:xfrm>
            <a:off x="3203848" y="1556792"/>
            <a:ext cx="2804741" cy="4320480"/>
            <a:chOff x="4696082" y="1196753"/>
            <a:chExt cx="3544755" cy="5400599"/>
          </a:xfrm>
        </p:grpSpPr>
        <p:pic>
          <p:nvPicPr>
            <p:cNvPr id="350212" name="Picture 4"/>
            <p:cNvPicPr>
              <a:picLocks noChangeAspect="1" noChangeArrowheads="1"/>
            </p:cNvPicPr>
            <p:nvPr/>
          </p:nvPicPr>
          <p:blipFill>
            <a:blip r:embed="rId5" cstate="print"/>
            <a:srcRect/>
            <a:stretch>
              <a:fillRect/>
            </a:stretch>
          </p:blipFill>
          <p:spPr bwMode="auto">
            <a:xfrm>
              <a:off x="4716016" y="4015724"/>
              <a:ext cx="3524821" cy="2581628"/>
            </a:xfrm>
            <a:prstGeom prst="rect">
              <a:avLst/>
            </a:prstGeom>
            <a:noFill/>
            <a:ln w="9525">
              <a:noFill/>
              <a:miter lim="800000"/>
              <a:headEnd/>
              <a:tailEnd/>
            </a:ln>
          </p:spPr>
        </p:pic>
        <p:pic>
          <p:nvPicPr>
            <p:cNvPr id="350213" name="Picture 5"/>
            <p:cNvPicPr>
              <a:picLocks noChangeAspect="1" noChangeArrowheads="1"/>
            </p:cNvPicPr>
            <p:nvPr/>
          </p:nvPicPr>
          <p:blipFill>
            <a:blip r:embed="rId6" cstate="print"/>
            <a:srcRect/>
            <a:stretch>
              <a:fillRect/>
            </a:stretch>
          </p:blipFill>
          <p:spPr bwMode="auto">
            <a:xfrm>
              <a:off x="4696082" y="1196753"/>
              <a:ext cx="3529611" cy="2592287"/>
            </a:xfrm>
            <a:prstGeom prst="rect">
              <a:avLst/>
            </a:prstGeom>
            <a:noFill/>
            <a:ln w="9525">
              <a:noFill/>
              <a:miter lim="800000"/>
              <a:headEnd/>
              <a:tailEnd/>
            </a:ln>
          </p:spPr>
        </p:pic>
      </p:grpSp>
      <p:grpSp>
        <p:nvGrpSpPr>
          <p:cNvPr id="4" name="25 Grupo"/>
          <p:cNvGrpSpPr/>
          <p:nvPr/>
        </p:nvGrpSpPr>
        <p:grpSpPr>
          <a:xfrm>
            <a:off x="6228184" y="1556792"/>
            <a:ext cx="2767265" cy="4320480"/>
            <a:chOff x="6228184" y="1556792"/>
            <a:chExt cx="2767265" cy="4320480"/>
          </a:xfrm>
        </p:grpSpPr>
        <p:pic>
          <p:nvPicPr>
            <p:cNvPr id="350214" name="Picture 6"/>
            <p:cNvPicPr>
              <a:picLocks noChangeAspect="1" noChangeArrowheads="1"/>
            </p:cNvPicPr>
            <p:nvPr/>
          </p:nvPicPr>
          <p:blipFill>
            <a:blip r:embed="rId7" cstate="print"/>
            <a:srcRect/>
            <a:stretch>
              <a:fillRect/>
            </a:stretch>
          </p:blipFill>
          <p:spPr bwMode="auto">
            <a:xfrm>
              <a:off x="6228184" y="1556792"/>
              <a:ext cx="2767265" cy="2088232"/>
            </a:xfrm>
            <a:prstGeom prst="rect">
              <a:avLst/>
            </a:prstGeom>
            <a:noFill/>
            <a:ln w="9525">
              <a:noFill/>
              <a:miter lim="800000"/>
              <a:headEnd/>
              <a:tailEnd/>
            </a:ln>
          </p:spPr>
        </p:pic>
        <p:pic>
          <p:nvPicPr>
            <p:cNvPr id="350215" name="Picture 7"/>
            <p:cNvPicPr>
              <a:picLocks noChangeAspect="1" noChangeArrowheads="1"/>
            </p:cNvPicPr>
            <p:nvPr/>
          </p:nvPicPr>
          <p:blipFill>
            <a:blip r:embed="rId8" cstate="print"/>
            <a:srcRect/>
            <a:stretch>
              <a:fillRect/>
            </a:stretch>
          </p:blipFill>
          <p:spPr bwMode="auto">
            <a:xfrm>
              <a:off x="6228184" y="3815481"/>
              <a:ext cx="2758898" cy="2061791"/>
            </a:xfrm>
            <a:prstGeom prst="rect">
              <a:avLst/>
            </a:prstGeom>
            <a:noFill/>
            <a:ln w="9525">
              <a:noFill/>
              <a:miter lim="800000"/>
              <a:headEnd/>
              <a:tailEnd/>
            </a:ln>
          </p:spPr>
        </p:pic>
      </p:grpSp>
    </p:spTree>
  </p:cSld>
  <p:clrMapOvr>
    <a:masterClrMapping/>
  </p:clrMapOvr>
  <p:transition spd="slow">
    <p:pull dir="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691680" y="116632"/>
            <a:ext cx="7452320" cy="430887"/>
          </a:xfrm>
          <a:prstGeom prst="rect">
            <a:avLst/>
          </a:prstGeom>
          <a:noFill/>
          <a:ln w="9525">
            <a:noFill/>
            <a:miter lim="800000"/>
            <a:headEnd/>
            <a:tailEnd/>
          </a:ln>
        </p:spPr>
        <p:txBody>
          <a:bodyPr wrap="square">
            <a:spAutoFit/>
          </a:bodyPr>
          <a:lstStyle/>
          <a:p>
            <a:pPr algn="ctr"/>
            <a:r>
              <a:rPr lang="en-GB" sz="2200" b="1" dirty="0" smtClean="0">
                <a:solidFill>
                  <a:srgbClr val="9E0000"/>
                </a:solidFill>
                <a:effectLst>
                  <a:outerShdw blurRad="38100" dist="38100" dir="2700000" algn="tl">
                    <a:srgbClr val="000000">
                      <a:alpha val="43137"/>
                    </a:srgbClr>
                  </a:outerShdw>
                </a:effectLst>
              </a:rPr>
              <a:t>Block I</a:t>
            </a:r>
            <a:r>
              <a:rPr lang="en-GB" sz="2200" b="1" dirty="0" smtClean="0">
                <a:solidFill>
                  <a:srgbClr val="B80000"/>
                </a:solidFill>
                <a:effectLst>
                  <a:outerShdw blurRad="38100" dist="38100" dir="2700000" algn="tl">
                    <a:srgbClr val="000000">
                      <a:alpha val="43137"/>
                    </a:srgbClr>
                  </a:outerShdw>
                </a:effectLst>
              </a:rPr>
              <a:t>: </a:t>
            </a:r>
            <a:r>
              <a:rPr lang="en-GB" sz="2200" b="1" dirty="0" smtClean="0">
                <a:solidFill>
                  <a:srgbClr val="060ABA"/>
                </a:solidFill>
                <a:effectLst>
                  <a:outerShdw blurRad="38100" dist="38100" dir="2700000" algn="tl">
                    <a:srgbClr val="000000">
                      <a:alpha val="43137"/>
                    </a:srgbClr>
                  </a:outerShdw>
                </a:effectLst>
              </a:rPr>
              <a:t>LaBr</a:t>
            </a:r>
            <a:r>
              <a:rPr lang="en-GB" sz="2200" b="1" baseline="-25000" dirty="0" smtClean="0">
                <a:solidFill>
                  <a:srgbClr val="060ABA"/>
                </a:solidFill>
                <a:effectLst>
                  <a:outerShdw blurRad="38100" dist="38100" dir="2700000" algn="tl">
                    <a:srgbClr val="000000">
                      <a:alpha val="43137"/>
                    </a:srgbClr>
                  </a:outerShdw>
                </a:effectLst>
              </a:rPr>
              <a:t>3</a:t>
            </a:r>
            <a:r>
              <a:rPr lang="en-GB" sz="2200" b="1" dirty="0" smtClean="0">
                <a:solidFill>
                  <a:srgbClr val="060ABA"/>
                </a:solidFill>
                <a:effectLst>
                  <a:outerShdw blurRad="38100" dist="38100" dir="2700000" algn="tl">
                    <a:srgbClr val="000000">
                      <a:alpha val="43137"/>
                    </a:srgbClr>
                  </a:outerShdw>
                </a:effectLst>
              </a:rPr>
              <a:t>(Ce) detectors and Setup optimization</a:t>
            </a:r>
            <a:endParaRPr lang="es-ES_tradnl" sz="2200" b="1" dirty="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62</a:t>
            </a:fld>
            <a:endParaRPr lang="es-ES" b="1" dirty="0">
              <a:solidFill>
                <a:schemeClr val="tx1"/>
              </a:solidFill>
            </a:endParaRPr>
          </a:p>
        </p:txBody>
      </p:sp>
      <p:sp>
        <p:nvSpPr>
          <p:cNvPr id="13" name="8 CuadroTexto"/>
          <p:cNvSpPr txBox="1">
            <a:spLocks noChangeArrowheads="1"/>
          </p:cNvSpPr>
          <p:nvPr/>
        </p:nvSpPr>
        <p:spPr bwMode="auto">
          <a:xfrm>
            <a:off x="2699792" y="642754"/>
            <a:ext cx="4320480" cy="553998"/>
          </a:xfrm>
          <a:prstGeom prst="rect">
            <a:avLst/>
          </a:prstGeom>
          <a:noFill/>
          <a:ln w="9525">
            <a:noFill/>
            <a:miter lim="800000"/>
            <a:headEnd/>
            <a:tailEnd/>
          </a:ln>
        </p:spPr>
        <p:txBody>
          <a:bodyPr wrap="square">
            <a:spAutoFit/>
          </a:bodyPr>
          <a:lstStyle/>
          <a:p>
            <a:r>
              <a:rPr lang="en-GB" sz="3000" b="1" dirty="0">
                <a:solidFill>
                  <a:srgbClr val="920000"/>
                </a:solidFill>
                <a:effectLst>
                  <a:outerShdw blurRad="38100" dist="38100" dir="2700000" algn="tl">
                    <a:srgbClr val="000000">
                      <a:alpha val="43137"/>
                    </a:srgbClr>
                  </a:outerShdw>
                </a:effectLst>
              </a:rPr>
              <a:t> </a:t>
            </a:r>
            <a:r>
              <a:rPr lang="en-GB" sz="3000" b="1" dirty="0" smtClean="0">
                <a:solidFill>
                  <a:srgbClr val="920000"/>
                </a:solidFill>
                <a:effectLst>
                  <a:outerShdw blurRad="38100" dist="38100" dir="2700000" algn="tl">
                    <a:srgbClr val="000000">
                      <a:alpha val="43137"/>
                    </a:srgbClr>
                  </a:outerShdw>
                </a:effectLst>
              </a:rPr>
              <a:t>Time response</a:t>
            </a:r>
            <a:r>
              <a:rPr lang="en-GB" sz="3000" b="1" dirty="0" smtClean="0">
                <a:effectLst>
                  <a:outerShdw blurRad="38100" dist="38100" dir="2700000" algn="tl">
                    <a:srgbClr val="000000">
                      <a:alpha val="43137"/>
                    </a:srgbClr>
                  </a:outerShdw>
                </a:effectLst>
              </a:rPr>
              <a:t> </a:t>
            </a:r>
            <a:endParaRPr lang="es-ES_tradnl" sz="3000" dirty="0">
              <a:effectLst>
                <a:outerShdw blurRad="38100" dist="38100" dir="2700000" algn="tl">
                  <a:srgbClr val="000000">
                    <a:alpha val="43137"/>
                  </a:srgbClr>
                </a:outerShdw>
              </a:effectLst>
            </a:endParaRPr>
          </a:p>
        </p:txBody>
      </p:sp>
      <p:pic>
        <p:nvPicPr>
          <p:cNvPr id="23" name="Picture 2"/>
          <p:cNvPicPr>
            <a:picLocks noChangeAspect="1" noChangeArrowheads="1"/>
          </p:cNvPicPr>
          <p:nvPr/>
        </p:nvPicPr>
        <p:blipFill>
          <a:blip r:embed="rId3" cstate="print"/>
          <a:srcRect/>
          <a:stretch>
            <a:fillRect/>
          </a:stretch>
        </p:blipFill>
        <p:spPr bwMode="auto">
          <a:xfrm>
            <a:off x="74986" y="2636912"/>
            <a:ext cx="3056854" cy="2510988"/>
          </a:xfrm>
          <a:prstGeom prst="rect">
            <a:avLst/>
          </a:prstGeom>
          <a:noFill/>
          <a:ln w="9525">
            <a:noFill/>
            <a:miter lim="800000"/>
            <a:headEnd/>
            <a:tailEnd/>
          </a:ln>
        </p:spPr>
      </p:pic>
      <p:pic>
        <p:nvPicPr>
          <p:cNvPr id="24" name="23 Imagen" descr="Finalwalkcurve.jpg"/>
          <p:cNvPicPr>
            <a:picLocks noChangeAspect="1"/>
          </p:cNvPicPr>
          <p:nvPr/>
        </p:nvPicPr>
        <p:blipFill>
          <a:blip r:embed="rId4" cstate="print"/>
          <a:stretch>
            <a:fillRect/>
          </a:stretch>
        </p:blipFill>
        <p:spPr>
          <a:xfrm>
            <a:off x="3015699" y="2636912"/>
            <a:ext cx="3384376" cy="2456401"/>
          </a:xfrm>
          <a:prstGeom prst="rect">
            <a:avLst/>
          </a:prstGeom>
        </p:spPr>
      </p:pic>
      <p:grpSp>
        <p:nvGrpSpPr>
          <p:cNvPr id="2" name="24 Grupo"/>
          <p:cNvGrpSpPr/>
          <p:nvPr/>
        </p:nvGrpSpPr>
        <p:grpSpPr>
          <a:xfrm>
            <a:off x="5679995" y="1700808"/>
            <a:ext cx="4148589" cy="4540889"/>
            <a:chOff x="9507494" y="29535784"/>
            <a:chExt cx="5472608" cy="6385625"/>
          </a:xfrm>
        </p:grpSpPr>
        <p:grpSp>
          <p:nvGrpSpPr>
            <p:cNvPr id="3" name="172 Grupo"/>
            <p:cNvGrpSpPr/>
            <p:nvPr/>
          </p:nvGrpSpPr>
          <p:grpSpPr>
            <a:xfrm>
              <a:off x="9507494" y="29535784"/>
              <a:ext cx="5472608" cy="3528392"/>
              <a:chOff x="10587614" y="29645349"/>
              <a:chExt cx="5472608" cy="3528392"/>
            </a:xfrm>
          </p:grpSpPr>
          <p:sp>
            <p:nvSpPr>
              <p:cNvPr id="30" name="5 Marcador de texto"/>
              <p:cNvSpPr txBox="1">
                <a:spLocks/>
              </p:cNvSpPr>
              <p:nvPr/>
            </p:nvSpPr>
            <p:spPr>
              <a:xfrm>
                <a:off x="10587614" y="29645349"/>
                <a:ext cx="5472608" cy="757145"/>
              </a:xfrm>
              <a:prstGeom prst="rect">
                <a:avLst/>
              </a:prstGeom>
            </p:spPr>
            <p:txBody>
              <a:bodyPr/>
              <a:lstStyle/>
              <a:p>
                <a:pPr marL="342900" marR="0" lvl="0" indent="-342900" algn="ctr" defTabSz="914400" rtl="0" eaLnBrk="0" fontAlgn="base" latinLnBrk="0" hangingPunct="0">
                  <a:lnSpc>
                    <a:spcPct val="100000"/>
                  </a:lnSpc>
                  <a:spcBef>
                    <a:spcPct val="20000"/>
                  </a:spcBef>
                  <a:spcAft>
                    <a:spcPct val="0"/>
                  </a:spcAft>
                  <a:buClrTx/>
                  <a:buSzTx/>
                  <a:tabLst/>
                  <a:defRPr/>
                </a:pPr>
                <a:r>
                  <a:rPr lang="es-ES" b="1" kern="0" noProof="0" dirty="0" smtClean="0">
                    <a:solidFill>
                      <a:srgbClr val="060ABA"/>
                    </a:solidFill>
                    <a:latin typeface="Cambria" pitchFamily="18" charset="0"/>
                  </a:rPr>
                  <a:t>Time </a:t>
                </a:r>
                <a:r>
                  <a:rPr lang="es-ES" b="1" kern="0" noProof="0" dirty="0" err="1" smtClean="0">
                    <a:solidFill>
                      <a:srgbClr val="060ABA"/>
                    </a:solidFill>
                    <a:latin typeface="Cambria" pitchFamily="18" charset="0"/>
                  </a:rPr>
                  <a:t>Spectra</a:t>
                </a:r>
                <a:r>
                  <a:rPr lang="es-ES" b="1" kern="0" noProof="0" dirty="0" smtClean="0">
                    <a:solidFill>
                      <a:srgbClr val="060ABA"/>
                    </a:solidFill>
                    <a:latin typeface="Cambria" pitchFamily="18" charset="0"/>
                  </a:rPr>
                  <a:t> of </a:t>
                </a:r>
                <a:r>
                  <a:rPr lang="es-ES" b="1" kern="0" noProof="0" dirty="0" err="1" smtClean="0">
                    <a:solidFill>
                      <a:srgbClr val="060ABA"/>
                    </a:solidFill>
                    <a:latin typeface="Cambria" pitchFamily="18" charset="0"/>
                  </a:rPr>
                  <a:t>Conical</a:t>
                </a:r>
                <a:endParaRPr kumimoji="0" lang="es-ES" b="1" i="0" u="none" strike="noStrike" kern="0" cap="none" spc="0" normalizeH="0" baseline="0" noProof="0" dirty="0" smtClean="0">
                  <a:ln>
                    <a:noFill/>
                  </a:ln>
                  <a:solidFill>
                    <a:srgbClr val="060ABA"/>
                  </a:solidFill>
                  <a:effectLst/>
                  <a:uLnTx/>
                  <a:uFillTx/>
                  <a:latin typeface="Cambria" pitchFamily="18" charset="0"/>
                </a:endParaRPr>
              </a:p>
            </p:txBody>
          </p:sp>
          <p:pic>
            <p:nvPicPr>
              <p:cNvPr id="31" name="30 Imagen" descr="Graph4.jpg"/>
              <p:cNvPicPr>
                <a:picLocks noChangeAspect="1"/>
              </p:cNvPicPr>
              <p:nvPr/>
            </p:nvPicPr>
            <p:blipFill>
              <a:blip r:embed="rId5" cstate="print"/>
              <a:stretch>
                <a:fillRect/>
              </a:stretch>
            </p:blipFill>
            <p:spPr>
              <a:xfrm>
                <a:off x="11681520" y="30581453"/>
                <a:ext cx="3476524" cy="2592288"/>
              </a:xfrm>
              <a:prstGeom prst="rect">
                <a:avLst/>
              </a:prstGeom>
            </p:spPr>
          </p:pic>
        </p:grpSp>
        <p:pic>
          <p:nvPicPr>
            <p:cNvPr id="28" name="27 Imagen" descr="Graph2.jpg"/>
            <p:cNvPicPr>
              <a:picLocks noChangeAspect="1"/>
            </p:cNvPicPr>
            <p:nvPr/>
          </p:nvPicPr>
          <p:blipFill>
            <a:blip r:embed="rId6" cstate="print"/>
            <a:stretch>
              <a:fillRect/>
            </a:stretch>
          </p:blipFill>
          <p:spPr>
            <a:xfrm>
              <a:off x="10601401" y="33352208"/>
              <a:ext cx="3528391" cy="2569201"/>
            </a:xfrm>
            <a:prstGeom prst="rect">
              <a:avLst/>
            </a:prstGeom>
          </p:spPr>
        </p:pic>
      </p:grpSp>
      <p:sp>
        <p:nvSpPr>
          <p:cNvPr id="32" name="31 CuadroTexto"/>
          <p:cNvSpPr txBox="1"/>
          <p:nvPr/>
        </p:nvSpPr>
        <p:spPr>
          <a:xfrm>
            <a:off x="1547664" y="5229200"/>
            <a:ext cx="4843808" cy="1384995"/>
          </a:xfrm>
          <a:prstGeom prst="rect">
            <a:avLst/>
          </a:prstGeom>
          <a:noFill/>
        </p:spPr>
        <p:txBody>
          <a:bodyPr wrap="square" rtlCol="0">
            <a:spAutoFit/>
          </a:bodyPr>
          <a:lstStyle/>
          <a:p>
            <a:pPr algn="just"/>
            <a:r>
              <a:rPr lang="en-US" sz="1400" dirty="0" smtClean="0">
                <a:solidFill>
                  <a:srgbClr val="060ABA"/>
                </a:solidFill>
                <a:latin typeface="Cambria" pitchFamily="18" charset="0"/>
              </a:rPr>
              <a:t>Compton time walk of the conical LaBr</a:t>
            </a:r>
            <a:r>
              <a:rPr lang="en-US" sz="1400" baseline="-25000" dirty="0" smtClean="0">
                <a:solidFill>
                  <a:srgbClr val="060ABA"/>
                </a:solidFill>
                <a:latin typeface="Cambria" pitchFamily="18" charset="0"/>
              </a:rPr>
              <a:t>3</a:t>
            </a:r>
            <a:r>
              <a:rPr lang="en-US" sz="1400" dirty="0" smtClean="0">
                <a:solidFill>
                  <a:srgbClr val="060ABA"/>
                </a:solidFill>
                <a:latin typeface="Cambria" pitchFamily="18" charset="0"/>
              </a:rPr>
              <a:t>(</a:t>
            </a:r>
            <a:r>
              <a:rPr lang="en-US" sz="1400" dirty="0" err="1" smtClean="0">
                <a:solidFill>
                  <a:srgbClr val="060ABA"/>
                </a:solidFill>
                <a:latin typeface="Cambria" pitchFamily="18" charset="0"/>
              </a:rPr>
              <a:t>Ce</a:t>
            </a:r>
            <a:r>
              <a:rPr lang="en-US" sz="1400" dirty="0" smtClean="0">
                <a:solidFill>
                  <a:srgbClr val="060ABA"/>
                </a:solidFill>
                <a:latin typeface="Cambria" pitchFamily="18" charset="0"/>
              </a:rPr>
              <a:t>) as a function of the Z parameter, zero crossing of the Constant Fraction Discriminator (CFD). The relative peak position refers to the shift of the time peak with respect to the position of the 1173-keV full energy peak (zero in the axis).</a:t>
            </a:r>
            <a:endParaRPr lang="es-ES" sz="1400" dirty="0" smtClean="0">
              <a:solidFill>
                <a:srgbClr val="060ABA"/>
              </a:solidFill>
              <a:latin typeface="Cambria" pitchFamily="18" charset="0"/>
            </a:endParaRPr>
          </a:p>
          <a:p>
            <a:pPr algn="just"/>
            <a:endParaRPr lang="es-ES" sz="1400" dirty="0">
              <a:solidFill>
                <a:srgbClr val="060ABA"/>
              </a:solidFill>
              <a:latin typeface="Cambria" pitchFamily="18" charset="0"/>
            </a:endParaRPr>
          </a:p>
        </p:txBody>
      </p:sp>
      <p:sp>
        <p:nvSpPr>
          <p:cNvPr id="33" name="32 CuadroTexto"/>
          <p:cNvSpPr txBox="1"/>
          <p:nvPr/>
        </p:nvSpPr>
        <p:spPr>
          <a:xfrm>
            <a:off x="467544" y="1268760"/>
            <a:ext cx="6768752" cy="1169551"/>
          </a:xfrm>
          <a:prstGeom prst="rect">
            <a:avLst/>
          </a:prstGeom>
          <a:noFill/>
        </p:spPr>
        <p:txBody>
          <a:bodyPr wrap="square" rtlCol="0">
            <a:spAutoFit/>
          </a:bodyPr>
          <a:lstStyle/>
          <a:p>
            <a:r>
              <a:rPr lang="en-US" sz="1400" dirty="0" smtClean="0">
                <a:solidFill>
                  <a:srgbClr val="060ABA"/>
                </a:solidFill>
                <a:latin typeface="Cambria" pitchFamily="18" charset="0"/>
              </a:rPr>
              <a:t>Time spectra for the conical LaBr</a:t>
            </a:r>
            <a:r>
              <a:rPr lang="en-US" sz="1400" baseline="-25000" dirty="0" smtClean="0">
                <a:solidFill>
                  <a:srgbClr val="060ABA"/>
                </a:solidFill>
                <a:latin typeface="Cambria" pitchFamily="18" charset="0"/>
              </a:rPr>
              <a:t>3</a:t>
            </a:r>
            <a:r>
              <a:rPr lang="en-US" sz="1400" dirty="0" smtClean="0">
                <a:solidFill>
                  <a:srgbClr val="060ABA"/>
                </a:solidFill>
                <a:latin typeface="Cambria" pitchFamily="18" charset="0"/>
              </a:rPr>
              <a:t>(</a:t>
            </a:r>
            <a:r>
              <a:rPr lang="en-US" sz="1400" dirty="0" err="1" smtClean="0">
                <a:solidFill>
                  <a:srgbClr val="060ABA"/>
                </a:solidFill>
                <a:latin typeface="Cambria" pitchFamily="18" charset="0"/>
              </a:rPr>
              <a:t>Ce</a:t>
            </a:r>
            <a:r>
              <a:rPr lang="en-US" sz="1400" dirty="0" smtClean="0">
                <a:solidFill>
                  <a:srgbClr val="060ABA"/>
                </a:solidFill>
                <a:latin typeface="Cambria" pitchFamily="18" charset="0"/>
              </a:rPr>
              <a:t>) against a reference BaF</a:t>
            </a:r>
            <a:r>
              <a:rPr lang="en-US" sz="1400" baseline="-25000" dirty="0" smtClean="0">
                <a:solidFill>
                  <a:srgbClr val="060ABA"/>
                </a:solidFill>
                <a:latin typeface="Cambria" pitchFamily="18" charset="0"/>
              </a:rPr>
              <a:t>2</a:t>
            </a:r>
            <a:r>
              <a:rPr lang="en-US" sz="1400" dirty="0" smtClean="0">
                <a:solidFill>
                  <a:srgbClr val="060ABA"/>
                </a:solidFill>
                <a:latin typeface="Cambria" pitchFamily="18" charset="0"/>
              </a:rPr>
              <a:t> detector at </a:t>
            </a:r>
            <a:r>
              <a:rPr lang="en-US" sz="1400" baseline="30000" dirty="0" smtClean="0">
                <a:solidFill>
                  <a:srgbClr val="060ABA"/>
                </a:solidFill>
                <a:latin typeface="Cambria" pitchFamily="18" charset="0"/>
              </a:rPr>
              <a:t>60</a:t>
            </a:r>
            <a:r>
              <a:rPr lang="en-US" sz="1400" dirty="0" smtClean="0">
                <a:solidFill>
                  <a:srgbClr val="060ABA"/>
                </a:solidFill>
                <a:latin typeface="Cambria" pitchFamily="18" charset="0"/>
              </a:rPr>
              <a:t>Co energies (top) and 511 </a:t>
            </a:r>
            <a:r>
              <a:rPr lang="en-US" sz="1400" dirty="0" err="1" smtClean="0">
                <a:solidFill>
                  <a:srgbClr val="060ABA"/>
                </a:solidFill>
                <a:latin typeface="Cambria" pitchFamily="18" charset="0"/>
              </a:rPr>
              <a:t>keV</a:t>
            </a:r>
            <a:r>
              <a:rPr lang="en-US" sz="1400" dirty="0" smtClean="0">
                <a:solidFill>
                  <a:srgbClr val="060ABA"/>
                </a:solidFill>
                <a:latin typeface="Cambria" pitchFamily="18" charset="0"/>
              </a:rPr>
              <a:t> (</a:t>
            </a:r>
            <a:r>
              <a:rPr lang="en-US" sz="1400" baseline="30000" dirty="0" smtClean="0">
                <a:solidFill>
                  <a:srgbClr val="060ABA"/>
                </a:solidFill>
                <a:latin typeface="Cambria" pitchFamily="18" charset="0"/>
              </a:rPr>
              <a:t>22</a:t>
            </a:r>
            <a:r>
              <a:rPr lang="en-US" sz="1400" dirty="0" smtClean="0">
                <a:solidFill>
                  <a:srgbClr val="060ABA"/>
                </a:solidFill>
                <a:latin typeface="Cambria" pitchFamily="18" charset="0"/>
              </a:rPr>
              <a:t>Na) (bottom) [4]. The CRT (Coincidences Resolving Time) of 139 </a:t>
            </a:r>
            <a:r>
              <a:rPr lang="en-US" sz="1400" dirty="0" err="1" smtClean="0">
                <a:solidFill>
                  <a:srgbClr val="060ABA"/>
                </a:solidFill>
                <a:latin typeface="Cambria" pitchFamily="18" charset="0"/>
              </a:rPr>
              <a:t>ps</a:t>
            </a:r>
            <a:r>
              <a:rPr lang="en-US" sz="1400" dirty="0" smtClean="0">
                <a:solidFill>
                  <a:srgbClr val="060ABA"/>
                </a:solidFill>
                <a:latin typeface="Cambria" pitchFamily="18" charset="0"/>
              </a:rPr>
              <a:t> is the convolution of the BaF</a:t>
            </a:r>
            <a:r>
              <a:rPr lang="en-US" sz="1400" baseline="-25000" dirty="0" smtClean="0">
                <a:solidFill>
                  <a:srgbClr val="060ABA"/>
                </a:solidFill>
                <a:latin typeface="Cambria" pitchFamily="18" charset="0"/>
              </a:rPr>
              <a:t>2</a:t>
            </a:r>
            <a:r>
              <a:rPr lang="en-US" sz="1400" dirty="0" smtClean="0">
                <a:solidFill>
                  <a:srgbClr val="060ABA"/>
                </a:solidFill>
                <a:latin typeface="Cambria" pitchFamily="18" charset="0"/>
              </a:rPr>
              <a:t> contribution with FWHM= 85(3) </a:t>
            </a:r>
            <a:r>
              <a:rPr lang="en-US" sz="1400" dirty="0" err="1" smtClean="0">
                <a:solidFill>
                  <a:srgbClr val="060ABA"/>
                </a:solidFill>
                <a:latin typeface="Cambria" pitchFamily="18" charset="0"/>
              </a:rPr>
              <a:t>ps</a:t>
            </a:r>
            <a:r>
              <a:rPr lang="en-US" sz="1400" dirty="0" smtClean="0">
                <a:solidFill>
                  <a:srgbClr val="060ABA"/>
                </a:solidFill>
                <a:latin typeface="Cambria" pitchFamily="18" charset="0"/>
              </a:rPr>
              <a:t>, yielding 110(3) ps. At 511 </a:t>
            </a:r>
            <a:r>
              <a:rPr lang="en-US" sz="1400" dirty="0" err="1" smtClean="0">
                <a:solidFill>
                  <a:srgbClr val="060ABA"/>
                </a:solidFill>
                <a:latin typeface="Cambria" pitchFamily="18" charset="0"/>
              </a:rPr>
              <a:t>keV</a:t>
            </a:r>
            <a:r>
              <a:rPr lang="en-US" sz="1400" dirty="0" smtClean="0">
                <a:solidFill>
                  <a:srgbClr val="060ABA"/>
                </a:solidFill>
                <a:latin typeface="Cambria" pitchFamily="18" charset="0"/>
              </a:rPr>
              <a:t>, the CRT of 197 </a:t>
            </a:r>
            <a:r>
              <a:rPr lang="en-US" sz="1400" dirty="0" err="1" smtClean="0">
                <a:solidFill>
                  <a:srgbClr val="060ABA"/>
                </a:solidFill>
                <a:latin typeface="Cambria" pitchFamily="18" charset="0"/>
              </a:rPr>
              <a:t>ps</a:t>
            </a:r>
            <a:r>
              <a:rPr lang="en-US" sz="1400" dirty="0" smtClean="0">
                <a:solidFill>
                  <a:srgbClr val="060ABA"/>
                </a:solidFill>
                <a:latin typeface="Cambria" pitchFamily="18" charset="0"/>
              </a:rPr>
              <a:t> contains the contribution of 120(3) </a:t>
            </a:r>
            <a:r>
              <a:rPr lang="en-US" sz="1400" dirty="0" err="1" smtClean="0">
                <a:solidFill>
                  <a:srgbClr val="060ABA"/>
                </a:solidFill>
                <a:latin typeface="Cambria" pitchFamily="18" charset="0"/>
              </a:rPr>
              <a:t>ps</a:t>
            </a:r>
            <a:r>
              <a:rPr lang="en-US" sz="1400" dirty="0" smtClean="0">
                <a:solidFill>
                  <a:srgbClr val="060ABA"/>
                </a:solidFill>
                <a:latin typeface="Cambria" pitchFamily="18" charset="0"/>
              </a:rPr>
              <a:t> of the BaF</a:t>
            </a:r>
            <a:r>
              <a:rPr lang="en-US" sz="1400" baseline="-25000" dirty="0" smtClean="0">
                <a:solidFill>
                  <a:srgbClr val="060ABA"/>
                </a:solidFill>
                <a:latin typeface="Cambria" pitchFamily="18" charset="0"/>
              </a:rPr>
              <a:t>2, </a:t>
            </a:r>
            <a:r>
              <a:rPr lang="en-US" sz="1400" dirty="0" smtClean="0">
                <a:solidFill>
                  <a:srgbClr val="060ABA"/>
                </a:solidFill>
                <a:latin typeface="Cambria" pitchFamily="18" charset="0"/>
              </a:rPr>
              <a:t>yielding 158(3) ps.</a:t>
            </a:r>
            <a:endParaRPr lang="es-ES" sz="1400" dirty="0">
              <a:solidFill>
                <a:srgbClr val="060ABA"/>
              </a:solidFill>
              <a:latin typeface="Cambria" pitchFamily="18" charset="0"/>
            </a:endParaRPr>
          </a:p>
        </p:txBody>
      </p:sp>
      <p:sp>
        <p:nvSpPr>
          <p:cNvPr id="34" name="33 CuadroTexto"/>
          <p:cNvSpPr txBox="1"/>
          <p:nvPr/>
        </p:nvSpPr>
        <p:spPr>
          <a:xfrm>
            <a:off x="0" y="5042118"/>
            <a:ext cx="4248472" cy="1815882"/>
          </a:xfrm>
          <a:prstGeom prst="rect">
            <a:avLst/>
          </a:prstGeom>
          <a:noFill/>
        </p:spPr>
        <p:txBody>
          <a:bodyPr wrap="square" rtlCol="0">
            <a:spAutoFit/>
          </a:bodyPr>
          <a:lstStyle/>
          <a:p>
            <a:pPr algn="just"/>
            <a:r>
              <a:rPr lang="en-US" sz="1400" dirty="0" smtClean="0">
                <a:solidFill>
                  <a:srgbClr val="060ABA"/>
                </a:solidFill>
                <a:latin typeface="Cambria" pitchFamily="18" charset="0"/>
              </a:rPr>
              <a:t>Compton time walk of conical and tapered crystals coupled to the Hamamatsu R9779. The energy dependence of the time response of the 1-inch cylinder is also included for comparisons. The relative peak position refers to the shift of the time peak with respect to the position of the 1173-keV full energy peak (zero in the axis).</a:t>
            </a:r>
            <a:endParaRPr lang="es-ES" sz="1400" dirty="0" smtClean="0">
              <a:solidFill>
                <a:srgbClr val="060ABA"/>
              </a:solidFill>
              <a:latin typeface="Cambria" pitchFamily="18" charset="0"/>
            </a:endParaRPr>
          </a:p>
          <a:p>
            <a:pPr algn="just"/>
            <a:endParaRPr lang="es-ES" sz="1400" dirty="0">
              <a:solidFill>
                <a:srgbClr val="060ABA"/>
              </a:solidFill>
              <a:latin typeface="Cambria" pitchFamily="18" charset="0"/>
            </a:endParaRPr>
          </a:p>
        </p:txBody>
      </p:sp>
    </p:spTree>
  </p:cSld>
  <p:clrMapOvr>
    <a:masterClrMapping/>
  </p:clrMapOvr>
  <p:transition spd="slow">
    <p:pull dir="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748464" y="6592267"/>
            <a:ext cx="395536" cy="365125"/>
          </a:xfrm>
        </p:spPr>
        <p:txBody>
          <a:bodyPr/>
          <a:lstStyle/>
          <a:p>
            <a:pPr>
              <a:defRPr/>
            </a:pPr>
            <a:fld id="{98A2EE96-BED7-4DAD-871F-BA89A52F8872}" type="slidenum">
              <a:rPr lang="es-ES" b="1" smtClean="0">
                <a:solidFill>
                  <a:schemeClr val="tx1"/>
                </a:solidFill>
              </a:rPr>
              <a:pPr>
                <a:defRPr/>
              </a:pPr>
              <a:t>63</a:t>
            </a:fld>
            <a:endParaRPr lang="es-ES" b="1" dirty="0">
              <a:solidFill>
                <a:schemeClr val="tx1"/>
              </a:solidFill>
            </a:endParaRPr>
          </a:p>
        </p:txBody>
      </p:sp>
      <p:sp>
        <p:nvSpPr>
          <p:cNvPr id="13" name="8 CuadroTexto"/>
          <p:cNvSpPr txBox="1">
            <a:spLocks noChangeArrowheads="1"/>
          </p:cNvSpPr>
          <p:nvPr/>
        </p:nvSpPr>
        <p:spPr bwMode="auto">
          <a:xfrm>
            <a:off x="107504" y="980728"/>
            <a:ext cx="7848872" cy="553998"/>
          </a:xfrm>
          <a:prstGeom prst="rect">
            <a:avLst/>
          </a:prstGeom>
          <a:noFill/>
          <a:ln w="9525">
            <a:noFill/>
            <a:miter lim="800000"/>
            <a:headEnd/>
            <a:tailEnd/>
          </a:ln>
        </p:spPr>
        <p:txBody>
          <a:bodyPr wrap="square">
            <a:spAutoFit/>
          </a:bodyPr>
          <a:lstStyle/>
          <a:p>
            <a:r>
              <a:rPr lang="en-GB" sz="3000" b="1" dirty="0" smtClean="0"/>
              <a:t> </a:t>
            </a:r>
            <a:endParaRPr lang="es-ES_tradnl" sz="3000" dirty="0"/>
          </a:p>
        </p:txBody>
      </p:sp>
      <p:sp>
        <p:nvSpPr>
          <p:cNvPr id="8" name="Text Box 16"/>
          <p:cNvSpPr txBox="1">
            <a:spLocks noChangeArrowheads="1"/>
          </p:cNvSpPr>
          <p:nvPr/>
        </p:nvSpPr>
        <p:spPr bwMode="auto">
          <a:xfrm>
            <a:off x="107504" y="1196752"/>
            <a:ext cx="8856984" cy="369302"/>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pPr>
              <a:buFont typeface="Wingdings" pitchFamily="2" charset="2"/>
              <a:buChar char="Ø"/>
            </a:pPr>
            <a:r>
              <a:rPr lang="en-GB" sz="1600" b="1" dirty="0" smtClean="0">
                <a:solidFill>
                  <a:srgbClr val="060ABA"/>
                </a:solidFill>
              </a:rPr>
              <a:t> Best time resolution to date of fast-timing setups (below the 100 ps </a:t>
            </a:r>
            <a:r>
              <a:rPr lang="es-ES" b="1" dirty="0" smtClean="0">
                <a:solidFill>
                  <a:srgbClr val="060ABA"/>
                </a:solidFill>
                <a:latin typeface="Arial" pitchFamily="34" charset="0"/>
                <a:cs typeface="Arial" pitchFamily="34" charset="0"/>
              </a:rPr>
              <a:t>at</a:t>
            </a:r>
            <a:r>
              <a:rPr lang="es-ES" sz="1600" b="1" dirty="0" smtClean="0">
                <a:solidFill>
                  <a:srgbClr val="060ABA"/>
                </a:solidFill>
                <a:latin typeface="Arial" pitchFamily="34" charset="0"/>
                <a:cs typeface="Arial" pitchFamily="34" charset="0"/>
              </a:rPr>
              <a:t> </a:t>
            </a:r>
            <a:r>
              <a:rPr lang="es-ES" sz="1600" b="1" baseline="30000" dirty="0" smtClean="0">
                <a:solidFill>
                  <a:srgbClr val="060ABA"/>
                </a:solidFill>
                <a:latin typeface="Arial" pitchFamily="34" charset="0"/>
                <a:cs typeface="Arial" pitchFamily="34" charset="0"/>
              </a:rPr>
              <a:t>60</a:t>
            </a:r>
            <a:r>
              <a:rPr lang="es-ES" sz="1600" b="1" dirty="0" smtClean="0">
                <a:solidFill>
                  <a:srgbClr val="060ABA"/>
                </a:solidFill>
                <a:latin typeface="Arial" pitchFamily="34" charset="0"/>
                <a:cs typeface="Arial" pitchFamily="34" charset="0"/>
              </a:rPr>
              <a:t>Co </a:t>
            </a:r>
            <a:r>
              <a:rPr lang="es-ES" sz="1600" b="1" dirty="0" err="1" smtClean="0">
                <a:solidFill>
                  <a:srgbClr val="060ABA"/>
                </a:solidFill>
                <a:latin typeface="Arial" pitchFamily="34" charset="0"/>
                <a:cs typeface="Arial" pitchFamily="34" charset="0"/>
              </a:rPr>
              <a:t>energies</a:t>
            </a:r>
            <a:r>
              <a:rPr lang="es-ES" sz="1600" b="1" dirty="0" smtClean="0">
                <a:solidFill>
                  <a:srgbClr val="060ABA"/>
                </a:solidFill>
                <a:latin typeface="Arial" pitchFamily="34" charset="0"/>
                <a:cs typeface="Arial" pitchFamily="34" charset="0"/>
              </a:rPr>
              <a:t> </a:t>
            </a:r>
            <a:r>
              <a:rPr lang="en-GB" sz="1600" b="1" dirty="0" smtClean="0">
                <a:solidFill>
                  <a:srgbClr val="060ABA"/>
                </a:solidFill>
              </a:rPr>
              <a:t>)</a:t>
            </a:r>
            <a:endParaRPr lang="en-US" sz="1600" dirty="0" smtClean="0">
              <a:solidFill>
                <a:srgbClr val="060ABA"/>
              </a:solidFill>
            </a:endParaRPr>
          </a:p>
        </p:txBody>
      </p:sp>
      <p:sp>
        <p:nvSpPr>
          <p:cNvPr id="9" name="Text Box 16"/>
          <p:cNvSpPr txBox="1">
            <a:spLocks noChangeArrowheads="1"/>
          </p:cNvSpPr>
          <p:nvPr/>
        </p:nvSpPr>
        <p:spPr bwMode="auto">
          <a:xfrm>
            <a:off x="107504" y="2877384"/>
            <a:ext cx="8784976" cy="335592"/>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pPr>
              <a:buFont typeface="Wingdings" pitchFamily="2" charset="2"/>
              <a:buChar char="Ø"/>
            </a:pPr>
            <a:r>
              <a:rPr lang="en-GB" sz="1600" b="1" dirty="0" smtClean="0">
                <a:solidFill>
                  <a:srgbClr val="060ABA"/>
                </a:solidFill>
              </a:rPr>
              <a:t> New geometry of LaBr</a:t>
            </a:r>
            <a:r>
              <a:rPr lang="en-GB" sz="1600" b="1" baseline="-25000" dirty="0" smtClean="0">
                <a:solidFill>
                  <a:srgbClr val="060ABA"/>
                </a:solidFill>
              </a:rPr>
              <a:t>3</a:t>
            </a:r>
            <a:r>
              <a:rPr lang="en-GB" sz="1600" b="1" dirty="0" smtClean="0">
                <a:solidFill>
                  <a:srgbClr val="060ABA"/>
                </a:solidFill>
              </a:rPr>
              <a:t>(Ce)-truncated Cone is perfectly suited for large arrays  </a:t>
            </a:r>
            <a:endParaRPr lang="en-US" sz="1600" dirty="0" smtClean="0">
              <a:solidFill>
                <a:srgbClr val="060ABA"/>
              </a:solidFill>
            </a:endParaRPr>
          </a:p>
        </p:txBody>
      </p:sp>
      <p:sp>
        <p:nvSpPr>
          <p:cNvPr id="10" name="Text Box 16"/>
          <p:cNvSpPr txBox="1">
            <a:spLocks noChangeArrowheads="1"/>
          </p:cNvSpPr>
          <p:nvPr/>
        </p:nvSpPr>
        <p:spPr bwMode="auto">
          <a:xfrm>
            <a:off x="1907704" y="3443546"/>
            <a:ext cx="5472608" cy="1569630"/>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pPr>
              <a:lnSpc>
                <a:spcPct val="150000"/>
              </a:lnSpc>
              <a:buFont typeface="Wingdings" pitchFamily="2" charset="2"/>
              <a:buChar char="Ø"/>
            </a:pPr>
            <a:r>
              <a:rPr lang="en-GB" sz="1600" b="1" dirty="0" smtClean="0">
                <a:solidFill>
                  <a:srgbClr val="920000"/>
                </a:solidFill>
              </a:rPr>
              <a:t> Excellent time resolution of </a:t>
            </a:r>
            <a:r>
              <a:rPr lang="en-GB" sz="1600" b="1" dirty="0" smtClean="0">
                <a:solidFill>
                  <a:srgbClr val="060ABA"/>
                </a:solidFill>
              </a:rPr>
              <a:t>110(3) ps</a:t>
            </a:r>
          </a:p>
          <a:p>
            <a:pPr>
              <a:lnSpc>
                <a:spcPct val="150000"/>
              </a:lnSpc>
              <a:buFont typeface="Wingdings" pitchFamily="2" charset="2"/>
              <a:buChar char="Ø"/>
            </a:pPr>
            <a:r>
              <a:rPr lang="en-GB" sz="1600" b="1" dirty="0" smtClean="0">
                <a:solidFill>
                  <a:srgbClr val="920000"/>
                </a:solidFill>
              </a:rPr>
              <a:t> Maintains good energy resolution </a:t>
            </a:r>
            <a:r>
              <a:rPr lang="en-GB" sz="1600" b="1" dirty="0" smtClean="0">
                <a:solidFill>
                  <a:srgbClr val="060ABA"/>
                </a:solidFill>
              </a:rPr>
              <a:t>4.0% (@ 662keV)</a:t>
            </a:r>
          </a:p>
          <a:p>
            <a:pPr>
              <a:lnSpc>
                <a:spcPct val="150000"/>
              </a:lnSpc>
              <a:buFont typeface="Wingdings" pitchFamily="2" charset="2"/>
              <a:buChar char="Ø"/>
            </a:pPr>
            <a:r>
              <a:rPr lang="en-GB" sz="1600" b="1" dirty="0" smtClean="0">
                <a:solidFill>
                  <a:srgbClr val="920000"/>
                </a:solidFill>
              </a:rPr>
              <a:t> High detection efficiency</a:t>
            </a:r>
          </a:p>
          <a:p>
            <a:pPr>
              <a:lnSpc>
                <a:spcPct val="150000"/>
              </a:lnSpc>
              <a:buFont typeface="Wingdings" pitchFamily="2" charset="2"/>
              <a:buChar char="Ø"/>
            </a:pPr>
            <a:r>
              <a:rPr lang="en-GB" sz="1600" b="1" dirty="0" smtClean="0">
                <a:solidFill>
                  <a:srgbClr val="920000"/>
                </a:solidFill>
              </a:rPr>
              <a:t> Versatile geometry for different configurations  </a:t>
            </a:r>
            <a:endParaRPr lang="en-US" sz="1600" dirty="0" smtClean="0">
              <a:solidFill>
                <a:srgbClr val="920000"/>
              </a:solidFill>
            </a:endParaRPr>
          </a:p>
        </p:txBody>
      </p:sp>
      <p:graphicFrame>
        <p:nvGraphicFramePr>
          <p:cNvPr id="14" name="13 Tabla"/>
          <p:cNvGraphicFramePr>
            <a:graphicFrameLocks noGrp="1"/>
          </p:cNvGraphicFramePr>
          <p:nvPr/>
        </p:nvGraphicFramePr>
        <p:xfrm>
          <a:off x="1691680" y="1772815"/>
          <a:ext cx="5760640" cy="864096"/>
        </p:xfrm>
        <a:graphic>
          <a:graphicData uri="http://schemas.openxmlformats.org/drawingml/2006/table">
            <a:tbl>
              <a:tblPr>
                <a:tableStyleId>{69CF1AB2-1976-4502-BF36-3FF5EA218861}</a:tableStyleId>
              </a:tblPr>
              <a:tblGrid>
                <a:gridCol w="2880320"/>
                <a:gridCol w="2880320"/>
              </a:tblGrid>
              <a:tr h="288032">
                <a:tc gridSpan="2">
                  <a:txBody>
                    <a:bodyPr/>
                    <a:lstStyle/>
                    <a:p>
                      <a:pPr algn="ctr" fontAlgn="b"/>
                      <a:r>
                        <a:rPr lang="es-ES" sz="1600" b="1" i="0" u="none" strike="noStrike" baseline="0" dirty="0" smtClean="0">
                          <a:solidFill>
                            <a:schemeClr val="dk1"/>
                          </a:solidFill>
                          <a:latin typeface="+mn-lt"/>
                        </a:rPr>
                        <a:t>FWHM  of a 1 in. </a:t>
                      </a:r>
                      <a:r>
                        <a:rPr lang="es-ES" sz="1600" b="1" i="0" u="none" strike="noStrike" baseline="0" dirty="0" err="1" smtClean="0">
                          <a:solidFill>
                            <a:schemeClr val="dk1"/>
                          </a:solidFill>
                          <a:latin typeface="+mn-lt"/>
                        </a:rPr>
                        <a:t>cylindrical</a:t>
                      </a:r>
                      <a:r>
                        <a:rPr lang="es-ES" sz="1600" b="1" i="0" u="none" strike="noStrike" baseline="0" dirty="0" smtClean="0">
                          <a:solidFill>
                            <a:schemeClr val="dk1"/>
                          </a:solidFill>
                          <a:latin typeface="+mn-lt"/>
                        </a:rPr>
                        <a:t> LaBr</a:t>
                      </a:r>
                      <a:r>
                        <a:rPr lang="es-ES" sz="1600" b="1" i="0" u="none" strike="noStrike" baseline="-25000" dirty="0" smtClean="0">
                          <a:solidFill>
                            <a:schemeClr val="dk1"/>
                          </a:solidFill>
                          <a:latin typeface="+mn-lt"/>
                        </a:rPr>
                        <a:t>3</a:t>
                      </a:r>
                      <a:r>
                        <a:rPr lang="es-ES" sz="1600" b="1" i="0" u="none" strike="noStrike" baseline="0" dirty="0" smtClean="0">
                          <a:solidFill>
                            <a:schemeClr val="dk1"/>
                          </a:solidFill>
                          <a:latin typeface="+mn-lt"/>
                        </a:rPr>
                        <a:t>(Ce) (ps)</a:t>
                      </a:r>
                      <a:endParaRPr lang="es-ES" sz="1600" b="1" i="0" u="none" strike="noStrike" baseline="0" dirty="0">
                        <a:solidFill>
                          <a:srgbClr val="000000"/>
                        </a:solidFill>
                        <a:latin typeface="Calibri"/>
                      </a:endParaRPr>
                    </a:p>
                  </a:txBody>
                  <a:tcPr marL="9525" marR="9525" marT="9525" marB="0" anchor="b"/>
                </a:tc>
                <a:tc hMerge="1">
                  <a:txBody>
                    <a:bodyPr/>
                    <a:lstStyle/>
                    <a:p>
                      <a:pPr algn="ctr" fontAlgn="b"/>
                      <a:endParaRPr lang="es-ES" sz="1600" b="1" i="0" u="none" strike="noStrike" baseline="0" dirty="0">
                        <a:solidFill>
                          <a:srgbClr val="000000"/>
                        </a:solidFill>
                        <a:latin typeface="Calibri"/>
                      </a:endParaRPr>
                    </a:p>
                  </a:txBody>
                  <a:tcPr marL="9525" marR="9525" marT="9525" marB="0" anchor="b"/>
                </a:tc>
              </a:tr>
              <a:tr h="288032">
                <a:tc>
                  <a:txBody>
                    <a:bodyPr/>
                    <a:lstStyle/>
                    <a:p>
                      <a:pPr marL="0" marR="0" indent="0" algn="ctr" defTabSz="914400" eaLnBrk="1" fontAlgn="b" latinLnBrk="0" hangingPunct="1">
                        <a:lnSpc>
                          <a:spcPct val="100000"/>
                        </a:lnSpc>
                        <a:spcBef>
                          <a:spcPts val="0"/>
                        </a:spcBef>
                        <a:spcAft>
                          <a:spcPts val="0"/>
                        </a:spcAft>
                        <a:buClrTx/>
                        <a:buSzTx/>
                        <a:buFontTx/>
                        <a:buNone/>
                        <a:tabLst/>
                        <a:defRPr/>
                      </a:pPr>
                      <a:r>
                        <a:rPr lang="es-ES" sz="1600" b="0" i="0" u="none" strike="noStrike" baseline="0" dirty="0" err="1" smtClean="0">
                          <a:solidFill>
                            <a:srgbClr val="000000"/>
                          </a:solidFill>
                          <a:latin typeface="Cambria" pitchFamily="18" charset="0"/>
                        </a:rPr>
                        <a:t>T</a:t>
                      </a:r>
                      <a:r>
                        <a:rPr lang="es-ES" sz="1600" b="0" i="0" u="none" strike="noStrike" dirty="0" err="1" smtClean="0">
                          <a:solidFill>
                            <a:srgbClr val="000000"/>
                          </a:solidFill>
                          <a:latin typeface="Cambria" pitchFamily="18" charset="0"/>
                        </a:rPr>
                        <a:t>his</a:t>
                      </a:r>
                      <a:r>
                        <a:rPr lang="es-ES" sz="1600" b="0" i="0" u="none" strike="noStrike" dirty="0" smtClean="0">
                          <a:solidFill>
                            <a:srgbClr val="000000"/>
                          </a:solidFill>
                          <a:latin typeface="Cambria" pitchFamily="18" charset="0"/>
                        </a:rPr>
                        <a:t> </a:t>
                      </a:r>
                      <a:r>
                        <a:rPr lang="es-ES" sz="1600" b="0" i="0" u="none" strike="noStrike" dirty="0" err="1" smtClean="0">
                          <a:solidFill>
                            <a:srgbClr val="000000"/>
                          </a:solidFill>
                          <a:latin typeface="Cambria" pitchFamily="18" charset="0"/>
                        </a:rPr>
                        <a:t>work</a:t>
                      </a:r>
                      <a:r>
                        <a:rPr lang="es-ES" sz="1600" b="0" i="0" u="none" strike="noStrike" baseline="0" dirty="0" smtClean="0">
                          <a:solidFill>
                            <a:srgbClr val="000000"/>
                          </a:solidFill>
                          <a:latin typeface="Cambria" pitchFamily="18" charset="0"/>
                        </a:rPr>
                        <a:t> </a:t>
                      </a:r>
                      <a:endParaRPr lang="es-ES" sz="1600" b="0" i="0" u="none" strike="noStrike" dirty="0" smtClean="0">
                        <a:solidFill>
                          <a:srgbClr val="000000"/>
                        </a:solidFill>
                        <a:latin typeface="Cambria" pitchFamily="18" charset="0"/>
                      </a:endParaRPr>
                    </a:p>
                  </a:txBody>
                  <a:tcPr marL="9525" marR="9525" marT="9525" marB="0" anchor="b"/>
                </a:tc>
                <a:tc>
                  <a:txBody>
                    <a:bodyPr/>
                    <a:lstStyle/>
                    <a:p>
                      <a:pPr marL="0" marR="0" indent="0" algn="ctr" defTabSz="914400" eaLnBrk="1" fontAlgn="b" latinLnBrk="0" hangingPunct="1">
                        <a:lnSpc>
                          <a:spcPct val="100000"/>
                        </a:lnSpc>
                        <a:spcBef>
                          <a:spcPts val="0"/>
                        </a:spcBef>
                        <a:spcAft>
                          <a:spcPts val="0"/>
                        </a:spcAft>
                        <a:buClrTx/>
                        <a:buSzTx/>
                        <a:buFontTx/>
                        <a:buNone/>
                        <a:tabLst/>
                        <a:defRPr/>
                      </a:pPr>
                      <a:r>
                        <a:rPr lang="es-ES" sz="1600" dirty="0" err="1" smtClean="0">
                          <a:latin typeface="Cambria" pitchFamily="18" charset="0"/>
                        </a:rPr>
                        <a:t>Typical</a:t>
                      </a:r>
                      <a:r>
                        <a:rPr lang="es-ES" sz="1600" dirty="0" smtClean="0">
                          <a:latin typeface="Cambria" pitchFamily="18" charset="0"/>
                        </a:rPr>
                        <a:t> </a:t>
                      </a:r>
                      <a:r>
                        <a:rPr lang="es-ES" sz="1600" dirty="0" err="1" smtClean="0">
                          <a:latin typeface="Cambria" pitchFamily="18" charset="0"/>
                        </a:rPr>
                        <a:t>values</a:t>
                      </a:r>
                      <a:endParaRPr lang="es-ES" sz="1600" dirty="0" smtClean="0">
                        <a:latin typeface="Cambria" pitchFamily="18" charset="0"/>
                      </a:endParaRPr>
                    </a:p>
                  </a:txBody>
                  <a:tcPr marL="9525" marR="9525" marT="9525" marB="0" anchor="b"/>
                </a:tc>
              </a:tr>
              <a:tr h="288032">
                <a:tc>
                  <a:txBody>
                    <a:bodyPr/>
                    <a:lstStyle/>
                    <a:p>
                      <a:pPr algn="ctr" fontAlgn="b"/>
                      <a:r>
                        <a:rPr lang="es-ES" sz="1600" b="1" i="0" u="none" strike="noStrike" dirty="0" smtClean="0">
                          <a:solidFill>
                            <a:srgbClr val="000000"/>
                          </a:solidFill>
                          <a:latin typeface="Cambria" pitchFamily="18" charset="0"/>
                        </a:rPr>
                        <a:t>98(3)</a:t>
                      </a:r>
                      <a:endParaRPr lang="es-ES" sz="1600" b="1" i="0" u="none" strike="noStrike" dirty="0">
                        <a:solidFill>
                          <a:srgbClr val="000000"/>
                        </a:solidFill>
                        <a:latin typeface="Cambria" pitchFamily="18" charset="0"/>
                      </a:endParaRPr>
                    </a:p>
                  </a:txBody>
                  <a:tcPr marL="9525" marR="9525" marT="9525" marB="0" anchor="b"/>
                </a:tc>
                <a:tc>
                  <a:txBody>
                    <a:bodyPr/>
                    <a:lstStyle/>
                    <a:p>
                      <a:pPr algn="ctr" fontAlgn="b"/>
                      <a:r>
                        <a:rPr lang="es-ES" sz="1600" b="0" i="0" u="none" strike="noStrike" dirty="0" smtClean="0">
                          <a:solidFill>
                            <a:srgbClr val="000000"/>
                          </a:solidFill>
                          <a:latin typeface="Cambria" pitchFamily="18" charset="0"/>
                        </a:rPr>
                        <a:t>~140</a:t>
                      </a:r>
                      <a:endParaRPr lang="es-ES" sz="1600" b="0" i="0" u="none" strike="noStrike" dirty="0">
                        <a:solidFill>
                          <a:srgbClr val="000000"/>
                        </a:solidFill>
                        <a:latin typeface="Cambria" pitchFamily="18" charset="0"/>
                      </a:endParaRPr>
                    </a:p>
                  </a:txBody>
                  <a:tcPr marL="9525" marR="9525" marT="9525" marB="0" anchor="b"/>
                </a:tc>
              </a:tr>
            </a:tbl>
          </a:graphicData>
        </a:graphic>
      </p:graphicFrame>
      <p:graphicFrame>
        <p:nvGraphicFramePr>
          <p:cNvPr id="15" name="14 Tabla"/>
          <p:cNvGraphicFramePr>
            <a:graphicFrameLocks noGrp="1"/>
          </p:cNvGraphicFramePr>
          <p:nvPr/>
        </p:nvGraphicFramePr>
        <p:xfrm>
          <a:off x="2195736" y="5297197"/>
          <a:ext cx="4824536" cy="868107"/>
        </p:xfrm>
        <a:graphic>
          <a:graphicData uri="http://schemas.openxmlformats.org/drawingml/2006/table">
            <a:tbl>
              <a:tblPr>
                <a:tableStyleId>{69CF1AB2-1976-4502-BF36-3FF5EA218861}</a:tableStyleId>
              </a:tblPr>
              <a:tblGrid>
                <a:gridCol w="2412268"/>
                <a:gridCol w="2412268"/>
              </a:tblGrid>
              <a:tr h="289369">
                <a:tc gridSpan="2">
                  <a:txBody>
                    <a:bodyPr/>
                    <a:lstStyle/>
                    <a:p>
                      <a:pPr algn="ctr" fontAlgn="b"/>
                      <a:r>
                        <a:rPr lang="es-ES" sz="1600" b="1" i="0" u="none" strike="noStrike" baseline="0" dirty="0" smtClean="0">
                          <a:solidFill>
                            <a:schemeClr val="dk1"/>
                          </a:solidFill>
                          <a:latin typeface="+mn-lt"/>
                        </a:rPr>
                        <a:t>FWHM  of </a:t>
                      </a:r>
                      <a:r>
                        <a:rPr lang="es-ES" sz="1600" b="1" i="0" u="none" strike="noStrike" baseline="0" dirty="0" err="1" smtClean="0">
                          <a:solidFill>
                            <a:schemeClr val="dk1"/>
                          </a:solidFill>
                          <a:latin typeface="+mn-lt"/>
                        </a:rPr>
                        <a:t>conical</a:t>
                      </a:r>
                      <a:r>
                        <a:rPr lang="es-ES" sz="1600" b="1" i="0" u="none" strike="noStrike" baseline="0" dirty="0" smtClean="0">
                          <a:solidFill>
                            <a:schemeClr val="dk1"/>
                          </a:solidFill>
                          <a:latin typeface="+mn-lt"/>
                        </a:rPr>
                        <a:t> LaBr</a:t>
                      </a:r>
                      <a:r>
                        <a:rPr lang="es-ES" sz="1600" b="1" i="0" u="none" strike="noStrike" baseline="-25000" dirty="0" smtClean="0">
                          <a:solidFill>
                            <a:schemeClr val="dk1"/>
                          </a:solidFill>
                          <a:latin typeface="+mn-lt"/>
                        </a:rPr>
                        <a:t>3</a:t>
                      </a:r>
                      <a:r>
                        <a:rPr lang="es-ES" sz="1600" b="1" i="0" u="none" strike="noStrike" baseline="0" dirty="0" smtClean="0">
                          <a:solidFill>
                            <a:schemeClr val="dk1"/>
                          </a:solidFill>
                          <a:latin typeface="+mn-lt"/>
                        </a:rPr>
                        <a:t>(Ce) at </a:t>
                      </a:r>
                      <a:r>
                        <a:rPr lang="es-ES" sz="1600" b="1" i="0" u="none" strike="noStrike" baseline="30000" dirty="0" smtClean="0">
                          <a:solidFill>
                            <a:schemeClr val="dk1"/>
                          </a:solidFill>
                          <a:latin typeface="Cambria" pitchFamily="18" charset="0"/>
                        </a:rPr>
                        <a:t>60</a:t>
                      </a:r>
                      <a:r>
                        <a:rPr lang="es-ES" sz="1600" b="1" i="0" u="none" strike="noStrike" baseline="0" dirty="0" smtClean="0">
                          <a:solidFill>
                            <a:schemeClr val="dk1"/>
                          </a:solidFill>
                          <a:latin typeface="Cambria" pitchFamily="18" charset="0"/>
                        </a:rPr>
                        <a:t>Co </a:t>
                      </a:r>
                      <a:r>
                        <a:rPr lang="es-ES" sz="1600" b="1" i="0" u="none" strike="noStrike" baseline="0" dirty="0" err="1" smtClean="0">
                          <a:solidFill>
                            <a:schemeClr val="dk1"/>
                          </a:solidFill>
                          <a:latin typeface="Cambria" pitchFamily="18" charset="0"/>
                        </a:rPr>
                        <a:t>energies</a:t>
                      </a:r>
                      <a:r>
                        <a:rPr lang="es-ES" sz="1600" b="1" i="0" u="none" strike="noStrike" baseline="0" dirty="0" smtClean="0">
                          <a:solidFill>
                            <a:schemeClr val="dk1"/>
                          </a:solidFill>
                          <a:latin typeface="Cambria" pitchFamily="18" charset="0"/>
                        </a:rPr>
                        <a:t> </a:t>
                      </a:r>
                      <a:r>
                        <a:rPr lang="es-ES" sz="1600" b="1" i="0" u="none" strike="noStrike" baseline="0" dirty="0" smtClean="0">
                          <a:solidFill>
                            <a:schemeClr val="dk1"/>
                          </a:solidFill>
                          <a:latin typeface="+mn-lt"/>
                        </a:rPr>
                        <a:t>(ps)</a:t>
                      </a:r>
                      <a:endParaRPr lang="es-ES" sz="1600" b="1" i="0" u="none" strike="noStrike" baseline="0" dirty="0">
                        <a:solidFill>
                          <a:srgbClr val="000000"/>
                        </a:solidFill>
                        <a:latin typeface="Calibri"/>
                      </a:endParaRPr>
                    </a:p>
                  </a:txBody>
                  <a:tcPr marL="9525" marR="9525" marT="9525" marB="0" anchor="b"/>
                </a:tc>
                <a:tc hMerge="1">
                  <a:txBody>
                    <a:bodyPr/>
                    <a:lstStyle/>
                    <a:p>
                      <a:pPr algn="ctr" fontAlgn="b"/>
                      <a:endParaRPr lang="es-ES" sz="1600" b="1" i="0" u="none" strike="noStrike" baseline="0" dirty="0">
                        <a:solidFill>
                          <a:srgbClr val="000000"/>
                        </a:solidFill>
                        <a:latin typeface="Calibri"/>
                      </a:endParaRPr>
                    </a:p>
                  </a:txBody>
                  <a:tcPr marL="9525" marR="9525" marT="9525" marB="0" anchor="b"/>
                </a:tc>
              </a:tr>
              <a:tr h="289369">
                <a:tc>
                  <a:txBody>
                    <a:bodyPr/>
                    <a:lstStyle/>
                    <a:p>
                      <a:pPr marL="0" marR="0" indent="0" algn="ctr" defTabSz="914400" eaLnBrk="1" fontAlgn="b" latinLnBrk="0" hangingPunct="1">
                        <a:lnSpc>
                          <a:spcPct val="100000"/>
                        </a:lnSpc>
                        <a:spcBef>
                          <a:spcPts val="0"/>
                        </a:spcBef>
                        <a:spcAft>
                          <a:spcPts val="0"/>
                        </a:spcAft>
                        <a:buClrTx/>
                        <a:buSzTx/>
                        <a:buFontTx/>
                        <a:buNone/>
                        <a:tabLst/>
                        <a:defRPr/>
                      </a:pPr>
                      <a:r>
                        <a:rPr lang="es-ES" sz="1600" b="0" i="0" u="none" strike="noStrike" baseline="0" dirty="0" err="1" smtClean="0">
                          <a:solidFill>
                            <a:srgbClr val="000000"/>
                          </a:solidFill>
                          <a:latin typeface="Cambria" pitchFamily="18" charset="0"/>
                        </a:rPr>
                        <a:t>T</a:t>
                      </a:r>
                      <a:r>
                        <a:rPr lang="es-ES" sz="1600" b="0" i="0" u="none" strike="noStrike" dirty="0" err="1" smtClean="0">
                          <a:solidFill>
                            <a:srgbClr val="000000"/>
                          </a:solidFill>
                          <a:latin typeface="Cambria" pitchFamily="18" charset="0"/>
                        </a:rPr>
                        <a:t>his</a:t>
                      </a:r>
                      <a:r>
                        <a:rPr lang="es-ES" sz="1600" b="0" i="0" u="none" strike="noStrike" dirty="0" smtClean="0">
                          <a:solidFill>
                            <a:srgbClr val="000000"/>
                          </a:solidFill>
                          <a:latin typeface="Cambria" pitchFamily="18" charset="0"/>
                        </a:rPr>
                        <a:t> </a:t>
                      </a:r>
                      <a:r>
                        <a:rPr lang="es-ES" sz="1600" b="0" i="0" u="none" strike="noStrike" dirty="0" err="1" smtClean="0">
                          <a:solidFill>
                            <a:srgbClr val="000000"/>
                          </a:solidFill>
                          <a:latin typeface="Cambria" pitchFamily="18" charset="0"/>
                        </a:rPr>
                        <a:t>work</a:t>
                      </a:r>
                      <a:r>
                        <a:rPr lang="es-ES" sz="1600" b="0" i="0" u="none" strike="noStrike" baseline="0" dirty="0" smtClean="0">
                          <a:solidFill>
                            <a:srgbClr val="000000"/>
                          </a:solidFill>
                          <a:latin typeface="Cambria" pitchFamily="18" charset="0"/>
                        </a:rPr>
                        <a:t> </a:t>
                      </a:r>
                      <a:endParaRPr lang="es-ES" sz="1600" b="0" i="0" u="none" strike="noStrike" dirty="0" smtClean="0">
                        <a:solidFill>
                          <a:srgbClr val="000000"/>
                        </a:solidFill>
                        <a:latin typeface="Cambria" pitchFamily="18" charset="0"/>
                      </a:endParaRPr>
                    </a:p>
                  </a:txBody>
                  <a:tcPr marL="9525" marR="9525" marT="9525" marB="0" anchor="b"/>
                </a:tc>
                <a:tc>
                  <a:txBody>
                    <a:bodyPr/>
                    <a:lstStyle/>
                    <a:p>
                      <a:pPr marL="0" marR="0" indent="0" algn="ctr" defTabSz="914400" eaLnBrk="1" fontAlgn="b" latinLnBrk="0" hangingPunct="1">
                        <a:lnSpc>
                          <a:spcPct val="100000"/>
                        </a:lnSpc>
                        <a:spcBef>
                          <a:spcPts val="0"/>
                        </a:spcBef>
                        <a:spcAft>
                          <a:spcPts val="0"/>
                        </a:spcAft>
                        <a:buClrTx/>
                        <a:buSzTx/>
                        <a:buFontTx/>
                        <a:buNone/>
                        <a:tabLst/>
                        <a:defRPr/>
                      </a:pPr>
                      <a:r>
                        <a:rPr lang="es-ES" sz="1600" baseline="0" dirty="0" smtClean="0">
                          <a:latin typeface="Cambria" pitchFamily="18" charset="0"/>
                        </a:rPr>
                        <a:t> </a:t>
                      </a:r>
                      <a:r>
                        <a:rPr lang="es-ES" sz="1600" baseline="0" dirty="0" err="1" smtClean="0">
                          <a:latin typeface="Cambria" pitchFamily="18" charset="0"/>
                        </a:rPr>
                        <a:t>Crystals</a:t>
                      </a:r>
                      <a:r>
                        <a:rPr lang="es-ES" sz="1600" baseline="0" dirty="0" smtClean="0">
                          <a:latin typeface="Cambria" pitchFamily="18" charset="0"/>
                        </a:rPr>
                        <a:t> of similar </a:t>
                      </a:r>
                      <a:r>
                        <a:rPr lang="es-ES" sz="1600" baseline="0" dirty="0" err="1" smtClean="0">
                          <a:latin typeface="Cambria" pitchFamily="18" charset="0"/>
                        </a:rPr>
                        <a:t>size</a:t>
                      </a:r>
                      <a:endParaRPr lang="es-ES" sz="1600" dirty="0" smtClean="0">
                        <a:latin typeface="Cambria" pitchFamily="18" charset="0"/>
                      </a:endParaRPr>
                    </a:p>
                  </a:txBody>
                  <a:tcPr marL="9525" marR="9525" marT="9525" marB="0" anchor="b"/>
                </a:tc>
              </a:tr>
              <a:tr h="289369">
                <a:tc>
                  <a:txBody>
                    <a:bodyPr/>
                    <a:lstStyle/>
                    <a:p>
                      <a:pPr algn="ctr" fontAlgn="b"/>
                      <a:r>
                        <a:rPr lang="es-ES" sz="1600" b="1" i="0" u="none" strike="noStrike" dirty="0" smtClean="0">
                          <a:solidFill>
                            <a:srgbClr val="000000"/>
                          </a:solidFill>
                          <a:latin typeface="Cambria" pitchFamily="18" charset="0"/>
                        </a:rPr>
                        <a:t>110(3)</a:t>
                      </a:r>
                      <a:endParaRPr lang="es-ES" sz="1600" b="1" i="0" u="none" strike="noStrike" dirty="0">
                        <a:solidFill>
                          <a:srgbClr val="000000"/>
                        </a:solidFill>
                        <a:latin typeface="Cambria" pitchFamily="18" charset="0"/>
                      </a:endParaRPr>
                    </a:p>
                  </a:txBody>
                  <a:tcPr marL="9525" marR="9525" marT="9525" marB="0" anchor="b"/>
                </a:tc>
                <a:tc>
                  <a:txBody>
                    <a:bodyPr/>
                    <a:lstStyle/>
                    <a:p>
                      <a:pPr algn="ctr" fontAlgn="b"/>
                      <a:r>
                        <a:rPr lang="es-ES" sz="1600" b="0" i="0" u="none" strike="noStrike" dirty="0" smtClean="0">
                          <a:solidFill>
                            <a:srgbClr val="000000"/>
                          </a:solidFill>
                          <a:latin typeface="Cambria" pitchFamily="18" charset="0"/>
                        </a:rPr>
                        <a:t>~240</a:t>
                      </a:r>
                      <a:endParaRPr lang="es-ES" sz="1600" b="0" i="0" u="none" strike="noStrike" dirty="0">
                        <a:solidFill>
                          <a:srgbClr val="000000"/>
                        </a:solidFill>
                        <a:latin typeface="Cambria" pitchFamily="18" charset="0"/>
                      </a:endParaRPr>
                    </a:p>
                  </a:txBody>
                  <a:tcPr marL="9525" marR="9525" marT="9525" marB="0" anchor="b"/>
                </a:tc>
              </a:tr>
            </a:tbl>
          </a:graphicData>
        </a:graphic>
      </p:graphicFrame>
      <p:pic>
        <p:nvPicPr>
          <p:cNvPr id="1026" name="Picture 2"/>
          <p:cNvPicPr>
            <a:picLocks noChangeAspect="1" noChangeArrowheads="1"/>
          </p:cNvPicPr>
          <p:nvPr/>
        </p:nvPicPr>
        <p:blipFill>
          <a:blip r:embed="rId3" cstate="print"/>
          <a:srcRect/>
          <a:stretch>
            <a:fillRect/>
          </a:stretch>
        </p:blipFill>
        <p:spPr bwMode="auto">
          <a:xfrm>
            <a:off x="7308304" y="3463140"/>
            <a:ext cx="1440160" cy="1536978"/>
          </a:xfrm>
          <a:prstGeom prst="rect">
            <a:avLst/>
          </a:prstGeom>
          <a:noFill/>
          <a:ln w="9525">
            <a:noFill/>
            <a:miter lim="800000"/>
            <a:headEnd/>
            <a:tailEnd/>
          </a:ln>
        </p:spPr>
      </p:pic>
      <p:pic>
        <p:nvPicPr>
          <p:cNvPr id="19" name="Picture 12" descr="Detector LaBr3 (Cluster de 4) 01.png"/>
          <p:cNvPicPr>
            <a:picLocks noChangeAspect="1"/>
          </p:cNvPicPr>
          <p:nvPr/>
        </p:nvPicPr>
        <p:blipFill>
          <a:blip r:embed="rId4" cstate="print">
            <a:clrChange>
              <a:clrFrom>
                <a:srgbClr val="FFFFFF"/>
              </a:clrFrom>
              <a:clrTo>
                <a:srgbClr val="FFFFFF">
                  <a:alpha val="0"/>
                </a:srgbClr>
              </a:clrTo>
            </a:clrChange>
          </a:blip>
          <a:srcRect l="13805" r="24461"/>
          <a:stretch>
            <a:fillRect/>
          </a:stretch>
        </p:blipFill>
        <p:spPr bwMode="auto">
          <a:xfrm>
            <a:off x="107504" y="4609580"/>
            <a:ext cx="1881708" cy="1843756"/>
          </a:xfrm>
          <a:prstGeom prst="rect">
            <a:avLst/>
          </a:prstGeom>
          <a:noFill/>
          <a:ln w="9525">
            <a:noFill/>
            <a:miter lim="800000"/>
            <a:headEnd/>
            <a:tailEnd/>
          </a:ln>
        </p:spPr>
      </p:pic>
    </p:spTree>
  </p:cSld>
  <p:clrMapOvr>
    <a:masterClrMapping/>
  </p:clrMapOvr>
  <p:transition spd="slow">
    <p:pull dir="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691680" y="17329"/>
            <a:ext cx="7452320" cy="1323439"/>
          </a:xfrm>
          <a:prstGeom prst="rect">
            <a:avLst/>
          </a:prstGeom>
          <a:noFill/>
          <a:ln w="9525">
            <a:noFill/>
            <a:miter lim="800000"/>
            <a:headEnd/>
            <a:tailEnd/>
          </a:ln>
        </p:spPr>
        <p:txBody>
          <a:bodyPr wrap="square">
            <a:spAutoFit/>
          </a:bodyPr>
          <a:lstStyle/>
          <a:p>
            <a:pPr algn="ctr"/>
            <a:r>
              <a:rPr lang="en-GB" sz="4000" b="1" dirty="0" smtClean="0">
                <a:solidFill>
                  <a:srgbClr val="B80000"/>
                </a:solidFill>
                <a:effectLst>
                  <a:outerShdw blurRad="38100" dist="38100" dir="2700000" algn="tl">
                    <a:srgbClr val="000000">
                      <a:alpha val="43137"/>
                    </a:srgbClr>
                  </a:outerShdw>
                </a:effectLst>
              </a:rPr>
              <a:t>LaBr</a:t>
            </a:r>
            <a:r>
              <a:rPr lang="en-GB" sz="4000" b="1" baseline="-25000" dirty="0" smtClean="0">
                <a:solidFill>
                  <a:srgbClr val="B80000"/>
                </a:solidFill>
                <a:effectLst>
                  <a:outerShdw blurRad="38100" dist="38100" dir="2700000" algn="tl">
                    <a:srgbClr val="000000">
                      <a:alpha val="43137"/>
                    </a:srgbClr>
                  </a:outerShdw>
                </a:effectLst>
              </a:rPr>
              <a:t>3</a:t>
            </a:r>
            <a:r>
              <a:rPr lang="en-GB" sz="4000" b="1" dirty="0" smtClean="0">
                <a:solidFill>
                  <a:srgbClr val="B80000"/>
                </a:solidFill>
                <a:effectLst>
                  <a:outerShdw blurRad="38100" dist="38100" dir="2700000" algn="tl">
                    <a:srgbClr val="000000">
                      <a:alpha val="43137"/>
                    </a:srgbClr>
                  </a:outerShdw>
                </a:effectLst>
              </a:rPr>
              <a:t>(Ce) detectors and Setup optimization</a:t>
            </a:r>
            <a:endParaRPr lang="es-ES_tradnl" sz="4000" b="1" dirty="0">
              <a:solidFill>
                <a:srgbClr val="B80000"/>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 sz="1100" b="1" i="1" dirty="0" err="1" smtClean="0">
                <a:solidFill>
                  <a:schemeClr val="tx1">
                    <a:lumMod val="65000"/>
                    <a:lumOff val="35000"/>
                  </a:schemeClr>
                </a:solidFill>
                <a:latin typeface="Arial" charset="0"/>
                <a:cs typeface="Arial" charset="0"/>
              </a:rPr>
              <a:t>PhD</a:t>
            </a:r>
            <a:r>
              <a:rPr lang="es-ES" sz="1100" b="1" i="1" dirty="0" smtClean="0">
                <a:solidFill>
                  <a:schemeClr val="tx1">
                    <a:lumMod val="65000"/>
                    <a:lumOff val="35000"/>
                  </a:schemeClr>
                </a:solidFill>
                <a:latin typeface="Arial" charset="0"/>
                <a:cs typeface="Arial" charset="0"/>
              </a:rPr>
              <a:t> </a:t>
            </a:r>
            <a:r>
              <a:rPr lang="es-ES" sz="1100" b="1" i="1" dirty="0" err="1" smtClean="0">
                <a:solidFill>
                  <a:schemeClr val="tx1">
                    <a:lumMod val="65000"/>
                    <a:lumOff val="35000"/>
                  </a:schemeClr>
                </a:solidFill>
                <a:latin typeface="Arial" charset="0"/>
                <a:cs typeface="Arial" charset="0"/>
              </a:rPr>
              <a:t>dissertation</a:t>
            </a:r>
            <a:r>
              <a:rPr lang="es-ES" sz="1100" b="1" i="1" dirty="0" smtClean="0">
                <a:solidFill>
                  <a:schemeClr val="tx1">
                    <a:lumMod val="65000"/>
                    <a:lumOff val="35000"/>
                  </a:schemeClr>
                </a:solidFill>
                <a:latin typeface="Arial" charset="0"/>
                <a:cs typeface="Arial" charset="0"/>
              </a:rPr>
              <a:t> V. Vedia. </a:t>
            </a:r>
            <a:r>
              <a:rPr lang="en-US" sz="1100" b="1" i="1" dirty="0" smtClean="0">
                <a:solidFill>
                  <a:schemeClr val="tx1">
                    <a:lumMod val="65000"/>
                    <a:lumOff val="35000"/>
                  </a:schemeClr>
                </a:solidFill>
                <a:latin typeface="Arial" charset="0"/>
                <a:cs typeface="Arial" charset="0"/>
              </a:rPr>
              <a:t>Fast-timing investigation with LaBr</a:t>
            </a:r>
            <a:r>
              <a:rPr lang="en-US" sz="1100" b="1" i="1" baseline="-25000" dirty="0" smtClean="0">
                <a:solidFill>
                  <a:schemeClr val="tx1">
                    <a:lumMod val="65000"/>
                    <a:lumOff val="35000"/>
                  </a:schemeClr>
                </a:solidFill>
                <a:latin typeface="Arial" charset="0"/>
                <a:cs typeface="Arial" charset="0"/>
              </a:rPr>
              <a:t>3</a:t>
            </a:r>
            <a:r>
              <a:rPr lang="en-US" sz="1100" b="1" i="1" dirty="0" smtClean="0">
                <a:solidFill>
                  <a:schemeClr val="tx1">
                    <a:lumMod val="65000"/>
                    <a:lumOff val="35000"/>
                  </a:schemeClr>
                </a:solidFill>
                <a:latin typeface="Arial" charset="0"/>
                <a:cs typeface="Arial" charset="0"/>
              </a:rPr>
              <a:t>(Ce) arrays: detector optimization and measurements in </a:t>
            </a:r>
            <a:r>
              <a:rPr lang="en-US" sz="1100" b="1" i="1" baseline="30000" dirty="0" smtClean="0">
                <a:solidFill>
                  <a:schemeClr val="tx1">
                    <a:lumMod val="65000"/>
                    <a:lumOff val="35000"/>
                  </a:schemeClr>
                </a:solidFill>
                <a:latin typeface="Arial" charset="0"/>
                <a:cs typeface="Arial" charset="0"/>
              </a:rPr>
              <a:t>136</a:t>
            </a:r>
            <a:r>
              <a:rPr lang="en-US" sz="1100" b="1" i="1" dirty="0" smtClean="0">
                <a:solidFill>
                  <a:schemeClr val="tx1">
                    <a:lumMod val="65000"/>
                    <a:lumOff val="35000"/>
                  </a:schemeClr>
                </a:solidFill>
                <a:latin typeface="Arial" charset="0"/>
                <a:cs typeface="Arial" charset="0"/>
              </a:rPr>
              <a:t>Te</a:t>
            </a:r>
            <a:endParaRPr lang="es-ES" sz="1100" b="1" i="1" dirty="0" smtClean="0">
              <a:solidFill>
                <a:schemeClr val="tx1">
                  <a:lumMod val="65000"/>
                  <a:lumOff val="35000"/>
                </a:schemeClr>
              </a:solidFill>
              <a:latin typeface="Arial" charset="0"/>
              <a:cs typeface="Arial" charset="0"/>
            </a:endParaRPr>
          </a:p>
        </p:txBody>
      </p:sp>
      <p:sp>
        <p:nvSpPr>
          <p:cNvPr id="18" name="30 Marcador de número de diapositiva"/>
          <p:cNvSpPr>
            <a:spLocks noGrp="1"/>
          </p:cNvSpPr>
          <p:nvPr>
            <p:ph type="sldNum" sz="quarter" idx="12"/>
          </p:nvPr>
        </p:nvSpPr>
        <p:spPr>
          <a:xfrm>
            <a:off x="8748464" y="6592267"/>
            <a:ext cx="395536" cy="365125"/>
          </a:xfrm>
        </p:spPr>
        <p:txBody>
          <a:bodyPr/>
          <a:lstStyle/>
          <a:p>
            <a:pPr>
              <a:defRPr/>
            </a:pPr>
            <a:fld id="{98A2EE96-BED7-4DAD-871F-BA89A52F8872}" type="slidenum">
              <a:rPr lang="es-ES" b="1" smtClean="0">
                <a:solidFill>
                  <a:schemeClr val="tx1"/>
                </a:solidFill>
              </a:rPr>
              <a:pPr>
                <a:defRPr/>
              </a:pPr>
              <a:t>64</a:t>
            </a:fld>
            <a:endParaRPr lang="es-ES" b="1" dirty="0">
              <a:solidFill>
                <a:schemeClr val="tx1"/>
              </a:solidFill>
            </a:endParaRPr>
          </a:p>
        </p:txBody>
      </p:sp>
      <p:sp>
        <p:nvSpPr>
          <p:cNvPr id="13" name="8 CuadroTexto"/>
          <p:cNvSpPr txBox="1">
            <a:spLocks noChangeArrowheads="1"/>
          </p:cNvSpPr>
          <p:nvPr/>
        </p:nvSpPr>
        <p:spPr bwMode="auto">
          <a:xfrm>
            <a:off x="179512" y="1188041"/>
            <a:ext cx="7848872" cy="584775"/>
          </a:xfrm>
          <a:prstGeom prst="rect">
            <a:avLst/>
          </a:prstGeom>
          <a:noFill/>
          <a:ln w="9525">
            <a:noFill/>
            <a:miter lim="800000"/>
            <a:headEnd/>
            <a:tailEnd/>
          </a:ln>
        </p:spPr>
        <p:txBody>
          <a:bodyPr wrap="square">
            <a:spAutoFit/>
          </a:bodyPr>
          <a:lstStyle/>
          <a:p>
            <a:pPr>
              <a:buFont typeface="Wingdings" pitchFamily="2" charset="2"/>
              <a:buChar char="Ø"/>
            </a:pPr>
            <a:r>
              <a:rPr lang="en-GB" sz="3200" b="1" dirty="0"/>
              <a:t> </a:t>
            </a:r>
            <a:r>
              <a:rPr lang="en-GB" sz="3000" b="1" dirty="0" smtClean="0">
                <a:solidFill>
                  <a:srgbClr val="060ABA"/>
                </a:solidFill>
              </a:rPr>
              <a:t>Summary</a:t>
            </a:r>
            <a:r>
              <a:rPr lang="en-GB" sz="3000" b="1" dirty="0" smtClean="0"/>
              <a:t> </a:t>
            </a:r>
            <a:endParaRPr lang="es-ES_tradnl" sz="3000" dirty="0"/>
          </a:p>
        </p:txBody>
      </p:sp>
      <p:sp>
        <p:nvSpPr>
          <p:cNvPr id="8" name="Text Box 16"/>
          <p:cNvSpPr txBox="1">
            <a:spLocks noChangeArrowheads="1"/>
          </p:cNvSpPr>
          <p:nvPr/>
        </p:nvSpPr>
        <p:spPr bwMode="auto">
          <a:xfrm>
            <a:off x="251520" y="1798390"/>
            <a:ext cx="8748464" cy="4154953"/>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pPr>
              <a:spcBef>
                <a:spcPct val="50000"/>
              </a:spcBef>
              <a:buFont typeface="Wingdings" pitchFamily="2" charset="2"/>
              <a:buChar char="ü"/>
            </a:pPr>
            <a:r>
              <a:rPr lang="en-US" sz="1600" dirty="0" smtClean="0">
                <a:solidFill>
                  <a:srgbClr val="9E0000"/>
                </a:solidFill>
                <a:latin typeface="Arial" pitchFamily="34" charset="0"/>
                <a:cs typeface="Arial" pitchFamily="34" charset="0"/>
              </a:rPr>
              <a:t> Time resolution vs. Ce concentration</a:t>
            </a:r>
            <a:r>
              <a:rPr lang="en-US" sz="1600" dirty="0" smtClean="0">
                <a:latin typeface="Arial" pitchFamily="34" charset="0"/>
                <a:cs typeface="Arial" pitchFamily="34" charset="0"/>
              </a:rPr>
              <a:t>: We have investigated the time resolution dependence on the Ce concentration for three cylindrical LaBr</a:t>
            </a:r>
            <a:r>
              <a:rPr lang="en-US" sz="1600" baseline="-25000" dirty="0" smtClean="0">
                <a:latin typeface="Arial" pitchFamily="34" charset="0"/>
                <a:cs typeface="Arial" pitchFamily="34" charset="0"/>
              </a:rPr>
              <a:t>3</a:t>
            </a:r>
            <a:r>
              <a:rPr lang="en-US" sz="1600" dirty="0" smtClean="0">
                <a:latin typeface="Arial" pitchFamily="34" charset="0"/>
                <a:cs typeface="Arial" pitchFamily="34" charset="0"/>
              </a:rPr>
              <a:t>(Ce) crystals of 1 in. x 1 in. doped with 5%, 8% and 10% of Ce. We believe that it improves with the Ce doping, in spite of the best time resolution is found for the crystal of 8% of Ce, this problem may be attributed to inhomogeneity in the Ce distribution inside of the 10% doped crystal.</a:t>
            </a:r>
            <a:endParaRPr lang="en-US" sz="1600" dirty="0" smtClean="0">
              <a:solidFill>
                <a:srgbClr val="B80000"/>
              </a:solidFill>
              <a:latin typeface="Arial" pitchFamily="34" charset="0"/>
              <a:cs typeface="Arial" pitchFamily="34" charset="0"/>
            </a:endParaRPr>
          </a:p>
          <a:p>
            <a:pPr>
              <a:spcBef>
                <a:spcPct val="50000"/>
              </a:spcBef>
              <a:buFont typeface="Wingdings" pitchFamily="2" charset="2"/>
              <a:buChar char="ü"/>
            </a:pPr>
            <a:r>
              <a:rPr lang="en-US" sz="1600" dirty="0" smtClean="0">
                <a:solidFill>
                  <a:srgbClr val="9E0000"/>
                </a:solidFill>
                <a:latin typeface="Arial" pitchFamily="34" charset="0"/>
                <a:cs typeface="Arial" pitchFamily="34" charset="0"/>
              </a:rPr>
              <a:t>The hybrid-tapered LaBr</a:t>
            </a:r>
            <a:r>
              <a:rPr lang="en-US" sz="1600" baseline="-25000" dirty="0" smtClean="0">
                <a:solidFill>
                  <a:srgbClr val="9E0000"/>
                </a:solidFill>
                <a:latin typeface="Arial" pitchFamily="34" charset="0"/>
                <a:cs typeface="Arial" pitchFamily="34" charset="0"/>
              </a:rPr>
              <a:t>3</a:t>
            </a:r>
            <a:r>
              <a:rPr lang="en-US" sz="1600" dirty="0" smtClean="0">
                <a:solidFill>
                  <a:srgbClr val="9E0000"/>
                </a:solidFill>
                <a:latin typeface="Arial" pitchFamily="34" charset="0"/>
                <a:cs typeface="Arial" pitchFamily="34" charset="0"/>
              </a:rPr>
              <a:t>(Ce) is not well suited despite its good time resolution: </a:t>
            </a:r>
            <a:r>
              <a:rPr lang="en-US" sz="1600" dirty="0" smtClean="0">
                <a:latin typeface="Arial" pitchFamily="34" charset="0"/>
                <a:cs typeface="Arial" pitchFamily="34" charset="0"/>
              </a:rPr>
              <a:t>The  hybrid-tapered detector is not suited for fast-timing applications despite its good time response since it shows a strong deterioration of the time walk and time resolution with variations in the CFD external delay and present double-peaks in the energy spectra.</a:t>
            </a:r>
          </a:p>
          <a:p>
            <a:pPr>
              <a:spcBef>
                <a:spcPct val="50000"/>
              </a:spcBef>
              <a:buFont typeface="Wingdings" pitchFamily="2" charset="2"/>
              <a:buChar char="ü"/>
            </a:pPr>
            <a:r>
              <a:rPr lang="en-US" sz="1600" dirty="0" smtClean="0">
                <a:solidFill>
                  <a:srgbClr val="B80000"/>
                </a:solidFill>
                <a:latin typeface="Arial" pitchFamily="34" charset="0"/>
                <a:cs typeface="Arial" pitchFamily="34" charset="0"/>
              </a:rPr>
              <a:t> </a:t>
            </a:r>
            <a:r>
              <a:rPr lang="en-US" sz="1600" dirty="0" smtClean="0">
                <a:solidFill>
                  <a:srgbClr val="9E0000"/>
                </a:solidFill>
                <a:latin typeface="Arial" pitchFamily="34" charset="0"/>
                <a:cs typeface="Arial" pitchFamily="34" charset="0"/>
              </a:rPr>
              <a:t>Truncated cone LaBr</a:t>
            </a:r>
            <a:r>
              <a:rPr lang="en-US" sz="1600" baseline="-25000" dirty="0" smtClean="0">
                <a:solidFill>
                  <a:srgbClr val="9E0000"/>
                </a:solidFill>
                <a:latin typeface="Arial" pitchFamily="34" charset="0"/>
                <a:cs typeface="Arial" pitchFamily="34" charset="0"/>
              </a:rPr>
              <a:t>3</a:t>
            </a:r>
            <a:r>
              <a:rPr lang="en-US" sz="1600" dirty="0" smtClean="0">
                <a:solidFill>
                  <a:srgbClr val="9E0000"/>
                </a:solidFill>
                <a:latin typeface="Arial" pitchFamily="34" charset="0"/>
                <a:cs typeface="Arial" pitchFamily="34" charset="0"/>
              </a:rPr>
              <a:t>(Ce) is an excellent candidate: </a:t>
            </a:r>
            <a:r>
              <a:rPr lang="en-US" sz="1600" dirty="0" smtClean="0">
                <a:latin typeface="Arial" pitchFamily="34" charset="0"/>
                <a:cs typeface="Arial" pitchFamily="34" charset="0"/>
              </a:rPr>
              <a:t>The truncated cone detector is well suited for the construction of large LaBr</a:t>
            </a:r>
            <a:r>
              <a:rPr lang="en-US" sz="1600" baseline="-25000" dirty="0" smtClean="0">
                <a:latin typeface="Arial" pitchFamily="34" charset="0"/>
                <a:cs typeface="Arial" pitchFamily="34" charset="0"/>
              </a:rPr>
              <a:t>3</a:t>
            </a:r>
            <a:r>
              <a:rPr lang="en-US" sz="1600" dirty="0" smtClean="0">
                <a:latin typeface="Arial" pitchFamily="34" charset="0"/>
                <a:cs typeface="Arial" pitchFamily="34" charset="0"/>
              </a:rPr>
              <a:t>(Ce) arrays since it has excellent time response good energy resolution and maintains good energy resolution. Its design makes it possible to densely pack them in rings or other arrangement with high efficiency covering large solid angle.</a:t>
            </a:r>
          </a:p>
          <a:p>
            <a:pPr>
              <a:spcBef>
                <a:spcPct val="50000"/>
              </a:spcBef>
              <a:buFont typeface="Wingdings" pitchFamily="2" charset="2"/>
              <a:buChar char="ü"/>
            </a:pPr>
            <a:r>
              <a:rPr lang="en-US" sz="1600" dirty="0" smtClean="0">
                <a:solidFill>
                  <a:srgbClr val="920000"/>
                </a:solidFill>
                <a:latin typeface="Arial" pitchFamily="34" charset="0"/>
                <a:cs typeface="Arial" pitchFamily="34" charset="0"/>
              </a:rPr>
              <a:t>The work is summarized in two publications: </a:t>
            </a:r>
            <a:r>
              <a:rPr lang="en-US" sz="1600" dirty="0" smtClean="0">
                <a:latin typeface="Arial" pitchFamily="34" charset="0"/>
                <a:cs typeface="Arial" pitchFamily="34" charset="0"/>
              </a:rPr>
              <a:t>The optimization and characterization of different work LaBr</a:t>
            </a:r>
            <a:r>
              <a:rPr lang="en-US" sz="1600" baseline="-25000" dirty="0" smtClean="0">
                <a:latin typeface="Arial" pitchFamily="34" charset="0"/>
                <a:cs typeface="Arial" pitchFamily="34" charset="0"/>
              </a:rPr>
              <a:t>3</a:t>
            </a:r>
            <a:r>
              <a:rPr lang="en-US" sz="1600" dirty="0" smtClean="0">
                <a:latin typeface="Arial" pitchFamily="34" charset="0"/>
                <a:cs typeface="Arial" pitchFamily="34" charset="0"/>
              </a:rPr>
              <a:t>(Ce) has been published in [VMF+15] and [VCMF+17].</a:t>
            </a:r>
          </a:p>
        </p:txBody>
      </p:sp>
      <p:sp>
        <p:nvSpPr>
          <p:cNvPr id="9" name="Text Box 16"/>
          <p:cNvSpPr txBox="1">
            <a:spLocks noChangeArrowheads="1"/>
          </p:cNvSpPr>
          <p:nvPr/>
        </p:nvSpPr>
        <p:spPr bwMode="auto">
          <a:xfrm>
            <a:off x="251520" y="6043384"/>
            <a:ext cx="8784976" cy="553968"/>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r>
              <a:rPr lang="en-US" sz="1000" b="1" dirty="0" smtClean="0">
                <a:latin typeface="Arial" pitchFamily="34" charset="0"/>
                <a:cs typeface="Arial" pitchFamily="34" charset="0"/>
              </a:rPr>
              <a:t>[VMF+15]	</a:t>
            </a:r>
            <a:r>
              <a:rPr lang="en-US" sz="1000" dirty="0" smtClean="0">
                <a:latin typeface="Arial" pitchFamily="34" charset="0"/>
                <a:cs typeface="Arial" pitchFamily="34" charset="0"/>
              </a:rPr>
              <a:t>V. Vedia </a:t>
            </a:r>
            <a:r>
              <a:rPr lang="en-US" sz="1000" i="1" dirty="0" smtClean="0">
                <a:latin typeface="Arial" pitchFamily="34" charset="0"/>
                <a:cs typeface="Arial" pitchFamily="34" charset="0"/>
              </a:rPr>
              <a:t>et al</a:t>
            </a:r>
            <a:r>
              <a:rPr lang="en-US" sz="1000" dirty="0" smtClean="0">
                <a:latin typeface="Arial" pitchFamily="34" charset="0"/>
                <a:cs typeface="Arial" pitchFamily="34" charset="0"/>
              </a:rPr>
              <a:t>.. </a:t>
            </a:r>
            <a:r>
              <a:rPr lang="es-ES" sz="1000" dirty="0" err="1" smtClean="0"/>
              <a:t>Enhanced</a:t>
            </a:r>
            <a:r>
              <a:rPr lang="es-ES" sz="1000" dirty="0" smtClean="0"/>
              <a:t> time </a:t>
            </a:r>
            <a:r>
              <a:rPr lang="en-US" sz="1000" dirty="0" smtClean="0"/>
              <a:t>response of 1-inch LaBr</a:t>
            </a:r>
            <a:r>
              <a:rPr lang="en-US" sz="1000" baseline="-25000" dirty="0" smtClean="0"/>
              <a:t>3</a:t>
            </a:r>
            <a:r>
              <a:rPr lang="en-US" sz="1000" dirty="0" smtClean="0"/>
              <a:t>(Ce) crystals by leading edge and constant fraction techniques. NIM A: </a:t>
            </a:r>
            <a:r>
              <a:rPr lang="es-ES" sz="1000" dirty="0" smtClean="0"/>
              <a:t>795:144-	150, 2015.</a:t>
            </a:r>
            <a:endParaRPr lang="en-US" sz="1000" dirty="0" smtClean="0">
              <a:latin typeface="Arial" pitchFamily="34" charset="0"/>
              <a:cs typeface="Arial" pitchFamily="34" charset="0"/>
            </a:endParaRPr>
          </a:p>
          <a:p>
            <a:r>
              <a:rPr lang="en-US" sz="1000" b="1" dirty="0" smtClean="0">
                <a:latin typeface="Arial" pitchFamily="34" charset="0"/>
                <a:cs typeface="Arial" pitchFamily="34" charset="0"/>
              </a:rPr>
              <a:t>[VCMF+17]</a:t>
            </a:r>
            <a:r>
              <a:rPr lang="en-US" sz="1000" dirty="0" smtClean="0">
                <a:latin typeface="Arial" pitchFamily="34" charset="0"/>
                <a:cs typeface="Arial" pitchFamily="34" charset="0"/>
              </a:rPr>
              <a:t>	V. Vedia </a:t>
            </a:r>
            <a:r>
              <a:rPr lang="en-US" sz="1000" i="1" dirty="0" smtClean="0">
                <a:latin typeface="Arial" pitchFamily="34" charset="0"/>
                <a:cs typeface="Arial" pitchFamily="34" charset="0"/>
              </a:rPr>
              <a:t>et al</a:t>
            </a:r>
            <a:r>
              <a:rPr lang="en-US" sz="1000" dirty="0" smtClean="0">
                <a:latin typeface="Arial" pitchFamily="34" charset="0"/>
                <a:cs typeface="Arial" pitchFamily="34" charset="0"/>
              </a:rPr>
              <a:t>.. </a:t>
            </a:r>
            <a:r>
              <a:rPr lang="es-ES" sz="1000" dirty="0" smtClean="0"/>
              <a:t>Performance </a:t>
            </a:r>
            <a:r>
              <a:rPr lang="en-US" sz="1000" dirty="0" smtClean="0"/>
              <a:t>evaluation of novel LaBr</a:t>
            </a:r>
            <a:r>
              <a:rPr lang="en-US" sz="1000" baseline="-25000" dirty="0" smtClean="0"/>
              <a:t>3</a:t>
            </a:r>
            <a:r>
              <a:rPr lang="en-US" sz="1000" dirty="0" smtClean="0"/>
              <a:t>(Ce) scintillator geometries for fast-timing </a:t>
            </a:r>
            <a:r>
              <a:rPr lang="es-ES" sz="1000" dirty="0" err="1" smtClean="0"/>
              <a:t>applications</a:t>
            </a:r>
            <a:r>
              <a:rPr lang="es-ES" sz="1000" dirty="0" smtClean="0"/>
              <a:t>. NIM A 28(8):2307, 2002.</a:t>
            </a:r>
            <a:endParaRPr lang="en-US" sz="1000" dirty="0" smtClean="0">
              <a:latin typeface="Arial" pitchFamily="34" charset="0"/>
              <a:cs typeface="Arial" pitchFamily="34" charset="0"/>
            </a:endParaRPr>
          </a:p>
        </p:txBody>
      </p:sp>
      <p:sp>
        <p:nvSpPr>
          <p:cNvPr id="10" name="Text Box 16"/>
          <p:cNvSpPr txBox="1">
            <a:spLocks noChangeArrowheads="1"/>
          </p:cNvSpPr>
          <p:nvPr/>
        </p:nvSpPr>
        <p:spPr bwMode="auto">
          <a:xfrm>
            <a:off x="431032" y="2996952"/>
            <a:ext cx="8712968" cy="1077188"/>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pPr>
              <a:spcBef>
                <a:spcPct val="50000"/>
              </a:spcBef>
              <a:buFont typeface="Wingdings" pitchFamily="2" charset="2"/>
              <a:buChar char="ü"/>
            </a:pPr>
            <a:r>
              <a:rPr lang="en-US" sz="1600" dirty="0" smtClean="0">
                <a:solidFill>
                  <a:srgbClr val="9E0000"/>
                </a:solidFill>
                <a:latin typeface="Arial" pitchFamily="34" charset="0"/>
                <a:cs typeface="Arial" pitchFamily="34" charset="0"/>
              </a:rPr>
              <a:t>Best value of time resolution to date for the three geometries: </a:t>
            </a:r>
            <a:r>
              <a:rPr lang="en-US" sz="1600" dirty="0" smtClean="0">
                <a:latin typeface="Arial" pitchFamily="34" charset="0"/>
                <a:cs typeface="Arial" pitchFamily="34" charset="0"/>
              </a:rPr>
              <a:t>best value of time resolution achieved to date for the three detectors: 98(3), 110(3) and 111(3) ps at </a:t>
            </a:r>
            <a:r>
              <a:rPr lang="en-US" sz="1600" baseline="30000" dirty="0" smtClean="0">
                <a:latin typeface="Arial" pitchFamily="34" charset="0"/>
                <a:cs typeface="Arial" pitchFamily="34" charset="0"/>
              </a:rPr>
              <a:t>60</a:t>
            </a:r>
            <a:r>
              <a:rPr lang="en-US" sz="1600" dirty="0" smtClean="0">
                <a:latin typeface="Arial" pitchFamily="34" charset="0"/>
                <a:cs typeface="Arial" pitchFamily="34" charset="0"/>
              </a:rPr>
              <a:t>Co energies and 144(3),158(3) and 160(3) ps at 511 keV (</a:t>
            </a:r>
            <a:r>
              <a:rPr lang="en-US" sz="1600" baseline="30000" dirty="0" smtClean="0">
                <a:latin typeface="Arial" pitchFamily="34" charset="0"/>
                <a:cs typeface="Arial" pitchFamily="34" charset="0"/>
              </a:rPr>
              <a:t>22</a:t>
            </a:r>
            <a:r>
              <a:rPr lang="en-US" sz="1600" dirty="0" smtClean="0">
                <a:latin typeface="Arial" pitchFamily="34" charset="0"/>
                <a:cs typeface="Arial" pitchFamily="34" charset="0"/>
              </a:rPr>
              <a:t>Na) for the cylinder, for the conical and tapered crystals respectively.</a:t>
            </a:r>
          </a:p>
        </p:txBody>
      </p:sp>
    </p:spTree>
  </p:cSld>
  <p:clrMapOvr>
    <a:masterClrMapping/>
  </p:clrMapOvr>
  <p:transition spd="slow">
    <p:pull dir="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rgbClr val="9E0000"/>
                </a:solidFill>
                <a:effectLst>
                  <a:outerShdw blurRad="38100" dist="38100" dir="2700000" algn="tl">
                    <a:srgbClr val="000000">
                      <a:alpha val="43137"/>
                    </a:srgbClr>
                  </a:outerShdw>
                </a:effectLst>
              </a:rPr>
              <a:t>Block II</a:t>
            </a:r>
            <a:r>
              <a:rPr lang="en-GB" sz="2200" b="1" dirty="0" smtClean="0">
                <a:solidFill>
                  <a:srgbClr val="B80000"/>
                </a:solidFill>
                <a:effectLst>
                  <a:outerShdw blurRad="38100" dist="38100" dir="2700000" algn="tl">
                    <a:srgbClr val="000000">
                      <a:alpha val="43137"/>
                    </a:srgbClr>
                  </a:outerShdw>
                </a:effectLst>
              </a:rPr>
              <a:t>: </a:t>
            </a: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65</a:t>
            </a:fld>
            <a:endParaRPr lang="es-ES" b="1" dirty="0">
              <a:solidFill>
                <a:schemeClr val="tx1"/>
              </a:solidFill>
            </a:endParaRPr>
          </a:p>
        </p:txBody>
      </p:sp>
      <p:sp>
        <p:nvSpPr>
          <p:cNvPr id="13" name="8 CuadroTexto"/>
          <p:cNvSpPr txBox="1">
            <a:spLocks noChangeArrowheads="1"/>
          </p:cNvSpPr>
          <p:nvPr/>
        </p:nvSpPr>
        <p:spPr bwMode="auto">
          <a:xfrm>
            <a:off x="1043608" y="548680"/>
            <a:ext cx="7920880" cy="954107"/>
          </a:xfrm>
          <a:prstGeom prst="rect">
            <a:avLst/>
          </a:prstGeom>
          <a:noFill/>
          <a:ln w="9525">
            <a:noFill/>
            <a:miter lim="800000"/>
            <a:headEnd/>
            <a:tailEnd/>
          </a:ln>
        </p:spPr>
        <p:txBody>
          <a:bodyPr wrap="square">
            <a:spAutoFit/>
          </a:bodyPr>
          <a:lstStyle/>
          <a:p>
            <a:pPr algn="ctr"/>
            <a:r>
              <a:rPr lang="en-GB" sz="2800" b="1" dirty="0">
                <a:solidFill>
                  <a:srgbClr val="920000"/>
                </a:solidFill>
                <a:effectLst>
                  <a:outerShdw blurRad="38100" dist="38100" dir="2700000" algn="tl">
                    <a:srgbClr val="000000">
                      <a:alpha val="43137"/>
                    </a:srgbClr>
                  </a:outerShdw>
                </a:effectLst>
              </a:rPr>
              <a:t> </a:t>
            </a:r>
            <a:r>
              <a:rPr lang="es-ES" sz="2800" b="1" dirty="0" err="1" smtClean="0">
                <a:solidFill>
                  <a:srgbClr val="C00000"/>
                </a:solidFill>
                <a:effectLst>
                  <a:outerShdw blurRad="38100" dist="38100" dir="2700000" algn="tl">
                    <a:srgbClr val="000000">
                      <a:alpha val="43137"/>
                    </a:srgbClr>
                  </a:outerShdw>
                </a:effectLst>
              </a:rPr>
              <a:t>Prompt</a:t>
            </a:r>
            <a:r>
              <a:rPr lang="es-ES" sz="2800" b="1" dirty="0" smtClean="0">
                <a:solidFill>
                  <a:srgbClr val="C00000"/>
                </a:solidFill>
                <a:effectLst>
                  <a:outerShdw blurRad="38100" dist="38100" dir="2700000" algn="tl">
                    <a:srgbClr val="000000">
                      <a:alpha val="43137"/>
                    </a:srgbClr>
                  </a:outerShdw>
                </a:effectLst>
              </a:rPr>
              <a:t> Response </a:t>
            </a:r>
            <a:r>
              <a:rPr lang="es-ES" sz="2800" b="1" dirty="0" err="1" smtClean="0">
                <a:solidFill>
                  <a:srgbClr val="C00000"/>
                </a:solidFill>
                <a:effectLst>
                  <a:outerShdw blurRad="38100" dist="38100" dir="2700000" algn="tl">
                    <a:srgbClr val="000000">
                      <a:alpha val="43137"/>
                    </a:srgbClr>
                  </a:outerShdw>
                </a:effectLst>
              </a:rPr>
              <a:t>Distribution</a:t>
            </a:r>
            <a:r>
              <a:rPr lang="es-ES" sz="2800" b="1" dirty="0" smtClean="0">
                <a:solidFill>
                  <a:srgbClr val="C00000"/>
                </a:solidFill>
                <a:effectLst>
                  <a:outerShdw blurRad="38100" dist="38100" dir="2700000" algn="tl">
                    <a:srgbClr val="000000">
                      <a:alpha val="43137"/>
                    </a:srgbClr>
                  </a:outerShdw>
                </a:effectLst>
              </a:rPr>
              <a:t> (PRD)</a:t>
            </a:r>
          </a:p>
          <a:p>
            <a:pPr algn="ctr"/>
            <a:r>
              <a:rPr lang="en-GB" sz="2800" b="1" dirty="0" smtClean="0">
                <a:effectLst>
                  <a:outerShdw blurRad="38100" dist="38100" dir="2700000" algn="tl">
                    <a:srgbClr val="000000">
                      <a:alpha val="43137"/>
                    </a:srgbClr>
                  </a:outerShdw>
                </a:effectLst>
              </a:rPr>
              <a:t> </a:t>
            </a:r>
            <a:endParaRPr lang="es-ES_tradnl" sz="2800" dirty="0">
              <a:effectLst>
                <a:outerShdw blurRad="38100" dist="38100" dir="2700000" algn="tl">
                  <a:srgbClr val="000000">
                    <a:alpha val="43137"/>
                  </a:srgbClr>
                </a:outerShdw>
              </a:effectLst>
            </a:endParaRPr>
          </a:p>
        </p:txBody>
      </p:sp>
      <p:grpSp>
        <p:nvGrpSpPr>
          <p:cNvPr id="2" name="18 Grupo"/>
          <p:cNvGrpSpPr/>
          <p:nvPr/>
        </p:nvGrpSpPr>
        <p:grpSpPr>
          <a:xfrm>
            <a:off x="395536" y="1124744"/>
            <a:ext cx="8640960" cy="2808312"/>
            <a:chOff x="179513" y="1340768"/>
            <a:chExt cx="9036496" cy="3024336"/>
          </a:xfrm>
        </p:grpSpPr>
        <p:pic>
          <p:nvPicPr>
            <p:cNvPr id="355331" name="Picture 3"/>
            <p:cNvPicPr>
              <a:picLocks noChangeAspect="1" noChangeArrowheads="1"/>
            </p:cNvPicPr>
            <p:nvPr/>
          </p:nvPicPr>
          <p:blipFill>
            <a:blip r:embed="rId3" cstate="print"/>
            <a:srcRect/>
            <a:stretch>
              <a:fillRect/>
            </a:stretch>
          </p:blipFill>
          <p:spPr bwMode="auto">
            <a:xfrm>
              <a:off x="6444208" y="1340768"/>
              <a:ext cx="2771801" cy="2987824"/>
            </a:xfrm>
            <a:prstGeom prst="rect">
              <a:avLst/>
            </a:prstGeom>
            <a:noFill/>
            <a:ln w="9525">
              <a:noFill/>
              <a:miter lim="800000"/>
              <a:headEnd/>
              <a:tailEnd/>
            </a:ln>
          </p:spPr>
        </p:pic>
        <p:pic>
          <p:nvPicPr>
            <p:cNvPr id="355332" name="Picture 4"/>
            <p:cNvPicPr>
              <a:picLocks noChangeAspect="1" noChangeArrowheads="1"/>
            </p:cNvPicPr>
            <p:nvPr/>
          </p:nvPicPr>
          <p:blipFill>
            <a:blip r:embed="rId4" cstate="print"/>
            <a:srcRect/>
            <a:stretch>
              <a:fillRect/>
            </a:stretch>
          </p:blipFill>
          <p:spPr bwMode="auto">
            <a:xfrm>
              <a:off x="179513" y="1340769"/>
              <a:ext cx="6336704" cy="3024335"/>
            </a:xfrm>
            <a:prstGeom prst="rect">
              <a:avLst/>
            </a:prstGeom>
            <a:noFill/>
            <a:ln w="9525">
              <a:noFill/>
              <a:miter lim="800000"/>
              <a:headEnd/>
              <a:tailEnd/>
            </a:ln>
          </p:spPr>
        </p:pic>
      </p:grpSp>
      <p:pic>
        <p:nvPicPr>
          <p:cNvPr id="355334" name="Picture 6"/>
          <p:cNvPicPr>
            <a:picLocks noChangeAspect="1" noChangeArrowheads="1"/>
          </p:cNvPicPr>
          <p:nvPr/>
        </p:nvPicPr>
        <p:blipFill>
          <a:blip r:embed="rId5" cstate="print"/>
          <a:srcRect/>
          <a:stretch>
            <a:fillRect/>
          </a:stretch>
        </p:blipFill>
        <p:spPr bwMode="auto">
          <a:xfrm>
            <a:off x="6372200" y="4005065"/>
            <a:ext cx="2685421" cy="2592287"/>
          </a:xfrm>
          <a:prstGeom prst="rect">
            <a:avLst/>
          </a:prstGeom>
          <a:noFill/>
          <a:ln w="9525">
            <a:noFill/>
            <a:miter lim="800000"/>
            <a:headEnd/>
            <a:tailEnd/>
          </a:ln>
        </p:spPr>
      </p:pic>
      <p:pic>
        <p:nvPicPr>
          <p:cNvPr id="355335" name="Picture 7"/>
          <p:cNvPicPr>
            <a:picLocks noChangeAspect="1" noChangeArrowheads="1"/>
          </p:cNvPicPr>
          <p:nvPr/>
        </p:nvPicPr>
        <p:blipFill>
          <a:blip r:embed="rId6" cstate="print"/>
          <a:srcRect/>
          <a:stretch>
            <a:fillRect/>
          </a:stretch>
        </p:blipFill>
        <p:spPr bwMode="auto">
          <a:xfrm>
            <a:off x="395536" y="4005064"/>
            <a:ext cx="5976664" cy="2602172"/>
          </a:xfrm>
          <a:prstGeom prst="rect">
            <a:avLst/>
          </a:prstGeom>
          <a:noFill/>
          <a:ln w="9525">
            <a:noFill/>
            <a:miter lim="800000"/>
            <a:headEnd/>
            <a:tailEnd/>
          </a:ln>
        </p:spPr>
      </p:pic>
    </p:spTree>
  </p:cSld>
  <p:clrMapOvr>
    <a:masterClrMapping/>
  </p:clrMapOvr>
  <p:transition spd="slow">
    <p:pull dir="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rgbClr val="9E0000"/>
                </a:solidFill>
                <a:effectLst>
                  <a:outerShdw blurRad="38100" dist="38100" dir="2700000" algn="tl">
                    <a:srgbClr val="000000">
                      <a:alpha val="43137"/>
                    </a:srgbClr>
                  </a:outerShdw>
                </a:effectLst>
              </a:rPr>
              <a:t>Block II</a:t>
            </a:r>
            <a:r>
              <a:rPr lang="en-GB" sz="2200" b="1" dirty="0" smtClean="0">
                <a:solidFill>
                  <a:srgbClr val="B80000"/>
                </a:solidFill>
                <a:effectLst>
                  <a:outerShdw blurRad="38100" dist="38100" dir="2700000" algn="tl">
                    <a:srgbClr val="000000">
                      <a:alpha val="43137"/>
                    </a:srgbClr>
                  </a:outerShdw>
                </a:effectLst>
              </a:rPr>
              <a:t>: </a:t>
            </a: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 sz="1100" b="1" i="1" dirty="0" err="1" smtClean="0">
                <a:solidFill>
                  <a:schemeClr val="tx1">
                    <a:lumMod val="65000"/>
                    <a:lumOff val="35000"/>
                  </a:schemeClr>
                </a:solidFill>
                <a:latin typeface="Arial" charset="0"/>
                <a:cs typeface="Arial" charset="0"/>
              </a:rPr>
              <a:t>PhD</a:t>
            </a:r>
            <a:r>
              <a:rPr lang="es-ES" sz="1100" b="1" i="1" dirty="0" smtClean="0">
                <a:solidFill>
                  <a:schemeClr val="tx1">
                    <a:lumMod val="65000"/>
                    <a:lumOff val="35000"/>
                  </a:schemeClr>
                </a:solidFill>
                <a:latin typeface="Arial" charset="0"/>
                <a:cs typeface="Arial" charset="0"/>
              </a:rPr>
              <a:t> </a:t>
            </a:r>
            <a:r>
              <a:rPr lang="es-ES" sz="1100" b="1" i="1" dirty="0" err="1" smtClean="0">
                <a:solidFill>
                  <a:schemeClr val="tx1">
                    <a:lumMod val="65000"/>
                    <a:lumOff val="35000"/>
                  </a:schemeClr>
                </a:solidFill>
                <a:latin typeface="Arial" charset="0"/>
                <a:cs typeface="Arial" charset="0"/>
              </a:rPr>
              <a:t>dissertation</a:t>
            </a:r>
            <a:r>
              <a:rPr lang="es-ES" sz="1100" b="1" i="1" dirty="0" smtClean="0">
                <a:solidFill>
                  <a:schemeClr val="tx1">
                    <a:lumMod val="65000"/>
                    <a:lumOff val="35000"/>
                  </a:schemeClr>
                </a:solidFill>
                <a:latin typeface="Arial" charset="0"/>
                <a:cs typeface="Arial" charset="0"/>
              </a:rPr>
              <a:t> V. Vedia. </a:t>
            </a:r>
            <a:r>
              <a:rPr lang="en-US" sz="1100" b="1" i="1" dirty="0" smtClean="0">
                <a:solidFill>
                  <a:schemeClr val="tx1">
                    <a:lumMod val="65000"/>
                    <a:lumOff val="35000"/>
                  </a:schemeClr>
                </a:solidFill>
                <a:latin typeface="Arial" charset="0"/>
                <a:cs typeface="Arial" charset="0"/>
              </a:rPr>
              <a:t>Fast-timing investigation with LaBr3(Ce) arrays: detector optimization and measurements in </a:t>
            </a:r>
            <a:r>
              <a:rPr lang="en-US" sz="1100" b="1" i="1" baseline="30000" dirty="0" smtClean="0">
                <a:solidFill>
                  <a:schemeClr val="tx1">
                    <a:lumMod val="65000"/>
                    <a:lumOff val="35000"/>
                  </a:schemeClr>
                </a:solidFill>
                <a:latin typeface="Arial" charset="0"/>
                <a:cs typeface="Arial" charset="0"/>
              </a:rPr>
              <a:t>136</a:t>
            </a:r>
            <a:r>
              <a:rPr lang="en-US" sz="1100" b="1" i="1" dirty="0" smtClean="0">
                <a:solidFill>
                  <a:schemeClr val="tx1">
                    <a:lumMod val="65000"/>
                    <a:lumOff val="35000"/>
                  </a:schemeClr>
                </a:solidFill>
                <a:latin typeface="Arial" charset="0"/>
                <a:cs typeface="Arial" charset="0"/>
              </a:rPr>
              <a:t>Te</a:t>
            </a:r>
            <a:endParaRPr lang="es-ES" sz="1100" b="1" i="1" dirty="0" smtClean="0">
              <a:solidFill>
                <a:schemeClr val="tx1">
                  <a:lumMod val="65000"/>
                  <a:lumOff val="35000"/>
                </a:schemeClr>
              </a:solidFill>
              <a:latin typeface="Arial" charset="0"/>
              <a:cs typeface="Arial" charset="0"/>
            </a:endParaRP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66</a:t>
            </a:fld>
            <a:endParaRPr lang="es-ES" b="1" dirty="0">
              <a:solidFill>
                <a:schemeClr val="tx1"/>
              </a:solidFill>
            </a:endParaRPr>
          </a:p>
        </p:txBody>
      </p:sp>
      <p:sp>
        <p:nvSpPr>
          <p:cNvPr id="13" name="8 CuadroTexto"/>
          <p:cNvSpPr txBox="1">
            <a:spLocks noChangeArrowheads="1"/>
          </p:cNvSpPr>
          <p:nvPr/>
        </p:nvSpPr>
        <p:spPr bwMode="auto">
          <a:xfrm>
            <a:off x="1043608" y="642754"/>
            <a:ext cx="7920880" cy="954107"/>
          </a:xfrm>
          <a:prstGeom prst="rect">
            <a:avLst/>
          </a:prstGeom>
          <a:noFill/>
          <a:ln w="9525">
            <a:noFill/>
            <a:miter lim="800000"/>
            <a:headEnd/>
            <a:tailEnd/>
          </a:ln>
        </p:spPr>
        <p:txBody>
          <a:bodyPr wrap="square">
            <a:spAutoFit/>
          </a:bodyPr>
          <a:lstStyle/>
          <a:p>
            <a:pPr algn="ctr"/>
            <a:r>
              <a:rPr lang="en-GB" sz="2800" b="1" dirty="0">
                <a:solidFill>
                  <a:srgbClr val="920000"/>
                </a:solidFill>
                <a:effectLst>
                  <a:outerShdw blurRad="38100" dist="38100" dir="2700000" algn="tl">
                    <a:srgbClr val="000000">
                      <a:alpha val="43137"/>
                    </a:srgbClr>
                  </a:outerShdw>
                </a:effectLst>
              </a:rPr>
              <a:t> </a:t>
            </a:r>
            <a:endParaRPr lang="es-ES" sz="2800" b="1" dirty="0" smtClean="0">
              <a:solidFill>
                <a:srgbClr val="C00000"/>
              </a:solidFill>
              <a:effectLst>
                <a:outerShdw blurRad="38100" dist="38100" dir="2700000" algn="tl">
                  <a:srgbClr val="000000">
                    <a:alpha val="43137"/>
                  </a:srgbClr>
                </a:outerShdw>
              </a:effectLst>
            </a:endParaRPr>
          </a:p>
          <a:p>
            <a:pPr algn="ctr"/>
            <a:r>
              <a:rPr lang="en-GB" sz="2800" b="1" dirty="0" smtClean="0">
                <a:effectLst>
                  <a:outerShdw blurRad="38100" dist="38100" dir="2700000" algn="tl">
                    <a:srgbClr val="000000">
                      <a:alpha val="43137"/>
                    </a:srgbClr>
                  </a:outerShdw>
                </a:effectLst>
              </a:rPr>
              <a:t> </a:t>
            </a:r>
            <a:endParaRPr lang="es-ES_tradnl" sz="2800" dirty="0">
              <a:effectLst>
                <a:outerShdw blurRad="38100" dist="38100" dir="2700000" algn="tl">
                  <a:srgbClr val="000000">
                    <a:alpha val="43137"/>
                  </a:srgbClr>
                </a:outerShdw>
              </a:effectLst>
            </a:endParaRPr>
          </a:p>
        </p:txBody>
      </p:sp>
      <p:pic>
        <p:nvPicPr>
          <p:cNvPr id="355330" name="Picture 2"/>
          <p:cNvPicPr>
            <a:picLocks noChangeAspect="1" noChangeArrowheads="1"/>
          </p:cNvPicPr>
          <p:nvPr/>
        </p:nvPicPr>
        <p:blipFill>
          <a:blip r:embed="rId3" cstate="print"/>
          <a:srcRect/>
          <a:stretch>
            <a:fillRect/>
          </a:stretch>
        </p:blipFill>
        <p:spPr bwMode="auto">
          <a:xfrm>
            <a:off x="379345" y="1700808"/>
            <a:ext cx="8764655" cy="4464496"/>
          </a:xfrm>
          <a:prstGeom prst="rect">
            <a:avLst/>
          </a:prstGeom>
          <a:noFill/>
          <a:ln w="9525">
            <a:noFill/>
            <a:miter lim="800000"/>
            <a:headEnd/>
            <a:tailEnd/>
          </a:ln>
        </p:spPr>
      </p:pic>
      <p:sp>
        <p:nvSpPr>
          <p:cNvPr id="11" name="8 CuadroTexto"/>
          <p:cNvSpPr txBox="1">
            <a:spLocks noChangeArrowheads="1"/>
          </p:cNvSpPr>
          <p:nvPr/>
        </p:nvSpPr>
        <p:spPr bwMode="auto">
          <a:xfrm>
            <a:off x="1043608" y="548680"/>
            <a:ext cx="7920880" cy="954107"/>
          </a:xfrm>
          <a:prstGeom prst="rect">
            <a:avLst/>
          </a:prstGeom>
          <a:noFill/>
          <a:ln w="9525">
            <a:noFill/>
            <a:miter lim="800000"/>
            <a:headEnd/>
            <a:tailEnd/>
          </a:ln>
        </p:spPr>
        <p:txBody>
          <a:bodyPr wrap="square">
            <a:spAutoFit/>
          </a:bodyPr>
          <a:lstStyle/>
          <a:p>
            <a:pPr algn="ctr"/>
            <a:r>
              <a:rPr lang="en-GB" sz="2800" b="1" dirty="0">
                <a:solidFill>
                  <a:srgbClr val="920000"/>
                </a:solidFill>
                <a:effectLst>
                  <a:outerShdw blurRad="38100" dist="38100" dir="2700000" algn="tl">
                    <a:srgbClr val="000000">
                      <a:alpha val="43137"/>
                    </a:srgbClr>
                  </a:outerShdw>
                </a:effectLst>
              </a:rPr>
              <a:t> </a:t>
            </a:r>
            <a:r>
              <a:rPr lang="es-ES" sz="2800" b="1" dirty="0" err="1" smtClean="0">
                <a:solidFill>
                  <a:srgbClr val="C00000"/>
                </a:solidFill>
                <a:effectLst>
                  <a:outerShdw blurRad="38100" dist="38100" dir="2700000" algn="tl">
                    <a:srgbClr val="000000">
                      <a:alpha val="43137"/>
                    </a:srgbClr>
                  </a:outerShdw>
                </a:effectLst>
              </a:rPr>
              <a:t>Prompt</a:t>
            </a:r>
            <a:r>
              <a:rPr lang="es-ES" sz="2800" b="1" dirty="0" smtClean="0">
                <a:solidFill>
                  <a:srgbClr val="C00000"/>
                </a:solidFill>
                <a:effectLst>
                  <a:outerShdw blurRad="38100" dist="38100" dir="2700000" algn="tl">
                    <a:srgbClr val="000000">
                      <a:alpha val="43137"/>
                    </a:srgbClr>
                  </a:outerShdw>
                </a:effectLst>
              </a:rPr>
              <a:t> Response </a:t>
            </a:r>
            <a:r>
              <a:rPr lang="es-ES" sz="2800" b="1" dirty="0" err="1" smtClean="0">
                <a:solidFill>
                  <a:srgbClr val="C00000"/>
                </a:solidFill>
                <a:effectLst>
                  <a:outerShdw blurRad="38100" dist="38100" dir="2700000" algn="tl">
                    <a:srgbClr val="000000">
                      <a:alpha val="43137"/>
                    </a:srgbClr>
                  </a:outerShdw>
                </a:effectLst>
              </a:rPr>
              <a:t>Distribution</a:t>
            </a:r>
            <a:r>
              <a:rPr lang="es-ES" sz="2800" b="1" dirty="0" smtClean="0">
                <a:solidFill>
                  <a:srgbClr val="C00000"/>
                </a:solidFill>
                <a:effectLst>
                  <a:outerShdw blurRad="38100" dist="38100" dir="2700000" algn="tl">
                    <a:srgbClr val="000000">
                      <a:alpha val="43137"/>
                    </a:srgbClr>
                  </a:outerShdw>
                </a:effectLst>
              </a:rPr>
              <a:t> (PRD)</a:t>
            </a:r>
          </a:p>
          <a:p>
            <a:pPr algn="ctr"/>
            <a:r>
              <a:rPr lang="en-GB" sz="2800" b="1" dirty="0" smtClean="0">
                <a:effectLst>
                  <a:outerShdw blurRad="38100" dist="38100" dir="2700000" algn="tl">
                    <a:srgbClr val="000000">
                      <a:alpha val="43137"/>
                    </a:srgbClr>
                  </a:outerShdw>
                </a:effectLst>
              </a:rPr>
              <a:t> </a:t>
            </a:r>
            <a:endParaRPr lang="es-ES_tradnl" sz="2800" dirty="0">
              <a:effectLst>
                <a:outerShdw blurRad="38100" dist="38100" dir="2700000" algn="tl">
                  <a:srgbClr val="000000">
                    <a:alpha val="43137"/>
                  </a:srgbClr>
                </a:outerShdw>
              </a:effectLst>
            </a:endParaRPr>
          </a:p>
        </p:txBody>
      </p:sp>
    </p:spTree>
  </p:cSld>
  <p:clrMapOvr>
    <a:masterClrMapping/>
  </p:clrMapOvr>
  <p:transition spd="slow">
    <p:pull dir="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979712" y="420053"/>
            <a:ext cx="6552728" cy="523220"/>
          </a:xfrm>
          <a:noFill/>
          <a:ln w="9525">
            <a:noFill/>
            <a:miter lim="800000"/>
            <a:headEnd/>
            <a:tailEnd/>
          </a:ln>
        </p:spPr>
        <p:txBody>
          <a:bodyPr wrap="square">
            <a:spAutoFit/>
          </a:bodyPr>
          <a:lstStyle/>
          <a:p>
            <a:r>
              <a:rPr lang="es-ES" sz="2800" dirty="0" err="1">
                <a:solidFill>
                  <a:srgbClr val="920000"/>
                </a:solidFill>
                <a:effectLst>
                  <a:outerShdw blurRad="38100" dist="38100" dir="2700000" algn="tl">
                    <a:srgbClr val="000000">
                      <a:alpha val="43137"/>
                    </a:srgbClr>
                  </a:outerShdw>
                </a:effectLst>
                <a:latin typeface="Arial" charset="0"/>
                <a:ea typeface="+mn-ea"/>
                <a:cs typeface="Arial" charset="0"/>
              </a:rPr>
              <a:t>Experience</a:t>
            </a:r>
            <a:r>
              <a:rPr lang="es-ES" sz="2800" dirty="0">
                <a:solidFill>
                  <a:srgbClr val="920000"/>
                </a:solidFill>
                <a:effectLst>
                  <a:outerShdw blurRad="38100" dist="38100" dir="2700000" algn="tl">
                    <a:srgbClr val="000000">
                      <a:alpha val="43137"/>
                    </a:srgbClr>
                  </a:outerShdw>
                </a:effectLst>
                <a:latin typeface="Arial" charset="0"/>
                <a:ea typeface="+mn-ea"/>
                <a:cs typeface="Arial" charset="0"/>
              </a:rPr>
              <a:t> </a:t>
            </a:r>
            <a:r>
              <a:rPr lang="es-ES" sz="2800" dirty="0" err="1">
                <a:solidFill>
                  <a:srgbClr val="920000"/>
                </a:solidFill>
                <a:effectLst>
                  <a:outerShdw blurRad="38100" dist="38100" dir="2700000" algn="tl">
                    <a:srgbClr val="000000">
                      <a:alpha val="43137"/>
                    </a:srgbClr>
                  </a:outerShdw>
                </a:effectLst>
                <a:latin typeface="Arial" charset="0"/>
                <a:ea typeface="+mn-ea"/>
                <a:cs typeface="Arial" charset="0"/>
              </a:rPr>
              <a:t>from</a:t>
            </a:r>
            <a:r>
              <a:rPr lang="es-ES" sz="2800" dirty="0">
                <a:solidFill>
                  <a:srgbClr val="920000"/>
                </a:solidFill>
                <a:effectLst>
                  <a:outerShdw blurRad="38100" dist="38100" dir="2700000" algn="tl">
                    <a:srgbClr val="000000">
                      <a:alpha val="43137"/>
                    </a:srgbClr>
                  </a:outerShdw>
                </a:effectLst>
                <a:latin typeface="Arial" charset="0"/>
                <a:ea typeface="+mn-ea"/>
                <a:cs typeface="Arial" charset="0"/>
              </a:rPr>
              <a:t> </a:t>
            </a:r>
            <a:r>
              <a:rPr lang="es-ES" sz="2800" dirty="0" err="1">
                <a:solidFill>
                  <a:srgbClr val="920000"/>
                </a:solidFill>
                <a:effectLst>
                  <a:outerShdw blurRad="38100" dist="38100" dir="2700000" algn="tl">
                    <a:srgbClr val="000000">
                      <a:alpha val="43137"/>
                    </a:srgbClr>
                  </a:outerShdw>
                </a:effectLst>
                <a:latin typeface="Arial" charset="0"/>
                <a:ea typeface="+mn-ea"/>
                <a:cs typeface="Arial" charset="0"/>
              </a:rPr>
              <a:t>earlier</a:t>
            </a:r>
            <a:r>
              <a:rPr lang="es-ES" sz="2800" dirty="0">
                <a:solidFill>
                  <a:srgbClr val="920000"/>
                </a:solidFill>
                <a:effectLst>
                  <a:outerShdw blurRad="38100" dist="38100" dir="2700000" algn="tl">
                    <a:srgbClr val="000000">
                      <a:alpha val="43137"/>
                    </a:srgbClr>
                  </a:outerShdw>
                </a:effectLst>
                <a:latin typeface="Arial" charset="0"/>
                <a:ea typeface="+mn-ea"/>
                <a:cs typeface="Arial" charset="0"/>
              </a:rPr>
              <a:t> </a:t>
            </a:r>
            <a:r>
              <a:rPr lang="es-ES" sz="2800" dirty="0" err="1">
                <a:solidFill>
                  <a:srgbClr val="920000"/>
                </a:solidFill>
                <a:effectLst>
                  <a:outerShdw blurRad="38100" dist="38100" dir="2700000" algn="tl">
                    <a:srgbClr val="000000">
                      <a:alpha val="43137"/>
                    </a:srgbClr>
                  </a:outerShdw>
                </a:effectLst>
                <a:latin typeface="Arial" charset="0"/>
                <a:ea typeface="+mn-ea"/>
                <a:cs typeface="Arial" charset="0"/>
              </a:rPr>
              <a:t>campaigns</a:t>
            </a:r>
            <a:endParaRPr lang="es-ES" sz="2800" dirty="0">
              <a:solidFill>
                <a:srgbClr val="920000"/>
              </a:solidFill>
              <a:effectLst>
                <a:outerShdw blurRad="38100" dist="38100" dir="2700000" algn="tl">
                  <a:srgbClr val="000000">
                    <a:alpha val="43137"/>
                  </a:srgbClr>
                </a:outerShdw>
              </a:effectLst>
              <a:latin typeface="Arial" charset="0"/>
              <a:ea typeface="+mn-ea"/>
              <a:cs typeface="Arial" charset="0"/>
            </a:endParaRPr>
          </a:p>
        </p:txBody>
      </p:sp>
      <p:sp>
        <p:nvSpPr>
          <p:cNvPr id="8" name="object 2"/>
          <p:cNvSpPr/>
          <p:nvPr/>
        </p:nvSpPr>
        <p:spPr>
          <a:xfrm>
            <a:off x="251520" y="998913"/>
            <a:ext cx="4752528" cy="2934143"/>
          </a:xfrm>
          <a:prstGeom prst="rect">
            <a:avLst/>
          </a:prstGeom>
          <a:blipFill>
            <a:blip r:embed="rId3" cstate="screen">
              <a:extLst>
                <a:ext uri="{28A0092B-C50C-407E-A947-70E740481C1C}">
                  <a14:useLocalDpi xmlns:a14="http://schemas.microsoft.com/office/drawing/2010/main" xmlns=""/>
                </a:ext>
              </a:extLst>
            </a:blip>
            <a:stretch>
              <a:fillRect/>
            </a:stretch>
          </a:blipFill>
        </p:spPr>
        <p:txBody>
          <a:bodyPr wrap="square" lIns="0" tIns="0" rIns="0" bIns="0" rtlCol="0"/>
          <a:lstStyle/>
          <a:p>
            <a:endParaRPr/>
          </a:p>
        </p:txBody>
      </p:sp>
      <p:grpSp>
        <p:nvGrpSpPr>
          <p:cNvPr id="3" name="Agrupar 3"/>
          <p:cNvGrpSpPr/>
          <p:nvPr/>
        </p:nvGrpSpPr>
        <p:grpSpPr>
          <a:xfrm>
            <a:off x="69023" y="3933056"/>
            <a:ext cx="5007033" cy="2729160"/>
            <a:chOff x="96633" y="3925823"/>
            <a:chExt cx="5847460" cy="2904565"/>
          </a:xfrm>
        </p:grpSpPr>
        <p:sp>
          <p:nvSpPr>
            <p:cNvPr id="11" name="object 4"/>
            <p:cNvSpPr>
              <a:spLocks noChangeAspect="1"/>
            </p:cNvSpPr>
            <p:nvPr/>
          </p:nvSpPr>
          <p:spPr>
            <a:xfrm>
              <a:off x="96633" y="3925823"/>
              <a:ext cx="5804252" cy="2904565"/>
            </a:xfrm>
            <a:prstGeom prst="rect">
              <a:avLst/>
            </a:prstGeom>
            <a:blipFill>
              <a:blip r:embed="rId4" cstate="screen">
                <a:extLst>
                  <a:ext uri="{28A0092B-C50C-407E-A947-70E740481C1C}">
                    <a14:useLocalDpi xmlns:a14="http://schemas.microsoft.com/office/drawing/2010/main" xmlns=""/>
                  </a:ext>
                </a:extLst>
              </a:blip>
              <a:stretch>
                <a:fillRect/>
              </a:stretch>
            </a:blipFill>
          </p:spPr>
          <p:txBody>
            <a:bodyPr wrap="square" lIns="0" tIns="0" rIns="0" bIns="0" rtlCol="0"/>
            <a:lstStyle/>
            <a:p>
              <a:endParaRPr/>
            </a:p>
          </p:txBody>
        </p:sp>
        <p:sp>
          <p:nvSpPr>
            <p:cNvPr id="2" name="Rectángulo 1"/>
            <p:cNvSpPr/>
            <p:nvPr/>
          </p:nvSpPr>
          <p:spPr>
            <a:xfrm>
              <a:off x="3073535" y="4103457"/>
              <a:ext cx="2870558" cy="548646"/>
            </a:xfrm>
            <a:prstGeom prst="rect">
              <a:avLst/>
            </a:prstGeom>
          </p:spPr>
          <p:txBody>
            <a:bodyPr wrap="square">
              <a:spAutoFit/>
            </a:bodyPr>
            <a:lstStyle/>
            <a:p>
              <a:r>
                <a:rPr lang="es-ES" b="1" spc="-14" dirty="0">
                  <a:solidFill>
                    <a:srgbClr val="A72832"/>
                  </a:solidFill>
                  <a:latin typeface="Times New Roman"/>
                  <a:cs typeface="Times New Roman"/>
                </a:rPr>
                <a:t>P</a:t>
              </a:r>
              <a:r>
                <a:rPr lang="es-ES" b="1" dirty="0">
                  <a:solidFill>
                    <a:srgbClr val="A72832"/>
                  </a:solidFill>
                  <a:latin typeface="Times New Roman"/>
                  <a:cs typeface="Times New Roman"/>
                </a:rPr>
                <a:t>ro</a:t>
              </a:r>
              <a:r>
                <a:rPr lang="es-ES" b="1" spc="5" dirty="0">
                  <a:solidFill>
                    <a:srgbClr val="A72832"/>
                  </a:solidFill>
                  <a:latin typeface="Times New Roman"/>
                  <a:cs typeface="Times New Roman"/>
                </a:rPr>
                <a:t>m</a:t>
              </a:r>
              <a:r>
                <a:rPr lang="es-ES" b="1" dirty="0">
                  <a:solidFill>
                    <a:srgbClr val="A72832"/>
                  </a:solidFill>
                  <a:latin typeface="Times New Roman"/>
                  <a:cs typeface="Times New Roman"/>
                </a:rPr>
                <a:t>pt</a:t>
              </a:r>
              <a:r>
                <a:rPr lang="es-ES" b="1" spc="9" dirty="0">
                  <a:solidFill>
                    <a:srgbClr val="A72832"/>
                  </a:solidFill>
                  <a:latin typeface="Times New Roman"/>
                  <a:cs typeface="Times New Roman"/>
                </a:rPr>
                <a:t> </a:t>
              </a:r>
              <a:r>
                <a:rPr lang="es-ES" b="1" dirty="0" err="1">
                  <a:solidFill>
                    <a:srgbClr val="A72832"/>
                  </a:solidFill>
                  <a:latin typeface="Times New Roman"/>
                  <a:cs typeface="Times New Roman"/>
                </a:rPr>
                <a:t>γ­</a:t>
              </a:r>
              <a:r>
                <a:rPr lang="es-ES" b="1" spc="-14" dirty="0" err="1">
                  <a:solidFill>
                    <a:srgbClr val="A72832"/>
                  </a:solidFill>
                  <a:latin typeface="Times New Roman"/>
                  <a:cs typeface="Times New Roman"/>
                </a:rPr>
                <a:t>s</a:t>
              </a:r>
              <a:r>
                <a:rPr lang="es-ES" b="1" spc="9" dirty="0" err="1">
                  <a:solidFill>
                    <a:srgbClr val="A72832"/>
                  </a:solidFill>
                  <a:latin typeface="Times New Roman"/>
                  <a:cs typeface="Times New Roman"/>
                </a:rPr>
                <a:t>p</a:t>
              </a:r>
              <a:r>
                <a:rPr lang="es-ES" b="1" dirty="0" err="1">
                  <a:solidFill>
                    <a:srgbClr val="A72832"/>
                  </a:solidFill>
                  <a:latin typeface="Times New Roman"/>
                  <a:cs typeface="Times New Roman"/>
                </a:rPr>
                <a:t>ec</a:t>
              </a:r>
              <a:r>
                <a:rPr lang="es-ES" b="1" spc="5" dirty="0" err="1">
                  <a:solidFill>
                    <a:srgbClr val="A72832"/>
                  </a:solidFill>
                  <a:latin typeface="Times New Roman"/>
                  <a:cs typeface="Times New Roman"/>
                </a:rPr>
                <a:t>t</a:t>
              </a:r>
              <a:r>
                <a:rPr lang="es-ES" b="1" spc="27" dirty="0" err="1">
                  <a:solidFill>
                    <a:srgbClr val="A72832"/>
                  </a:solidFill>
                  <a:latin typeface="Times New Roman"/>
                  <a:cs typeface="Times New Roman"/>
                </a:rPr>
                <a:t>r</a:t>
              </a:r>
              <a:r>
                <a:rPr lang="es-ES" b="1" dirty="0" err="1">
                  <a:solidFill>
                    <a:srgbClr val="A72832"/>
                  </a:solidFill>
                  <a:latin typeface="Times New Roman"/>
                  <a:cs typeface="Times New Roman"/>
                </a:rPr>
                <a:t>um</a:t>
              </a:r>
              <a:r>
                <a:rPr lang="es-ES" b="1" spc="5" dirty="0">
                  <a:solidFill>
                    <a:srgbClr val="A72832"/>
                  </a:solidFill>
                  <a:latin typeface="Times New Roman"/>
                  <a:cs typeface="Times New Roman"/>
                </a:rPr>
                <a:t> </a:t>
              </a:r>
              <a:r>
                <a:rPr lang="es-ES" b="1" dirty="0" err="1">
                  <a:solidFill>
                    <a:srgbClr val="A72832"/>
                  </a:solidFill>
                  <a:latin typeface="Times New Roman"/>
                  <a:cs typeface="Times New Roman"/>
                </a:rPr>
                <a:t>from</a:t>
              </a:r>
              <a:r>
                <a:rPr lang="es-ES" b="1" dirty="0">
                  <a:solidFill>
                    <a:srgbClr val="A72832"/>
                  </a:solidFill>
                  <a:latin typeface="Times New Roman"/>
                  <a:cs typeface="Times New Roman"/>
                </a:rPr>
                <a:t> </a:t>
              </a:r>
              <a:r>
                <a:rPr lang="es-ES" b="1" dirty="0" err="1">
                  <a:solidFill>
                    <a:srgbClr val="A72832"/>
                  </a:solidFill>
                  <a:latin typeface="Times New Roman"/>
                  <a:cs typeface="Times New Roman"/>
                </a:rPr>
                <a:t>neutr</a:t>
              </a:r>
              <a:r>
                <a:rPr lang="es-ES" b="1" spc="9" dirty="0" err="1">
                  <a:solidFill>
                    <a:srgbClr val="A72832"/>
                  </a:solidFill>
                  <a:latin typeface="Times New Roman"/>
                  <a:cs typeface="Times New Roman"/>
                </a:rPr>
                <a:t>o</a:t>
              </a:r>
              <a:r>
                <a:rPr lang="es-ES" b="1" spc="-14" dirty="0" err="1">
                  <a:solidFill>
                    <a:srgbClr val="A72832"/>
                  </a:solidFill>
                  <a:latin typeface="Times New Roman"/>
                  <a:cs typeface="Times New Roman"/>
                </a:rPr>
                <a:t>n</a:t>
              </a:r>
              <a:r>
                <a:rPr lang="es-ES" b="1" spc="9" dirty="0" err="1">
                  <a:solidFill>
                    <a:srgbClr val="A72832"/>
                  </a:solidFill>
                  <a:latin typeface="Times New Roman"/>
                  <a:cs typeface="Times New Roman"/>
                </a:rPr>
                <a:t>­</a:t>
              </a:r>
              <a:r>
                <a:rPr lang="es-ES" b="1" dirty="0" err="1">
                  <a:solidFill>
                    <a:srgbClr val="A72832"/>
                  </a:solidFill>
                  <a:latin typeface="Times New Roman"/>
                  <a:cs typeface="Times New Roman"/>
                </a:rPr>
                <a:t>induc</a:t>
              </a:r>
              <a:r>
                <a:rPr lang="es-ES" b="1" spc="9" dirty="0" err="1">
                  <a:solidFill>
                    <a:srgbClr val="A72832"/>
                  </a:solidFill>
                  <a:latin typeface="Times New Roman"/>
                  <a:cs typeface="Times New Roman"/>
                </a:rPr>
                <a:t>e</a:t>
              </a:r>
              <a:r>
                <a:rPr lang="es-ES" b="1" dirty="0" err="1">
                  <a:solidFill>
                    <a:srgbClr val="A72832"/>
                  </a:solidFill>
                  <a:latin typeface="Times New Roman"/>
                  <a:cs typeface="Times New Roman"/>
                </a:rPr>
                <a:t>d</a:t>
              </a:r>
              <a:r>
                <a:rPr lang="es-ES" b="1" dirty="0">
                  <a:solidFill>
                    <a:srgbClr val="A72832"/>
                  </a:solidFill>
                  <a:latin typeface="Times New Roman"/>
                  <a:cs typeface="Times New Roman"/>
                </a:rPr>
                <a:t> </a:t>
              </a:r>
              <a:r>
                <a:rPr lang="es-ES" b="1" spc="27" dirty="0" err="1">
                  <a:solidFill>
                    <a:srgbClr val="A72832"/>
                  </a:solidFill>
                  <a:latin typeface="Times New Roman"/>
                  <a:cs typeface="Times New Roman"/>
                </a:rPr>
                <a:t>f</a:t>
              </a:r>
              <a:r>
                <a:rPr lang="es-ES" b="1" dirty="0" err="1">
                  <a:solidFill>
                    <a:srgbClr val="A72832"/>
                  </a:solidFill>
                  <a:latin typeface="Times New Roman"/>
                  <a:cs typeface="Times New Roman"/>
                </a:rPr>
                <a:t>is</a:t>
              </a:r>
              <a:r>
                <a:rPr lang="es-ES" b="1" spc="-14" dirty="0" err="1">
                  <a:solidFill>
                    <a:srgbClr val="A72832"/>
                  </a:solidFill>
                  <a:latin typeface="Times New Roman"/>
                  <a:cs typeface="Times New Roman"/>
                </a:rPr>
                <a:t>s</a:t>
              </a:r>
              <a:r>
                <a:rPr lang="es-ES" b="1" spc="5" dirty="0" err="1">
                  <a:solidFill>
                    <a:srgbClr val="A72832"/>
                  </a:solidFill>
                  <a:latin typeface="Times New Roman"/>
                  <a:cs typeface="Times New Roman"/>
                </a:rPr>
                <a:t>i</a:t>
              </a:r>
              <a:r>
                <a:rPr lang="es-ES" b="1" dirty="0" err="1">
                  <a:solidFill>
                    <a:srgbClr val="A72832"/>
                  </a:solidFill>
                  <a:latin typeface="Times New Roman"/>
                  <a:cs typeface="Times New Roman"/>
                </a:rPr>
                <a:t>on</a:t>
              </a:r>
              <a:r>
                <a:rPr lang="es-ES" b="1" dirty="0">
                  <a:solidFill>
                    <a:srgbClr val="A72832"/>
                  </a:solidFill>
                  <a:latin typeface="Times New Roman"/>
                  <a:cs typeface="Times New Roman"/>
                </a:rPr>
                <a:t> of </a:t>
              </a:r>
              <a:r>
                <a:rPr lang="es-ES" b="1" baseline="30000" dirty="0">
                  <a:solidFill>
                    <a:srgbClr val="A72832"/>
                  </a:solidFill>
                  <a:latin typeface="Times New Roman"/>
                  <a:cs typeface="Times New Roman"/>
                </a:rPr>
                <a:t>235</a:t>
              </a:r>
              <a:r>
                <a:rPr lang="es-ES" b="1" dirty="0">
                  <a:solidFill>
                    <a:srgbClr val="A72832"/>
                  </a:solidFill>
                  <a:latin typeface="Times New Roman"/>
                  <a:cs typeface="Times New Roman"/>
                </a:rPr>
                <a:t>U</a:t>
              </a:r>
              <a:endParaRPr lang="es-ES" dirty="0"/>
            </a:p>
          </p:txBody>
        </p:sp>
      </p:grpSp>
      <p:sp>
        <p:nvSpPr>
          <p:cNvPr id="15" name="Google Shape;114;p12"/>
          <p:cNvSpPr txBox="1">
            <a:spLocks noGrp="1"/>
          </p:cNvSpPr>
          <p:nvPr>
            <p:ph type="body" idx="1"/>
          </p:nvPr>
        </p:nvSpPr>
        <p:spPr>
          <a:xfrm>
            <a:off x="5220072" y="980729"/>
            <a:ext cx="3923928" cy="5256584"/>
          </a:xfrm>
          <a:prstGeom prst="rect">
            <a:avLst/>
          </a:prstGeom>
        </p:spPr>
        <p:txBody>
          <a:bodyPr spcFirstLastPara="1" wrap="square" lIns="0" tIns="45700" rIns="0" bIns="45700" anchor="t" anchorCtr="0">
            <a:noAutofit/>
          </a:bodyPr>
          <a:lstStyle/>
          <a:p>
            <a:pPr marL="68580" lvl="0" indent="-157480">
              <a:lnSpc>
                <a:spcPct val="100000"/>
              </a:lnSpc>
              <a:spcBef>
                <a:spcPts val="300"/>
              </a:spcBef>
              <a:buClr>
                <a:srgbClr val="1CADE4"/>
              </a:buClr>
              <a:buSzPts val="2480"/>
              <a:buFont typeface="Noto Sans Symbols"/>
              <a:buChar char="➢"/>
            </a:pPr>
            <a:r>
              <a:rPr lang="en-US" sz="2100" b="1" dirty="0" smtClean="0">
                <a:solidFill>
                  <a:srgbClr val="0070C0"/>
                </a:solidFill>
                <a:latin typeface="Arial" pitchFamily="34" charset="0"/>
                <a:cs typeface="Arial" pitchFamily="34" charset="0"/>
              </a:rPr>
              <a:t> </a:t>
            </a:r>
            <a:r>
              <a:rPr lang="en-US" sz="2100" b="1" dirty="0" smtClean="0">
                <a:solidFill>
                  <a:srgbClr val="060ABA"/>
                </a:solidFill>
                <a:latin typeface="Arial" pitchFamily="34" charset="0"/>
                <a:cs typeface="Arial" pitchFamily="34" charset="0"/>
              </a:rPr>
              <a:t>Thermal neutron induced fission of </a:t>
            </a:r>
            <a:r>
              <a:rPr lang="en-US" sz="2100" b="1" baseline="30000" dirty="0" smtClean="0">
                <a:solidFill>
                  <a:srgbClr val="060ABA"/>
                </a:solidFill>
                <a:latin typeface="Arial" pitchFamily="34" charset="0"/>
                <a:cs typeface="Arial" pitchFamily="34" charset="0"/>
              </a:rPr>
              <a:t>235</a:t>
            </a:r>
            <a:r>
              <a:rPr lang="en-US" sz="2100" b="1" dirty="0" smtClean="0">
                <a:solidFill>
                  <a:srgbClr val="060ABA"/>
                </a:solidFill>
                <a:latin typeface="Arial" pitchFamily="34" charset="0"/>
                <a:cs typeface="Arial" pitchFamily="34" charset="0"/>
              </a:rPr>
              <a:t>U</a:t>
            </a:r>
            <a:endParaRPr lang="en-US" sz="2100" dirty="0" smtClean="0">
              <a:solidFill>
                <a:srgbClr val="060ABA"/>
              </a:solidFill>
              <a:latin typeface="Arial" pitchFamily="34" charset="0"/>
              <a:cs typeface="Arial" pitchFamily="34" charset="0"/>
            </a:endParaRPr>
          </a:p>
          <a:p>
            <a:pPr marL="68580" indent="-157480">
              <a:lnSpc>
                <a:spcPct val="100000"/>
              </a:lnSpc>
              <a:spcBef>
                <a:spcPts val="300"/>
              </a:spcBef>
              <a:buClr>
                <a:srgbClr val="1CADE4"/>
              </a:buClr>
              <a:buSzPts val="2480"/>
              <a:buFont typeface="Noto Sans Symbols"/>
              <a:buChar char="➢"/>
            </a:pPr>
            <a:r>
              <a:rPr lang="en-US" sz="2100" dirty="0" smtClean="0">
                <a:solidFill>
                  <a:srgbClr val="060ABA"/>
                </a:solidFill>
                <a:latin typeface="Arial" pitchFamily="34" charset="0"/>
                <a:cs typeface="Arial" pitchFamily="34" charset="0"/>
              </a:rPr>
              <a:t> </a:t>
            </a:r>
            <a:r>
              <a:rPr lang="en-US" sz="2100" b="1" dirty="0" smtClean="0">
                <a:solidFill>
                  <a:srgbClr val="060ABA"/>
                </a:solidFill>
                <a:latin typeface="Arial" pitchFamily="34" charset="0"/>
                <a:cs typeface="Arial" pitchFamily="34" charset="0"/>
              </a:rPr>
              <a:t>&gt;200 nuclei produced</a:t>
            </a:r>
            <a:endParaRPr lang="en-US" sz="2100" dirty="0" smtClean="0">
              <a:solidFill>
                <a:srgbClr val="060ABA"/>
              </a:solidFill>
              <a:latin typeface="Arial" pitchFamily="34" charset="0"/>
              <a:cs typeface="Arial" pitchFamily="34" charset="0"/>
            </a:endParaRPr>
          </a:p>
          <a:p>
            <a:pPr marL="711200" lvl="1">
              <a:lnSpc>
                <a:spcPct val="100000"/>
              </a:lnSpc>
              <a:spcBef>
                <a:spcPts val="300"/>
              </a:spcBef>
              <a:buClr>
                <a:srgbClr val="1CADE4"/>
              </a:buClr>
              <a:buSzPts val="2480"/>
              <a:buFont typeface="Arial"/>
              <a:buChar char="•"/>
            </a:pPr>
            <a:r>
              <a:rPr lang="en-US" sz="2100" dirty="0" smtClean="0">
                <a:latin typeface="Arial" pitchFamily="34" charset="0"/>
                <a:cs typeface="Arial" pitchFamily="34" charset="0"/>
              </a:rPr>
              <a:t>Around the doubly-magic </a:t>
            </a:r>
            <a:r>
              <a:rPr lang="en-US" sz="2100" baseline="30000" dirty="0" smtClean="0">
                <a:latin typeface="Arial" pitchFamily="34" charset="0"/>
                <a:cs typeface="Arial" pitchFamily="34" charset="0"/>
              </a:rPr>
              <a:t>78</a:t>
            </a:r>
            <a:r>
              <a:rPr lang="en-US" sz="2100" dirty="0" smtClean="0">
                <a:latin typeface="Arial" pitchFamily="34" charset="0"/>
                <a:cs typeface="Arial" pitchFamily="34" charset="0"/>
              </a:rPr>
              <a:t>Ni and </a:t>
            </a:r>
            <a:r>
              <a:rPr lang="en-US" sz="2100" baseline="30000" dirty="0" smtClean="0">
                <a:latin typeface="Arial" pitchFamily="34" charset="0"/>
                <a:cs typeface="Arial" pitchFamily="34" charset="0"/>
              </a:rPr>
              <a:t>132</a:t>
            </a:r>
            <a:r>
              <a:rPr lang="en-US" sz="2100" dirty="0" smtClean="0">
                <a:latin typeface="Arial" pitchFamily="34" charset="0"/>
                <a:cs typeface="Arial" pitchFamily="34" charset="0"/>
              </a:rPr>
              <a:t>Sn</a:t>
            </a:r>
          </a:p>
          <a:p>
            <a:pPr marL="711200" lvl="1">
              <a:lnSpc>
                <a:spcPct val="100000"/>
              </a:lnSpc>
              <a:spcBef>
                <a:spcPts val="300"/>
              </a:spcBef>
              <a:buClr>
                <a:srgbClr val="1CADE4"/>
              </a:buClr>
              <a:buSzPts val="2480"/>
              <a:buFont typeface="Arial"/>
              <a:buChar char="•"/>
            </a:pPr>
            <a:r>
              <a:rPr lang="en-US" sz="2100" dirty="0" smtClean="0">
                <a:latin typeface="Arial" pitchFamily="34" charset="0"/>
                <a:cs typeface="Arial" pitchFamily="34" charset="0"/>
              </a:rPr>
              <a:t>In the A~100 transitional region</a:t>
            </a:r>
            <a:endParaRPr lang="en-US" sz="2100" dirty="0">
              <a:latin typeface="Arial" pitchFamily="34" charset="0"/>
              <a:cs typeface="Arial" pitchFamily="34" charset="0"/>
            </a:endParaRPr>
          </a:p>
          <a:p>
            <a:pPr marL="68580" indent="-157480">
              <a:lnSpc>
                <a:spcPct val="100000"/>
              </a:lnSpc>
              <a:spcBef>
                <a:spcPts val="300"/>
              </a:spcBef>
              <a:buClr>
                <a:srgbClr val="1CADE4"/>
              </a:buClr>
              <a:buSzPts val="2480"/>
              <a:buFont typeface="Noto Sans Symbols"/>
              <a:buChar char="➢"/>
            </a:pPr>
            <a:r>
              <a:rPr lang="en-US" sz="2100" b="1" dirty="0">
                <a:latin typeface="Arial" pitchFamily="34" charset="0"/>
                <a:cs typeface="Arial" pitchFamily="34" charset="0"/>
              </a:rPr>
              <a:t> </a:t>
            </a:r>
            <a:r>
              <a:rPr lang="en-US" sz="2100" b="1" dirty="0" smtClean="0">
                <a:solidFill>
                  <a:srgbClr val="060ABA"/>
                </a:solidFill>
                <a:latin typeface="Arial" pitchFamily="34" charset="0"/>
                <a:cs typeface="Arial" pitchFamily="34" charset="0"/>
              </a:rPr>
              <a:t>High-medium average spin </a:t>
            </a:r>
          </a:p>
          <a:p>
            <a:pPr marL="68580" indent="-157480">
              <a:lnSpc>
                <a:spcPct val="100000"/>
              </a:lnSpc>
              <a:spcBef>
                <a:spcPts val="300"/>
              </a:spcBef>
              <a:buClr>
                <a:srgbClr val="1CADE4"/>
              </a:buClr>
              <a:buSzPts val="2480"/>
              <a:buFont typeface="Noto Sans Symbols"/>
              <a:buChar char="➢"/>
            </a:pPr>
            <a:r>
              <a:rPr lang="en-US" sz="2100" b="1" dirty="0">
                <a:solidFill>
                  <a:srgbClr val="060ABA"/>
                </a:solidFill>
                <a:latin typeface="Arial" pitchFamily="34" charset="0"/>
                <a:cs typeface="Arial" pitchFamily="34" charset="0"/>
              </a:rPr>
              <a:t> </a:t>
            </a:r>
            <a:r>
              <a:rPr lang="en-US" sz="2100" b="1" dirty="0" smtClean="0">
                <a:solidFill>
                  <a:srgbClr val="060ABA"/>
                </a:solidFill>
                <a:latin typeface="Arial" pitchFamily="34" charset="0"/>
                <a:cs typeface="Arial" pitchFamily="34" charset="0"/>
              </a:rPr>
              <a:t>High </a:t>
            </a:r>
            <a:r>
              <a:rPr lang="en-US" sz="2100" b="1" spc="159" dirty="0" err="1" smtClean="0">
                <a:solidFill>
                  <a:srgbClr val="060ABA"/>
                </a:solidFill>
                <a:latin typeface="Arial" pitchFamily="34" charset="0"/>
                <a:cs typeface="Arial" pitchFamily="34" charset="0"/>
              </a:rPr>
              <a:t>γ</a:t>
            </a:r>
            <a:r>
              <a:rPr lang="en-US" sz="2100" b="1" spc="-5" dirty="0" err="1" smtClean="0">
                <a:solidFill>
                  <a:srgbClr val="060ABA"/>
                </a:solidFill>
                <a:latin typeface="Arial" pitchFamily="34" charset="0"/>
                <a:cs typeface="Arial" pitchFamily="34" charset="0"/>
              </a:rPr>
              <a:t>­</a:t>
            </a:r>
            <a:r>
              <a:rPr lang="en-US" sz="2100" b="1" spc="-9" dirty="0" err="1" smtClean="0">
                <a:solidFill>
                  <a:srgbClr val="060ABA"/>
                </a:solidFill>
                <a:latin typeface="Arial" pitchFamily="34" charset="0"/>
                <a:cs typeface="Arial" pitchFamily="34" charset="0"/>
              </a:rPr>
              <a:t>r</a:t>
            </a:r>
            <a:r>
              <a:rPr lang="en-US" sz="2100" b="1" spc="-73" dirty="0" err="1" smtClean="0">
                <a:solidFill>
                  <a:srgbClr val="060ABA"/>
                </a:solidFill>
                <a:latin typeface="Arial" pitchFamily="34" charset="0"/>
                <a:cs typeface="Arial" pitchFamily="34" charset="0"/>
              </a:rPr>
              <a:t>a</a:t>
            </a:r>
            <a:r>
              <a:rPr lang="en-US" sz="2100" b="1" dirty="0" err="1" smtClean="0">
                <a:solidFill>
                  <a:srgbClr val="060ABA"/>
                </a:solidFill>
                <a:latin typeface="Arial" pitchFamily="34" charset="0"/>
                <a:cs typeface="Arial" pitchFamily="34" charset="0"/>
              </a:rPr>
              <a:t>y</a:t>
            </a:r>
            <a:r>
              <a:rPr lang="en-US" sz="2100" b="1" dirty="0" smtClean="0">
                <a:solidFill>
                  <a:srgbClr val="060ABA"/>
                </a:solidFill>
                <a:latin typeface="Arial" pitchFamily="34" charset="0"/>
                <a:cs typeface="Arial" pitchFamily="34" charset="0"/>
              </a:rPr>
              <a:t> multiplicity</a:t>
            </a:r>
          </a:p>
          <a:p>
            <a:pPr marL="68580" indent="-157480">
              <a:lnSpc>
                <a:spcPct val="100000"/>
              </a:lnSpc>
              <a:spcBef>
                <a:spcPts val="300"/>
              </a:spcBef>
              <a:buClr>
                <a:srgbClr val="1CADE4"/>
              </a:buClr>
              <a:buSzPts val="2480"/>
              <a:buFont typeface="Noto Sans Symbols"/>
              <a:buChar char="➢"/>
            </a:pPr>
            <a:r>
              <a:rPr lang="en-US" sz="2100" b="1" dirty="0" smtClean="0">
                <a:solidFill>
                  <a:srgbClr val="060ABA"/>
                </a:solidFill>
                <a:latin typeface="Arial" pitchFamily="34" charset="0"/>
                <a:cs typeface="Arial" pitchFamily="34" charset="0"/>
              </a:rPr>
              <a:t> Highly segmented array</a:t>
            </a:r>
          </a:p>
          <a:p>
            <a:pPr marL="711200" lvl="1">
              <a:lnSpc>
                <a:spcPct val="100000"/>
              </a:lnSpc>
              <a:spcBef>
                <a:spcPts val="300"/>
              </a:spcBef>
              <a:buClr>
                <a:srgbClr val="1CADE4"/>
              </a:buClr>
              <a:buSzPts val="2480"/>
              <a:buFont typeface="Arial"/>
              <a:buChar char="•"/>
            </a:pPr>
            <a:r>
              <a:rPr lang="en-US" sz="2100" dirty="0" smtClean="0">
                <a:latin typeface="Arial" pitchFamily="34" charset="0"/>
                <a:cs typeface="Arial" pitchFamily="34" charset="0"/>
              </a:rPr>
              <a:t>Triple </a:t>
            </a:r>
            <a:r>
              <a:rPr lang="el-GR" sz="2100" dirty="0">
                <a:latin typeface="Arial" pitchFamily="34" charset="0"/>
                <a:cs typeface="Arial" pitchFamily="34" charset="0"/>
              </a:rPr>
              <a:t>γ ­γ ­γ </a:t>
            </a:r>
            <a:r>
              <a:rPr lang="en-US" sz="2100" dirty="0" smtClean="0">
                <a:latin typeface="Arial" pitchFamily="34" charset="0"/>
                <a:cs typeface="Arial" pitchFamily="34" charset="0"/>
              </a:rPr>
              <a:t>coincidences to select fission product</a:t>
            </a:r>
          </a:p>
          <a:p>
            <a:pPr marL="425450" lvl="1" indent="0">
              <a:lnSpc>
                <a:spcPct val="100000"/>
              </a:lnSpc>
              <a:spcBef>
                <a:spcPts val="300"/>
              </a:spcBef>
              <a:buClr>
                <a:srgbClr val="1CADE4"/>
              </a:buClr>
              <a:buSzPts val="2480"/>
              <a:buNone/>
            </a:pPr>
            <a:endParaRPr lang="en-US" sz="2100" dirty="0" smtClean="0">
              <a:latin typeface="Arial" pitchFamily="34" charset="0"/>
              <a:cs typeface="Arial" pitchFamily="34" charset="0"/>
            </a:endParaRPr>
          </a:p>
          <a:p>
            <a:pPr marL="425450" lvl="1" indent="0">
              <a:lnSpc>
                <a:spcPct val="100000"/>
              </a:lnSpc>
              <a:spcBef>
                <a:spcPts val="300"/>
              </a:spcBef>
              <a:buClr>
                <a:srgbClr val="1CADE4"/>
              </a:buClr>
              <a:buSzPts val="2480"/>
              <a:buNone/>
            </a:pPr>
            <a:r>
              <a:rPr lang="en-US" sz="2100" dirty="0" smtClean="0">
                <a:solidFill>
                  <a:srgbClr val="FF0000"/>
                </a:solidFill>
                <a:latin typeface="Arial" pitchFamily="34" charset="0"/>
                <a:cs typeface="Arial" pitchFamily="34" charset="0"/>
              </a:rPr>
              <a:t>Enables </a:t>
            </a:r>
            <a:r>
              <a:rPr lang="en-US" sz="2100" dirty="0" err="1">
                <a:solidFill>
                  <a:srgbClr val="FF0000"/>
                </a:solidFill>
                <a:latin typeface="Arial" pitchFamily="34" charset="0"/>
                <a:cs typeface="Arial" pitchFamily="34" charset="0"/>
              </a:rPr>
              <a:t>Ge­gated</a:t>
            </a:r>
            <a:r>
              <a:rPr lang="en-US" sz="2100" dirty="0">
                <a:solidFill>
                  <a:srgbClr val="FF0000"/>
                </a:solidFill>
                <a:latin typeface="Arial" pitchFamily="34" charset="0"/>
                <a:cs typeface="Arial" pitchFamily="34" charset="0"/>
              </a:rPr>
              <a:t> </a:t>
            </a:r>
            <a:r>
              <a:rPr lang="en-US" sz="2100" dirty="0" err="1">
                <a:solidFill>
                  <a:srgbClr val="FF0000"/>
                </a:solidFill>
                <a:latin typeface="Arial" pitchFamily="34" charset="0"/>
                <a:cs typeface="Arial" pitchFamily="34" charset="0"/>
              </a:rPr>
              <a:t>γ</a:t>
            </a:r>
            <a:r>
              <a:rPr lang="en-US" sz="2100" dirty="0">
                <a:solidFill>
                  <a:srgbClr val="FF0000"/>
                </a:solidFill>
                <a:latin typeface="Arial" pitchFamily="34" charset="0"/>
                <a:cs typeface="Arial" pitchFamily="34" charset="0"/>
              </a:rPr>
              <a:t> ­</a:t>
            </a:r>
            <a:r>
              <a:rPr lang="en-US" sz="2100" dirty="0" err="1">
                <a:solidFill>
                  <a:srgbClr val="FF0000"/>
                </a:solidFill>
                <a:latin typeface="Arial" pitchFamily="34" charset="0"/>
                <a:cs typeface="Arial" pitchFamily="34" charset="0"/>
              </a:rPr>
              <a:t>γ</a:t>
            </a:r>
            <a:r>
              <a:rPr lang="en-US" sz="2100" dirty="0">
                <a:solidFill>
                  <a:srgbClr val="FF0000"/>
                </a:solidFill>
                <a:latin typeface="Arial" pitchFamily="34" charset="0"/>
                <a:cs typeface="Arial" pitchFamily="34" charset="0"/>
              </a:rPr>
              <a:t> fast timing </a:t>
            </a:r>
            <a:r>
              <a:rPr lang="en-US" sz="2100" dirty="0" smtClean="0">
                <a:solidFill>
                  <a:srgbClr val="FF0000"/>
                </a:solidFill>
                <a:latin typeface="Arial" pitchFamily="34" charset="0"/>
                <a:cs typeface="Arial" pitchFamily="34" charset="0"/>
              </a:rPr>
              <a:t>with LaBr</a:t>
            </a:r>
            <a:r>
              <a:rPr lang="en-US" sz="2100" baseline="-25000" dirty="0" smtClean="0">
                <a:solidFill>
                  <a:srgbClr val="FF0000"/>
                </a:solidFill>
                <a:latin typeface="Arial" pitchFamily="34" charset="0"/>
                <a:cs typeface="Arial" pitchFamily="34" charset="0"/>
              </a:rPr>
              <a:t>3</a:t>
            </a:r>
            <a:r>
              <a:rPr lang="en-US" sz="2100" dirty="0">
                <a:solidFill>
                  <a:srgbClr val="FF0000"/>
                </a:solidFill>
                <a:latin typeface="Arial" pitchFamily="34" charset="0"/>
                <a:cs typeface="Arial" pitchFamily="34" charset="0"/>
              </a:rPr>
              <a:t>(Ce</a:t>
            </a:r>
            <a:r>
              <a:rPr lang="en-US" sz="2100" dirty="0" smtClean="0">
                <a:solidFill>
                  <a:srgbClr val="FF0000"/>
                </a:solidFill>
                <a:latin typeface="Arial" pitchFamily="34" charset="0"/>
                <a:cs typeface="Arial" pitchFamily="34" charset="0"/>
              </a:rPr>
              <a:t>) array </a:t>
            </a:r>
          </a:p>
          <a:p>
            <a:pPr marL="0" lvl="0" indent="0" algn="l" rtl="0">
              <a:lnSpc>
                <a:spcPct val="100000"/>
              </a:lnSpc>
              <a:spcBef>
                <a:spcPts val="300"/>
              </a:spcBef>
              <a:spcAft>
                <a:spcPts val="150"/>
              </a:spcAft>
              <a:buNone/>
            </a:pPr>
            <a:endParaRPr lang="en-US" sz="2400" dirty="0"/>
          </a:p>
        </p:txBody>
      </p:sp>
      <p:sp>
        <p:nvSpPr>
          <p:cNvPr id="9" name="7 CuadroTexto"/>
          <p:cNvSpPr txBox="1">
            <a:spLocks noChangeArrowheads="1"/>
          </p:cNvSpPr>
          <p:nvPr/>
        </p:nvSpPr>
        <p:spPr bwMode="auto">
          <a:xfrm>
            <a:off x="1512168" y="116632"/>
            <a:ext cx="7884368" cy="430887"/>
          </a:xfrm>
          <a:prstGeom prst="rect">
            <a:avLst/>
          </a:prstGeom>
          <a:noFill/>
          <a:ln w="9525">
            <a:noFill/>
            <a:miter lim="800000"/>
            <a:headEnd/>
            <a:tailEnd/>
          </a:ln>
        </p:spPr>
        <p:txBody>
          <a:bodyPr wrap="square">
            <a:spAutoFit/>
          </a:bodyPr>
          <a:lstStyle/>
          <a:p>
            <a:pPr algn="ctr"/>
            <a:r>
              <a:rPr lang="en-GB" sz="2200" b="1" dirty="0" smtClean="0">
                <a:solidFill>
                  <a:srgbClr val="9E0000"/>
                </a:solidFill>
                <a:effectLst>
                  <a:outerShdw blurRad="38100" dist="38100" dir="2700000" algn="tl">
                    <a:srgbClr val="000000">
                      <a:alpha val="43137"/>
                    </a:srgbClr>
                  </a:outerShdw>
                </a:effectLst>
              </a:rPr>
              <a:t>Block II</a:t>
            </a:r>
            <a:r>
              <a:rPr lang="en-GB" sz="2200" b="1" dirty="0" smtClean="0">
                <a:solidFill>
                  <a:srgbClr val="B80000"/>
                </a:solidFill>
                <a:effectLst>
                  <a:outerShdw blurRad="38100" dist="38100" dir="2700000" algn="tl">
                    <a:srgbClr val="000000">
                      <a:alpha val="43137"/>
                    </a:srgbClr>
                  </a:outerShdw>
                </a:effectLst>
              </a:rPr>
              <a:t>: </a:t>
            </a: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p:txBody>
      </p:sp>
      <p:sp>
        <p:nvSpPr>
          <p:cNvPr id="10"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2" name="30 Marcador de número de diapositiva"/>
          <p:cNvSpPr txBox="1">
            <a:spLocks/>
          </p:cNvSpPr>
          <p:nvPr/>
        </p:nvSpPr>
        <p:spPr>
          <a:xfrm>
            <a:off x="8676456" y="6592267"/>
            <a:ext cx="467544"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8A2EE96-BED7-4DAD-871F-BA89A52F8872}" type="slidenum">
              <a:rPr kumimoji="0" lang="es-ES" sz="1200" b="1"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s-ES" sz="12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642948257"/>
      </p:ext>
    </p:extLst>
  </p:cSld>
  <p:clrMapOvr>
    <a:masterClrMapping/>
  </p:clrMapOvr>
  <p:transition spd="med">
    <p:pull dir="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p:cNvSpPr txBox="1">
            <a:spLocks noChangeArrowheads="1"/>
          </p:cNvSpPr>
          <p:nvPr/>
        </p:nvSpPr>
        <p:spPr bwMode="auto">
          <a:xfrm>
            <a:off x="395536"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p:txBody>
      </p:sp>
      <p:sp>
        <p:nvSpPr>
          <p:cNvPr id="162" name="161 CuadroTexto"/>
          <p:cNvSpPr txBox="1"/>
          <p:nvPr/>
        </p:nvSpPr>
        <p:spPr>
          <a:xfrm>
            <a:off x="2721651" y="692696"/>
            <a:ext cx="3794565" cy="523220"/>
          </a:xfrm>
          <a:prstGeom prst="rect">
            <a:avLst/>
          </a:prstGeom>
          <a:noFill/>
        </p:spPr>
        <p:txBody>
          <a:bodyPr wrap="none" rtlCol="0">
            <a:spAutoFit/>
          </a:bodyPr>
          <a:lstStyle/>
          <a:p>
            <a:r>
              <a:rPr lang="en-GB" sz="2800" b="1" dirty="0" smtClean="0">
                <a:solidFill>
                  <a:srgbClr val="060ABA"/>
                </a:solidFill>
                <a:effectLst>
                  <a:outerShdw blurRad="38100" dist="38100" dir="2700000" algn="tl">
                    <a:srgbClr val="000000">
                      <a:alpha val="43137"/>
                    </a:srgbClr>
                  </a:outerShdw>
                </a:effectLst>
              </a:rPr>
              <a:t>Fast-Timing Methods</a:t>
            </a:r>
            <a:endParaRPr lang="es-ES" sz="2800" dirty="0">
              <a:solidFill>
                <a:srgbClr val="060ABA"/>
              </a:solidFill>
              <a:effectLst>
                <a:outerShdw blurRad="38100" dist="38100" dir="2700000" algn="tl">
                  <a:srgbClr val="000000">
                    <a:alpha val="43137"/>
                  </a:srgbClr>
                </a:outerShdw>
              </a:effectLst>
            </a:endParaRPr>
          </a:p>
        </p:txBody>
      </p:sp>
      <p:sp>
        <p:nvSpPr>
          <p:cNvPr id="472" name="47 CuadroTexto"/>
          <p:cNvSpPr txBox="1"/>
          <p:nvPr/>
        </p:nvSpPr>
        <p:spPr>
          <a:xfrm rot="900000">
            <a:off x="3084357" y="4768599"/>
            <a:ext cx="155296" cy="141250"/>
          </a:xfrm>
          <a:prstGeom prst="rect">
            <a:avLst/>
          </a:prstGeom>
          <a:noFill/>
        </p:spPr>
        <p:txBody>
          <a:bodyPr wrap="square" rtlCol="0">
            <a:spAutoFit/>
          </a:bodyPr>
          <a:lstStyle/>
          <a:p>
            <a:pPr algn="ctr"/>
            <a:r>
              <a:rPr lang="en-GB" sz="1100" b="1" dirty="0" smtClean="0">
                <a:solidFill>
                  <a:schemeClr val="bg1"/>
                </a:solidFill>
              </a:rPr>
              <a:t>1</a:t>
            </a:r>
            <a:endParaRPr lang="en-GB" b="1" dirty="0">
              <a:solidFill>
                <a:schemeClr val="bg1"/>
              </a:solidFill>
            </a:endParaRPr>
          </a:p>
        </p:txBody>
      </p:sp>
      <p:sp>
        <p:nvSpPr>
          <p:cNvPr id="541"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28" name="Text Box 16"/>
          <p:cNvSpPr txBox="1">
            <a:spLocks noChangeArrowheads="1"/>
          </p:cNvSpPr>
          <p:nvPr/>
        </p:nvSpPr>
        <p:spPr bwMode="auto">
          <a:xfrm>
            <a:off x="1109440" y="1405517"/>
            <a:ext cx="2670472" cy="448549"/>
          </a:xfrm>
          <a:prstGeom prst="rect">
            <a:avLst/>
          </a:prstGeom>
          <a:noFill/>
          <a:ln w="9525">
            <a:noFill/>
            <a:miter lim="800000"/>
            <a:headEnd/>
            <a:tailEnd/>
          </a:ln>
        </p:spPr>
        <p:txBody>
          <a:bodyPr wrap="square" lIns="91411" tIns="45705" rIns="91411" bIns="45705">
            <a:prstTxWarp prst="textNoShape">
              <a:avLst/>
            </a:prstTxWarp>
            <a:spAutoFit/>
          </a:bodyPr>
          <a:lstStyle/>
          <a:p>
            <a:pPr algn="ctr">
              <a:spcBef>
                <a:spcPct val="50000"/>
              </a:spcBef>
            </a:pPr>
            <a:r>
              <a:rPr lang="en-US" sz="2400" b="1" dirty="0" smtClean="0">
                <a:solidFill>
                  <a:srgbClr val="060ABA"/>
                </a:solidFill>
              </a:rPr>
              <a:t>Time Spectrum</a:t>
            </a:r>
            <a:endParaRPr lang="en-US" sz="2400" b="1" dirty="0" smtClean="0">
              <a:solidFill>
                <a:srgbClr val="060ABA"/>
              </a:solidFill>
              <a:latin typeface="Symbol" pitchFamily="18" charset="2"/>
            </a:endParaRPr>
          </a:p>
        </p:txBody>
      </p:sp>
      <p:grpSp>
        <p:nvGrpSpPr>
          <p:cNvPr id="2" name="35 Grupo"/>
          <p:cNvGrpSpPr/>
          <p:nvPr/>
        </p:nvGrpSpPr>
        <p:grpSpPr>
          <a:xfrm>
            <a:off x="539552" y="1988840"/>
            <a:ext cx="3737914" cy="2808312"/>
            <a:chOff x="397311" y="2157133"/>
            <a:chExt cx="3830061" cy="2890239"/>
          </a:xfrm>
        </p:grpSpPr>
        <p:grpSp>
          <p:nvGrpSpPr>
            <p:cNvPr id="3" name="31 Grupo"/>
            <p:cNvGrpSpPr/>
            <p:nvPr/>
          </p:nvGrpSpPr>
          <p:grpSpPr>
            <a:xfrm>
              <a:off x="397311" y="2157133"/>
              <a:ext cx="3830061" cy="2890239"/>
              <a:chOff x="397311" y="2157133"/>
              <a:chExt cx="3830061" cy="2890239"/>
            </a:xfrm>
          </p:grpSpPr>
          <p:pic>
            <p:nvPicPr>
              <p:cNvPr id="30" name="Picture 6"/>
              <p:cNvPicPr>
                <a:picLocks noChangeAspect="1" noChangeArrowheads="1"/>
              </p:cNvPicPr>
              <p:nvPr/>
            </p:nvPicPr>
            <p:blipFill>
              <a:blip r:embed="rId3" cstate="print"/>
              <a:srcRect/>
              <a:stretch>
                <a:fillRect/>
              </a:stretch>
            </p:blipFill>
            <p:spPr bwMode="auto">
              <a:xfrm>
                <a:off x="397311" y="2157133"/>
                <a:ext cx="3830061" cy="2890239"/>
              </a:xfrm>
              <a:prstGeom prst="rect">
                <a:avLst/>
              </a:prstGeom>
              <a:noFill/>
              <a:ln w="9525">
                <a:solidFill>
                  <a:srgbClr val="060ABA"/>
                </a:solidFill>
                <a:miter lim="800000"/>
                <a:headEnd/>
                <a:tailEnd/>
              </a:ln>
            </p:spPr>
          </p:pic>
          <p:sp>
            <p:nvSpPr>
              <p:cNvPr id="31" name="30 Rectángulo"/>
              <p:cNvSpPr/>
              <p:nvPr/>
            </p:nvSpPr>
            <p:spPr>
              <a:xfrm>
                <a:off x="3053504" y="2320055"/>
                <a:ext cx="1011662"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4" name="33 Rectángulo"/>
            <p:cNvSpPr/>
            <p:nvPr/>
          </p:nvSpPr>
          <p:spPr>
            <a:xfrm>
              <a:off x="2684588" y="2305350"/>
              <a:ext cx="51648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Rectángulo"/>
            <p:cNvSpPr/>
            <p:nvPr/>
          </p:nvSpPr>
          <p:spPr>
            <a:xfrm>
              <a:off x="2020540" y="2420888"/>
              <a:ext cx="28803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7" name="Text Box 16"/>
          <p:cNvSpPr txBox="1">
            <a:spLocks noChangeArrowheads="1"/>
          </p:cNvSpPr>
          <p:nvPr/>
        </p:nvSpPr>
        <p:spPr bwMode="auto">
          <a:xfrm>
            <a:off x="323528" y="5805264"/>
            <a:ext cx="4608512" cy="784800"/>
          </a:xfrm>
          <a:prstGeom prst="rect">
            <a:avLst/>
          </a:prstGeom>
          <a:noFill/>
          <a:ln w="9525">
            <a:noFill/>
            <a:miter lim="800000"/>
            <a:headEnd/>
            <a:tailEnd/>
          </a:ln>
        </p:spPr>
        <p:txBody>
          <a:bodyPr wrap="square" lIns="91411" tIns="45705" rIns="91411" bIns="45705">
            <a:prstTxWarp prst="textNoShape">
              <a:avLst/>
            </a:prstTxWarp>
            <a:spAutoFit/>
          </a:bodyPr>
          <a:lstStyle/>
          <a:p>
            <a:pPr algn="ctr">
              <a:spcBef>
                <a:spcPct val="50000"/>
              </a:spcBef>
            </a:pPr>
            <a:r>
              <a:rPr lang="en-US" b="1" dirty="0" smtClean="0">
                <a:solidFill>
                  <a:srgbClr val="060ABA"/>
                </a:solidFill>
              </a:rPr>
              <a:t>Time Spectrum </a:t>
            </a:r>
          </a:p>
          <a:p>
            <a:pPr algn="ctr">
              <a:spcBef>
                <a:spcPct val="50000"/>
              </a:spcBef>
            </a:pPr>
            <a:r>
              <a:rPr lang="en-US" b="1" dirty="0" smtClean="0">
                <a:solidFill>
                  <a:srgbClr val="060ABA"/>
                </a:solidFill>
              </a:rPr>
              <a:t>Lifetime of the level + system response </a:t>
            </a:r>
            <a:endParaRPr lang="en-US" b="1" dirty="0" smtClean="0">
              <a:solidFill>
                <a:srgbClr val="060ABA"/>
              </a:solidFill>
              <a:latin typeface="Symbol" pitchFamily="18" charset="2"/>
            </a:endParaRPr>
          </a:p>
        </p:txBody>
      </p:sp>
      <p:pic>
        <p:nvPicPr>
          <p:cNvPr id="8194" name="Picture 2"/>
          <p:cNvPicPr>
            <a:picLocks noChangeAspect="1" noChangeArrowheads="1"/>
          </p:cNvPicPr>
          <p:nvPr/>
        </p:nvPicPr>
        <p:blipFill>
          <a:blip r:embed="rId4" cstate="print"/>
          <a:srcRect/>
          <a:stretch>
            <a:fillRect/>
          </a:stretch>
        </p:blipFill>
        <p:spPr bwMode="auto">
          <a:xfrm>
            <a:off x="1051570" y="5013176"/>
            <a:ext cx="2800350" cy="676275"/>
          </a:xfrm>
          <a:prstGeom prst="rect">
            <a:avLst/>
          </a:prstGeom>
          <a:noFill/>
          <a:ln w="9525">
            <a:solidFill>
              <a:srgbClr val="060ABA"/>
            </a:solidFill>
            <a:miter lim="800000"/>
            <a:headEnd/>
            <a:tailEnd/>
          </a:ln>
        </p:spPr>
      </p:pic>
      <p:grpSp>
        <p:nvGrpSpPr>
          <p:cNvPr id="4" name="50 Grupo"/>
          <p:cNvGrpSpPr/>
          <p:nvPr/>
        </p:nvGrpSpPr>
        <p:grpSpPr>
          <a:xfrm>
            <a:off x="5883704" y="1228690"/>
            <a:ext cx="2792752" cy="2632358"/>
            <a:chOff x="5883704" y="1228690"/>
            <a:chExt cx="2792752" cy="2632358"/>
          </a:xfrm>
        </p:grpSpPr>
        <p:pic>
          <p:nvPicPr>
            <p:cNvPr id="44" name="Picture 2"/>
            <p:cNvPicPr>
              <a:picLocks noChangeAspect="1" noChangeArrowheads="1"/>
            </p:cNvPicPr>
            <p:nvPr/>
          </p:nvPicPr>
          <p:blipFill>
            <a:blip r:embed="rId5" cstate="print">
              <a:lum bright="-10000" contrast="20000"/>
            </a:blip>
            <a:srcRect l="4011" t="3567" r="5052" b="3701"/>
            <a:stretch>
              <a:fillRect/>
            </a:stretch>
          </p:blipFill>
          <p:spPr bwMode="auto">
            <a:xfrm>
              <a:off x="6084168" y="1628800"/>
              <a:ext cx="2450005" cy="1584176"/>
            </a:xfrm>
            <a:prstGeom prst="rect">
              <a:avLst/>
            </a:prstGeom>
            <a:noFill/>
            <a:ln w="9525">
              <a:solidFill>
                <a:srgbClr val="060ABA"/>
              </a:solidFill>
              <a:miter lim="800000"/>
              <a:headEnd/>
              <a:tailEnd/>
            </a:ln>
          </p:spPr>
        </p:pic>
        <p:sp>
          <p:nvSpPr>
            <p:cNvPr id="45" name="44 CuadroTexto"/>
            <p:cNvSpPr txBox="1"/>
            <p:nvPr/>
          </p:nvSpPr>
          <p:spPr>
            <a:xfrm>
              <a:off x="5883704" y="1228690"/>
              <a:ext cx="2792752" cy="400110"/>
            </a:xfrm>
            <a:prstGeom prst="rect">
              <a:avLst/>
            </a:prstGeom>
            <a:noFill/>
            <a:ln>
              <a:noFill/>
            </a:ln>
          </p:spPr>
          <p:txBody>
            <a:bodyPr wrap="none" rtlCol="0">
              <a:spAutoFit/>
            </a:bodyPr>
            <a:lstStyle/>
            <a:p>
              <a:r>
                <a:rPr lang="en-GB" sz="2000" b="1" dirty="0" smtClean="0">
                  <a:solidFill>
                    <a:srgbClr val="060ABA"/>
                  </a:solidFill>
                </a:rPr>
                <a:t>De-convolution slope</a:t>
              </a:r>
              <a:endParaRPr lang="es-ES" sz="2000" b="1" dirty="0">
                <a:solidFill>
                  <a:srgbClr val="060ABA"/>
                </a:solidFill>
                <a:effectLst>
                  <a:outerShdw blurRad="38100" dist="38100" dir="2700000" algn="tl">
                    <a:srgbClr val="000000">
                      <a:alpha val="43137"/>
                    </a:srgbClr>
                  </a:outerShdw>
                </a:effectLst>
              </a:endParaRPr>
            </a:p>
          </p:txBody>
        </p:sp>
        <p:pic>
          <p:nvPicPr>
            <p:cNvPr id="46" name="Picture 3"/>
            <p:cNvPicPr>
              <a:picLocks noChangeAspect="1" noChangeArrowheads="1"/>
            </p:cNvPicPr>
            <p:nvPr/>
          </p:nvPicPr>
          <p:blipFill>
            <a:blip r:embed="rId6" cstate="print"/>
            <a:srcRect t="11480" b="9651"/>
            <a:stretch>
              <a:fillRect/>
            </a:stretch>
          </p:blipFill>
          <p:spPr bwMode="auto">
            <a:xfrm>
              <a:off x="6084168" y="3316620"/>
              <a:ext cx="2478410" cy="544428"/>
            </a:xfrm>
            <a:prstGeom prst="rect">
              <a:avLst/>
            </a:prstGeom>
            <a:noFill/>
            <a:ln w="9525">
              <a:solidFill>
                <a:srgbClr val="060ABA"/>
              </a:solidFill>
              <a:miter lim="800000"/>
              <a:headEnd/>
              <a:tailEnd/>
            </a:ln>
          </p:spPr>
        </p:pic>
      </p:grpSp>
      <p:sp>
        <p:nvSpPr>
          <p:cNvPr id="47" name="46 Flecha derecha"/>
          <p:cNvSpPr/>
          <p:nvPr/>
        </p:nvSpPr>
        <p:spPr>
          <a:xfrm rot="20743384">
            <a:off x="4589117" y="2702674"/>
            <a:ext cx="1003154" cy="319535"/>
          </a:xfrm>
          <a:prstGeom prst="rightArrow">
            <a:avLst/>
          </a:prstGeom>
          <a:solidFill>
            <a:schemeClr val="accent1">
              <a:lumMod val="7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48 Flecha derecha"/>
          <p:cNvSpPr/>
          <p:nvPr/>
        </p:nvSpPr>
        <p:spPr>
          <a:xfrm rot="1386286">
            <a:off x="4626503" y="4149590"/>
            <a:ext cx="1003154" cy="319535"/>
          </a:xfrm>
          <a:prstGeom prst="rightArrow">
            <a:avLst/>
          </a:prstGeom>
          <a:solidFill>
            <a:schemeClr val="accent1">
              <a:lumMod val="7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30 Marcador de número de diapositiva"/>
          <p:cNvSpPr>
            <a:spLocks noGrp="1"/>
          </p:cNvSpPr>
          <p:nvPr>
            <p:ph type="sldNum" sz="quarter" idx="12"/>
          </p:nvPr>
        </p:nvSpPr>
        <p:spPr>
          <a:xfrm>
            <a:off x="8748464" y="6525345"/>
            <a:ext cx="395536" cy="432048"/>
          </a:xfrm>
        </p:spPr>
        <p:txBody>
          <a:bodyPr/>
          <a:lstStyle/>
          <a:p>
            <a:pPr>
              <a:defRPr/>
            </a:pPr>
            <a:fld id="{98A2EE96-BED7-4DAD-871F-BA89A52F8872}" type="slidenum">
              <a:rPr lang="es-ES" b="1" smtClean="0">
                <a:solidFill>
                  <a:schemeClr val="tx1"/>
                </a:solidFill>
              </a:rPr>
              <a:pPr>
                <a:defRPr/>
              </a:pPr>
              <a:t>68</a:t>
            </a:fld>
            <a:endParaRPr lang="es-ES" b="1" dirty="0">
              <a:solidFill>
                <a:schemeClr val="tx1"/>
              </a:solidFill>
            </a:endParaRPr>
          </a:p>
        </p:txBody>
      </p:sp>
      <p:grpSp>
        <p:nvGrpSpPr>
          <p:cNvPr id="5" name="Agrupar 6"/>
          <p:cNvGrpSpPr/>
          <p:nvPr/>
        </p:nvGrpSpPr>
        <p:grpSpPr>
          <a:xfrm>
            <a:off x="6084168" y="4005064"/>
            <a:ext cx="2520280" cy="2557036"/>
            <a:chOff x="6084168" y="4005064"/>
            <a:chExt cx="2520280" cy="2557036"/>
          </a:xfrm>
        </p:grpSpPr>
        <p:grpSp>
          <p:nvGrpSpPr>
            <p:cNvPr id="6" name="49 Grupo"/>
            <p:cNvGrpSpPr/>
            <p:nvPr/>
          </p:nvGrpSpPr>
          <p:grpSpPr>
            <a:xfrm>
              <a:off x="6084168" y="4005064"/>
              <a:ext cx="2520280" cy="2557036"/>
              <a:chOff x="6084168" y="4005064"/>
              <a:chExt cx="2520280" cy="2557036"/>
            </a:xfrm>
          </p:grpSpPr>
          <p:grpSp>
            <p:nvGrpSpPr>
              <p:cNvPr id="7" name="97 Grupo"/>
              <p:cNvGrpSpPr/>
              <p:nvPr/>
            </p:nvGrpSpPr>
            <p:grpSpPr>
              <a:xfrm>
                <a:off x="6084168" y="4005064"/>
                <a:ext cx="2520280" cy="1944216"/>
                <a:chOff x="611560" y="1412776"/>
                <a:chExt cx="2808312" cy="2520280"/>
              </a:xfrm>
            </p:grpSpPr>
            <p:sp>
              <p:nvSpPr>
                <p:cNvPr id="95" name="94 Rectángulo"/>
                <p:cNvSpPr/>
                <p:nvPr/>
              </p:nvSpPr>
              <p:spPr>
                <a:xfrm>
                  <a:off x="611560" y="1844824"/>
                  <a:ext cx="2808312" cy="2088232"/>
                </a:xfrm>
                <a:prstGeom prst="rect">
                  <a:avLst/>
                </a:prstGeom>
                <a:solidFill>
                  <a:schemeClr val="bg1"/>
                </a:solidFill>
                <a:ln w="28575">
                  <a:solidFill>
                    <a:srgbClr val="060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91 Grupo"/>
                <p:cNvGrpSpPr/>
                <p:nvPr/>
              </p:nvGrpSpPr>
              <p:grpSpPr>
                <a:xfrm>
                  <a:off x="683294" y="1412776"/>
                  <a:ext cx="2679003" cy="2488600"/>
                  <a:chOff x="811877" y="1516722"/>
                  <a:chExt cx="2679003" cy="2488600"/>
                </a:xfrm>
              </p:grpSpPr>
              <p:grpSp>
                <p:nvGrpSpPr>
                  <p:cNvPr id="9" name="80 Grupo"/>
                  <p:cNvGrpSpPr/>
                  <p:nvPr/>
                </p:nvGrpSpPr>
                <p:grpSpPr>
                  <a:xfrm>
                    <a:off x="811877" y="1984694"/>
                    <a:ext cx="2679003" cy="2020628"/>
                    <a:chOff x="590946" y="1988840"/>
                    <a:chExt cx="2828926" cy="2165686"/>
                  </a:xfrm>
                </p:grpSpPr>
                <p:grpSp>
                  <p:nvGrpSpPr>
                    <p:cNvPr id="10" name="77 Grupo"/>
                    <p:cNvGrpSpPr/>
                    <p:nvPr/>
                  </p:nvGrpSpPr>
                  <p:grpSpPr>
                    <a:xfrm>
                      <a:off x="590946" y="1988840"/>
                      <a:ext cx="2828926" cy="2165686"/>
                      <a:chOff x="590946" y="1988840"/>
                      <a:chExt cx="2828926" cy="2165686"/>
                    </a:xfrm>
                  </p:grpSpPr>
                  <p:grpSp>
                    <p:nvGrpSpPr>
                      <p:cNvPr id="11" name="Group 16"/>
                      <p:cNvGrpSpPr>
                        <a:grpSpLocks/>
                      </p:cNvGrpSpPr>
                      <p:nvPr/>
                    </p:nvGrpSpPr>
                    <p:grpSpPr bwMode="auto">
                      <a:xfrm>
                        <a:off x="590946" y="1993560"/>
                        <a:ext cx="2807606" cy="2160966"/>
                        <a:chOff x="3792" y="2488"/>
                        <a:chExt cx="1455" cy="1116"/>
                      </a:xfrm>
                    </p:grpSpPr>
                    <p:pic>
                      <p:nvPicPr>
                        <p:cNvPr id="71" name="Picture 6" descr="fig2a"/>
                        <p:cNvPicPr>
                          <a:picLocks noChangeArrowheads="1"/>
                        </p:cNvPicPr>
                        <p:nvPr/>
                      </p:nvPicPr>
                      <p:blipFill>
                        <a:blip r:embed="rId7" cstate="print"/>
                        <a:srcRect t="6250" r="54625"/>
                        <a:stretch>
                          <a:fillRect/>
                        </a:stretch>
                      </p:blipFill>
                      <p:spPr bwMode="auto">
                        <a:xfrm>
                          <a:off x="3792" y="2488"/>
                          <a:ext cx="1455" cy="1116"/>
                        </a:xfrm>
                        <a:prstGeom prst="rect">
                          <a:avLst/>
                        </a:prstGeom>
                        <a:noFill/>
                        <a:ln w="9525">
                          <a:noFill/>
                          <a:miter lim="800000"/>
                          <a:headEnd/>
                          <a:tailEnd/>
                        </a:ln>
                      </p:spPr>
                    </p:pic>
                    <p:sp>
                      <p:nvSpPr>
                        <p:cNvPr id="72" name="Rectangle 15"/>
                        <p:cNvSpPr>
                          <a:spLocks noChangeArrowheads="1"/>
                        </p:cNvSpPr>
                        <p:nvPr/>
                      </p:nvSpPr>
                      <p:spPr bwMode="auto">
                        <a:xfrm>
                          <a:off x="4659" y="2530"/>
                          <a:ext cx="572" cy="596"/>
                        </a:xfrm>
                        <a:prstGeom prst="rect">
                          <a:avLst/>
                        </a:prstGeom>
                        <a:solidFill>
                          <a:schemeClr val="bg1"/>
                        </a:solidFill>
                        <a:ln w="12700">
                          <a:noFill/>
                          <a:miter lim="800000"/>
                          <a:headEnd/>
                          <a:tailEnd/>
                        </a:ln>
                      </p:spPr>
                      <p:txBody>
                        <a:bodyPr wrap="none" anchor="ctr"/>
                        <a:lstStyle/>
                        <a:p>
                          <a:endParaRPr lang="en-US"/>
                        </a:p>
                      </p:txBody>
                    </p:sp>
                  </p:grpSp>
                  <p:cxnSp>
                    <p:nvCxnSpPr>
                      <p:cNvPr id="74" name="73 Conector recto"/>
                      <p:cNvCxnSpPr/>
                      <p:nvPr/>
                    </p:nvCxnSpPr>
                    <p:spPr>
                      <a:xfrm flipV="1">
                        <a:off x="3419872" y="2204864"/>
                        <a:ext cx="0" cy="1440160"/>
                      </a:xfrm>
                      <a:prstGeom prst="line">
                        <a:avLst/>
                      </a:prstGeom>
                      <a:ln w="28575">
                        <a:noFill/>
                      </a:ln>
                    </p:spPr>
                    <p:style>
                      <a:lnRef idx="1">
                        <a:schemeClr val="accent1"/>
                      </a:lnRef>
                      <a:fillRef idx="0">
                        <a:schemeClr val="accent1"/>
                      </a:fillRef>
                      <a:effectRef idx="0">
                        <a:schemeClr val="accent1"/>
                      </a:effectRef>
                      <a:fontRef idx="minor">
                        <a:schemeClr val="tx1"/>
                      </a:fontRef>
                    </p:style>
                  </p:cxnSp>
                  <p:cxnSp>
                    <p:nvCxnSpPr>
                      <p:cNvPr id="76" name="75 Conector recto"/>
                      <p:cNvCxnSpPr/>
                      <p:nvPr/>
                    </p:nvCxnSpPr>
                    <p:spPr>
                      <a:xfrm>
                        <a:off x="1043608" y="1988840"/>
                        <a:ext cx="2376264" cy="0"/>
                      </a:xfrm>
                      <a:prstGeom prst="line">
                        <a:avLst/>
                      </a:prstGeom>
                      <a:ln w="28575">
                        <a:noFill/>
                      </a:ln>
                    </p:spPr>
                    <p:style>
                      <a:lnRef idx="1">
                        <a:schemeClr val="accent1"/>
                      </a:lnRef>
                      <a:fillRef idx="0">
                        <a:schemeClr val="accent1"/>
                      </a:fillRef>
                      <a:effectRef idx="0">
                        <a:schemeClr val="accent1"/>
                      </a:effectRef>
                      <a:fontRef idx="minor">
                        <a:schemeClr val="tx1"/>
                      </a:fontRef>
                    </p:style>
                  </p:cxnSp>
                </p:grpSp>
                <p:cxnSp>
                  <p:nvCxnSpPr>
                    <p:cNvPr id="80" name="79 Conector recto"/>
                    <p:cNvCxnSpPr/>
                    <p:nvPr/>
                  </p:nvCxnSpPr>
                  <p:spPr>
                    <a:xfrm flipV="1">
                      <a:off x="3419872" y="1988840"/>
                      <a:ext cx="0" cy="216024"/>
                    </a:xfrm>
                    <a:prstGeom prst="line">
                      <a:avLst/>
                    </a:prstGeom>
                    <a:ln w="28575">
                      <a:noFill/>
                    </a:ln>
                  </p:spPr>
                  <p:style>
                    <a:lnRef idx="1">
                      <a:schemeClr val="accent1"/>
                    </a:lnRef>
                    <a:fillRef idx="0">
                      <a:schemeClr val="accent1"/>
                    </a:fillRef>
                    <a:effectRef idx="0">
                      <a:schemeClr val="accent1"/>
                    </a:effectRef>
                    <a:fontRef idx="minor">
                      <a:schemeClr val="tx1"/>
                    </a:fontRef>
                  </p:style>
                </p:cxnSp>
              </p:grpSp>
              <p:sp>
                <p:nvSpPr>
                  <p:cNvPr id="90" name="89 CuadroTexto"/>
                  <p:cNvSpPr txBox="1"/>
                  <p:nvPr/>
                </p:nvSpPr>
                <p:spPr>
                  <a:xfrm>
                    <a:off x="1187395" y="1516722"/>
                    <a:ext cx="1895797" cy="411782"/>
                  </a:xfrm>
                  <a:prstGeom prst="rect">
                    <a:avLst/>
                  </a:prstGeom>
                  <a:noFill/>
                  <a:ln>
                    <a:noFill/>
                  </a:ln>
                </p:spPr>
                <p:txBody>
                  <a:bodyPr wrap="none" rtlCol="0">
                    <a:spAutoFit/>
                  </a:bodyPr>
                  <a:lstStyle/>
                  <a:p>
                    <a:r>
                      <a:rPr lang="en-GB" sz="2000" b="1" dirty="0" smtClean="0">
                        <a:solidFill>
                          <a:srgbClr val="060ABA"/>
                        </a:solidFill>
                      </a:rPr>
                      <a:t>Centroid shift</a:t>
                    </a:r>
                    <a:endParaRPr lang="es-ES" sz="2000" b="1" dirty="0">
                      <a:solidFill>
                        <a:srgbClr val="060ABA"/>
                      </a:solidFill>
                      <a:effectLst>
                        <a:outerShdw blurRad="38100" dist="38100" dir="2700000" algn="tl">
                          <a:srgbClr val="000000">
                            <a:alpha val="43137"/>
                          </a:srgbClr>
                        </a:outerShdw>
                      </a:effectLst>
                    </a:endParaRPr>
                  </a:p>
                </p:txBody>
              </p:sp>
            </p:grpSp>
          </p:grpSp>
          <p:pic>
            <p:nvPicPr>
              <p:cNvPr id="8196" name="Picture 4"/>
              <p:cNvPicPr>
                <a:picLocks noChangeAspect="1" noChangeArrowheads="1"/>
              </p:cNvPicPr>
              <p:nvPr/>
            </p:nvPicPr>
            <p:blipFill>
              <a:blip r:embed="rId8" cstate="print"/>
              <a:srcRect l="5767" t="18500" b="18501"/>
              <a:stretch>
                <a:fillRect/>
              </a:stretch>
            </p:blipFill>
            <p:spPr bwMode="auto">
              <a:xfrm>
                <a:off x="6516216" y="6021288"/>
                <a:ext cx="1584176" cy="540812"/>
              </a:xfrm>
              <a:prstGeom prst="rect">
                <a:avLst/>
              </a:prstGeom>
              <a:noFill/>
              <a:ln w="9525">
                <a:solidFill>
                  <a:srgbClr val="080DEE"/>
                </a:solidFill>
                <a:miter lim="800000"/>
                <a:headEnd/>
                <a:tailEnd/>
              </a:ln>
            </p:spPr>
          </p:pic>
        </p:grpSp>
        <p:sp>
          <p:nvSpPr>
            <p:cNvPr id="38" name="TextBox 32"/>
            <p:cNvSpPr txBox="1">
              <a:spLocks noChangeArrowheads="1"/>
            </p:cNvSpPr>
            <p:nvPr/>
          </p:nvSpPr>
          <p:spPr bwMode="auto">
            <a:xfrm>
              <a:off x="7092280" y="6104329"/>
              <a:ext cx="102592" cy="276999"/>
            </a:xfrm>
            <a:prstGeom prst="rect">
              <a:avLst/>
            </a:prstGeom>
            <a:solidFill>
              <a:srgbClr val="FFFFFF"/>
            </a:solidFill>
            <a:ln w="9525">
              <a:noFill/>
              <a:miter lim="800000"/>
              <a:headEnd/>
              <a:tailEnd/>
            </a:ln>
          </p:spPr>
          <p:txBody>
            <a:bodyPr wrap="none" lIns="0" tIns="0" rIns="0" bIns="0">
              <a:spAutoFit/>
            </a:bodyPr>
            <a:lstStyle/>
            <a:p>
              <a:r>
                <a:rPr lang="en-US" dirty="0" smtClean="0">
                  <a:solidFill>
                    <a:schemeClr val="tx1"/>
                  </a:solidFill>
                  <a:latin typeface="Symbol" pitchFamily="18" charset="2"/>
                </a:rPr>
                <a:t>t</a:t>
              </a:r>
              <a:endParaRPr lang="en-US" sz="2000" baseline="30000" dirty="0">
                <a:solidFill>
                  <a:schemeClr val="tx1"/>
                </a:solidFill>
                <a:latin typeface="Arial Narrow" pitchFamily="34" charset="0"/>
              </a:endParaRPr>
            </a:p>
          </p:txBody>
        </p:sp>
      </p:grpSp>
    </p:spTree>
    <p:extLst>
      <p:ext uri="{BB962C8B-B14F-4D97-AF65-F5344CB8AC3E}">
        <p14:creationId xmlns:p14="http://schemas.microsoft.com/office/powerpoint/2010/main" xmlns="" val="183893994"/>
      </p:ext>
    </p:extLst>
  </p:cSld>
  <p:clrMapOvr>
    <a:masterClrMapping/>
  </p:clrMapOvr>
  <p:transition spd="med">
    <p:pull dir="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p:cNvSpPr txBox="1">
            <a:spLocks noChangeArrowheads="1"/>
          </p:cNvSpPr>
          <p:nvPr/>
        </p:nvSpPr>
        <p:spPr bwMode="auto">
          <a:xfrm>
            <a:off x="395536"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p:txBody>
      </p:sp>
      <p:sp>
        <p:nvSpPr>
          <p:cNvPr id="162" name="161 CuadroTexto"/>
          <p:cNvSpPr txBox="1"/>
          <p:nvPr/>
        </p:nvSpPr>
        <p:spPr>
          <a:xfrm>
            <a:off x="2721651" y="692696"/>
            <a:ext cx="3794565" cy="523220"/>
          </a:xfrm>
          <a:prstGeom prst="rect">
            <a:avLst/>
          </a:prstGeom>
          <a:noFill/>
        </p:spPr>
        <p:txBody>
          <a:bodyPr wrap="none" rtlCol="0">
            <a:spAutoFit/>
          </a:bodyPr>
          <a:lstStyle/>
          <a:p>
            <a:r>
              <a:rPr lang="en-GB" sz="2800" b="1" dirty="0" smtClean="0">
                <a:solidFill>
                  <a:srgbClr val="060ABA"/>
                </a:solidFill>
                <a:effectLst>
                  <a:outerShdw blurRad="38100" dist="38100" dir="2700000" algn="tl">
                    <a:srgbClr val="000000">
                      <a:alpha val="43137"/>
                    </a:srgbClr>
                  </a:outerShdw>
                </a:effectLst>
              </a:rPr>
              <a:t>Fast-Timing Methods</a:t>
            </a:r>
            <a:endParaRPr lang="es-ES" sz="2800" dirty="0">
              <a:solidFill>
                <a:srgbClr val="060ABA"/>
              </a:solidFill>
              <a:effectLst>
                <a:outerShdw blurRad="38100" dist="38100" dir="2700000" algn="tl">
                  <a:srgbClr val="000000">
                    <a:alpha val="43137"/>
                  </a:srgbClr>
                </a:outerShdw>
              </a:effectLst>
            </a:endParaRPr>
          </a:p>
        </p:txBody>
      </p:sp>
      <p:sp>
        <p:nvSpPr>
          <p:cNvPr id="472" name="47 CuadroTexto"/>
          <p:cNvSpPr txBox="1"/>
          <p:nvPr/>
        </p:nvSpPr>
        <p:spPr>
          <a:xfrm rot="900000">
            <a:off x="3084357" y="4768599"/>
            <a:ext cx="155296" cy="141250"/>
          </a:xfrm>
          <a:prstGeom prst="rect">
            <a:avLst/>
          </a:prstGeom>
          <a:noFill/>
        </p:spPr>
        <p:txBody>
          <a:bodyPr wrap="square" rtlCol="0">
            <a:spAutoFit/>
          </a:bodyPr>
          <a:lstStyle/>
          <a:p>
            <a:pPr algn="ctr"/>
            <a:r>
              <a:rPr lang="en-GB" sz="1100" b="1" dirty="0" smtClean="0">
                <a:solidFill>
                  <a:schemeClr val="bg1"/>
                </a:solidFill>
              </a:rPr>
              <a:t>1</a:t>
            </a:r>
            <a:endParaRPr lang="en-GB" b="1" dirty="0">
              <a:solidFill>
                <a:schemeClr val="bg1"/>
              </a:solidFill>
            </a:endParaRPr>
          </a:p>
        </p:txBody>
      </p:sp>
      <p:sp>
        <p:nvSpPr>
          <p:cNvPr id="541"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pic>
        <p:nvPicPr>
          <p:cNvPr id="68" name="Picture 5"/>
          <p:cNvPicPr>
            <a:picLocks noChangeAspect="1" noChangeArrowheads="1"/>
          </p:cNvPicPr>
          <p:nvPr/>
        </p:nvPicPr>
        <p:blipFill>
          <a:blip r:embed="rId3" cstate="print"/>
          <a:srcRect/>
          <a:stretch>
            <a:fillRect/>
          </a:stretch>
        </p:blipFill>
        <p:spPr bwMode="auto">
          <a:xfrm>
            <a:off x="5148064" y="2529280"/>
            <a:ext cx="3635896" cy="2699920"/>
          </a:xfrm>
          <a:prstGeom prst="rect">
            <a:avLst/>
          </a:prstGeom>
          <a:noFill/>
          <a:ln w="28575">
            <a:solidFill>
              <a:srgbClr val="060ABA"/>
            </a:solidFill>
            <a:miter lim="800000"/>
            <a:headEnd/>
            <a:tailEnd/>
          </a:ln>
        </p:spPr>
      </p:pic>
      <p:pic>
        <p:nvPicPr>
          <p:cNvPr id="100" name="Picture 7"/>
          <p:cNvPicPr>
            <a:picLocks noChangeAspect="1" noChangeArrowheads="1"/>
          </p:cNvPicPr>
          <p:nvPr/>
        </p:nvPicPr>
        <p:blipFill>
          <a:blip r:embed="rId4" cstate="print"/>
          <a:srcRect/>
          <a:stretch>
            <a:fillRect/>
          </a:stretch>
        </p:blipFill>
        <p:spPr bwMode="auto">
          <a:xfrm>
            <a:off x="467544" y="2492896"/>
            <a:ext cx="3661469" cy="2736304"/>
          </a:xfrm>
          <a:prstGeom prst="rect">
            <a:avLst/>
          </a:prstGeom>
          <a:noFill/>
          <a:ln w="19050">
            <a:solidFill>
              <a:srgbClr val="060ABA"/>
            </a:solidFill>
            <a:miter lim="800000"/>
            <a:headEnd/>
            <a:tailEnd/>
          </a:ln>
        </p:spPr>
      </p:pic>
      <p:sp>
        <p:nvSpPr>
          <p:cNvPr id="26" name="25 Rectángulo"/>
          <p:cNvSpPr/>
          <p:nvPr/>
        </p:nvSpPr>
        <p:spPr>
          <a:xfrm>
            <a:off x="3491880" y="2564904"/>
            <a:ext cx="43204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Rectángulo"/>
          <p:cNvSpPr/>
          <p:nvPr/>
        </p:nvSpPr>
        <p:spPr>
          <a:xfrm>
            <a:off x="5652120" y="2564904"/>
            <a:ext cx="43204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Flecha derecha"/>
          <p:cNvSpPr/>
          <p:nvPr/>
        </p:nvSpPr>
        <p:spPr>
          <a:xfrm>
            <a:off x="4377429" y="3585878"/>
            <a:ext cx="546056" cy="370356"/>
          </a:xfrm>
          <a:prstGeom prst="rightArrow">
            <a:avLst/>
          </a:prstGeom>
          <a:solidFill>
            <a:schemeClr val="accent1">
              <a:lumMod val="7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 name="31 Grupo"/>
          <p:cNvGrpSpPr/>
          <p:nvPr/>
        </p:nvGrpSpPr>
        <p:grpSpPr>
          <a:xfrm>
            <a:off x="251520" y="5877272"/>
            <a:ext cx="8496944" cy="461665"/>
            <a:chOff x="251520" y="5877272"/>
            <a:chExt cx="8496944" cy="461665"/>
          </a:xfrm>
        </p:grpSpPr>
        <p:sp>
          <p:nvSpPr>
            <p:cNvPr id="25" name="24 CuadroTexto"/>
            <p:cNvSpPr txBox="1"/>
            <p:nvPr/>
          </p:nvSpPr>
          <p:spPr>
            <a:xfrm>
              <a:off x="251520" y="5877272"/>
              <a:ext cx="4216219" cy="461665"/>
            </a:xfrm>
            <a:prstGeom prst="rect">
              <a:avLst/>
            </a:prstGeom>
            <a:noFill/>
          </p:spPr>
          <p:txBody>
            <a:bodyPr wrap="none" rtlCol="0">
              <a:spAutoFit/>
            </a:bodyPr>
            <a:lstStyle/>
            <a:p>
              <a:r>
                <a:rPr lang="en-GB" sz="2400" b="1" dirty="0" smtClean="0">
                  <a:solidFill>
                    <a:srgbClr val="C00000"/>
                  </a:solidFill>
                  <a:latin typeface="Arial" pitchFamily="34" charset="0"/>
                  <a:cs typeface="Arial" pitchFamily="34" charset="0"/>
                </a:rPr>
                <a:t> The better time resolution  </a:t>
              </a:r>
              <a:endParaRPr lang="es-ES" sz="2400" dirty="0">
                <a:latin typeface="Arial" pitchFamily="34" charset="0"/>
                <a:cs typeface="Arial" pitchFamily="34" charset="0"/>
              </a:endParaRPr>
            </a:p>
          </p:txBody>
        </p:sp>
        <p:sp>
          <p:nvSpPr>
            <p:cNvPr id="28" name="27 CuadroTexto"/>
            <p:cNvSpPr txBox="1"/>
            <p:nvPr/>
          </p:nvSpPr>
          <p:spPr>
            <a:xfrm>
              <a:off x="5146196" y="5877272"/>
              <a:ext cx="3602268" cy="461665"/>
            </a:xfrm>
            <a:prstGeom prst="rect">
              <a:avLst/>
            </a:prstGeom>
            <a:noFill/>
          </p:spPr>
          <p:txBody>
            <a:bodyPr wrap="none" rtlCol="0">
              <a:spAutoFit/>
            </a:bodyPr>
            <a:lstStyle/>
            <a:p>
              <a:r>
                <a:rPr lang="en-GB" sz="2400" b="1" dirty="0" smtClean="0">
                  <a:solidFill>
                    <a:srgbClr val="C00000"/>
                  </a:solidFill>
                  <a:latin typeface="Arial" pitchFamily="34" charset="0"/>
                  <a:cs typeface="Arial" pitchFamily="34" charset="0"/>
                </a:rPr>
                <a:t> The better sensitivity   </a:t>
              </a:r>
              <a:endParaRPr lang="es-ES" sz="2400" dirty="0">
                <a:latin typeface="Arial" pitchFamily="34" charset="0"/>
                <a:cs typeface="Arial" pitchFamily="34" charset="0"/>
              </a:endParaRPr>
            </a:p>
          </p:txBody>
        </p:sp>
        <p:sp>
          <p:nvSpPr>
            <p:cNvPr id="30" name="29 Flecha derecha"/>
            <p:cNvSpPr/>
            <p:nvPr/>
          </p:nvSpPr>
          <p:spPr>
            <a:xfrm>
              <a:off x="4427984" y="5949280"/>
              <a:ext cx="546056" cy="360040"/>
            </a:xfrm>
            <a:prstGeom prst="rightArrow">
              <a:avLst/>
            </a:prstGeom>
            <a:solidFill>
              <a:schemeClr val="accent1">
                <a:lumMod val="7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1" name="8 CuadroTexto"/>
          <p:cNvSpPr txBox="1">
            <a:spLocks noChangeArrowheads="1"/>
          </p:cNvSpPr>
          <p:nvPr/>
        </p:nvSpPr>
        <p:spPr bwMode="auto">
          <a:xfrm>
            <a:off x="0" y="1640413"/>
            <a:ext cx="9144000" cy="492443"/>
          </a:xfrm>
          <a:prstGeom prst="rect">
            <a:avLst/>
          </a:prstGeom>
          <a:noFill/>
          <a:ln w="9525">
            <a:noFill/>
            <a:miter lim="800000"/>
            <a:headEnd/>
            <a:tailEnd/>
          </a:ln>
        </p:spPr>
        <p:txBody>
          <a:bodyPr wrap="square">
            <a:spAutoFit/>
          </a:bodyPr>
          <a:lstStyle/>
          <a:p>
            <a:pPr algn="ctr"/>
            <a:r>
              <a:rPr lang="en-GB" sz="2600" b="1" dirty="0">
                <a:effectLst>
                  <a:outerShdw blurRad="38100" dist="38100" dir="2700000" algn="tl">
                    <a:srgbClr val="000000">
                      <a:alpha val="43137"/>
                    </a:srgbClr>
                  </a:outerShdw>
                </a:effectLst>
              </a:rPr>
              <a:t> </a:t>
            </a:r>
            <a:r>
              <a:rPr lang="en-GB" sz="2600" b="1" dirty="0" smtClean="0">
                <a:solidFill>
                  <a:srgbClr val="9E0000"/>
                </a:solidFill>
                <a:effectLst>
                  <a:outerShdw blurRad="38100" dist="38100" dir="2700000" algn="tl">
                    <a:srgbClr val="000000">
                      <a:alpha val="43137"/>
                    </a:srgbClr>
                  </a:outerShdw>
                </a:effectLst>
              </a:rPr>
              <a:t>Optimization of the time resolution of the Setup</a:t>
            </a:r>
            <a:r>
              <a:rPr lang="en-GB" sz="2600" b="1" dirty="0" smtClean="0">
                <a:effectLst>
                  <a:outerShdw blurRad="38100" dist="38100" dir="2700000" algn="tl">
                    <a:srgbClr val="000000">
                      <a:alpha val="43137"/>
                    </a:srgbClr>
                  </a:outerShdw>
                </a:effectLst>
              </a:rPr>
              <a:t> </a:t>
            </a:r>
            <a:endParaRPr lang="es-ES_tradnl" sz="2600" dirty="0">
              <a:effectLst>
                <a:outerShdw blurRad="38100" dist="38100" dir="2700000" algn="tl">
                  <a:srgbClr val="000000">
                    <a:alpha val="43137"/>
                  </a:srgbClr>
                </a:outerShdw>
              </a:effectLst>
            </a:endParaRPr>
          </a:p>
        </p:txBody>
      </p:sp>
      <p:sp>
        <p:nvSpPr>
          <p:cNvPr id="34" name="30 Marcador de número de diapositiva"/>
          <p:cNvSpPr>
            <a:spLocks noGrp="1"/>
          </p:cNvSpPr>
          <p:nvPr>
            <p:ph type="sldNum" sz="quarter" idx="12"/>
          </p:nvPr>
        </p:nvSpPr>
        <p:spPr>
          <a:xfrm>
            <a:off x="8748464" y="6619651"/>
            <a:ext cx="395536" cy="265733"/>
          </a:xfrm>
        </p:spPr>
        <p:txBody>
          <a:bodyPr/>
          <a:lstStyle/>
          <a:p>
            <a:pPr>
              <a:defRPr/>
            </a:pPr>
            <a:fld id="{98A2EE96-BED7-4DAD-871F-BA89A52F8872}" type="slidenum">
              <a:rPr lang="es-ES" b="1" smtClean="0">
                <a:solidFill>
                  <a:schemeClr val="tx1"/>
                </a:solidFill>
              </a:rPr>
              <a:pPr>
                <a:defRPr/>
              </a:pPr>
              <a:t>69</a:t>
            </a:fld>
            <a:endParaRPr lang="es-ES" b="1" dirty="0">
              <a:solidFill>
                <a:schemeClr val="tx1"/>
              </a:solidFill>
            </a:endParaRPr>
          </a:p>
        </p:txBody>
      </p:sp>
    </p:spTree>
    <p:extLst>
      <p:ext uri="{BB962C8B-B14F-4D97-AF65-F5344CB8AC3E}">
        <p14:creationId xmlns:p14="http://schemas.microsoft.com/office/powerpoint/2010/main" xmlns="" val="183893994"/>
      </p:ext>
    </p:extLst>
  </p:cSld>
  <p:clrMapOvr>
    <a:masterClrMapping/>
  </p:clrMapOvr>
  <p:transition spd="med">
    <p:pull dir="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946" name="Text Box 18"/>
          <p:cNvSpPr txBox="1">
            <a:spLocks noChangeArrowheads="1"/>
          </p:cNvSpPr>
          <p:nvPr/>
        </p:nvSpPr>
        <p:spPr bwMode="auto">
          <a:xfrm>
            <a:off x="251520" y="5373216"/>
            <a:ext cx="3419475" cy="861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2" tIns="45700" rIns="91402" bIns="4570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r>
              <a:rPr lang="en-US" sz="1600" b="1" dirty="0">
                <a:solidFill>
                  <a:schemeClr val="accent2"/>
                </a:solidFill>
                <a:latin typeface="Arial" charset="0"/>
              </a:rPr>
              <a:t>HPGe:</a:t>
            </a:r>
            <a:r>
              <a:rPr lang="en-US" sz="1600" dirty="0">
                <a:solidFill>
                  <a:schemeClr val="accent2"/>
                </a:solidFill>
                <a:latin typeface="Arial" charset="0"/>
              </a:rPr>
              <a:t>  </a:t>
            </a:r>
            <a:r>
              <a:rPr lang="en-US" sz="1600" b="1" dirty="0">
                <a:solidFill>
                  <a:schemeClr val="accent2"/>
                </a:solidFill>
                <a:latin typeface="Arial" charset="0"/>
              </a:rPr>
              <a:t>BRANCH SELECTION</a:t>
            </a:r>
          </a:p>
          <a:p>
            <a:pPr eaLnBrk="1" hangingPunct="1"/>
            <a:r>
              <a:rPr lang="en-US" sz="1600" dirty="0" smtClean="0">
                <a:solidFill>
                  <a:schemeClr val="tx1"/>
                </a:solidFill>
                <a:latin typeface="Arial" charset="0"/>
              </a:rPr>
              <a:t>Good </a:t>
            </a:r>
            <a:r>
              <a:rPr lang="en-US" sz="1600" dirty="0">
                <a:solidFill>
                  <a:schemeClr val="tx1"/>
                </a:solidFill>
                <a:latin typeface="Arial" charset="0"/>
              </a:rPr>
              <a:t>energy resolution</a:t>
            </a:r>
          </a:p>
          <a:p>
            <a:pPr eaLnBrk="1" hangingPunct="1"/>
            <a:r>
              <a:rPr lang="en-US" sz="1600" dirty="0">
                <a:solidFill>
                  <a:schemeClr val="tx1"/>
                </a:solidFill>
                <a:latin typeface="Arial" charset="0"/>
              </a:rPr>
              <a:t>Poor time response</a:t>
            </a:r>
            <a:endParaRPr lang="el-GR" sz="1600" dirty="0">
              <a:solidFill>
                <a:schemeClr val="tx1"/>
              </a:solidFill>
              <a:latin typeface="Arial" charset="0"/>
            </a:endParaRPr>
          </a:p>
        </p:txBody>
      </p:sp>
      <p:sp>
        <p:nvSpPr>
          <p:cNvPr id="1532947" name="Text Box 19"/>
          <p:cNvSpPr txBox="1">
            <a:spLocks noChangeArrowheads="1"/>
          </p:cNvSpPr>
          <p:nvPr/>
        </p:nvSpPr>
        <p:spPr bwMode="auto">
          <a:xfrm>
            <a:off x="6450013" y="5373216"/>
            <a:ext cx="2693987" cy="830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2" tIns="45700" rIns="91402" bIns="4570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r>
              <a:rPr lang="en-US" sz="1600" b="1" dirty="0">
                <a:solidFill>
                  <a:srgbClr val="060ABA"/>
                </a:solidFill>
                <a:latin typeface="Arial" charset="0"/>
              </a:rPr>
              <a:t>LaBr</a:t>
            </a:r>
            <a:r>
              <a:rPr lang="en-US" sz="1600" b="1" baseline="-25000" dirty="0">
                <a:solidFill>
                  <a:srgbClr val="060ABA"/>
                </a:solidFill>
                <a:latin typeface="Arial" charset="0"/>
              </a:rPr>
              <a:t>3</a:t>
            </a:r>
            <a:r>
              <a:rPr lang="en-US" sz="1600" b="1" dirty="0">
                <a:solidFill>
                  <a:srgbClr val="060ABA"/>
                </a:solidFill>
                <a:latin typeface="Arial" charset="0"/>
              </a:rPr>
              <a:t>(Ce)/BaF</a:t>
            </a:r>
            <a:r>
              <a:rPr lang="en-US" sz="1600" b="1" baseline="-25000" dirty="0">
                <a:solidFill>
                  <a:srgbClr val="060ABA"/>
                </a:solidFill>
                <a:latin typeface="Arial" charset="0"/>
              </a:rPr>
              <a:t>2</a:t>
            </a:r>
            <a:r>
              <a:rPr lang="en-US" sz="1600" b="1" dirty="0">
                <a:solidFill>
                  <a:srgbClr val="060ABA"/>
                </a:solidFill>
                <a:latin typeface="Arial" charset="0"/>
              </a:rPr>
              <a:t>: TIMING</a:t>
            </a:r>
          </a:p>
          <a:p>
            <a:pPr eaLnBrk="1" hangingPunct="1"/>
            <a:r>
              <a:rPr lang="en-US" sz="1600" dirty="0">
                <a:solidFill>
                  <a:schemeClr val="tx1"/>
                </a:solidFill>
                <a:latin typeface="Arial" charset="0"/>
              </a:rPr>
              <a:t>Fast response </a:t>
            </a:r>
            <a:r>
              <a:rPr lang="el-GR" sz="1600" dirty="0">
                <a:solidFill>
                  <a:schemeClr val="tx1"/>
                </a:solidFill>
                <a:latin typeface="Arial" charset="0"/>
              </a:rPr>
              <a:t>γ</a:t>
            </a:r>
            <a:r>
              <a:rPr lang="en-US" sz="1600" dirty="0">
                <a:solidFill>
                  <a:schemeClr val="tx1"/>
                </a:solidFill>
                <a:latin typeface="Arial" charset="0"/>
              </a:rPr>
              <a:t>-detectors </a:t>
            </a:r>
          </a:p>
          <a:p>
            <a:pPr eaLnBrk="1" hangingPunct="1"/>
            <a:r>
              <a:rPr lang="en-US" sz="1600" dirty="0">
                <a:solidFill>
                  <a:schemeClr val="tx1"/>
                </a:solidFill>
                <a:latin typeface="Arial" charset="0"/>
              </a:rPr>
              <a:t>Stop detectors</a:t>
            </a:r>
            <a:endParaRPr lang="en-US" sz="1600" dirty="0">
              <a:solidFill>
                <a:srgbClr val="00C405"/>
              </a:solidFill>
              <a:latin typeface="Arial" charset="0"/>
            </a:endParaRPr>
          </a:p>
        </p:txBody>
      </p:sp>
      <p:sp>
        <p:nvSpPr>
          <p:cNvPr id="1532948" name="Text Box 20"/>
          <p:cNvSpPr txBox="1">
            <a:spLocks noChangeArrowheads="1"/>
          </p:cNvSpPr>
          <p:nvPr/>
        </p:nvSpPr>
        <p:spPr bwMode="auto">
          <a:xfrm>
            <a:off x="3403602" y="5373216"/>
            <a:ext cx="3197225" cy="861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2" tIns="45700" rIns="91402" bIns="4570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r>
              <a:rPr lang="en-US" sz="1600" b="1" dirty="0">
                <a:solidFill>
                  <a:schemeClr val="tx1"/>
                </a:solidFill>
                <a:latin typeface="Arial" charset="0"/>
              </a:rPr>
              <a:t>Plastic </a:t>
            </a:r>
            <a:r>
              <a:rPr lang="en-US" sz="1600" b="1" dirty="0">
                <a:solidFill>
                  <a:schemeClr val="tx1"/>
                </a:solidFill>
                <a:latin typeface="Arial" charset="0"/>
                <a:sym typeface="Symbol" charset="0"/>
              </a:rPr>
              <a:t> scintillator: TIMING</a:t>
            </a:r>
          </a:p>
          <a:p>
            <a:pPr eaLnBrk="1" hangingPunct="1"/>
            <a:r>
              <a:rPr lang="en-US" sz="1600" dirty="0">
                <a:solidFill>
                  <a:schemeClr val="tx1"/>
                </a:solidFill>
                <a:latin typeface="Arial" charset="0"/>
              </a:rPr>
              <a:t>Fast response </a:t>
            </a:r>
          </a:p>
          <a:p>
            <a:pPr eaLnBrk="1" hangingPunct="1"/>
            <a:r>
              <a:rPr lang="en-US" sz="1600" dirty="0">
                <a:solidFill>
                  <a:schemeClr val="tx1"/>
                </a:solidFill>
                <a:latin typeface="Arial" charset="0"/>
              </a:rPr>
              <a:t>Efficient start detector</a:t>
            </a:r>
            <a:endParaRPr lang="en-US" sz="1600" dirty="0">
              <a:solidFill>
                <a:srgbClr val="00C405"/>
              </a:solidFill>
              <a:latin typeface="Arial" charset="0"/>
            </a:endParaRPr>
          </a:p>
        </p:txBody>
      </p:sp>
      <p:sp>
        <p:nvSpPr>
          <p:cNvPr id="10242" name="Rectangle 12"/>
          <p:cNvSpPr>
            <a:spLocks noChangeArrowheads="1"/>
          </p:cNvSpPr>
          <p:nvPr/>
        </p:nvSpPr>
        <p:spPr bwMode="auto">
          <a:xfrm>
            <a:off x="5220072" y="6505810"/>
            <a:ext cx="3637107" cy="352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104944" tIns="52472" rIns="104944" bIns="52472" anchorCtr="1">
            <a:spAutoFit/>
          </a:bodyPr>
          <a:lstStyle/>
          <a:p>
            <a:pPr algn="ctr">
              <a:spcBef>
                <a:spcPct val="20000"/>
              </a:spcBef>
              <a:buClr>
                <a:schemeClr val="accent2"/>
              </a:buClr>
              <a:buFont typeface="Wingdings" charset="0"/>
              <a:buNone/>
            </a:pPr>
            <a:r>
              <a:rPr lang="en-GB" sz="1600" dirty="0"/>
              <a:t>[H. Mach et al., NPA 523 (1991) 197</a:t>
            </a:r>
            <a:r>
              <a:rPr lang="en-GB" sz="1600" dirty="0" smtClean="0"/>
              <a:t>]</a:t>
            </a:r>
            <a:endParaRPr lang="en-GB" sz="1600" dirty="0"/>
          </a:p>
        </p:txBody>
      </p:sp>
      <p:grpSp>
        <p:nvGrpSpPr>
          <p:cNvPr id="3" name="Group 23"/>
          <p:cNvGrpSpPr>
            <a:grpSpLocks/>
          </p:cNvGrpSpPr>
          <p:nvPr/>
        </p:nvGrpSpPr>
        <p:grpSpPr bwMode="auto">
          <a:xfrm>
            <a:off x="232367" y="1658440"/>
            <a:ext cx="4043881" cy="3570760"/>
            <a:chOff x="0" y="709"/>
            <a:chExt cx="2912" cy="2570"/>
          </a:xfrm>
        </p:grpSpPr>
        <p:pic>
          <p:nvPicPr>
            <p:cNvPr id="10266" name="Picture 14" descr="IMG_3198"/>
            <p:cNvPicPr>
              <a:picLocks noChangeAspect="1" noChangeArrowheads="1"/>
            </p:cNvPicPr>
            <p:nvPr/>
          </p:nvPicPr>
          <p:blipFill>
            <a:blip r:embed="rId3" cstate="print">
              <a:lum bright="12000" contrast="24000"/>
              <a:extLst>
                <a:ext uri="{28A0092B-C50C-407E-A947-70E740481C1C}">
                  <a14:useLocalDpi xmlns:a14="http://schemas.microsoft.com/office/drawing/2010/main" xmlns="" val="0"/>
                </a:ext>
              </a:extLst>
            </a:blip>
            <a:srcRect/>
            <a:stretch>
              <a:fillRect/>
            </a:stretch>
          </p:blipFill>
          <p:spPr bwMode="auto">
            <a:xfrm>
              <a:off x="222" y="726"/>
              <a:ext cx="2690" cy="2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67" name="Text Box 5"/>
            <p:cNvSpPr txBox="1">
              <a:spLocks noChangeArrowheads="1"/>
            </p:cNvSpPr>
            <p:nvPr/>
          </p:nvSpPr>
          <p:spPr bwMode="auto">
            <a:xfrm rot="1779815">
              <a:off x="32" y="1172"/>
              <a:ext cx="673" cy="256"/>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eaLnBrk="1" hangingPunct="1">
                <a:spcBef>
                  <a:spcPct val="50000"/>
                </a:spcBef>
              </a:pPr>
              <a:r>
                <a:rPr lang="sv-SE" sz="2000" dirty="0">
                  <a:solidFill>
                    <a:schemeClr val="accent2"/>
                  </a:solidFill>
                </a:rPr>
                <a:t>HPGe</a:t>
              </a:r>
              <a:endParaRPr lang="en-US" sz="2000" dirty="0">
                <a:solidFill>
                  <a:schemeClr val="accent2"/>
                </a:solidFill>
              </a:endParaRPr>
            </a:p>
          </p:txBody>
        </p:sp>
        <p:sp>
          <p:nvSpPr>
            <p:cNvPr id="10268" name="Text Box 7"/>
            <p:cNvSpPr txBox="1">
              <a:spLocks noChangeArrowheads="1"/>
            </p:cNvSpPr>
            <p:nvPr/>
          </p:nvSpPr>
          <p:spPr bwMode="auto">
            <a:xfrm rot="18611195" flipH="1">
              <a:off x="306" y="2681"/>
              <a:ext cx="909" cy="288"/>
            </a:xfrm>
            <a:prstGeom prst="rect">
              <a:avLst/>
            </a:prstGeom>
            <a:solidFill>
              <a:srgbClr val="FFFF99"/>
            </a:solidFill>
            <a:ln w="9525">
              <a:solidFill>
                <a:schemeClr val="tx1"/>
              </a:solidFill>
              <a:miter lim="800000"/>
              <a:headEnd/>
              <a:tailEnd/>
            </a:ln>
          </p:spPr>
          <p:txBody>
            <a:bodyPr wrap="square">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eaLnBrk="1" hangingPunct="1">
                <a:spcBef>
                  <a:spcPct val="50000"/>
                </a:spcBef>
              </a:pPr>
              <a:r>
                <a:rPr lang="sv-SE" sz="2000" dirty="0">
                  <a:solidFill>
                    <a:srgbClr val="FF0000"/>
                  </a:solidFill>
                </a:rPr>
                <a:t>LaBr</a:t>
              </a:r>
              <a:r>
                <a:rPr lang="sv-SE" sz="2000" baseline="-25000" dirty="0">
                  <a:solidFill>
                    <a:srgbClr val="FF0000"/>
                  </a:solidFill>
                </a:rPr>
                <a:t>3</a:t>
              </a:r>
              <a:r>
                <a:rPr lang="sv-SE" sz="2000" dirty="0">
                  <a:solidFill>
                    <a:srgbClr val="FF0000"/>
                  </a:solidFill>
                </a:rPr>
                <a:t>(Ce)</a:t>
              </a:r>
              <a:r>
                <a:rPr lang="sv-SE" sz="2000" dirty="0">
                  <a:solidFill>
                    <a:schemeClr val="accent2"/>
                  </a:solidFill>
                </a:rPr>
                <a:t> </a:t>
              </a:r>
              <a:endParaRPr lang="en-US" sz="2000" dirty="0">
                <a:solidFill>
                  <a:schemeClr val="accent2"/>
                </a:solidFill>
              </a:endParaRPr>
            </a:p>
          </p:txBody>
        </p:sp>
        <p:sp>
          <p:nvSpPr>
            <p:cNvPr id="10269" name="Text Box 8"/>
            <p:cNvSpPr txBox="1">
              <a:spLocks noChangeArrowheads="1"/>
            </p:cNvSpPr>
            <p:nvPr/>
          </p:nvSpPr>
          <p:spPr bwMode="auto">
            <a:xfrm rot="3303551" flipH="1">
              <a:off x="730" y="885"/>
              <a:ext cx="603" cy="252"/>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eaLnBrk="1" hangingPunct="1">
                <a:spcBef>
                  <a:spcPct val="50000"/>
                </a:spcBef>
              </a:pPr>
              <a:r>
                <a:rPr lang="sv-SE" sz="2000" dirty="0">
                  <a:solidFill>
                    <a:srgbClr val="FF0000"/>
                  </a:solidFill>
                </a:rPr>
                <a:t>BaF</a:t>
              </a:r>
              <a:r>
                <a:rPr lang="sv-SE" sz="2000" baseline="-25000" dirty="0">
                  <a:solidFill>
                    <a:srgbClr val="FF0000"/>
                  </a:solidFill>
                </a:rPr>
                <a:t>2</a:t>
              </a:r>
              <a:endParaRPr lang="en-US" sz="2000" dirty="0">
                <a:solidFill>
                  <a:srgbClr val="FF0000"/>
                </a:solidFill>
              </a:endParaRPr>
            </a:p>
          </p:txBody>
        </p:sp>
        <p:sp>
          <p:nvSpPr>
            <p:cNvPr id="10270" name="Line 9"/>
            <p:cNvSpPr>
              <a:spLocks noChangeShapeType="1"/>
            </p:cNvSpPr>
            <p:nvPr/>
          </p:nvSpPr>
          <p:spPr bwMode="auto">
            <a:xfrm flipV="1">
              <a:off x="222" y="1812"/>
              <a:ext cx="1253" cy="108"/>
            </a:xfrm>
            <a:prstGeom prst="line">
              <a:avLst/>
            </a:prstGeom>
            <a:noFill/>
            <a:ln w="25400">
              <a:solidFill>
                <a:srgbClr val="FF0000"/>
              </a:solidFill>
              <a:prstDash val="dash"/>
              <a:round/>
              <a:headEnd/>
              <a:tailEnd type="stealth" w="med" len="lg"/>
            </a:ln>
            <a:extLst>
              <a:ext uri="{909E8E84-426E-40dd-AFC4-6F175D3DCCD1}">
                <a14:hiddenFill xmlns:a14="http://schemas.microsoft.com/office/drawing/2010/main" xmlns="">
                  <a:noFill/>
                </a14:hiddenFill>
              </a:ext>
            </a:extLst>
          </p:spPr>
          <p:txBody>
            <a:bodyPr/>
            <a:lstStyle/>
            <a:p>
              <a:endParaRPr lang="es-ES"/>
            </a:p>
          </p:txBody>
        </p:sp>
        <p:sp>
          <p:nvSpPr>
            <p:cNvPr id="10271" name="Text Box 10"/>
            <p:cNvSpPr txBox="1">
              <a:spLocks noChangeArrowheads="1"/>
            </p:cNvSpPr>
            <p:nvPr/>
          </p:nvSpPr>
          <p:spPr bwMode="auto">
            <a:xfrm rot="21336122">
              <a:off x="0" y="1833"/>
              <a:ext cx="1502" cy="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eaLnBrk="1" hangingPunct="1">
                <a:spcBef>
                  <a:spcPct val="50000"/>
                </a:spcBef>
              </a:pPr>
              <a:r>
                <a:rPr lang="en-US" sz="2800" b="1" dirty="0">
                  <a:solidFill>
                    <a:srgbClr val="FF0000"/>
                  </a:solidFill>
                </a:rPr>
                <a:t>RIB</a:t>
              </a:r>
            </a:p>
          </p:txBody>
        </p:sp>
        <p:sp>
          <p:nvSpPr>
            <p:cNvPr id="10272" name="Text Box 6"/>
            <p:cNvSpPr txBox="1">
              <a:spLocks noChangeArrowheads="1"/>
            </p:cNvSpPr>
            <p:nvPr/>
          </p:nvSpPr>
          <p:spPr bwMode="auto">
            <a:xfrm rot="21250420">
              <a:off x="1694" y="1563"/>
              <a:ext cx="1022" cy="288"/>
            </a:xfrm>
            <a:prstGeom prst="rect">
              <a:avLst/>
            </a:prstGeom>
            <a:solidFill>
              <a:srgbClr val="FFFF99"/>
            </a:solidFill>
            <a:ln w="9525">
              <a:solidFill>
                <a:schemeClr val="tx1"/>
              </a:solidFill>
              <a:miter lim="800000"/>
              <a:headEnd/>
              <a:tailEnd/>
            </a:ln>
          </p:spPr>
          <p:txBody>
            <a:bodyPr wrap="square">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eaLnBrk="1" hangingPunct="1">
                <a:spcBef>
                  <a:spcPct val="50000"/>
                </a:spcBef>
              </a:pPr>
              <a:r>
                <a:rPr lang="sv-SE" sz="2000" dirty="0">
                  <a:solidFill>
                    <a:schemeClr val="tx1"/>
                  </a:solidFill>
                  <a:sym typeface="Symbol" charset="0"/>
                </a:rPr>
                <a:t> </a:t>
              </a:r>
              <a:r>
                <a:rPr lang="sv-SE" sz="1800" dirty="0">
                  <a:solidFill>
                    <a:schemeClr val="tx1"/>
                  </a:solidFill>
                  <a:sym typeface="Symbol" charset="0"/>
                </a:rPr>
                <a:t>(</a:t>
              </a:r>
              <a:r>
                <a:rPr lang="sv-SE" sz="1800" dirty="0">
                  <a:solidFill>
                    <a:schemeClr val="tx1"/>
                  </a:solidFill>
                </a:rPr>
                <a:t>NE111A</a:t>
              </a:r>
              <a:r>
                <a:rPr lang="sv-SE" sz="1800" b="1" dirty="0">
                  <a:solidFill>
                    <a:schemeClr val="tx1"/>
                  </a:solidFill>
                </a:rPr>
                <a:t>)</a:t>
              </a:r>
              <a:endParaRPr lang="en-US" sz="1800" b="1" dirty="0">
                <a:solidFill>
                  <a:schemeClr val="tx1"/>
                </a:solidFill>
              </a:endParaRPr>
            </a:p>
          </p:txBody>
        </p:sp>
      </p:grpSp>
      <p:pic>
        <p:nvPicPr>
          <p:cNvPr id="1532945" name="Picture 17" descr="0_Stopwatch"/>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39417" y="3346337"/>
            <a:ext cx="1249192" cy="1306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32955" name="AutoShape 27"/>
          <p:cNvCxnSpPr>
            <a:cxnSpLocks noChangeShapeType="1"/>
          </p:cNvCxnSpPr>
          <p:nvPr/>
        </p:nvCxnSpPr>
        <p:spPr bwMode="auto">
          <a:xfrm flipV="1">
            <a:off x="1457198" y="4077072"/>
            <a:ext cx="3446742" cy="493237"/>
          </a:xfrm>
          <a:prstGeom prst="bentConnector3">
            <a:avLst>
              <a:gd name="adj1" fmla="val 85292"/>
            </a:avLst>
          </a:prstGeom>
          <a:noFill/>
          <a:ln w="12700">
            <a:solidFill>
              <a:srgbClr val="FF0000"/>
            </a:solidFill>
            <a:miter lim="800000"/>
            <a:headEnd/>
            <a:tailEnd type="triangle" w="med" len="med"/>
          </a:ln>
          <a:extLst>
            <a:ext uri="{909E8E84-426E-40dd-AFC4-6F175D3DCCD1}">
              <a14:hiddenFill xmlns:a14="http://schemas.microsoft.com/office/drawing/2010/main" xmlns="">
                <a:noFill/>
              </a14:hiddenFill>
            </a:ext>
          </a:extLst>
        </p:spPr>
      </p:cxnSp>
      <p:cxnSp>
        <p:nvCxnSpPr>
          <p:cNvPr id="1532957" name="AutoShape 29"/>
          <p:cNvCxnSpPr>
            <a:cxnSpLocks noChangeShapeType="1"/>
          </p:cNvCxnSpPr>
          <p:nvPr/>
        </p:nvCxnSpPr>
        <p:spPr bwMode="auto">
          <a:xfrm>
            <a:off x="3894359" y="2754940"/>
            <a:ext cx="1016525" cy="1121247"/>
          </a:xfrm>
          <a:prstGeom prst="bentConnector3">
            <a:avLst>
              <a:gd name="adj1" fmla="val 50819"/>
            </a:avLst>
          </a:prstGeom>
          <a:noFill/>
          <a:ln w="12700">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1532958" name="Text Box 30"/>
          <p:cNvSpPr txBox="1">
            <a:spLocks noChangeArrowheads="1"/>
          </p:cNvSpPr>
          <p:nvPr/>
        </p:nvSpPr>
        <p:spPr bwMode="auto">
          <a:xfrm>
            <a:off x="4370680" y="4096096"/>
            <a:ext cx="783225" cy="341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04220" tIns="52109" rIns="104220" bIns="52109">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FF0000"/>
                </a:solidFill>
                <a:latin typeface="Arial" charset="0"/>
              </a:rPr>
              <a:t>stop</a:t>
            </a:r>
          </a:p>
        </p:txBody>
      </p:sp>
      <p:sp>
        <p:nvSpPr>
          <p:cNvPr id="1532959" name="Text Box 31"/>
          <p:cNvSpPr txBox="1">
            <a:spLocks noChangeArrowheads="1"/>
          </p:cNvSpPr>
          <p:nvPr/>
        </p:nvSpPr>
        <p:spPr bwMode="auto">
          <a:xfrm>
            <a:off x="4370680" y="3581632"/>
            <a:ext cx="783225" cy="341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04220" tIns="52109" rIns="104220" bIns="52109">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chemeClr val="tx1"/>
                </a:solidFill>
                <a:latin typeface="Arial" charset="0"/>
              </a:rPr>
              <a:t>start</a:t>
            </a:r>
          </a:p>
        </p:txBody>
      </p:sp>
      <p:grpSp>
        <p:nvGrpSpPr>
          <p:cNvPr id="4" name="Group 48"/>
          <p:cNvGrpSpPr>
            <a:grpSpLocks/>
          </p:cNvGrpSpPr>
          <p:nvPr/>
        </p:nvGrpSpPr>
        <p:grpSpPr bwMode="auto">
          <a:xfrm>
            <a:off x="5579816" y="1374576"/>
            <a:ext cx="3063062" cy="2126913"/>
            <a:chOff x="3265" y="642"/>
            <a:chExt cx="1364" cy="1005"/>
          </a:xfrm>
        </p:grpSpPr>
        <p:sp>
          <p:nvSpPr>
            <p:cNvPr id="10256" name="Line 32"/>
            <p:cNvSpPr>
              <a:spLocks noChangeShapeType="1"/>
            </p:cNvSpPr>
            <p:nvPr/>
          </p:nvSpPr>
          <p:spPr bwMode="auto">
            <a:xfrm>
              <a:off x="3626" y="905"/>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0257" name="Line 33"/>
            <p:cNvSpPr>
              <a:spLocks noChangeShapeType="1"/>
            </p:cNvSpPr>
            <p:nvPr/>
          </p:nvSpPr>
          <p:spPr bwMode="auto">
            <a:xfrm>
              <a:off x="3626" y="1644"/>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0258" name="Line 34"/>
            <p:cNvSpPr>
              <a:spLocks noChangeShapeType="1"/>
            </p:cNvSpPr>
            <p:nvPr/>
          </p:nvSpPr>
          <p:spPr bwMode="auto">
            <a:xfrm>
              <a:off x="3609" y="1182"/>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0259" name="Freeform 39"/>
            <p:cNvSpPr>
              <a:spLocks/>
            </p:cNvSpPr>
            <p:nvPr/>
          </p:nvSpPr>
          <p:spPr bwMode="auto">
            <a:xfrm>
              <a:off x="3834" y="1194"/>
              <a:ext cx="43" cy="453"/>
            </a:xfrm>
            <a:custGeom>
              <a:avLst/>
              <a:gdLst>
                <a:gd name="T0" fmla="*/ 0 w 79"/>
                <a:gd name="T1" fmla="*/ 0 h 1089"/>
                <a:gd name="T2" fmla="*/ 1 w 79"/>
                <a:gd name="T3" fmla="*/ 0 h 1089"/>
                <a:gd name="T4" fmla="*/ 0 w 79"/>
                <a:gd name="T5" fmla="*/ 0 h 1089"/>
                <a:gd name="T6" fmla="*/ 1 w 79"/>
                <a:gd name="T7" fmla="*/ 0 h 1089"/>
                <a:gd name="T8" fmla="*/ 0 w 79"/>
                <a:gd name="T9" fmla="*/ 0 h 1089"/>
                <a:gd name="T10" fmla="*/ 1 w 79"/>
                <a:gd name="T11" fmla="*/ 0 h 1089"/>
                <a:gd name="T12" fmla="*/ 0 w 79"/>
                <a:gd name="T13" fmla="*/ 0 h 1089"/>
                <a:gd name="T14" fmla="*/ 1 w 79"/>
                <a:gd name="T15" fmla="*/ 0 h 1089"/>
                <a:gd name="T16" fmla="*/ 0 w 79"/>
                <a:gd name="T17" fmla="*/ 0 h 1089"/>
                <a:gd name="T18" fmla="*/ 1 w 79"/>
                <a:gd name="T19" fmla="*/ 0 h 1089"/>
                <a:gd name="T20" fmla="*/ 0 w 79"/>
                <a:gd name="T21" fmla="*/ 0 h 1089"/>
                <a:gd name="T22" fmla="*/ 1 w 79"/>
                <a:gd name="T23" fmla="*/ 0 h 1089"/>
                <a:gd name="T24" fmla="*/ 0 w 79"/>
                <a:gd name="T25" fmla="*/ 0 h 1089"/>
                <a:gd name="T26" fmla="*/ 1 w 79"/>
                <a:gd name="T27" fmla="*/ 0 h 1089"/>
                <a:gd name="T28" fmla="*/ 0 w 79"/>
                <a:gd name="T29" fmla="*/ 0 h 1089"/>
                <a:gd name="T30" fmla="*/ 1 w 79"/>
                <a:gd name="T31" fmla="*/ 0 h 1089"/>
                <a:gd name="T32" fmla="*/ 1 w 79"/>
                <a:gd name="T33" fmla="*/ 0 h 10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1089"/>
                <a:gd name="T53" fmla="*/ 79 w 79"/>
                <a:gd name="T54" fmla="*/ 1089 h 10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1089">
                  <a:moveTo>
                    <a:pt x="0" y="0"/>
                  </a:moveTo>
                  <a:cubicBezTo>
                    <a:pt x="34" y="22"/>
                    <a:pt x="68" y="45"/>
                    <a:pt x="68" y="68"/>
                  </a:cubicBezTo>
                  <a:cubicBezTo>
                    <a:pt x="68" y="91"/>
                    <a:pt x="0" y="113"/>
                    <a:pt x="0" y="136"/>
                  </a:cubicBezTo>
                  <a:cubicBezTo>
                    <a:pt x="0" y="159"/>
                    <a:pt x="68" y="181"/>
                    <a:pt x="68" y="204"/>
                  </a:cubicBezTo>
                  <a:cubicBezTo>
                    <a:pt x="68" y="227"/>
                    <a:pt x="0" y="249"/>
                    <a:pt x="0" y="272"/>
                  </a:cubicBezTo>
                  <a:cubicBezTo>
                    <a:pt x="0" y="295"/>
                    <a:pt x="68" y="317"/>
                    <a:pt x="68" y="340"/>
                  </a:cubicBezTo>
                  <a:cubicBezTo>
                    <a:pt x="68" y="363"/>
                    <a:pt x="0" y="385"/>
                    <a:pt x="0" y="408"/>
                  </a:cubicBezTo>
                  <a:cubicBezTo>
                    <a:pt x="0" y="431"/>
                    <a:pt x="68" y="453"/>
                    <a:pt x="68" y="476"/>
                  </a:cubicBezTo>
                  <a:cubicBezTo>
                    <a:pt x="68" y="499"/>
                    <a:pt x="0" y="521"/>
                    <a:pt x="0" y="544"/>
                  </a:cubicBezTo>
                  <a:cubicBezTo>
                    <a:pt x="0" y="567"/>
                    <a:pt x="68" y="590"/>
                    <a:pt x="68" y="613"/>
                  </a:cubicBezTo>
                  <a:cubicBezTo>
                    <a:pt x="68" y="636"/>
                    <a:pt x="0" y="658"/>
                    <a:pt x="0" y="681"/>
                  </a:cubicBezTo>
                  <a:cubicBezTo>
                    <a:pt x="0" y="704"/>
                    <a:pt x="68" y="726"/>
                    <a:pt x="68" y="749"/>
                  </a:cubicBezTo>
                  <a:cubicBezTo>
                    <a:pt x="68" y="772"/>
                    <a:pt x="0" y="794"/>
                    <a:pt x="0" y="817"/>
                  </a:cubicBezTo>
                  <a:cubicBezTo>
                    <a:pt x="0" y="840"/>
                    <a:pt x="68" y="862"/>
                    <a:pt x="68" y="885"/>
                  </a:cubicBezTo>
                  <a:cubicBezTo>
                    <a:pt x="68" y="908"/>
                    <a:pt x="0" y="930"/>
                    <a:pt x="0" y="953"/>
                  </a:cubicBezTo>
                  <a:cubicBezTo>
                    <a:pt x="0" y="976"/>
                    <a:pt x="57" y="998"/>
                    <a:pt x="68" y="1021"/>
                  </a:cubicBezTo>
                  <a:cubicBezTo>
                    <a:pt x="79" y="1044"/>
                    <a:pt x="73" y="1066"/>
                    <a:pt x="68" y="1089"/>
                  </a:cubicBezTo>
                </a:path>
              </a:pathLst>
            </a:custGeom>
            <a:noFill/>
            <a:ln w="12700">
              <a:solidFill>
                <a:srgbClr val="FF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pPr>
                <a:lnSpc>
                  <a:spcPct val="90000"/>
                </a:lnSpc>
                <a:spcBef>
                  <a:spcPct val="20000"/>
                </a:spcBef>
                <a:buClr>
                  <a:schemeClr val="accent2"/>
                </a:buClr>
                <a:buFont typeface="Wingdings" charset="0"/>
                <a:buChar char="ü"/>
              </a:pPr>
              <a:endParaRPr lang="en-US"/>
            </a:p>
          </p:txBody>
        </p:sp>
        <p:sp>
          <p:nvSpPr>
            <p:cNvPr id="10260" name="Freeform 40"/>
            <p:cNvSpPr>
              <a:spLocks/>
            </p:cNvSpPr>
            <p:nvPr/>
          </p:nvSpPr>
          <p:spPr bwMode="auto">
            <a:xfrm>
              <a:off x="3710" y="916"/>
              <a:ext cx="43" cy="277"/>
            </a:xfrm>
            <a:custGeom>
              <a:avLst/>
              <a:gdLst>
                <a:gd name="T0" fmla="*/ 0 w 79"/>
                <a:gd name="T1" fmla="*/ 0 h 817"/>
                <a:gd name="T2" fmla="*/ 1 w 79"/>
                <a:gd name="T3" fmla="*/ 0 h 817"/>
                <a:gd name="T4" fmla="*/ 0 w 79"/>
                <a:gd name="T5" fmla="*/ 0 h 817"/>
                <a:gd name="T6" fmla="*/ 1 w 79"/>
                <a:gd name="T7" fmla="*/ 0 h 817"/>
                <a:gd name="T8" fmla="*/ 0 w 79"/>
                <a:gd name="T9" fmla="*/ 0 h 817"/>
                <a:gd name="T10" fmla="*/ 1 w 79"/>
                <a:gd name="T11" fmla="*/ 0 h 817"/>
                <a:gd name="T12" fmla="*/ 0 w 79"/>
                <a:gd name="T13" fmla="*/ 0 h 817"/>
                <a:gd name="T14" fmla="*/ 1 w 79"/>
                <a:gd name="T15" fmla="*/ 0 h 817"/>
                <a:gd name="T16" fmla="*/ 0 w 79"/>
                <a:gd name="T17" fmla="*/ 0 h 817"/>
                <a:gd name="T18" fmla="*/ 1 w 79"/>
                <a:gd name="T19" fmla="*/ 0 h 817"/>
                <a:gd name="T20" fmla="*/ 0 w 79"/>
                <a:gd name="T21" fmla="*/ 0 h 817"/>
                <a:gd name="T22" fmla="*/ 1 w 79"/>
                <a:gd name="T23" fmla="*/ 0 h 817"/>
                <a:gd name="T24" fmla="*/ 1 w 79"/>
                <a:gd name="T25" fmla="*/ 0 h 8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
                <a:gd name="T40" fmla="*/ 0 h 817"/>
                <a:gd name="T41" fmla="*/ 79 w 79"/>
                <a:gd name="T42" fmla="*/ 817 h 8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 h="817">
                  <a:moveTo>
                    <a:pt x="0" y="0"/>
                  </a:moveTo>
                  <a:cubicBezTo>
                    <a:pt x="34" y="22"/>
                    <a:pt x="68" y="45"/>
                    <a:pt x="68" y="68"/>
                  </a:cubicBezTo>
                  <a:cubicBezTo>
                    <a:pt x="68" y="91"/>
                    <a:pt x="0" y="113"/>
                    <a:pt x="0" y="136"/>
                  </a:cubicBezTo>
                  <a:cubicBezTo>
                    <a:pt x="0" y="159"/>
                    <a:pt x="68" y="181"/>
                    <a:pt x="68" y="204"/>
                  </a:cubicBezTo>
                  <a:cubicBezTo>
                    <a:pt x="68" y="227"/>
                    <a:pt x="0" y="249"/>
                    <a:pt x="0" y="272"/>
                  </a:cubicBezTo>
                  <a:cubicBezTo>
                    <a:pt x="0" y="295"/>
                    <a:pt x="68" y="317"/>
                    <a:pt x="68" y="340"/>
                  </a:cubicBezTo>
                  <a:cubicBezTo>
                    <a:pt x="68" y="363"/>
                    <a:pt x="0" y="385"/>
                    <a:pt x="0" y="408"/>
                  </a:cubicBezTo>
                  <a:cubicBezTo>
                    <a:pt x="0" y="431"/>
                    <a:pt x="68" y="453"/>
                    <a:pt x="68" y="476"/>
                  </a:cubicBezTo>
                  <a:cubicBezTo>
                    <a:pt x="68" y="499"/>
                    <a:pt x="0" y="521"/>
                    <a:pt x="0" y="544"/>
                  </a:cubicBezTo>
                  <a:cubicBezTo>
                    <a:pt x="0" y="567"/>
                    <a:pt x="68" y="590"/>
                    <a:pt x="68" y="613"/>
                  </a:cubicBezTo>
                  <a:cubicBezTo>
                    <a:pt x="68" y="636"/>
                    <a:pt x="0" y="658"/>
                    <a:pt x="0" y="681"/>
                  </a:cubicBezTo>
                  <a:cubicBezTo>
                    <a:pt x="0" y="704"/>
                    <a:pt x="57" y="726"/>
                    <a:pt x="68" y="749"/>
                  </a:cubicBezTo>
                  <a:cubicBezTo>
                    <a:pt x="79" y="772"/>
                    <a:pt x="73" y="794"/>
                    <a:pt x="68" y="817"/>
                  </a:cubicBezTo>
                </a:path>
              </a:pathLst>
            </a:custGeom>
            <a:noFill/>
            <a:ln w="12700">
              <a:solidFill>
                <a:schemeClr val="accent2"/>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pPr>
                <a:lnSpc>
                  <a:spcPct val="90000"/>
                </a:lnSpc>
                <a:spcBef>
                  <a:spcPct val="20000"/>
                </a:spcBef>
                <a:buClr>
                  <a:schemeClr val="accent2"/>
                </a:buClr>
                <a:buFont typeface="Wingdings" charset="0"/>
                <a:buChar char="ü"/>
              </a:pPr>
              <a:endParaRPr lang="en-US"/>
            </a:p>
          </p:txBody>
        </p:sp>
        <p:sp>
          <p:nvSpPr>
            <p:cNvPr id="10261" name="Line 41"/>
            <p:cNvSpPr>
              <a:spLocks noChangeShapeType="1"/>
            </p:cNvSpPr>
            <p:nvPr/>
          </p:nvSpPr>
          <p:spPr bwMode="auto">
            <a:xfrm>
              <a:off x="3265" y="696"/>
              <a:ext cx="321" cy="209"/>
            </a:xfrm>
            <a:prstGeom prst="line">
              <a:avLst/>
            </a:prstGeom>
            <a:noFill/>
            <a:ln w="12700">
              <a:solidFill>
                <a:schemeClr val="tx1"/>
              </a:solidFill>
              <a:round/>
              <a:headEnd/>
              <a:tailEnd type="arrow" w="med" len="lg"/>
            </a:ln>
            <a:extLst>
              <a:ext uri="{909E8E84-426E-40dd-AFC4-6F175D3DCCD1}">
                <a14:hiddenFill xmlns:a14="http://schemas.microsoft.com/office/drawing/2010/main" xmlns="">
                  <a:noFill/>
                </a14:hiddenFill>
              </a:ext>
            </a:extLst>
          </p:spPr>
          <p:txBody>
            <a:bodyPr/>
            <a:lstStyle/>
            <a:p>
              <a:endParaRPr lang="es-ES"/>
            </a:p>
          </p:txBody>
        </p:sp>
        <p:sp>
          <p:nvSpPr>
            <p:cNvPr id="10262" name="Text Box 42"/>
            <p:cNvSpPr txBox="1">
              <a:spLocks noChangeArrowheads="1"/>
            </p:cNvSpPr>
            <p:nvPr/>
          </p:nvSpPr>
          <p:spPr bwMode="auto">
            <a:xfrm>
              <a:off x="3436" y="642"/>
              <a:ext cx="248" cy="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800" dirty="0">
                  <a:solidFill>
                    <a:schemeClr val="tx1"/>
                  </a:solidFill>
                  <a:latin typeface="Arial" charset="0"/>
                  <a:sym typeface="Symbol" charset="0"/>
                </a:rPr>
                <a:t></a:t>
              </a:r>
            </a:p>
          </p:txBody>
        </p:sp>
        <p:sp>
          <p:nvSpPr>
            <p:cNvPr id="10263" name="Text Box 43"/>
            <p:cNvSpPr txBox="1">
              <a:spLocks noChangeArrowheads="1"/>
            </p:cNvSpPr>
            <p:nvPr/>
          </p:nvSpPr>
          <p:spPr bwMode="auto">
            <a:xfrm>
              <a:off x="3829" y="909"/>
              <a:ext cx="385"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800" dirty="0">
                  <a:latin typeface="Arial" charset="0"/>
                  <a:sym typeface="Symbol" charset="0"/>
                </a:rPr>
                <a:t></a:t>
              </a:r>
              <a:r>
                <a:rPr lang="en-US" sz="1800" baseline="-25000" dirty="0">
                  <a:latin typeface="Arial" charset="0"/>
                  <a:sym typeface="Symbol" charset="0"/>
                </a:rPr>
                <a:t>1</a:t>
              </a:r>
            </a:p>
          </p:txBody>
        </p:sp>
        <p:sp>
          <p:nvSpPr>
            <p:cNvPr id="10264" name="Text Box 44"/>
            <p:cNvSpPr txBox="1">
              <a:spLocks noChangeArrowheads="1"/>
            </p:cNvSpPr>
            <p:nvPr/>
          </p:nvSpPr>
          <p:spPr bwMode="auto">
            <a:xfrm>
              <a:off x="3957" y="1290"/>
              <a:ext cx="361"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800" dirty="0">
                  <a:solidFill>
                    <a:srgbClr val="FF0000"/>
                  </a:solidFill>
                  <a:latin typeface="Arial" charset="0"/>
                  <a:sym typeface="Symbol" charset="0"/>
                </a:rPr>
                <a:t></a:t>
              </a:r>
              <a:r>
                <a:rPr lang="en-US" sz="1800" baseline="-25000" dirty="0">
                  <a:solidFill>
                    <a:srgbClr val="FF0000"/>
                  </a:solidFill>
                  <a:latin typeface="Arial" charset="0"/>
                  <a:sym typeface="Symbol" charset="0"/>
                </a:rPr>
                <a:t>2</a:t>
              </a:r>
            </a:p>
          </p:txBody>
        </p:sp>
        <p:sp>
          <p:nvSpPr>
            <p:cNvPr id="10265" name="Text Box 45"/>
            <p:cNvSpPr txBox="1">
              <a:spLocks noChangeArrowheads="1"/>
            </p:cNvSpPr>
            <p:nvPr/>
          </p:nvSpPr>
          <p:spPr bwMode="auto">
            <a:xfrm>
              <a:off x="4152" y="1061"/>
              <a:ext cx="477"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dirty="0">
                  <a:solidFill>
                    <a:schemeClr val="tx1"/>
                  </a:solidFill>
                  <a:latin typeface="Arial" charset="0"/>
                  <a:sym typeface="Symbol" charset="0"/>
                </a:rPr>
                <a:t>T</a:t>
              </a:r>
              <a:r>
                <a:rPr lang="en-US" baseline="-25000" dirty="0">
                  <a:solidFill>
                    <a:schemeClr val="tx1"/>
                  </a:solidFill>
                  <a:latin typeface="Arial" charset="0"/>
                  <a:sym typeface="Symbol" charset="0"/>
                </a:rPr>
                <a:t>1/2</a:t>
              </a:r>
              <a:r>
                <a:rPr lang="en-US" sz="1800" dirty="0">
                  <a:solidFill>
                    <a:schemeClr val="tx1"/>
                  </a:solidFill>
                  <a:latin typeface="Arial" charset="0"/>
                  <a:sym typeface="Symbol" charset="0"/>
                </a:rPr>
                <a:t>  </a:t>
              </a:r>
            </a:p>
          </p:txBody>
        </p:sp>
      </p:grpSp>
      <p:sp>
        <p:nvSpPr>
          <p:cNvPr id="33" name="Rectangle 2"/>
          <p:cNvSpPr txBox="1">
            <a:spLocks noChangeArrowheads="1"/>
          </p:cNvSpPr>
          <p:nvPr/>
        </p:nvSpPr>
        <p:spPr bwMode="auto">
          <a:xfrm>
            <a:off x="1376238" y="677193"/>
            <a:ext cx="7588250" cy="663575"/>
          </a:xfrm>
          <a:prstGeom prst="rect">
            <a:avLst/>
          </a:prstGeom>
          <a:noFill/>
          <a:ln w="9525">
            <a:noFill/>
            <a:miter lim="800000"/>
            <a:headEnd/>
            <a:tailEnd/>
          </a:ln>
          <a:effectLst/>
        </p:spPr>
        <p:txBody>
          <a:bodyPr lIns="91402" tIns="45700" rIns="91402" bIns="4570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n-GB" sz="2700" b="1" dirty="0">
                <a:solidFill>
                  <a:srgbClr val="060ABA"/>
                </a:solidFill>
                <a:effectLst>
                  <a:outerShdw blurRad="38100" dist="38100" dir="2700000" algn="tl">
                    <a:srgbClr val="DDDDDD"/>
                  </a:outerShdw>
                </a:effectLst>
                <a:latin typeface="Arial" charset="0"/>
              </a:rPr>
              <a:t>The Advanced Time </a:t>
            </a:r>
            <a:r>
              <a:rPr lang="en-GB" sz="2700" b="1" dirty="0" smtClean="0">
                <a:solidFill>
                  <a:srgbClr val="060ABA"/>
                </a:solidFill>
                <a:effectLst>
                  <a:outerShdw blurRad="38100" dist="38100" dir="2700000" algn="tl">
                    <a:srgbClr val="DDDDDD"/>
                  </a:outerShdw>
                </a:effectLst>
                <a:latin typeface="Arial" charset="0"/>
              </a:rPr>
              <a:t>Delayed </a:t>
            </a:r>
            <a:r>
              <a:rPr lang="en-GB" sz="2700" b="1" dirty="0" err="1" smtClean="0">
                <a:solidFill>
                  <a:srgbClr val="060ABA"/>
                </a:solidFill>
                <a:effectLst>
                  <a:outerShdw blurRad="38100" dist="38100" dir="2700000" algn="tl">
                    <a:srgbClr val="DDDDDD"/>
                  </a:outerShdw>
                </a:effectLst>
                <a:latin typeface="Symbol" pitchFamily="18" charset="2"/>
              </a:rPr>
              <a:t>bgg</a:t>
            </a:r>
            <a:r>
              <a:rPr lang="en-GB" sz="2700" b="1" dirty="0" smtClean="0">
                <a:solidFill>
                  <a:srgbClr val="060ABA"/>
                </a:solidFill>
                <a:effectLst>
                  <a:outerShdw blurRad="38100" dist="38100" dir="2700000" algn="tl">
                    <a:srgbClr val="DDDDDD"/>
                  </a:outerShdw>
                </a:effectLst>
                <a:latin typeface="Arial" charset="0"/>
              </a:rPr>
              <a:t>(t</a:t>
            </a:r>
            <a:r>
              <a:rPr lang="en-GB" sz="2700" b="1" dirty="0">
                <a:solidFill>
                  <a:srgbClr val="060ABA"/>
                </a:solidFill>
                <a:effectLst>
                  <a:outerShdw blurRad="38100" dist="38100" dir="2700000" algn="tl">
                    <a:srgbClr val="DDDDDD"/>
                  </a:outerShdw>
                </a:effectLst>
                <a:latin typeface="Arial" charset="0"/>
              </a:rPr>
              <a:t>) method</a:t>
            </a:r>
          </a:p>
        </p:txBody>
      </p:sp>
      <p:sp>
        <p:nvSpPr>
          <p:cNvPr id="34" name="Text Box 47"/>
          <p:cNvSpPr txBox="1">
            <a:spLocks noChangeArrowheads="1"/>
          </p:cNvSpPr>
          <p:nvPr/>
        </p:nvSpPr>
        <p:spPr bwMode="auto">
          <a:xfrm>
            <a:off x="7020272" y="3933056"/>
            <a:ext cx="1508933" cy="784790"/>
          </a:xfrm>
          <a:prstGeom prst="rect">
            <a:avLst/>
          </a:prstGeom>
          <a:solidFill>
            <a:schemeClr val="bg1"/>
          </a:solidFill>
          <a:ln w="12700">
            <a:solidFill>
              <a:srgbClr val="0000CC"/>
            </a:solidFill>
            <a:miter lim="800000"/>
            <a:headEnd/>
            <a:tailEnd/>
          </a:ln>
        </p:spPr>
        <p:txBody>
          <a:bodyPr wrap="square" lIns="91402" tIns="45700" rIns="91402" bIns="4570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eaLnBrk="1" hangingPunct="1">
              <a:lnSpc>
                <a:spcPct val="90000"/>
              </a:lnSpc>
              <a:spcBef>
                <a:spcPct val="50000"/>
              </a:spcBef>
              <a:buClr>
                <a:schemeClr val="accent2"/>
              </a:buClr>
              <a:buFont typeface="Wingdings" charset="0"/>
              <a:buNone/>
            </a:pPr>
            <a:r>
              <a:rPr lang="en-US" sz="2500" dirty="0"/>
              <a:t>Time difference</a:t>
            </a:r>
          </a:p>
        </p:txBody>
      </p:sp>
      <p:sp>
        <p:nvSpPr>
          <p:cNvPr id="35"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36" name="30 Marcador de número de diapositiva"/>
          <p:cNvSpPr>
            <a:spLocks noGrp="1"/>
          </p:cNvSpPr>
          <p:nvPr>
            <p:ph type="sldNum" sz="quarter" idx="12"/>
          </p:nvPr>
        </p:nvSpPr>
        <p:spPr>
          <a:xfrm>
            <a:off x="8917632" y="6592267"/>
            <a:ext cx="226368" cy="365125"/>
          </a:xfrm>
        </p:spPr>
        <p:txBody>
          <a:bodyPr/>
          <a:lstStyle/>
          <a:p>
            <a:pPr>
              <a:defRPr/>
            </a:pPr>
            <a:fld id="{98A2EE96-BED7-4DAD-871F-BA89A52F8872}" type="slidenum">
              <a:rPr lang="es-ES" b="1" smtClean="0">
                <a:solidFill>
                  <a:schemeClr val="tx1"/>
                </a:solidFill>
              </a:rPr>
              <a:pPr>
                <a:defRPr/>
              </a:pPr>
              <a:t>7</a:t>
            </a:fld>
            <a:endParaRPr lang="es-ES" b="1" dirty="0">
              <a:solidFill>
                <a:schemeClr val="tx1"/>
              </a:solidFill>
            </a:endParaRPr>
          </a:p>
        </p:txBody>
      </p:sp>
      <p:sp>
        <p:nvSpPr>
          <p:cNvPr id="37" name="Rectangle 2"/>
          <p:cNvSpPr txBox="1">
            <a:spLocks noChangeArrowheads="1"/>
          </p:cNvSpPr>
          <p:nvPr/>
        </p:nvSpPr>
        <p:spPr bwMode="auto">
          <a:xfrm>
            <a:off x="395536"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p:txBody>
      </p:sp>
      <p:sp>
        <p:nvSpPr>
          <p:cNvPr id="40" name="39 CuadroTexto"/>
          <p:cNvSpPr txBox="1"/>
          <p:nvPr/>
        </p:nvSpPr>
        <p:spPr>
          <a:xfrm>
            <a:off x="3131840" y="6381328"/>
            <a:ext cx="2056973" cy="369332"/>
          </a:xfrm>
          <a:prstGeom prst="rect">
            <a:avLst/>
          </a:prstGeom>
          <a:noFill/>
        </p:spPr>
        <p:txBody>
          <a:bodyPr wrap="none" rtlCol="0">
            <a:spAutoFit/>
          </a:bodyPr>
          <a:lstStyle/>
          <a:p>
            <a:r>
              <a:rPr lang="en-US" b="1" dirty="0" smtClean="0">
                <a:latin typeface="Symbol" pitchFamily="18" charset="2"/>
                <a:cs typeface="ＭＳ Ｐゴシック" charset="0"/>
              </a:rPr>
              <a:t>: b</a:t>
            </a:r>
            <a:r>
              <a:rPr lang="en-US" b="1" dirty="0" smtClean="0">
                <a:cs typeface="ＭＳ Ｐゴシック" charset="0"/>
              </a:rPr>
              <a:t>-HPGe-LaBr</a:t>
            </a:r>
            <a:r>
              <a:rPr lang="en-US" b="1" baseline="-25000" dirty="0" smtClean="0">
                <a:cs typeface="ＭＳ Ｐゴシック" charset="0"/>
              </a:rPr>
              <a:t>3</a:t>
            </a:r>
            <a:r>
              <a:rPr lang="en-US" b="1" dirty="0" smtClean="0">
                <a:cs typeface="ＭＳ Ｐゴシック" charset="0"/>
              </a:rPr>
              <a:t>(t)</a:t>
            </a:r>
            <a:endParaRPr lang="es-ES" dirty="0"/>
          </a:p>
        </p:txBody>
      </p:sp>
      <p:sp>
        <p:nvSpPr>
          <p:cNvPr id="41" name="40 CuadroTexto"/>
          <p:cNvSpPr txBox="1"/>
          <p:nvPr/>
        </p:nvSpPr>
        <p:spPr>
          <a:xfrm>
            <a:off x="2347523" y="6381328"/>
            <a:ext cx="856325" cy="400110"/>
          </a:xfrm>
          <a:prstGeom prst="rect">
            <a:avLst/>
          </a:prstGeom>
          <a:noFill/>
        </p:spPr>
        <p:txBody>
          <a:bodyPr wrap="none" rtlCol="0">
            <a:spAutoFit/>
          </a:bodyPr>
          <a:lstStyle/>
          <a:p>
            <a:r>
              <a:rPr lang="en-GB" sz="2000" b="1" dirty="0" smtClean="0">
                <a:solidFill>
                  <a:srgbClr val="C00000"/>
                </a:solidFill>
                <a:effectLst>
                  <a:outerShdw blurRad="38100" dist="38100" dir="2700000" algn="tl">
                    <a:srgbClr val="000000">
                      <a:alpha val="43137"/>
                    </a:srgbClr>
                  </a:outerShdw>
                </a:effectLst>
                <a:latin typeface="Symbol" pitchFamily="18" charset="2"/>
              </a:rPr>
              <a:t> </a:t>
            </a:r>
            <a:r>
              <a:rPr lang="en-GB" sz="2000" b="1" dirty="0" err="1" smtClean="0">
                <a:solidFill>
                  <a:srgbClr val="C00000"/>
                </a:solidFill>
                <a:effectLst>
                  <a:outerShdw blurRad="38100" dist="38100" dir="2700000" algn="tl">
                    <a:srgbClr val="000000">
                      <a:alpha val="43137"/>
                    </a:srgbClr>
                  </a:outerShdw>
                </a:effectLst>
                <a:latin typeface="Symbol" pitchFamily="18" charset="2"/>
              </a:rPr>
              <a:t>bgg</a:t>
            </a:r>
            <a:r>
              <a:rPr lang="en-GB" sz="2000" b="1" dirty="0" smtClean="0">
                <a:solidFill>
                  <a:srgbClr val="C00000"/>
                </a:solidFill>
                <a:effectLst>
                  <a:outerShdw blurRad="38100" dist="38100" dir="2700000" algn="tl">
                    <a:srgbClr val="000000">
                      <a:alpha val="43137"/>
                    </a:srgbClr>
                  </a:outerShdw>
                </a:effectLst>
              </a:rPr>
              <a:t>(t)</a:t>
            </a:r>
            <a:endParaRPr lang="es-ES" sz="2000" dirty="0"/>
          </a:p>
        </p:txBody>
      </p:sp>
      <p:sp>
        <p:nvSpPr>
          <p:cNvPr id="42" name="Text Box 31"/>
          <p:cNvSpPr txBox="1">
            <a:spLocks noChangeArrowheads="1"/>
          </p:cNvSpPr>
          <p:nvPr/>
        </p:nvSpPr>
        <p:spPr bwMode="auto">
          <a:xfrm>
            <a:off x="5436096" y="2060848"/>
            <a:ext cx="855394" cy="34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000099"/>
                </a:solidFill>
                <a:latin typeface="Arial" charset="0"/>
              </a:rPr>
              <a:t>start</a:t>
            </a:r>
          </a:p>
        </p:txBody>
      </p:sp>
      <p:sp>
        <p:nvSpPr>
          <p:cNvPr id="43" name="Text Box 30"/>
          <p:cNvSpPr txBox="1">
            <a:spLocks noChangeArrowheads="1"/>
          </p:cNvSpPr>
          <p:nvPr/>
        </p:nvSpPr>
        <p:spPr bwMode="auto">
          <a:xfrm>
            <a:off x="5508104" y="2708920"/>
            <a:ext cx="855394" cy="34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C00000"/>
                </a:solidFill>
                <a:latin typeface="Arial" charset="0"/>
              </a:rPr>
              <a:t>stop</a:t>
            </a:r>
          </a:p>
        </p:txBody>
      </p:sp>
    </p:spTree>
    <p:extLst>
      <p:ext uri="{BB962C8B-B14F-4D97-AF65-F5344CB8AC3E}">
        <p14:creationId xmlns:p14="http://schemas.microsoft.com/office/powerpoint/2010/main" xmlns="" val="4038468235"/>
      </p:ext>
    </p:extLst>
  </p:cSld>
  <p:clrMapOvr>
    <a:masterClrMapping/>
  </p:clrMapOvr>
  <p:transition spd="med">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29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29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294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
                                  </p:stCondLst>
                                  <p:childTnLst>
                                    <p:set>
                                      <p:cBhvr>
                                        <p:cTn id="1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2946" grpId="0"/>
      <p:bldP spid="1532947" grpId="0"/>
      <p:bldP spid="1532948" grpId="0"/>
      <p:bldP spid="3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p:cNvSpPr txBox="1">
            <a:spLocks noChangeArrowheads="1"/>
          </p:cNvSpPr>
          <p:nvPr/>
        </p:nvSpPr>
        <p:spPr bwMode="auto">
          <a:xfrm>
            <a:off x="395536"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p:txBody>
      </p:sp>
      <p:sp>
        <p:nvSpPr>
          <p:cNvPr id="162" name="161 CuadroTexto"/>
          <p:cNvSpPr txBox="1"/>
          <p:nvPr/>
        </p:nvSpPr>
        <p:spPr>
          <a:xfrm>
            <a:off x="1119127" y="889556"/>
            <a:ext cx="7341305" cy="492443"/>
          </a:xfrm>
          <a:prstGeom prst="rect">
            <a:avLst/>
          </a:prstGeom>
          <a:noFill/>
        </p:spPr>
        <p:txBody>
          <a:bodyPr wrap="none" rtlCol="0">
            <a:spAutoFit/>
          </a:bodyPr>
          <a:lstStyle/>
          <a:p>
            <a:r>
              <a:rPr lang="en-GB" sz="2600" b="1" dirty="0" smtClean="0">
                <a:solidFill>
                  <a:srgbClr val="060ABA"/>
                </a:solidFill>
                <a:effectLst>
                  <a:outerShdw blurRad="38100" dist="38100" dir="2700000" algn="tl">
                    <a:srgbClr val="000000">
                      <a:alpha val="43137"/>
                    </a:srgbClr>
                  </a:outerShdw>
                </a:effectLst>
              </a:rPr>
              <a:t>Fast-Timing Methods-Large Arrays in Fission</a:t>
            </a:r>
            <a:endParaRPr lang="es-ES" sz="2600" dirty="0">
              <a:solidFill>
                <a:srgbClr val="060ABA"/>
              </a:solidFill>
              <a:effectLst>
                <a:outerShdw blurRad="38100" dist="38100" dir="2700000" algn="tl">
                  <a:srgbClr val="000000">
                    <a:alpha val="43137"/>
                  </a:srgbClr>
                </a:outerShdw>
              </a:effectLst>
            </a:endParaRPr>
          </a:p>
        </p:txBody>
      </p:sp>
      <p:sp>
        <p:nvSpPr>
          <p:cNvPr id="513" name="512 CuadroTexto"/>
          <p:cNvSpPr txBox="1"/>
          <p:nvPr/>
        </p:nvSpPr>
        <p:spPr>
          <a:xfrm rot="575132">
            <a:off x="1429848" y="2572189"/>
            <a:ext cx="570990" cy="307777"/>
          </a:xfrm>
          <a:prstGeom prst="rect">
            <a:avLst/>
          </a:prstGeom>
          <a:noFill/>
        </p:spPr>
        <p:txBody>
          <a:bodyPr wrap="none" rtlCol="0">
            <a:spAutoFit/>
          </a:bodyPr>
          <a:lstStyle/>
          <a:p>
            <a:r>
              <a:rPr lang="es-ES" sz="1400" dirty="0" smtClean="0">
                <a:solidFill>
                  <a:schemeClr val="bg1"/>
                </a:solidFill>
              </a:rPr>
              <a:t>LaB</a:t>
            </a:r>
            <a:r>
              <a:rPr lang="es-ES" sz="1400" baseline="-25000" dirty="0" smtClean="0">
                <a:solidFill>
                  <a:schemeClr val="bg1"/>
                </a:solidFill>
              </a:rPr>
              <a:t>3</a:t>
            </a:r>
            <a:endParaRPr lang="es-ES" sz="1400" dirty="0">
              <a:solidFill>
                <a:schemeClr val="bg1"/>
              </a:solidFill>
            </a:endParaRPr>
          </a:p>
        </p:txBody>
      </p:sp>
      <p:sp>
        <p:nvSpPr>
          <p:cNvPr id="20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156" name="30 Marcador de número de diapositiva"/>
          <p:cNvSpPr>
            <a:spLocks noGrp="1"/>
          </p:cNvSpPr>
          <p:nvPr>
            <p:ph type="sldNum" sz="quarter" idx="12"/>
          </p:nvPr>
        </p:nvSpPr>
        <p:spPr>
          <a:xfrm>
            <a:off x="8748464" y="6619651"/>
            <a:ext cx="395536" cy="265733"/>
          </a:xfrm>
        </p:spPr>
        <p:txBody>
          <a:bodyPr/>
          <a:lstStyle/>
          <a:p>
            <a:pPr>
              <a:defRPr/>
            </a:pPr>
            <a:fld id="{98A2EE96-BED7-4DAD-871F-BA89A52F8872}" type="slidenum">
              <a:rPr lang="es-ES" b="1" smtClean="0">
                <a:solidFill>
                  <a:schemeClr val="tx1"/>
                </a:solidFill>
              </a:rPr>
              <a:pPr>
                <a:defRPr/>
              </a:pPr>
              <a:t>70</a:t>
            </a:fld>
            <a:endParaRPr lang="es-ES" b="1" dirty="0">
              <a:solidFill>
                <a:schemeClr val="tx1"/>
              </a:solidFill>
            </a:endParaRPr>
          </a:p>
        </p:txBody>
      </p:sp>
      <p:grpSp>
        <p:nvGrpSpPr>
          <p:cNvPr id="3" name="13 Grupo"/>
          <p:cNvGrpSpPr/>
          <p:nvPr/>
        </p:nvGrpSpPr>
        <p:grpSpPr>
          <a:xfrm>
            <a:off x="611560" y="1743229"/>
            <a:ext cx="8064896" cy="461635"/>
            <a:chOff x="323528" y="2492896"/>
            <a:chExt cx="8064896" cy="461635"/>
          </a:xfrm>
        </p:grpSpPr>
        <p:sp>
          <p:nvSpPr>
            <p:cNvPr id="152" name="Text Box 16"/>
            <p:cNvSpPr txBox="1">
              <a:spLocks noChangeArrowheads="1"/>
            </p:cNvSpPr>
            <p:nvPr/>
          </p:nvSpPr>
          <p:spPr bwMode="auto">
            <a:xfrm>
              <a:off x="323528" y="2492896"/>
              <a:ext cx="3528392" cy="461635"/>
            </a:xfrm>
            <a:prstGeom prst="rect">
              <a:avLst/>
            </a:prstGeom>
            <a:noFill/>
            <a:ln w="9525">
              <a:noFill/>
              <a:miter lim="800000"/>
              <a:headEnd/>
              <a:tailEnd/>
            </a:ln>
          </p:spPr>
          <p:txBody>
            <a:bodyPr wrap="square" lIns="91411" tIns="45705" rIns="91411" bIns="45705">
              <a:prstTxWarp prst="textNoShape">
                <a:avLst/>
              </a:prstTxWarp>
              <a:spAutoFit/>
            </a:bodyPr>
            <a:lstStyle/>
            <a:p>
              <a:pPr algn="ctr">
                <a:spcBef>
                  <a:spcPct val="50000"/>
                </a:spcBef>
              </a:pPr>
              <a:r>
                <a:rPr lang="en-US" sz="2400" b="1" dirty="0" smtClean="0">
                  <a:solidFill>
                    <a:srgbClr val="C00000"/>
                  </a:solidFill>
                </a:rPr>
                <a:t>Compton under FEPs</a:t>
              </a:r>
              <a:endParaRPr lang="en-US" sz="2400" b="1" dirty="0" smtClean="0">
                <a:solidFill>
                  <a:srgbClr val="C00000"/>
                </a:solidFill>
                <a:latin typeface="Symbol" pitchFamily="18" charset="2"/>
              </a:endParaRPr>
            </a:p>
          </p:txBody>
        </p:sp>
        <p:sp>
          <p:nvSpPr>
            <p:cNvPr id="155" name="154 CuadroTexto"/>
            <p:cNvSpPr txBox="1"/>
            <p:nvPr/>
          </p:nvSpPr>
          <p:spPr>
            <a:xfrm>
              <a:off x="4921962" y="2492896"/>
              <a:ext cx="3466462" cy="430887"/>
            </a:xfrm>
            <a:prstGeom prst="rect">
              <a:avLst/>
            </a:prstGeom>
            <a:noFill/>
          </p:spPr>
          <p:txBody>
            <a:bodyPr wrap="none" rtlCol="0">
              <a:spAutoFit/>
            </a:bodyPr>
            <a:lstStyle/>
            <a:p>
              <a:pPr algn="ctr"/>
              <a:r>
                <a:rPr lang="en-GB" sz="2200" b="1" dirty="0" smtClean="0">
                  <a:solidFill>
                    <a:srgbClr val="C00000"/>
                  </a:solidFill>
                  <a:latin typeface="Arial" pitchFamily="34" charset="0"/>
                  <a:cs typeface="Arial" pitchFamily="34" charset="0"/>
                </a:rPr>
                <a:t>Very significant problem</a:t>
              </a:r>
            </a:p>
          </p:txBody>
        </p:sp>
        <p:cxnSp>
          <p:nvCxnSpPr>
            <p:cNvPr id="158" name="157 Conector recto de flecha"/>
            <p:cNvCxnSpPr>
              <a:stCxn id="152" idx="3"/>
              <a:endCxn id="155" idx="1"/>
            </p:cNvCxnSpPr>
            <p:nvPr/>
          </p:nvCxnSpPr>
          <p:spPr>
            <a:xfrm flipV="1">
              <a:off x="3851920" y="2708340"/>
              <a:ext cx="1070042" cy="15374"/>
            </a:xfrm>
            <a:prstGeom prst="straightConnector1">
              <a:avLst/>
            </a:prstGeom>
            <a:ln w="28575">
              <a:solidFill>
                <a:srgbClr val="060ABA"/>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Agrupar 2"/>
          <p:cNvGrpSpPr/>
          <p:nvPr/>
        </p:nvGrpSpPr>
        <p:grpSpPr>
          <a:xfrm>
            <a:off x="323529" y="2420888"/>
            <a:ext cx="8568952" cy="4032448"/>
            <a:chOff x="467543" y="3284984"/>
            <a:chExt cx="7905779" cy="3300756"/>
          </a:xfrm>
        </p:grpSpPr>
        <p:pic>
          <p:nvPicPr>
            <p:cNvPr id="153" name="Picture 2"/>
            <p:cNvPicPr>
              <a:picLocks noChangeAspect="1" noChangeArrowheads="1"/>
            </p:cNvPicPr>
            <p:nvPr/>
          </p:nvPicPr>
          <p:blipFill>
            <a:blip r:embed="rId3" cstate="print"/>
            <a:srcRect/>
            <a:stretch>
              <a:fillRect/>
            </a:stretch>
          </p:blipFill>
          <p:spPr bwMode="auto">
            <a:xfrm>
              <a:off x="467543" y="3284984"/>
              <a:ext cx="7905779" cy="3300756"/>
            </a:xfrm>
            <a:prstGeom prst="rect">
              <a:avLst/>
            </a:prstGeom>
            <a:noFill/>
            <a:ln w="9525">
              <a:solidFill>
                <a:srgbClr val="060ABA"/>
              </a:solidFill>
              <a:miter lim="800000"/>
              <a:headEnd/>
              <a:tailEnd/>
            </a:ln>
          </p:spPr>
        </p:pic>
        <p:sp>
          <p:nvSpPr>
            <p:cNvPr id="2" name="CuadroTexto 1"/>
            <p:cNvSpPr txBox="1"/>
            <p:nvPr/>
          </p:nvSpPr>
          <p:spPr>
            <a:xfrm>
              <a:off x="1619672" y="5517232"/>
              <a:ext cx="1008112" cy="369332"/>
            </a:xfrm>
            <a:prstGeom prst="rect">
              <a:avLst/>
            </a:prstGeom>
            <a:noFill/>
          </p:spPr>
          <p:txBody>
            <a:bodyPr wrap="square" rtlCol="0">
              <a:spAutoFit/>
            </a:bodyPr>
            <a:lstStyle/>
            <a:p>
              <a:r>
                <a:rPr lang="es-ES" dirty="0" smtClean="0"/>
                <a:t>HPGe</a:t>
              </a:r>
              <a:endParaRPr lang="es-ES" dirty="0"/>
            </a:p>
          </p:txBody>
        </p:sp>
      </p:grpSp>
    </p:spTree>
    <p:extLst>
      <p:ext uri="{BB962C8B-B14F-4D97-AF65-F5344CB8AC3E}">
        <p14:creationId xmlns:p14="http://schemas.microsoft.com/office/powerpoint/2010/main" xmlns="" val="183893994"/>
      </p:ext>
    </p:extLst>
  </p:cSld>
  <p:clrMapOvr>
    <a:masterClrMapping/>
  </p:clrMapOvr>
  <p:transition spd="med">
    <p:pull dir="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9847" y="5564586"/>
            <a:ext cx="4060673" cy="600718"/>
          </a:xfrm>
          <a:prstGeom prst="rect">
            <a:avLst/>
          </a:prstGeom>
        </p:spPr>
        <p:txBody>
          <a:bodyPr vert="horz" wrap="square" lIns="0" tIns="0" rIns="0" bIns="0" rtlCol="0">
            <a:spAutoFit/>
          </a:bodyPr>
          <a:lstStyle/>
          <a:p>
            <a:pPr marR="4608" indent="-531080">
              <a:lnSpc>
                <a:spcPct val="109200"/>
              </a:lnSpc>
            </a:pPr>
            <a:r>
              <a:rPr sz="1600" dirty="0">
                <a:ea typeface="ＭＳ Ｐゴシック" charset="0"/>
              </a:rPr>
              <a:t>The</a:t>
            </a:r>
            <a:r>
              <a:rPr b="1" spc="9" dirty="0">
                <a:solidFill>
                  <a:srgbClr val="2200DB"/>
                </a:solidFill>
                <a:latin typeface="Times New Roman"/>
                <a:cs typeface="Times New Roman"/>
              </a:rPr>
              <a:t> </a:t>
            </a:r>
            <a:r>
              <a:rPr sz="1600" dirty="0">
                <a:ea typeface="ＭＳ Ｐゴシック" charset="0"/>
              </a:rPr>
              <a:t>centroid</a:t>
            </a:r>
            <a:r>
              <a:rPr b="1" spc="5" dirty="0">
                <a:solidFill>
                  <a:srgbClr val="2200DB"/>
                </a:solidFill>
                <a:latin typeface="Times New Roman"/>
                <a:cs typeface="Times New Roman"/>
              </a:rPr>
              <a:t> </a:t>
            </a:r>
            <a:r>
              <a:rPr sz="1600" dirty="0">
                <a:ea typeface="ＭＳ Ｐゴシック" charset="0"/>
              </a:rPr>
              <a:t>difference</a:t>
            </a:r>
            <a:r>
              <a:rPr b="1" spc="-45" dirty="0">
                <a:solidFill>
                  <a:srgbClr val="2200DB"/>
                </a:solidFill>
                <a:latin typeface="Times New Roman"/>
                <a:cs typeface="Times New Roman"/>
              </a:rPr>
              <a:t> </a:t>
            </a:r>
            <a:r>
              <a:rPr sz="1600" dirty="0">
                <a:ea typeface="ＭＳ Ｐゴシック" charset="0"/>
              </a:rPr>
              <a:t>is</a:t>
            </a:r>
            <a:r>
              <a:rPr b="1" dirty="0">
                <a:solidFill>
                  <a:srgbClr val="2200DB"/>
                </a:solidFill>
                <a:latin typeface="Times New Roman"/>
                <a:cs typeface="Times New Roman"/>
              </a:rPr>
              <a:t> </a:t>
            </a:r>
            <a:r>
              <a:rPr sz="1600" dirty="0">
                <a:ea typeface="ＭＳ Ｐゴシック" charset="0"/>
              </a:rPr>
              <a:t>independent</a:t>
            </a:r>
            <a:r>
              <a:rPr b="1" spc="9" dirty="0">
                <a:solidFill>
                  <a:srgbClr val="2200DB"/>
                </a:solidFill>
                <a:latin typeface="Times New Roman"/>
                <a:cs typeface="Times New Roman"/>
              </a:rPr>
              <a:t> </a:t>
            </a:r>
            <a:r>
              <a:rPr sz="1600" dirty="0">
                <a:ea typeface="ＭＳ Ｐゴシック" charset="0"/>
              </a:rPr>
              <a:t>of</a:t>
            </a:r>
            <a:r>
              <a:rPr b="1" dirty="0">
                <a:solidFill>
                  <a:srgbClr val="2200DB"/>
                </a:solidFill>
                <a:latin typeface="Times New Roman"/>
                <a:cs typeface="Times New Roman"/>
              </a:rPr>
              <a:t> </a:t>
            </a:r>
            <a:r>
              <a:rPr sz="1600" dirty="0">
                <a:ea typeface="ＭＳ Ｐゴシック" charset="0"/>
              </a:rPr>
              <a:t>possible</a:t>
            </a:r>
            <a:r>
              <a:rPr b="1" dirty="0">
                <a:solidFill>
                  <a:srgbClr val="2200DB"/>
                </a:solidFill>
                <a:latin typeface="Times New Roman"/>
                <a:cs typeface="Times New Roman"/>
              </a:rPr>
              <a:t> </a:t>
            </a:r>
            <a:r>
              <a:rPr sz="1600" dirty="0">
                <a:ea typeface="ＭＳ Ｐゴシック" charset="0"/>
              </a:rPr>
              <a:t>timing</a:t>
            </a:r>
            <a:r>
              <a:rPr b="1" spc="9" dirty="0">
                <a:solidFill>
                  <a:srgbClr val="2200DB"/>
                </a:solidFill>
                <a:latin typeface="Times New Roman"/>
                <a:cs typeface="Times New Roman"/>
              </a:rPr>
              <a:t> </a:t>
            </a:r>
            <a:r>
              <a:rPr sz="1600" dirty="0" smtClean="0">
                <a:ea typeface="ＭＳ Ｐゴシック" charset="0"/>
              </a:rPr>
              <a:t>asymmetrie</a:t>
            </a:r>
            <a:r>
              <a:rPr lang="es-ES_tradnl" sz="1600" dirty="0" smtClean="0">
                <a:ea typeface="ＭＳ Ｐゴシック" charset="0"/>
              </a:rPr>
              <a:t>s.</a:t>
            </a:r>
            <a:endParaRPr sz="1600" dirty="0">
              <a:latin typeface="Times New Roman"/>
              <a:cs typeface="Times New Roman"/>
            </a:endParaRPr>
          </a:p>
        </p:txBody>
      </p:sp>
      <p:sp>
        <p:nvSpPr>
          <p:cNvPr id="4" name="object 4"/>
          <p:cNvSpPr txBox="1"/>
          <p:nvPr/>
        </p:nvSpPr>
        <p:spPr>
          <a:xfrm>
            <a:off x="5523252" y="5544992"/>
            <a:ext cx="2736290" cy="533972"/>
          </a:xfrm>
          <a:prstGeom prst="rect">
            <a:avLst/>
          </a:prstGeom>
        </p:spPr>
        <p:txBody>
          <a:bodyPr vert="horz" wrap="square" lIns="0" tIns="0" rIns="0" bIns="0" rtlCol="0">
            <a:spAutoFit/>
          </a:bodyPr>
          <a:lstStyle>
            <a:defPPr>
              <a:defRPr lang="es-ES"/>
            </a:defPPr>
            <a:lvl1pPr marL="542600" marR="4608" indent="-531080">
              <a:lnSpc>
                <a:spcPct val="109200"/>
              </a:lnSpc>
              <a:defRPr sz="1600">
                <a:ea typeface="ＭＳ Ｐゴシック" charset="0"/>
              </a:defRPr>
            </a:lvl1pPr>
          </a:lstStyle>
          <a:p>
            <a:pPr marL="0"/>
            <a:r>
              <a:rPr dirty="0"/>
              <a:t>The centroid difference  is independent of the shift</a:t>
            </a:r>
            <a:r>
              <a:rPr baseline="-25000" dirty="0"/>
              <a:t>ij</a:t>
            </a:r>
            <a:r>
              <a:rPr dirty="0"/>
              <a:t>.</a:t>
            </a:r>
          </a:p>
        </p:txBody>
      </p:sp>
      <p:sp>
        <p:nvSpPr>
          <p:cNvPr id="6" name="object 6"/>
          <p:cNvSpPr txBox="1"/>
          <p:nvPr/>
        </p:nvSpPr>
        <p:spPr>
          <a:xfrm>
            <a:off x="251520" y="1628800"/>
            <a:ext cx="8679890" cy="307777"/>
          </a:xfrm>
          <a:prstGeom prst="rect">
            <a:avLst/>
          </a:prstGeom>
        </p:spPr>
        <p:txBody>
          <a:bodyPr vert="horz" wrap="square" lIns="0" tIns="0" rIns="0" bIns="0" rtlCol="0">
            <a:spAutoFit/>
          </a:bodyPr>
          <a:lstStyle/>
          <a:p>
            <a:pPr marL="11520"/>
            <a:r>
              <a:rPr sz="2000" spc="-5" dirty="0">
                <a:solidFill>
                  <a:srgbClr val="131211"/>
                </a:solidFill>
                <a:latin typeface="Times New Roman"/>
                <a:cs typeface="Times New Roman"/>
              </a:rPr>
              <a:t>S</a:t>
            </a:r>
            <a:r>
              <a:rPr sz="2000" dirty="0">
                <a:solidFill>
                  <a:srgbClr val="131211"/>
                </a:solidFill>
                <a:latin typeface="Times New Roman"/>
                <a:cs typeface="Times New Roman"/>
              </a:rPr>
              <a:t>u</a:t>
            </a:r>
            <a:r>
              <a:rPr sz="2000" spc="9" dirty="0">
                <a:solidFill>
                  <a:srgbClr val="131211"/>
                </a:solidFill>
                <a:latin typeface="Times New Roman"/>
                <a:cs typeface="Times New Roman"/>
              </a:rPr>
              <a:t>p</a:t>
            </a:r>
            <a:r>
              <a:rPr sz="2000" spc="-9" dirty="0">
                <a:solidFill>
                  <a:srgbClr val="131211"/>
                </a:solidFill>
                <a:latin typeface="Times New Roman"/>
                <a:cs typeface="Times New Roman"/>
              </a:rPr>
              <a:t>e</a:t>
            </a:r>
            <a:r>
              <a:rPr sz="2000" spc="50" dirty="0">
                <a:solidFill>
                  <a:srgbClr val="131211"/>
                </a:solidFill>
                <a:latin typeface="Times New Roman"/>
                <a:cs typeface="Times New Roman"/>
              </a:rPr>
              <a:t>r</a:t>
            </a:r>
            <a:r>
              <a:rPr sz="2000" spc="9" dirty="0">
                <a:solidFill>
                  <a:srgbClr val="131211"/>
                </a:solidFill>
                <a:latin typeface="Times New Roman"/>
                <a:cs typeface="Times New Roman"/>
              </a:rPr>
              <a:t>p</a:t>
            </a:r>
            <a:r>
              <a:rPr sz="2000" dirty="0">
                <a:solidFill>
                  <a:srgbClr val="131211"/>
                </a:solidFill>
                <a:latin typeface="Times New Roman"/>
                <a:cs typeface="Times New Roman"/>
              </a:rPr>
              <a:t>o</a:t>
            </a:r>
            <a:r>
              <a:rPr sz="2000" spc="-9" dirty="0">
                <a:solidFill>
                  <a:srgbClr val="131211"/>
                </a:solidFill>
                <a:latin typeface="Times New Roman"/>
                <a:cs typeface="Times New Roman"/>
              </a:rPr>
              <a:t>s</a:t>
            </a:r>
            <a:r>
              <a:rPr sz="2000" spc="-5" dirty="0">
                <a:solidFill>
                  <a:srgbClr val="131211"/>
                </a:solidFill>
                <a:latin typeface="Times New Roman"/>
                <a:cs typeface="Times New Roman"/>
              </a:rPr>
              <a:t>i</a:t>
            </a:r>
            <a:r>
              <a:rPr sz="2000" spc="5" dirty="0">
                <a:solidFill>
                  <a:srgbClr val="131211"/>
                </a:solidFill>
                <a:latin typeface="Times New Roman"/>
                <a:cs typeface="Times New Roman"/>
              </a:rPr>
              <a:t>t</a:t>
            </a:r>
            <a:r>
              <a:rPr sz="2000" spc="-5" dirty="0">
                <a:solidFill>
                  <a:srgbClr val="131211"/>
                </a:solidFill>
                <a:latin typeface="Times New Roman"/>
                <a:cs typeface="Times New Roman"/>
              </a:rPr>
              <a:t>i</a:t>
            </a:r>
            <a:r>
              <a:rPr sz="2000" dirty="0">
                <a:solidFill>
                  <a:srgbClr val="131211"/>
                </a:solidFill>
                <a:latin typeface="Times New Roman"/>
                <a:cs typeface="Times New Roman"/>
              </a:rPr>
              <a:t>on</a:t>
            </a:r>
            <a:r>
              <a:rPr sz="2000" spc="9" dirty="0">
                <a:solidFill>
                  <a:srgbClr val="131211"/>
                </a:solidFill>
                <a:latin typeface="Times New Roman"/>
                <a:cs typeface="Times New Roman"/>
              </a:rPr>
              <a:t> </a:t>
            </a:r>
            <a:r>
              <a:rPr sz="2000" dirty="0">
                <a:solidFill>
                  <a:srgbClr val="131211"/>
                </a:solidFill>
                <a:latin typeface="Times New Roman"/>
                <a:cs typeface="Times New Roman"/>
              </a:rPr>
              <a:t>of</a:t>
            </a:r>
            <a:r>
              <a:rPr sz="2000" spc="5" dirty="0">
                <a:solidFill>
                  <a:srgbClr val="131211"/>
                </a:solidFill>
                <a:latin typeface="Times New Roman"/>
                <a:cs typeface="Times New Roman"/>
              </a:rPr>
              <a:t> </a:t>
            </a:r>
            <a:r>
              <a:rPr sz="2000" spc="-50" dirty="0">
                <a:solidFill>
                  <a:srgbClr val="131211"/>
                </a:solidFill>
                <a:latin typeface="Times New Roman"/>
                <a:cs typeface="Times New Roman"/>
              </a:rPr>
              <a:t>f</a:t>
            </a:r>
            <a:r>
              <a:rPr sz="2000" spc="-9" dirty="0">
                <a:solidFill>
                  <a:srgbClr val="131211"/>
                </a:solidFill>
                <a:latin typeface="Times New Roman"/>
                <a:cs typeface="Times New Roman"/>
              </a:rPr>
              <a:t>a</a:t>
            </a:r>
            <a:r>
              <a:rPr sz="2000" spc="-27" dirty="0">
                <a:solidFill>
                  <a:srgbClr val="131211"/>
                </a:solidFill>
                <a:latin typeface="Times New Roman"/>
                <a:cs typeface="Times New Roman"/>
              </a:rPr>
              <a:t>s</a:t>
            </a:r>
            <a:r>
              <a:rPr sz="2000" spc="-5" dirty="0">
                <a:solidFill>
                  <a:srgbClr val="131211"/>
                </a:solidFill>
                <a:latin typeface="Times New Roman"/>
                <a:cs typeface="Times New Roman"/>
              </a:rPr>
              <a:t>t</a:t>
            </a:r>
            <a:r>
              <a:rPr sz="2000" spc="5" dirty="0">
                <a:solidFill>
                  <a:srgbClr val="131211"/>
                </a:solidFill>
                <a:latin typeface="Times New Roman"/>
                <a:cs typeface="Times New Roman"/>
              </a:rPr>
              <a:t>­</a:t>
            </a:r>
            <a:r>
              <a:rPr sz="2000" spc="-5" dirty="0">
                <a:solidFill>
                  <a:srgbClr val="131211"/>
                </a:solidFill>
                <a:latin typeface="Times New Roman"/>
                <a:cs typeface="Times New Roman"/>
              </a:rPr>
              <a:t>ti</a:t>
            </a:r>
            <a:r>
              <a:rPr sz="2000" spc="-14" dirty="0">
                <a:solidFill>
                  <a:srgbClr val="131211"/>
                </a:solidFill>
                <a:latin typeface="Times New Roman"/>
                <a:cs typeface="Times New Roman"/>
              </a:rPr>
              <a:t>m</a:t>
            </a:r>
            <a:r>
              <a:rPr sz="2000" spc="5" dirty="0">
                <a:solidFill>
                  <a:srgbClr val="131211"/>
                </a:solidFill>
                <a:latin typeface="Times New Roman"/>
                <a:cs typeface="Times New Roman"/>
              </a:rPr>
              <a:t>i</a:t>
            </a:r>
            <a:r>
              <a:rPr sz="2000" dirty="0">
                <a:solidFill>
                  <a:srgbClr val="131211"/>
                </a:solidFill>
                <a:latin typeface="Times New Roman"/>
                <a:cs typeface="Times New Roman"/>
              </a:rPr>
              <a:t>ng </a:t>
            </a:r>
            <a:r>
              <a:rPr sz="2000" spc="9" dirty="0">
                <a:solidFill>
                  <a:srgbClr val="131211"/>
                </a:solidFill>
                <a:latin typeface="Times New Roman"/>
                <a:cs typeface="Times New Roman"/>
              </a:rPr>
              <a:t>d</a:t>
            </a:r>
            <a:r>
              <a:rPr sz="2000" spc="-9" dirty="0">
                <a:solidFill>
                  <a:srgbClr val="131211"/>
                </a:solidFill>
                <a:latin typeface="Times New Roman"/>
                <a:cs typeface="Times New Roman"/>
              </a:rPr>
              <a:t>a</a:t>
            </a:r>
            <a:r>
              <a:rPr sz="2000" spc="23" dirty="0">
                <a:solidFill>
                  <a:srgbClr val="131211"/>
                </a:solidFill>
                <a:latin typeface="Times New Roman"/>
                <a:cs typeface="Times New Roman"/>
              </a:rPr>
              <a:t>t</a:t>
            </a:r>
            <a:r>
              <a:rPr sz="2000" dirty="0">
                <a:solidFill>
                  <a:srgbClr val="131211"/>
                </a:solidFill>
                <a:latin typeface="Times New Roman"/>
                <a:cs typeface="Times New Roman"/>
              </a:rPr>
              <a:t>a</a:t>
            </a:r>
            <a:r>
              <a:rPr sz="2000" spc="-9" dirty="0">
                <a:solidFill>
                  <a:srgbClr val="131211"/>
                </a:solidFill>
                <a:latin typeface="Times New Roman"/>
                <a:cs typeface="Times New Roman"/>
              </a:rPr>
              <a:t> </a:t>
            </a:r>
            <a:r>
              <a:rPr sz="2000" spc="-5" dirty="0">
                <a:solidFill>
                  <a:srgbClr val="131211"/>
                </a:solidFill>
                <a:latin typeface="Times New Roman"/>
                <a:cs typeface="Times New Roman"/>
              </a:rPr>
              <a:t>i</a:t>
            </a:r>
            <a:r>
              <a:rPr sz="2000" spc="9" dirty="0">
                <a:solidFill>
                  <a:srgbClr val="131211"/>
                </a:solidFill>
                <a:latin typeface="Times New Roman"/>
                <a:cs typeface="Times New Roman"/>
              </a:rPr>
              <a:t>n</a:t>
            </a:r>
            <a:r>
              <a:rPr sz="2000" dirty="0">
                <a:solidFill>
                  <a:srgbClr val="131211"/>
                </a:solidFill>
                <a:latin typeface="Times New Roman"/>
                <a:cs typeface="Times New Roman"/>
              </a:rPr>
              <a:t>d</a:t>
            </a:r>
            <a:r>
              <a:rPr sz="2000" spc="-9" dirty="0">
                <a:solidFill>
                  <a:srgbClr val="131211"/>
                </a:solidFill>
                <a:latin typeface="Times New Roman"/>
                <a:cs typeface="Times New Roman"/>
              </a:rPr>
              <a:t>e</a:t>
            </a:r>
            <a:r>
              <a:rPr sz="2000" spc="9" dirty="0">
                <a:solidFill>
                  <a:srgbClr val="131211"/>
                </a:solidFill>
                <a:latin typeface="Times New Roman"/>
                <a:cs typeface="Times New Roman"/>
              </a:rPr>
              <a:t>p</a:t>
            </a:r>
            <a:r>
              <a:rPr sz="2000" spc="-9" dirty="0">
                <a:solidFill>
                  <a:srgbClr val="131211"/>
                </a:solidFill>
                <a:latin typeface="Times New Roman"/>
                <a:cs typeface="Times New Roman"/>
              </a:rPr>
              <a:t>e</a:t>
            </a:r>
            <a:r>
              <a:rPr sz="2000" dirty="0">
                <a:solidFill>
                  <a:srgbClr val="131211"/>
                </a:solidFill>
                <a:latin typeface="Times New Roman"/>
                <a:cs typeface="Times New Roman"/>
              </a:rPr>
              <a:t>n</a:t>
            </a:r>
            <a:r>
              <a:rPr sz="2000" spc="9" dirty="0">
                <a:solidFill>
                  <a:srgbClr val="131211"/>
                </a:solidFill>
                <a:latin typeface="Times New Roman"/>
                <a:cs typeface="Times New Roman"/>
              </a:rPr>
              <a:t>d</a:t>
            </a:r>
            <a:r>
              <a:rPr sz="2000" spc="-9" dirty="0">
                <a:solidFill>
                  <a:srgbClr val="131211"/>
                </a:solidFill>
                <a:latin typeface="Times New Roman"/>
                <a:cs typeface="Times New Roman"/>
              </a:rPr>
              <a:t>e</a:t>
            </a:r>
            <a:r>
              <a:rPr sz="2000" dirty="0">
                <a:solidFill>
                  <a:srgbClr val="131211"/>
                </a:solidFill>
                <a:latin typeface="Times New Roman"/>
                <a:cs typeface="Times New Roman"/>
              </a:rPr>
              <a:t>nt</a:t>
            </a:r>
            <a:r>
              <a:rPr sz="2000" spc="5" dirty="0">
                <a:solidFill>
                  <a:srgbClr val="131211"/>
                </a:solidFill>
                <a:latin typeface="Times New Roman"/>
                <a:cs typeface="Times New Roman"/>
              </a:rPr>
              <a:t> </a:t>
            </a:r>
            <a:r>
              <a:rPr sz="2000" dirty="0">
                <a:solidFill>
                  <a:srgbClr val="131211"/>
                </a:solidFill>
                <a:latin typeface="Times New Roman"/>
                <a:cs typeface="Times New Roman"/>
              </a:rPr>
              <a:t>of</a:t>
            </a:r>
            <a:r>
              <a:rPr sz="2000" spc="5" dirty="0">
                <a:solidFill>
                  <a:srgbClr val="131211"/>
                </a:solidFill>
                <a:latin typeface="Times New Roman"/>
                <a:cs typeface="Times New Roman"/>
              </a:rPr>
              <a:t> </a:t>
            </a:r>
            <a:r>
              <a:rPr sz="2000" spc="14" dirty="0">
                <a:solidFill>
                  <a:srgbClr val="131211"/>
                </a:solidFill>
                <a:latin typeface="Times New Roman"/>
                <a:cs typeface="Times New Roman"/>
              </a:rPr>
              <a:t>t</a:t>
            </a:r>
            <a:r>
              <a:rPr sz="2000" spc="9" dirty="0">
                <a:solidFill>
                  <a:srgbClr val="131211"/>
                </a:solidFill>
                <a:latin typeface="Times New Roman"/>
                <a:cs typeface="Times New Roman"/>
              </a:rPr>
              <a:t>h</a:t>
            </a:r>
            <a:r>
              <a:rPr sz="2000" dirty="0">
                <a:solidFill>
                  <a:srgbClr val="131211"/>
                </a:solidFill>
                <a:latin typeface="Times New Roman"/>
                <a:cs typeface="Times New Roman"/>
              </a:rPr>
              <a:t>e</a:t>
            </a:r>
            <a:r>
              <a:rPr sz="2000" spc="-9" dirty="0">
                <a:solidFill>
                  <a:srgbClr val="131211"/>
                </a:solidFill>
                <a:latin typeface="Times New Roman"/>
                <a:cs typeface="Times New Roman"/>
              </a:rPr>
              <a:t> </a:t>
            </a:r>
            <a:r>
              <a:rPr sz="2000" dirty="0">
                <a:solidFill>
                  <a:srgbClr val="131211"/>
                </a:solidFill>
                <a:latin typeface="Times New Roman"/>
                <a:cs typeface="Times New Roman"/>
              </a:rPr>
              <a:t>d</a:t>
            </a:r>
            <a:r>
              <a:rPr sz="2000" spc="-18" dirty="0">
                <a:solidFill>
                  <a:srgbClr val="131211"/>
                </a:solidFill>
                <a:latin typeface="Times New Roman"/>
                <a:cs typeface="Times New Roman"/>
              </a:rPr>
              <a:t>e</a:t>
            </a:r>
            <a:r>
              <a:rPr sz="2000" spc="5" dirty="0">
                <a:solidFill>
                  <a:srgbClr val="131211"/>
                </a:solidFill>
                <a:latin typeface="Times New Roman"/>
                <a:cs typeface="Times New Roman"/>
              </a:rPr>
              <a:t>t</a:t>
            </a:r>
            <a:r>
              <a:rPr sz="2000" spc="-9" dirty="0">
                <a:solidFill>
                  <a:srgbClr val="131211"/>
                </a:solidFill>
                <a:latin typeface="Times New Roman"/>
                <a:cs typeface="Times New Roman"/>
              </a:rPr>
              <a:t>ec</a:t>
            </a:r>
            <a:r>
              <a:rPr sz="2000" spc="-5" dirty="0">
                <a:solidFill>
                  <a:srgbClr val="131211"/>
                </a:solidFill>
                <a:latin typeface="Times New Roman"/>
                <a:cs typeface="Times New Roman"/>
              </a:rPr>
              <a:t>t</a:t>
            </a:r>
            <a:r>
              <a:rPr sz="2000" spc="9" dirty="0">
                <a:solidFill>
                  <a:srgbClr val="131211"/>
                </a:solidFill>
                <a:latin typeface="Times New Roman"/>
                <a:cs typeface="Times New Roman"/>
              </a:rPr>
              <a:t>o</a:t>
            </a:r>
            <a:r>
              <a:rPr sz="2000" spc="-86" dirty="0">
                <a:solidFill>
                  <a:srgbClr val="131211"/>
                </a:solidFill>
                <a:latin typeface="Times New Roman"/>
                <a:cs typeface="Times New Roman"/>
              </a:rPr>
              <a:t>r</a:t>
            </a:r>
            <a:r>
              <a:rPr sz="2000" spc="5" dirty="0">
                <a:solidFill>
                  <a:srgbClr val="131211"/>
                </a:solidFill>
                <a:latin typeface="Times New Roman"/>
                <a:cs typeface="Times New Roman"/>
              </a:rPr>
              <a:t>­</a:t>
            </a:r>
            <a:r>
              <a:rPr sz="2000" dirty="0">
                <a:solidFill>
                  <a:srgbClr val="131211"/>
                </a:solidFill>
                <a:latin typeface="Times New Roman"/>
                <a:cs typeface="Times New Roman"/>
              </a:rPr>
              <a:t>d</a:t>
            </a:r>
            <a:r>
              <a:rPr sz="2000" spc="-18" dirty="0">
                <a:solidFill>
                  <a:srgbClr val="131211"/>
                </a:solidFill>
                <a:latin typeface="Times New Roman"/>
                <a:cs typeface="Times New Roman"/>
              </a:rPr>
              <a:t>e</a:t>
            </a:r>
            <a:r>
              <a:rPr sz="2000" spc="-5" dirty="0">
                <a:solidFill>
                  <a:srgbClr val="131211"/>
                </a:solidFill>
                <a:latin typeface="Times New Roman"/>
                <a:cs typeface="Times New Roman"/>
              </a:rPr>
              <a:t>t</a:t>
            </a:r>
            <a:r>
              <a:rPr sz="2000" spc="-9" dirty="0">
                <a:solidFill>
                  <a:srgbClr val="131211"/>
                </a:solidFill>
                <a:latin typeface="Times New Roman"/>
                <a:cs typeface="Times New Roman"/>
              </a:rPr>
              <a:t>ec</a:t>
            </a:r>
            <a:r>
              <a:rPr sz="2000" spc="5" dirty="0">
                <a:solidFill>
                  <a:srgbClr val="131211"/>
                </a:solidFill>
                <a:latin typeface="Times New Roman"/>
                <a:cs typeface="Times New Roman"/>
              </a:rPr>
              <a:t>t</a:t>
            </a:r>
            <a:r>
              <a:rPr sz="2000" dirty="0">
                <a:solidFill>
                  <a:srgbClr val="131211"/>
                </a:solidFill>
                <a:latin typeface="Times New Roman"/>
                <a:cs typeface="Times New Roman"/>
              </a:rPr>
              <a:t>or</a:t>
            </a:r>
            <a:r>
              <a:rPr sz="2000" spc="5" dirty="0">
                <a:solidFill>
                  <a:srgbClr val="131211"/>
                </a:solidFill>
                <a:latin typeface="Times New Roman"/>
                <a:cs typeface="Times New Roman"/>
              </a:rPr>
              <a:t> </a:t>
            </a:r>
            <a:r>
              <a:rPr sz="2000" spc="-9" dirty="0">
                <a:solidFill>
                  <a:srgbClr val="131211"/>
                </a:solidFill>
                <a:latin typeface="Times New Roman"/>
                <a:cs typeface="Times New Roman"/>
              </a:rPr>
              <a:t>c</a:t>
            </a:r>
            <a:r>
              <a:rPr sz="2000" dirty="0">
                <a:solidFill>
                  <a:srgbClr val="131211"/>
                </a:solidFill>
                <a:latin typeface="Times New Roman"/>
                <a:cs typeface="Times New Roman"/>
              </a:rPr>
              <a:t>o</a:t>
            </a:r>
            <a:r>
              <a:rPr sz="2000" spc="-14" dirty="0">
                <a:solidFill>
                  <a:srgbClr val="131211"/>
                </a:solidFill>
                <a:latin typeface="Times New Roman"/>
                <a:cs typeface="Times New Roman"/>
              </a:rPr>
              <a:t>m</a:t>
            </a:r>
            <a:r>
              <a:rPr sz="2000" spc="9" dirty="0">
                <a:solidFill>
                  <a:srgbClr val="131211"/>
                </a:solidFill>
                <a:latin typeface="Times New Roman"/>
                <a:cs typeface="Times New Roman"/>
              </a:rPr>
              <a:t>b</a:t>
            </a:r>
            <a:r>
              <a:rPr sz="2000" spc="-5" dirty="0">
                <a:solidFill>
                  <a:srgbClr val="131211"/>
                </a:solidFill>
                <a:latin typeface="Times New Roman"/>
                <a:cs typeface="Times New Roman"/>
              </a:rPr>
              <a:t>i</a:t>
            </a:r>
            <a:r>
              <a:rPr sz="2000" spc="9" dirty="0">
                <a:solidFill>
                  <a:srgbClr val="131211"/>
                </a:solidFill>
                <a:latin typeface="Times New Roman"/>
                <a:cs typeface="Times New Roman"/>
              </a:rPr>
              <a:t>n</a:t>
            </a:r>
            <a:r>
              <a:rPr sz="2000" spc="-9" dirty="0">
                <a:solidFill>
                  <a:srgbClr val="131211"/>
                </a:solidFill>
                <a:latin typeface="Times New Roman"/>
                <a:cs typeface="Times New Roman"/>
              </a:rPr>
              <a:t>a</a:t>
            </a:r>
            <a:r>
              <a:rPr sz="2000" spc="-5" dirty="0">
                <a:solidFill>
                  <a:srgbClr val="131211"/>
                </a:solidFill>
                <a:latin typeface="Times New Roman"/>
                <a:cs typeface="Times New Roman"/>
              </a:rPr>
              <a:t>ti</a:t>
            </a:r>
            <a:r>
              <a:rPr sz="2000" dirty="0">
                <a:solidFill>
                  <a:srgbClr val="131211"/>
                </a:solidFill>
                <a:latin typeface="Times New Roman"/>
                <a:cs typeface="Times New Roman"/>
              </a:rPr>
              <a:t>on</a:t>
            </a:r>
            <a:r>
              <a:rPr sz="2000" spc="9" dirty="0">
                <a:solidFill>
                  <a:srgbClr val="131211"/>
                </a:solidFill>
                <a:latin typeface="Times New Roman"/>
                <a:cs typeface="Times New Roman"/>
              </a:rPr>
              <a:t> </a:t>
            </a:r>
            <a:r>
              <a:rPr sz="2000" spc="-68" dirty="0">
                <a:solidFill>
                  <a:srgbClr val="131211"/>
                </a:solidFill>
                <a:latin typeface="Times New Roman"/>
                <a:cs typeface="Times New Roman"/>
              </a:rPr>
              <a:t>i</a:t>
            </a:r>
            <a:r>
              <a:rPr sz="2000" spc="-5" dirty="0">
                <a:solidFill>
                  <a:srgbClr val="131211"/>
                </a:solidFill>
                <a:latin typeface="Times New Roman"/>
                <a:cs typeface="Times New Roman"/>
              </a:rPr>
              <a:t>j</a:t>
            </a:r>
            <a:r>
              <a:rPr sz="2000" dirty="0">
                <a:solidFill>
                  <a:srgbClr val="131211"/>
                </a:solidFill>
                <a:latin typeface="Times New Roman"/>
                <a:cs typeface="Times New Roman"/>
              </a:rPr>
              <a:t>.</a:t>
            </a:r>
            <a:endParaRPr sz="2000" dirty="0">
              <a:latin typeface="Times New Roman"/>
              <a:cs typeface="Times New Roman"/>
            </a:endParaRPr>
          </a:p>
        </p:txBody>
      </p:sp>
      <p:sp>
        <p:nvSpPr>
          <p:cNvPr id="7" name="object 7"/>
          <p:cNvSpPr txBox="1"/>
          <p:nvPr/>
        </p:nvSpPr>
        <p:spPr>
          <a:xfrm>
            <a:off x="696611" y="2327953"/>
            <a:ext cx="2219205" cy="246221"/>
          </a:xfrm>
          <a:prstGeom prst="rect">
            <a:avLst/>
          </a:prstGeom>
        </p:spPr>
        <p:txBody>
          <a:bodyPr vert="horz" wrap="square" lIns="0" tIns="0" rIns="0" bIns="0" rtlCol="0">
            <a:spAutoFit/>
          </a:bodyPr>
          <a:lstStyle/>
          <a:p>
            <a:pPr marL="11520"/>
            <a:r>
              <a:rPr sz="1600" dirty="0">
                <a:solidFill>
                  <a:srgbClr val="131211"/>
                </a:solidFill>
                <a:latin typeface="Times New Roman"/>
                <a:cs typeface="Times New Roman"/>
              </a:rPr>
              <a:t>R</a:t>
            </a:r>
            <a:r>
              <a:rPr sz="1600" spc="-36" dirty="0">
                <a:solidFill>
                  <a:srgbClr val="131211"/>
                </a:solidFill>
                <a:latin typeface="Times New Roman"/>
                <a:cs typeface="Times New Roman"/>
              </a:rPr>
              <a:t>a</a:t>
            </a:r>
            <a:r>
              <a:rPr sz="1600" dirty="0">
                <a:solidFill>
                  <a:srgbClr val="131211"/>
                </a:solidFill>
                <a:latin typeface="Times New Roman"/>
                <a:cs typeface="Times New Roman"/>
              </a:rPr>
              <a:t>w da</a:t>
            </a:r>
            <a:r>
              <a:rPr sz="1600" spc="23" dirty="0">
                <a:solidFill>
                  <a:srgbClr val="131211"/>
                </a:solidFill>
                <a:latin typeface="Times New Roman"/>
                <a:cs typeface="Times New Roman"/>
              </a:rPr>
              <a:t>t</a:t>
            </a:r>
            <a:r>
              <a:rPr sz="1600" dirty="0">
                <a:solidFill>
                  <a:srgbClr val="131211"/>
                </a:solidFill>
                <a:latin typeface="Times New Roman"/>
                <a:cs typeface="Times New Roman"/>
              </a:rPr>
              <a:t>a</a:t>
            </a:r>
            <a:r>
              <a:rPr sz="1600" spc="9" dirty="0">
                <a:solidFill>
                  <a:srgbClr val="131211"/>
                </a:solidFill>
                <a:latin typeface="Times New Roman"/>
                <a:cs typeface="Times New Roman"/>
              </a:rPr>
              <a:t> </a:t>
            </a:r>
            <a:r>
              <a:rPr sz="1600" dirty="0">
                <a:solidFill>
                  <a:srgbClr val="131211"/>
                </a:solidFill>
                <a:latin typeface="Times New Roman"/>
                <a:cs typeface="Times New Roman"/>
              </a:rPr>
              <a:t>of</a:t>
            </a:r>
            <a:r>
              <a:rPr sz="1600" spc="9" dirty="0">
                <a:solidFill>
                  <a:srgbClr val="131211"/>
                </a:solidFill>
                <a:latin typeface="Times New Roman"/>
                <a:cs typeface="Times New Roman"/>
              </a:rPr>
              <a:t> </a:t>
            </a:r>
            <a:r>
              <a:rPr sz="1600" dirty="0" smtClean="0">
                <a:solidFill>
                  <a:srgbClr val="131211"/>
                </a:solidFill>
                <a:latin typeface="Times New Roman"/>
                <a:cs typeface="Times New Roman"/>
              </a:rPr>
              <a:t>a</a:t>
            </a:r>
            <a:r>
              <a:rPr lang="es-ES" sz="1600" spc="9" dirty="0" smtClean="0">
                <a:solidFill>
                  <a:srgbClr val="131211"/>
                </a:solidFill>
                <a:latin typeface="Times New Roman"/>
                <a:cs typeface="Times New Roman"/>
              </a:rPr>
              <a:t> </a:t>
            </a:r>
            <a:r>
              <a:rPr lang="es-ES" sz="1600" spc="9" dirty="0" smtClean="0">
                <a:solidFill>
                  <a:srgbClr val="131211"/>
                </a:solidFill>
                <a:latin typeface="Symbol" pitchFamily="18" charset="2"/>
                <a:cs typeface="Times New Roman"/>
              </a:rPr>
              <a:t>g-g</a:t>
            </a:r>
            <a:r>
              <a:rPr sz="1600" spc="9" dirty="0" smtClean="0">
                <a:solidFill>
                  <a:srgbClr val="131211"/>
                </a:solidFill>
                <a:latin typeface="Times New Roman"/>
                <a:cs typeface="Times New Roman"/>
              </a:rPr>
              <a:t> </a:t>
            </a:r>
            <a:r>
              <a:rPr sz="1600" dirty="0">
                <a:solidFill>
                  <a:srgbClr val="131211"/>
                </a:solidFill>
                <a:latin typeface="Times New Roman"/>
                <a:cs typeface="Times New Roman"/>
              </a:rPr>
              <a:t>c</a:t>
            </a:r>
            <a:r>
              <a:rPr sz="1600" spc="9" dirty="0">
                <a:solidFill>
                  <a:srgbClr val="131211"/>
                </a:solidFill>
                <a:latin typeface="Times New Roman"/>
                <a:cs typeface="Times New Roman"/>
              </a:rPr>
              <a:t>a</a:t>
            </a:r>
            <a:r>
              <a:rPr sz="1600" spc="-14" dirty="0">
                <a:solidFill>
                  <a:srgbClr val="131211"/>
                </a:solidFill>
                <a:latin typeface="Times New Roman"/>
                <a:cs typeface="Times New Roman"/>
              </a:rPr>
              <a:t>s</a:t>
            </a:r>
            <a:r>
              <a:rPr sz="1600" spc="9" dirty="0">
                <a:solidFill>
                  <a:srgbClr val="131211"/>
                </a:solidFill>
                <a:latin typeface="Times New Roman"/>
                <a:cs typeface="Times New Roman"/>
              </a:rPr>
              <a:t>c</a:t>
            </a:r>
            <a:r>
              <a:rPr sz="1600" dirty="0">
                <a:solidFill>
                  <a:srgbClr val="131211"/>
                </a:solidFill>
                <a:latin typeface="Times New Roman"/>
                <a:cs typeface="Times New Roman"/>
              </a:rPr>
              <a:t>ade:</a:t>
            </a:r>
            <a:endParaRPr sz="1600" dirty="0">
              <a:latin typeface="Times New Roman"/>
              <a:cs typeface="Times New Roman"/>
            </a:endParaRPr>
          </a:p>
        </p:txBody>
      </p:sp>
      <p:sp>
        <p:nvSpPr>
          <p:cNvPr id="8" name="object 8"/>
          <p:cNvSpPr txBox="1"/>
          <p:nvPr/>
        </p:nvSpPr>
        <p:spPr>
          <a:xfrm>
            <a:off x="4700984" y="2000027"/>
            <a:ext cx="4277757" cy="574147"/>
          </a:xfrm>
          <a:prstGeom prst="rect">
            <a:avLst/>
          </a:prstGeom>
        </p:spPr>
        <p:txBody>
          <a:bodyPr vert="horz" wrap="square" lIns="0" tIns="0" rIns="0" bIns="0" rtlCol="0">
            <a:spAutoFit/>
          </a:bodyPr>
          <a:lstStyle/>
          <a:p>
            <a:pPr marL="11520" marR="4608" indent="95617">
              <a:lnSpc>
                <a:spcPct val="118100"/>
              </a:lnSpc>
            </a:pPr>
            <a:r>
              <a:rPr sz="1600" dirty="0">
                <a:solidFill>
                  <a:srgbClr val="131211"/>
                </a:solidFill>
                <a:latin typeface="Times New Roman"/>
                <a:cs typeface="Times New Roman"/>
              </a:rPr>
              <a:t>Al</a:t>
            </a:r>
            <a:r>
              <a:rPr sz="1600" spc="5" dirty="0">
                <a:solidFill>
                  <a:srgbClr val="131211"/>
                </a:solidFill>
                <a:latin typeface="Times New Roman"/>
                <a:cs typeface="Times New Roman"/>
              </a:rPr>
              <a:t>i</a:t>
            </a:r>
            <a:r>
              <a:rPr sz="1600" spc="-14" dirty="0">
                <a:solidFill>
                  <a:srgbClr val="131211"/>
                </a:solidFill>
                <a:latin typeface="Times New Roman"/>
                <a:cs typeface="Times New Roman"/>
              </a:rPr>
              <a:t>g</a:t>
            </a:r>
            <a:r>
              <a:rPr sz="1600" spc="9" dirty="0">
                <a:solidFill>
                  <a:srgbClr val="131211"/>
                </a:solidFill>
                <a:latin typeface="Times New Roman"/>
                <a:cs typeface="Times New Roman"/>
              </a:rPr>
              <a:t>n</a:t>
            </a:r>
            <a:r>
              <a:rPr sz="1600" dirty="0">
                <a:solidFill>
                  <a:srgbClr val="131211"/>
                </a:solidFill>
                <a:latin typeface="Times New Roman"/>
                <a:cs typeface="Times New Roman"/>
              </a:rPr>
              <a:t>ed</a:t>
            </a:r>
            <a:r>
              <a:rPr sz="1600" spc="9" dirty="0">
                <a:solidFill>
                  <a:srgbClr val="131211"/>
                </a:solidFill>
                <a:latin typeface="Times New Roman"/>
                <a:cs typeface="Times New Roman"/>
              </a:rPr>
              <a:t> </a:t>
            </a:r>
            <a:r>
              <a:rPr sz="1600" spc="-14" dirty="0">
                <a:solidFill>
                  <a:srgbClr val="131211"/>
                </a:solidFill>
                <a:latin typeface="Times New Roman"/>
                <a:cs typeface="Times New Roman"/>
              </a:rPr>
              <a:t>d</a:t>
            </a:r>
            <a:r>
              <a:rPr sz="1600" spc="9" dirty="0">
                <a:solidFill>
                  <a:srgbClr val="131211"/>
                </a:solidFill>
                <a:latin typeface="Times New Roman"/>
                <a:cs typeface="Times New Roman"/>
              </a:rPr>
              <a:t>a</a:t>
            </a:r>
            <a:r>
              <a:rPr sz="1600" spc="23" dirty="0">
                <a:solidFill>
                  <a:srgbClr val="131211"/>
                </a:solidFill>
                <a:latin typeface="Times New Roman"/>
                <a:cs typeface="Times New Roman"/>
              </a:rPr>
              <a:t>t</a:t>
            </a:r>
            <a:r>
              <a:rPr sz="1600" dirty="0">
                <a:solidFill>
                  <a:srgbClr val="131211"/>
                </a:solidFill>
                <a:latin typeface="Times New Roman"/>
                <a:cs typeface="Times New Roman"/>
              </a:rPr>
              <a:t>a</a:t>
            </a:r>
            <a:r>
              <a:rPr sz="1600" spc="9" dirty="0">
                <a:solidFill>
                  <a:srgbClr val="131211"/>
                </a:solidFill>
                <a:latin typeface="Times New Roman"/>
                <a:cs typeface="Times New Roman"/>
              </a:rPr>
              <a:t> </a:t>
            </a:r>
            <a:r>
              <a:rPr sz="1600" dirty="0">
                <a:solidFill>
                  <a:srgbClr val="131211"/>
                </a:solidFill>
                <a:latin typeface="Times New Roman"/>
                <a:cs typeface="Times New Roman"/>
              </a:rPr>
              <a:t>u</a:t>
            </a:r>
            <a:r>
              <a:rPr sz="1600" spc="-14" dirty="0">
                <a:solidFill>
                  <a:srgbClr val="131211"/>
                </a:solidFill>
                <a:latin typeface="Times New Roman"/>
                <a:cs typeface="Times New Roman"/>
              </a:rPr>
              <a:t>s</a:t>
            </a:r>
            <a:r>
              <a:rPr sz="1600" spc="5" dirty="0">
                <a:solidFill>
                  <a:srgbClr val="131211"/>
                </a:solidFill>
                <a:latin typeface="Times New Roman"/>
                <a:cs typeface="Times New Roman"/>
              </a:rPr>
              <a:t>i</a:t>
            </a:r>
            <a:r>
              <a:rPr sz="1600" dirty="0">
                <a:solidFill>
                  <a:srgbClr val="131211"/>
                </a:solidFill>
                <a:latin typeface="Times New Roman"/>
                <a:cs typeface="Times New Roman"/>
              </a:rPr>
              <a:t>ng </a:t>
            </a:r>
            <a:r>
              <a:rPr lang="es-ES_tradnl" sz="1600" dirty="0" err="1" smtClean="0">
                <a:solidFill>
                  <a:srgbClr val="131211"/>
                </a:solidFill>
                <a:latin typeface="Times New Roman"/>
                <a:cs typeface="Times New Roman"/>
              </a:rPr>
              <a:t>constant</a:t>
            </a:r>
            <a:r>
              <a:rPr lang="es-ES_tradnl" sz="1600" dirty="0" smtClean="0">
                <a:solidFill>
                  <a:srgbClr val="131211"/>
                </a:solidFill>
                <a:latin typeface="Times New Roman"/>
                <a:cs typeface="Times New Roman"/>
              </a:rPr>
              <a:t> </a:t>
            </a:r>
            <a:r>
              <a:rPr sz="1600" spc="9" dirty="0" smtClean="0">
                <a:solidFill>
                  <a:srgbClr val="131211"/>
                </a:solidFill>
                <a:latin typeface="Times New Roman"/>
                <a:cs typeface="Times New Roman"/>
              </a:rPr>
              <a:t>“</a:t>
            </a:r>
            <a:r>
              <a:rPr sz="1600" spc="-14" dirty="0">
                <a:solidFill>
                  <a:srgbClr val="131211"/>
                </a:solidFill>
                <a:latin typeface="Times New Roman"/>
                <a:cs typeface="Times New Roman"/>
              </a:rPr>
              <a:t>s</a:t>
            </a:r>
            <a:r>
              <a:rPr sz="1600" dirty="0">
                <a:solidFill>
                  <a:srgbClr val="131211"/>
                </a:solidFill>
                <a:latin typeface="Times New Roman"/>
                <a:cs typeface="Times New Roman"/>
              </a:rPr>
              <a:t>h</a:t>
            </a:r>
            <a:r>
              <a:rPr sz="1600" spc="5" dirty="0">
                <a:solidFill>
                  <a:srgbClr val="131211"/>
                </a:solidFill>
                <a:latin typeface="Times New Roman"/>
                <a:cs typeface="Times New Roman"/>
              </a:rPr>
              <a:t>i</a:t>
            </a:r>
            <a:r>
              <a:rPr sz="1600" spc="14" dirty="0">
                <a:solidFill>
                  <a:srgbClr val="131211"/>
                </a:solidFill>
                <a:latin typeface="Times New Roman"/>
                <a:cs typeface="Times New Roman"/>
              </a:rPr>
              <a:t>ft</a:t>
            </a:r>
            <a:r>
              <a:rPr sz="2000" spc="-156" baseline="-16666" dirty="0">
                <a:solidFill>
                  <a:srgbClr val="131211"/>
                </a:solidFill>
                <a:latin typeface="Times New Roman"/>
                <a:cs typeface="Times New Roman"/>
              </a:rPr>
              <a:t>i</a:t>
            </a:r>
            <a:r>
              <a:rPr sz="2000" spc="68" baseline="-16666" dirty="0">
                <a:solidFill>
                  <a:srgbClr val="131211"/>
                </a:solidFill>
                <a:latin typeface="Times New Roman"/>
                <a:cs typeface="Times New Roman"/>
              </a:rPr>
              <a:t>j</a:t>
            </a:r>
            <a:r>
              <a:rPr sz="1600" dirty="0" smtClean="0">
                <a:solidFill>
                  <a:srgbClr val="131211"/>
                </a:solidFill>
                <a:latin typeface="Times New Roman"/>
                <a:cs typeface="Times New Roman"/>
              </a:rPr>
              <a:t>”</a:t>
            </a:r>
            <a:r>
              <a:rPr lang="es-ES_tradnl" sz="1600" spc="9" dirty="0">
                <a:solidFill>
                  <a:srgbClr val="131211"/>
                </a:solidFill>
                <a:latin typeface="Times New Roman"/>
                <a:cs typeface="Times New Roman"/>
              </a:rPr>
              <a:t> </a:t>
            </a:r>
            <a:r>
              <a:rPr sz="1600" spc="5" dirty="0" smtClean="0">
                <a:solidFill>
                  <a:srgbClr val="131211"/>
                </a:solidFill>
                <a:latin typeface="Times New Roman"/>
                <a:cs typeface="Times New Roman"/>
              </a:rPr>
              <a:t>i</a:t>
            </a:r>
            <a:r>
              <a:rPr sz="1600" dirty="0" smtClean="0">
                <a:solidFill>
                  <a:srgbClr val="131211"/>
                </a:solidFill>
                <a:latin typeface="Times New Roman"/>
                <a:cs typeface="Times New Roman"/>
              </a:rPr>
              <a:t>n </a:t>
            </a:r>
            <a:r>
              <a:rPr sz="1600" dirty="0">
                <a:solidFill>
                  <a:srgbClr val="131211"/>
                </a:solidFill>
                <a:latin typeface="Times New Roman"/>
                <a:cs typeface="Times New Roman"/>
              </a:rPr>
              <a:t>o</a:t>
            </a:r>
            <a:r>
              <a:rPr sz="1600" spc="-9" dirty="0">
                <a:solidFill>
                  <a:srgbClr val="131211"/>
                </a:solidFill>
                <a:latin typeface="Times New Roman"/>
                <a:cs typeface="Times New Roman"/>
              </a:rPr>
              <a:t>r</a:t>
            </a:r>
            <a:r>
              <a:rPr sz="1600" dirty="0">
                <a:solidFill>
                  <a:srgbClr val="131211"/>
                </a:solidFill>
                <a:latin typeface="Times New Roman"/>
                <a:cs typeface="Times New Roman"/>
              </a:rPr>
              <a:t>der</a:t>
            </a:r>
            <a:r>
              <a:rPr sz="1600" spc="9" dirty="0">
                <a:solidFill>
                  <a:srgbClr val="131211"/>
                </a:solidFill>
                <a:latin typeface="Times New Roman"/>
                <a:cs typeface="Times New Roman"/>
              </a:rPr>
              <a:t> </a:t>
            </a:r>
            <a:r>
              <a:rPr sz="1600" dirty="0">
                <a:solidFill>
                  <a:srgbClr val="131211"/>
                </a:solidFill>
                <a:latin typeface="Times New Roman"/>
                <a:cs typeface="Times New Roman"/>
              </a:rPr>
              <a:t>to </a:t>
            </a:r>
            <a:r>
              <a:rPr sz="1600" spc="5" dirty="0">
                <a:solidFill>
                  <a:srgbClr val="131211"/>
                </a:solidFill>
                <a:latin typeface="Times New Roman"/>
                <a:cs typeface="Times New Roman"/>
              </a:rPr>
              <a:t>i</a:t>
            </a:r>
            <a:r>
              <a:rPr sz="1600" dirty="0">
                <a:solidFill>
                  <a:srgbClr val="131211"/>
                </a:solidFill>
                <a:latin typeface="Times New Roman"/>
                <a:cs typeface="Times New Roman"/>
              </a:rPr>
              <a:t>mpr</a:t>
            </a:r>
            <a:r>
              <a:rPr sz="1600" spc="-50" dirty="0">
                <a:solidFill>
                  <a:srgbClr val="131211"/>
                </a:solidFill>
                <a:latin typeface="Times New Roman"/>
                <a:cs typeface="Times New Roman"/>
              </a:rPr>
              <a:t>ov</a:t>
            </a:r>
            <a:r>
              <a:rPr sz="1600" dirty="0">
                <a:solidFill>
                  <a:srgbClr val="131211"/>
                </a:solidFill>
                <a:latin typeface="Times New Roman"/>
                <a:cs typeface="Times New Roman"/>
              </a:rPr>
              <a:t>e</a:t>
            </a:r>
            <a:r>
              <a:rPr sz="1600" spc="18" dirty="0">
                <a:solidFill>
                  <a:srgbClr val="131211"/>
                </a:solidFill>
                <a:latin typeface="Times New Roman"/>
                <a:cs typeface="Times New Roman"/>
              </a:rPr>
              <a:t> </a:t>
            </a:r>
            <a:r>
              <a:rPr sz="1600" spc="14" dirty="0">
                <a:solidFill>
                  <a:srgbClr val="131211"/>
                </a:solidFill>
                <a:latin typeface="Times New Roman"/>
                <a:cs typeface="Times New Roman"/>
              </a:rPr>
              <a:t>t</a:t>
            </a:r>
            <a:r>
              <a:rPr sz="1600" dirty="0">
                <a:solidFill>
                  <a:srgbClr val="131211"/>
                </a:solidFill>
                <a:latin typeface="Times New Roman"/>
                <a:cs typeface="Times New Roman"/>
              </a:rPr>
              <a:t>he</a:t>
            </a:r>
            <a:r>
              <a:rPr sz="1600" spc="9" dirty="0">
                <a:solidFill>
                  <a:srgbClr val="131211"/>
                </a:solidFill>
                <a:latin typeface="Times New Roman"/>
                <a:cs typeface="Times New Roman"/>
              </a:rPr>
              <a:t> </a:t>
            </a:r>
            <a:r>
              <a:rPr sz="1600" spc="-14" dirty="0">
                <a:solidFill>
                  <a:srgbClr val="131211"/>
                </a:solidFill>
                <a:latin typeface="Times New Roman"/>
                <a:cs typeface="Times New Roman"/>
              </a:rPr>
              <a:t>s</a:t>
            </a:r>
            <a:r>
              <a:rPr sz="1600" spc="23" dirty="0">
                <a:solidFill>
                  <a:srgbClr val="131211"/>
                </a:solidFill>
                <a:latin typeface="Times New Roman"/>
                <a:cs typeface="Times New Roman"/>
              </a:rPr>
              <a:t>t</a:t>
            </a:r>
            <a:r>
              <a:rPr sz="1600" dirty="0">
                <a:solidFill>
                  <a:srgbClr val="131211"/>
                </a:solidFill>
                <a:latin typeface="Times New Roman"/>
                <a:cs typeface="Times New Roman"/>
              </a:rPr>
              <a:t>at</a:t>
            </a:r>
            <a:r>
              <a:rPr sz="1600" spc="5" dirty="0">
                <a:solidFill>
                  <a:srgbClr val="131211"/>
                </a:solidFill>
                <a:latin typeface="Times New Roman"/>
                <a:cs typeface="Times New Roman"/>
              </a:rPr>
              <a:t>i</a:t>
            </a:r>
            <a:r>
              <a:rPr sz="1600" spc="-18" dirty="0">
                <a:solidFill>
                  <a:srgbClr val="131211"/>
                </a:solidFill>
                <a:latin typeface="Times New Roman"/>
                <a:cs typeface="Times New Roman"/>
              </a:rPr>
              <a:t>s</a:t>
            </a:r>
            <a:r>
              <a:rPr sz="1600" spc="5" dirty="0">
                <a:solidFill>
                  <a:srgbClr val="131211"/>
                </a:solidFill>
                <a:latin typeface="Times New Roman"/>
                <a:cs typeface="Times New Roman"/>
              </a:rPr>
              <a:t>t</a:t>
            </a:r>
            <a:r>
              <a:rPr sz="1600" dirty="0">
                <a:solidFill>
                  <a:srgbClr val="131211"/>
                </a:solidFill>
                <a:latin typeface="Times New Roman"/>
                <a:cs typeface="Times New Roman"/>
              </a:rPr>
              <a:t>i</a:t>
            </a:r>
            <a:r>
              <a:rPr sz="1600" spc="9" dirty="0">
                <a:solidFill>
                  <a:srgbClr val="131211"/>
                </a:solidFill>
                <a:latin typeface="Times New Roman"/>
                <a:cs typeface="Times New Roman"/>
              </a:rPr>
              <a:t>c</a:t>
            </a:r>
            <a:r>
              <a:rPr sz="1600" dirty="0">
                <a:solidFill>
                  <a:srgbClr val="131211"/>
                </a:solidFill>
                <a:latin typeface="Times New Roman"/>
                <a:cs typeface="Times New Roman"/>
              </a:rPr>
              <a:t>al</a:t>
            </a:r>
            <a:r>
              <a:rPr sz="1600" spc="9" dirty="0">
                <a:solidFill>
                  <a:srgbClr val="131211"/>
                </a:solidFill>
                <a:latin typeface="Times New Roman"/>
                <a:cs typeface="Times New Roman"/>
              </a:rPr>
              <a:t> </a:t>
            </a:r>
            <a:r>
              <a:rPr sz="1600" dirty="0">
                <a:solidFill>
                  <a:srgbClr val="131211"/>
                </a:solidFill>
                <a:latin typeface="Times New Roman"/>
                <a:cs typeface="Times New Roman"/>
              </a:rPr>
              <a:t>ti</a:t>
            </a:r>
            <a:r>
              <a:rPr sz="1600" spc="5" dirty="0">
                <a:solidFill>
                  <a:srgbClr val="131211"/>
                </a:solidFill>
                <a:latin typeface="Times New Roman"/>
                <a:cs typeface="Times New Roman"/>
              </a:rPr>
              <a:t>mi</a:t>
            </a:r>
            <a:r>
              <a:rPr sz="1600" spc="-14" dirty="0">
                <a:solidFill>
                  <a:srgbClr val="131211"/>
                </a:solidFill>
                <a:latin typeface="Times New Roman"/>
                <a:cs typeface="Times New Roman"/>
              </a:rPr>
              <a:t>n</a:t>
            </a:r>
            <a:r>
              <a:rPr sz="1600" dirty="0">
                <a:solidFill>
                  <a:srgbClr val="131211"/>
                </a:solidFill>
                <a:latin typeface="Times New Roman"/>
                <a:cs typeface="Times New Roman"/>
              </a:rPr>
              <a:t>g</a:t>
            </a:r>
            <a:r>
              <a:rPr sz="1600" spc="9" dirty="0">
                <a:solidFill>
                  <a:srgbClr val="131211"/>
                </a:solidFill>
                <a:latin typeface="Times New Roman"/>
                <a:cs typeface="Times New Roman"/>
              </a:rPr>
              <a:t> </a:t>
            </a:r>
            <a:r>
              <a:rPr sz="1600" dirty="0">
                <a:solidFill>
                  <a:srgbClr val="131211"/>
                </a:solidFill>
                <a:latin typeface="Times New Roman"/>
                <a:cs typeface="Times New Roman"/>
              </a:rPr>
              <a:t>unc</a:t>
            </a:r>
            <a:r>
              <a:rPr sz="1600" spc="9" dirty="0">
                <a:solidFill>
                  <a:srgbClr val="131211"/>
                </a:solidFill>
                <a:latin typeface="Times New Roman"/>
                <a:cs typeface="Times New Roman"/>
              </a:rPr>
              <a:t>e</a:t>
            </a:r>
            <a:r>
              <a:rPr sz="1600" spc="27" dirty="0">
                <a:solidFill>
                  <a:srgbClr val="131211"/>
                </a:solidFill>
                <a:latin typeface="Times New Roman"/>
                <a:cs typeface="Times New Roman"/>
              </a:rPr>
              <a:t>r</a:t>
            </a:r>
            <a:r>
              <a:rPr sz="1600" spc="23" dirty="0">
                <a:solidFill>
                  <a:srgbClr val="131211"/>
                </a:solidFill>
                <a:latin typeface="Times New Roman"/>
                <a:cs typeface="Times New Roman"/>
              </a:rPr>
              <a:t>t</a:t>
            </a:r>
            <a:r>
              <a:rPr sz="1600" spc="9" dirty="0">
                <a:solidFill>
                  <a:srgbClr val="131211"/>
                </a:solidFill>
                <a:latin typeface="Times New Roman"/>
                <a:cs typeface="Times New Roman"/>
              </a:rPr>
              <a:t>a</a:t>
            </a:r>
            <a:r>
              <a:rPr sz="1600" dirty="0">
                <a:solidFill>
                  <a:srgbClr val="131211"/>
                </a:solidFill>
                <a:latin typeface="Times New Roman"/>
                <a:cs typeface="Times New Roman"/>
              </a:rPr>
              <a:t>inty</a:t>
            </a:r>
            <a:r>
              <a:rPr sz="1600" spc="9" dirty="0">
                <a:solidFill>
                  <a:srgbClr val="131211"/>
                </a:solidFill>
                <a:latin typeface="Times New Roman"/>
                <a:cs typeface="Times New Roman"/>
              </a:rPr>
              <a:t> </a:t>
            </a:r>
            <a:r>
              <a:rPr sz="1600" dirty="0">
                <a:solidFill>
                  <a:srgbClr val="131211"/>
                </a:solidFill>
                <a:latin typeface="Times New Roman"/>
                <a:cs typeface="Times New Roman"/>
              </a:rPr>
              <a:t>(</a:t>
            </a:r>
            <a:r>
              <a:rPr sz="1600" spc="-14" dirty="0">
                <a:solidFill>
                  <a:srgbClr val="131211"/>
                </a:solidFill>
                <a:latin typeface="Times New Roman"/>
                <a:cs typeface="Times New Roman"/>
              </a:rPr>
              <a:t>F</a:t>
            </a:r>
            <a:r>
              <a:rPr sz="1600" spc="9" dirty="0">
                <a:solidFill>
                  <a:srgbClr val="131211"/>
                </a:solidFill>
                <a:latin typeface="Times New Roman"/>
                <a:cs typeface="Times New Roman"/>
              </a:rPr>
              <a:t>W</a:t>
            </a:r>
            <a:r>
              <a:rPr sz="1600" dirty="0">
                <a:solidFill>
                  <a:srgbClr val="131211"/>
                </a:solidFill>
                <a:latin typeface="Times New Roman"/>
                <a:cs typeface="Times New Roman"/>
              </a:rPr>
              <a:t>H</a:t>
            </a:r>
            <a:r>
              <a:rPr sz="1600" spc="-14" dirty="0">
                <a:solidFill>
                  <a:srgbClr val="131211"/>
                </a:solidFill>
                <a:latin typeface="Times New Roman"/>
                <a:cs typeface="Times New Roman"/>
              </a:rPr>
              <a:t>M</a:t>
            </a:r>
            <a:r>
              <a:rPr sz="1600" dirty="0">
                <a:solidFill>
                  <a:srgbClr val="131211"/>
                </a:solidFill>
                <a:latin typeface="Times New Roman"/>
                <a:cs typeface="Times New Roman"/>
              </a:rPr>
              <a:t>)</a:t>
            </a:r>
            <a:endParaRPr sz="1600" dirty="0">
              <a:latin typeface="Times New Roman"/>
              <a:cs typeface="Times New Roman"/>
            </a:endParaRPr>
          </a:p>
        </p:txBody>
      </p:sp>
      <p:sp>
        <p:nvSpPr>
          <p:cNvPr id="9" name="object 9"/>
          <p:cNvSpPr/>
          <p:nvPr/>
        </p:nvSpPr>
        <p:spPr>
          <a:xfrm>
            <a:off x="112860" y="2565461"/>
            <a:ext cx="4287546" cy="291263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4703286" y="2588512"/>
            <a:ext cx="4270271" cy="2937990"/>
          </a:xfrm>
          <a:prstGeom prst="rect">
            <a:avLst/>
          </a:prstGeom>
          <a:blipFill>
            <a:blip r:embed="rId4" cstate="print"/>
            <a:stretch>
              <a:fillRect/>
            </a:stretch>
          </a:blipFill>
        </p:spPr>
        <p:txBody>
          <a:bodyPr wrap="square" lIns="0" tIns="0" rIns="0" bIns="0" rtlCol="0"/>
          <a:lstStyle/>
          <a:p>
            <a:endParaRPr/>
          </a:p>
        </p:txBody>
      </p:sp>
      <p:sp>
        <p:nvSpPr>
          <p:cNvPr id="12"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rgbClr val="9E0000"/>
                </a:solidFill>
                <a:effectLst>
                  <a:outerShdw blurRad="38100" dist="38100" dir="2700000" algn="tl">
                    <a:srgbClr val="000000">
                      <a:alpha val="43137"/>
                    </a:srgbClr>
                  </a:outerShdw>
                </a:effectLst>
              </a:rPr>
              <a:t>Block II</a:t>
            </a:r>
            <a:r>
              <a:rPr lang="en-GB" sz="2200" b="1" dirty="0" smtClean="0">
                <a:solidFill>
                  <a:srgbClr val="B80000"/>
                </a:solidFill>
                <a:effectLst>
                  <a:outerShdw blurRad="38100" dist="38100" dir="2700000" algn="tl">
                    <a:srgbClr val="000000">
                      <a:alpha val="43137"/>
                    </a:srgbClr>
                  </a:outerShdw>
                </a:effectLst>
              </a:rPr>
              <a:t>: </a:t>
            </a: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13" name="8 CuadroTexto"/>
          <p:cNvSpPr txBox="1">
            <a:spLocks noChangeArrowheads="1"/>
          </p:cNvSpPr>
          <p:nvPr/>
        </p:nvSpPr>
        <p:spPr bwMode="auto">
          <a:xfrm>
            <a:off x="0" y="890717"/>
            <a:ext cx="8964488" cy="523220"/>
          </a:xfrm>
          <a:prstGeom prst="rect">
            <a:avLst/>
          </a:prstGeom>
          <a:noFill/>
          <a:ln w="9525">
            <a:noFill/>
            <a:miter lim="800000"/>
            <a:headEnd/>
            <a:tailEnd/>
          </a:ln>
        </p:spPr>
        <p:txBody>
          <a:bodyPr wrap="square">
            <a:spAutoFit/>
          </a:bodyPr>
          <a:lstStyle/>
          <a:p>
            <a:pPr algn="ctr"/>
            <a:r>
              <a:rPr lang="en-GB" sz="2800" b="1" dirty="0">
                <a:solidFill>
                  <a:srgbClr val="920000"/>
                </a:solidFill>
                <a:effectLst>
                  <a:outerShdw blurRad="38100" dist="38100" dir="2700000" algn="tl">
                    <a:srgbClr val="000000">
                      <a:alpha val="43137"/>
                    </a:srgbClr>
                  </a:outerShdw>
                </a:effectLst>
              </a:rPr>
              <a:t> </a:t>
            </a:r>
            <a:r>
              <a:rPr lang="es-ES" sz="2800" b="1" dirty="0" err="1" smtClean="0">
                <a:solidFill>
                  <a:srgbClr val="C00000"/>
                </a:solidFill>
                <a:effectLst>
                  <a:outerShdw blurRad="38100" dist="38100" dir="2700000" algn="tl">
                    <a:srgbClr val="000000">
                      <a:alpha val="43137"/>
                    </a:srgbClr>
                  </a:outerShdw>
                </a:effectLst>
              </a:rPr>
              <a:t>The</a:t>
            </a:r>
            <a:r>
              <a:rPr lang="es-ES" sz="2800" b="1" dirty="0" smtClean="0">
                <a:solidFill>
                  <a:srgbClr val="C00000"/>
                </a:solidFill>
                <a:effectLst>
                  <a:outerShdw blurRad="38100" dist="38100" dir="2700000" algn="tl">
                    <a:srgbClr val="000000">
                      <a:alpha val="43137"/>
                    </a:srgbClr>
                  </a:outerShdw>
                </a:effectLst>
              </a:rPr>
              <a:t> </a:t>
            </a:r>
            <a:r>
              <a:rPr lang="es-ES" sz="2800" b="1" dirty="0" err="1" smtClean="0">
                <a:solidFill>
                  <a:srgbClr val="C00000"/>
                </a:solidFill>
                <a:effectLst>
                  <a:outerShdw blurRad="38100" dist="38100" dir="2700000" algn="tl">
                    <a:srgbClr val="000000">
                      <a:alpha val="43137"/>
                    </a:srgbClr>
                  </a:outerShdw>
                </a:effectLst>
              </a:rPr>
              <a:t>Generalized</a:t>
            </a:r>
            <a:r>
              <a:rPr lang="es-ES" sz="2800" b="1" dirty="0" smtClean="0">
                <a:solidFill>
                  <a:srgbClr val="C00000"/>
                </a:solidFill>
                <a:effectLst>
                  <a:outerShdw blurRad="38100" dist="38100" dir="2700000" algn="tl">
                    <a:srgbClr val="000000">
                      <a:alpha val="43137"/>
                    </a:srgbClr>
                  </a:outerShdw>
                </a:effectLst>
              </a:rPr>
              <a:t> Centroid </a:t>
            </a:r>
            <a:r>
              <a:rPr lang="es-ES" sz="2800" b="1" dirty="0" err="1" smtClean="0">
                <a:solidFill>
                  <a:srgbClr val="C00000"/>
                </a:solidFill>
                <a:effectLst>
                  <a:outerShdw blurRad="38100" dist="38100" dir="2700000" algn="tl">
                    <a:srgbClr val="000000">
                      <a:alpha val="43137"/>
                    </a:srgbClr>
                  </a:outerShdw>
                </a:effectLst>
              </a:rPr>
              <a:t>Difference</a:t>
            </a:r>
            <a:r>
              <a:rPr lang="es-ES" sz="2800" b="1" dirty="0" smtClean="0">
                <a:solidFill>
                  <a:srgbClr val="C00000"/>
                </a:solidFill>
                <a:effectLst>
                  <a:outerShdw blurRad="38100" dist="38100" dir="2700000" algn="tl">
                    <a:srgbClr val="000000">
                      <a:alpha val="43137"/>
                    </a:srgbClr>
                  </a:outerShdw>
                </a:effectLst>
              </a:rPr>
              <a:t> </a:t>
            </a:r>
            <a:r>
              <a:rPr lang="es-ES" sz="2800" b="1" dirty="0" err="1" smtClean="0">
                <a:solidFill>
                  <a:srgbClr val="C00000"/>
                </a:solidFill>
                <a:effectLst>
                  <a:outerShdw blurRad="38100" dist="38100" dir="2700000" algn="tl">
                    <a:srgbClr val="000000">
                      <a:alpha val="43137"/>
                    </a:srgbClr>
                  </a:outerShdw>
                </a:effectLst>
              </a:rPr>
              <a:t>Method</a:t>
            </a:r>
            <a:r>
              <a:rPr lang="es-ES" sz="2800" b="1" dirty="0" smtClean="0">
                <a:solidFill>
                  <a:srgbClr val="C00000"/>
                </a:solidFill>
                <a:effectLst>
                  <a:outerShdw blurRad="38100" dist="38100" dir="2700000" algn="tl">
                    <a:srgbClr val="000000">
                      <a:alpha val="43137"/>
                    </a:srgbClr>
                  </a:outerShdw>
                </a:effectLst>
              </a:rPr>
              <a:t> (GCD)</a:t>
            </a:r>
          </a:p>
        </p:txBody>
      </p:sp>
      <p:sp>
        <p:nvSpPr>
          <p:cNvPr id="14"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71</a:t>
            </a:fld>
            <a:endParaRPr lang="es-ES" b="1" dirty="0">
              <a:solidFill>
                <a:schemeClr val="tx1"/>
              </a:solidFill>
            </a:endParaRPr>
          </a:p>
        </p:txBody>
      </p:sp>
      <p:sp>
        <p:nvSpPr>
          <p:cNvPr id="15"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Tree>
    <p:extLst>
      <p:ext uri="{BB962C8B-B14F-4D97-AF65-F5344CB8AC3E}">
        <p14:creationId xmlns:p14="http://schemas.microsoft.com/office/powerpoint/2010/main" xmlns="" val="2057466653"/>
      </p:ext>
    </p:extLst>
  </p:cSld>
  <p:clrMapOvr>
    <a:masterClrMapping/>
  </p:clrMapOvr>
  <p:transition spd="med">
    <p:pull dir="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512168" y="116632"/>
            <a:ext cx="7884368" cy="430887"/>
          </a:xfrm>
          <a:prstGeom prst="rect">
            <a:avLst/>
          </a:prstGeom>
          <a:noFill/>
          <a:ln w="9525">
            <a:noFill/>
            <a:miter lim="800000"/>
            <a:headEnd/>
            <a:tailEnd/>
          </a:ln>
        </p:spPr>
        <p:txBody>
          <a:bodyPr wrap="square">
            <a:spAutoFit/>
          </a:bodyPr>
          <a:lstStyle/>
          <a:p>
            <a:pPr algn="ct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72</a:t>
            </a:fld>
            <a:endParaRPr lang="es-ES" b="1" dirty="0">
              <a:solidFill>
                <a:schemeClr val="tx1"/>
              </a:solidFill>
            </a:endParaRPr>
          </a:p>
        </p:txBody>
      </p:sp>
      <p:sp>
        <p:nvSpPr>
          <p:cNvPr id="13" name="8 CuadroTexto"/>
          <p:cNvSpPr txBox="1">
            <a:spLocks noChangeArrowheads="1"/>
          </p:cNvSpPr>
          <p:nvPr/>
        </p:nvSpPr>
        <p:spPr bwMode="auto">
          <a:xfrm>
            <a:off x="2411760" y="642754"/>
            <a:ext cx="5616624" cy="584775"/>
          </a:xfrm>
          <a:prstGeom prst="rect">
            <a:avLst/>
          </a:prstGeom>
          <a:noFill/>
          <a:ln w="9525">
            <a:noFill/>
            <a:miter lim="800000"/>
            <a:headEnd/>
            <a:tailEnd/>
          </a:ln>
        </p:spPr>
        <p:txBody>
          <a:bodyPr wrap="square">
            <a:spAutoFit/>
          </a:bodyPr>
          <a:lstStyle/>
          <a:p>
            <a:pPr algn="ctr"/>
            <a:r>
              <a:rPr lang="en-GB" sz="3000" b="1" dirty="0">
                <a:solidFill>
                  <a:srgbClr val="920000"/>
                </a:solidFill>
                <a:effectLst>
                  <a:outerShdw blurRad="38100" dist="38100" dir="2700000" algn="tl">
                    <a:srgbClr val="000000">
                      <a:alpha val="43137"/>
                    </a:srgbClr>
                  </a:outerShdw>
                </a:effectLst>
              </a:rPr>
              <a:t> </a:t>
            </a:r>
            <a:r>
              <a:rPr lang="en-GB" sz="3200" b="1" dirty="0" smtClean="0">
                <a:solidFill>
                  <a:srgbClr val="C00000"/>
                </a:solidFill>
                <a:effectLst>
                  <a:outerShdw blurRad="38100" dist="38100" dir="2700000" algn="tl">
                    <a:srgbClr val="000000">
                      <a:alpha val="43137"/>
                    </a:srgbClr>
                  </a:outerShdw>
                </a:effectLst>
              </a:rPr>
              <a:t>Fast-Timing </a:t>
            </a:r>
            <a:r>
              <a:rPr lang="en-GB" sz="3200" b="1" dirty="0" smtClean="0">
                <a:solidFill>
                  <a:srgbClr val="C00000"/>
                </a:solidFill>
                <a:effectLst>
                  <a:outerShdw blurRad="38100" dist="38100" dir="2700000" algn="tl">
                    <a:srgbClr val="000000">
                      <a:alpha val="43137"/>
                    </a:srgbClr>
                  </a:outerShdw>
                </a:effectLst>
              </a:rPr>
              <a:t>Methods: GCD</a:t>
            </a:r>
            <a:r>
              <a:rPr lang="en-GB" sz="3000" b="1" dirty="0" smtClean="0">
                <a:effectLst>
                  <a:outerShdw blurRad="38100" dist="38100" dir="2700000" algn="tl">
                    <a:srgbClr val="000000">
                      <a:alpha val="43137"/>
                    </a:srgbClr>
                  </a:outerShdw>
                </a:effectLst>
              </a:rPr>
              <a:t> </a:t>
            </a:r>
            <a:endParaRPr lang="es-ES_tradnl" sz="3000" dirty="0">
              <a:effectLst>
                <a:outerShdw blurRad="38100" dist="38100" dir="2700000" algn="tl">
                  <a:srgbClr val="000000">
                    <a:alpha val="43137"/>
                  </a:srgbClr>
                </a:outerShdw>
              </a:effectLst>
            </a:endParaRPr>
          </a:p>
        </p:txBody>
      </p:sp>
      <p:grpSp>
        <p:nvGrpSpPr>
          <p:cNvPr id="2" name="250 Grupo"/>
          <p:cNvGrpSpPr/>
          <p:nvPr/>
        </p:nvGrpSpPr>
        <p:grpSpPr>
          <a:xfrm>
            <a:off x="179512" y="1268760"/>
            <a:ext cx="3528392" cy="3240360"/>
            <a:chOff x="200472" y="332656"/>
            <a:chExt cx="6423163" cy="5868145"/>
          </a:xfrm>
        </p:grpSpPr>
        <p:sp>
          <p:nvSpPr>
            <p:cNvPr id="162" name="161 Cilindro"/>
            <p:cNvSpPr/>
            <p:nvPr/>
          </p:nvSpPr>
          <p:spPr>
            <a:xfrm rot="-1380000">
              <a:off x="3890080" y="4250219"/>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162 Cilindro"/>
            <p:cNvSpPr/>
            <p:nvPr/>
          </p:nvSpPr>
          <p:spPr>
            <a:xfrm rot="-4500000">
              <a:off x="4757429" y="3185957"/>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163 Cilindro"/>
            <p:cNvSpPr/>
            <p:nvPr/>
          </p:nvSpPr>
          <p:spPr>
            <a:xfrm rot="9300000">
              <a:off x="2533810" y="1512852"/>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164 Cilindro"/>
            <p:cNvSpPr/>
            <p:nvPr/>
          </p:nvSpPr>
          <p:spPr>
            <a:xfrm rot="12480000">
              <a:off x="3847000" y="1438166"/>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165 Cilindro"/>
            <p:cNvSpPr/>
            <p:nvPr/>
          </p:nvSpPr>
          <p:spPr>
            <a:xfrm rot="-1440000">
              <a:off x="3743856" y="4140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166 Cilindro"/>
            <p:cNvSpPr/>
            <p:nvPr/>
          </p:nvSpPr>
          <p:spPr>
            <a:xfrm rot="17158841">
              <a:off x="4349807" y="3391977"/>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167 Cilindro"/>
            <p:cNvSpPr/>
            <p:nvPr/>
          </p:nvSpPr>
          <p:spPr>
            <a:xfrm rot="12600000">
              <a:off x="3671856" y="2196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168 Cilindro"/>
            <p:cNvSpPr/>
            <p:nvPr/>
          </p:nvSpPr>
          <p:spPr>
            <a:xfrm rot="9300000">
              <a:off x="2811524" y="2294035"/>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169 Elipse"/>
            <p:cNvSpPr/>
            <p:nvPr/>
          </p:nvSpPr>
          <p:spPr>
            <a:xfrm>
              <a:off x="3008784" y="2852936"/>
              <a:ext cx="864096" cy="7920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tx1"/>
                </a:solidFill>
              </a:endParaRPr>
            </a:p>
          </p:txBody>
        </p:sp>
        <p:grpSp>
          <p:nvGrpSpPr>
            <p:cNvPr id="3" name="141 Grupo"/>
            <p:cNvGrpSpPr/>
            <p:nvPr/>
          </p:nvGrpSpPr>
          <p:grpSpPr>
            <a:xfrm>
              <a:off x="3152800" y="3861048"/>
              <a:ext cx="819091" cy="2339753"/>
              <a:chOff x="4448944" y="4077072"/>
              <a:chExt cx="819091" cy="2339753"/>
            </a:xfrm>
          </p:grpSpPr>
          <p:grpSp>
            <p:nvGrpSpPr>
              <p:cNvPr id="4" name="61 Grupo"/>
              <p:cNvGrpSpPr/>
              <p:nvPr/>
            </p:nvGrpSpPr>
            <p:grpSpPr>
              <a:xfrm rot="5400000">
                <a:off x="3688613" y="4837403"/>
                <a:ext cx="2339753" cy="819091"/>
                <a:chOff x="3923927" y="2924944"/>
                <a:chExt cx="3024337" cy="1080120"/>
              </a:xfrm>
            </p:grpSpPr>
            <p:sp>
              <p:nvSpPr>
                <p:cNvPr id="267" name="266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267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268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6" name="113 CuadroTexto"/>
              <p:cNvSpPr txBox="1"/>
              <p:nvPr/>
            </p:nvSpPr>
            <p:spPr>
              <a:xfrm>
                <a:off x="4664968" y="5805264"/>
                <a:ext cx="432048" cy="369332"/>
              </a:xfrm>
              <a:prstGeom prst="rect">
                <a:avLst/>
              </a:prstGeom>
              <a:noFill/>
            </p:spPr>
            <p:txBody>
              <a:bodyPr wrap="square" rtlCol="0">
                <a:spAutoFit/>
              </a:bodyPr>
              <a:lstStyle/>
              <a:p>
                <a:pPr algn="ctr"/>
                <a:r>
                  <a:rPr lang="en-GB" dirty="0" smtClean="0"/>
                  <a:t>1</a:t>
                </a:r>
                <a:endParaRPr lang="en-GB" dirty="0"/>
              </a:p>
            </p:txBody>
          </p:sp>
        </p:grpSp>
        <p:grpSp>
          <p:nvGrpSpPr>
            <p:cNvPr id="5" name="140 Grupo"/>
            <p:cNvGrpSpPr/>
            <p:nvPr/>
          </p:nvGrpSpPr>
          <p:grpSpPr>
            <a:xfrm>
              <a:off x="1280592" y="3284984"/>
              <a:ext cx="1212145" cy="2534731"/>
              <a:chOff x="2432720" y="3433966"/>
              <a:chExt cx="1212145" cy="2534731"/>
            </a:xfrm>
          </p:grpSpPr>
          <p:grpSp>
            <p:nvGrpSpPr>
              <p:cNvPr id="6" name="49 Grupo"/>
              <p:cNvGrpSpPr/>
              <p:nvPr/>
            </p:nvGrpSpPr>
            <p:grpSpPr>
              <a:xfrm rot="7886144">
                <a:off x="1999457" y="4323290"/>
                <a:ext cx="2534731" cy="756084"/>
                <a:chOff x="3923927" y="2924944"/>
                <a:chExt cx="3024337" cy="1080120"/>
              </a:xfrm>
            </p:grpSpPr>
            <p:sp>
              <p:nvSpPr>
                <p:cNvPr id="262" name="261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262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263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1" name="260 CuadroTexto"/>
              <p:cNvSpPr txBox="1"/>
              <p:nvPr/>
            </p:nvSpPr>
            <p:spPr>
              <a:xfrm rot="2611917">
                <a:off x="2432720" y="5157192"/>
                <a:ext cx="432048" cy="369332"/>
              </a:xfrm>
              <a:prstGeom prst="rect">
                <a:avLst/>
              </a:prstGeom>
              <a:noFill/>
            </p:spPr>
            <p:txBody>
              <a:bodyPr wrap="square" rtlCol="0">
                <a:spAutoFit/>
              </a:bodyPr>
              <a:lstStyle/>
              <a:p>
                <a:pPr algn="ctr"/>
                <a:r>
                  <a:rPr lang="en-GB" dirty="0" smtClean="0"/>
                  <a:t>2</a:t>
                </a:r>
                <a:endParaRPr lang="en-GB" dirty="0"/>
              </a:p>
            </p:txBody>
          </p:sp>
        </p:grpSp>
        <p:grpSp>
          <p:nvGrpSpPr>
            <p:cNvPr id="7" name="139 Grupo"/>
            <p:cNvGrpSpPr/>
            <p:nvPr/>
          </p:nvGrpSpPr>
          <p:grpSpPr>
            <a:xfrm>
              <a:off x="200472" y="2852936"/>
              <a:ext cx="2534731" cy="756084"/>
              <a:chOff x="1208584" y="2780928"/>
              <a:chExt cx="2534731" cy="756084"/>
            </a:xfrm>
          </p:grpSpPr>
          <p:grpSp>
            <p:nvGrpSpPr>
              <p:cNvPr id="8" name="10 Grupo"/>
              <p:cNvGrpSpPr/>
              <p:nvPr/>
            </p:nvGrpSpPr>
            <p:grpSpPr>
              <a:xfrm rot="10800000">
                <a:off x="1208584" y="2780928"/>
                <a:ext cx="2534731" cy="756084"/>
                <a:chOff x="3923927" y="2924944"/>
                <a:chExt cx="3024337" cy="1080120"/>
              </a:xfrm>
            </p:grpSpPr>
            <p:sp>
              <p:nvSpPr>
                <p:cNvPr id="257" name="11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12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14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6" name="255 CuadroTexto"/>
              <p:cNvSpPr txBox="1"/>
              <p:nvPr/>
            </p:nvSpPr>
            <p:spPr>
              <a:xfrm>
                <a:off x="1496616" y="2996952"/>
                <a:ext cx="432048" cy="369332"/>
              </a:xfrm>
              <a:prstGeom prst="rect">
                <a:avLst/>
              </a:prstGeom>
              <a:noFill/>
            </p:spPr>
            <p:txBody>
              <a:bodyPr wrap="square" rtlCol="0">
                <a:spAutoFit/>
              </a:bodyPr>
              <a:lstStyle/>
              <a:p>
                <a:pPr algn="ctr"/>
                <a:r>
                  <a:rPr lang="en-GB" dirty="0" smtClean="0"/>
                  <a:t>3</a:t>
                </a:r>
                <a:endParaRPr lang="en-GB" dirty="0"/>
              </a:p>
            </p:txBody>
          </p:sp>
        </p:grpSp>
        <p:grpSp>
          <p:nvGrpSpPr>
            <p:cNvPr id="9" name="146 Grupo"/>
            <p:cNvGrpSpPr/>
            <p:nvPr/>
          </p:nvGrpSpPr>
          <p:grpSpPr>
            <a:xfrm>
              <a:off x="776536" y="1124744"/>
              <a:ext cx="2534731" cy="1172159"/>
              <a:chOff x="1838187" y="832073"/>
              <a:chExt cx="2534731" cy="1172159"/>
            </a:xfrm>
          </p:grpSpPr>
          <p:grpSp>
            <p:nvGrpSpPr>
              <p:cNvPr id="10" name="45 Grupo"/>
              <p:cNvGrpSpPr/>
              <p:nvPr/>
            </p:nvGrpSpPr>
            <p:grpSpPr>
              <a:xfrm rot="13425178">
                <a:off x="1838187" y="1248148"/>
                <a:ext cx="2534731" cy="756084"/>
                <a:chOff x="3923927" y="2924944"/>
                <a:chExt cx="3024337" cy="1080120"/>
              </a:xfrm>
            </p:grpSpPr>
            <p:sp>
              <p:nvSpPr>
                <p:cNvPr id="252" name="251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252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253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1" name="250 CuadroTexto"/>
              <p:cNvSpPr txBox="1"/>
              <p:nvPr/>
            </p:nvSpPr>
            <p:spPr>
              <a:xfrm rot="18832134">
                <a:off x="2283938" y="848042"/>
                <a:ext cx="432048" cy="400110"/>
              </a:xfrm>
              <a:prstGeom prst="rect">
                <a:avLst/>
              </a:prstGeom>
              <a:noFill/>
            </p:spPr>
            <p:txBody>
              <a:bodyPr wrap="square" rtlCol="0">
                <a:spAutoFit/>
              </a:bodyPr>
              <a:lstStyle/>
              <a:p>
                <a:pPr algn="ctr"/>
                <a:r>
                  <a:rPr lang="en-GB" dirty="0" smtClean="0"/>
                  <a:t>4</a:t>
                </a:r>
                <a:endParaRPr lang="en-GB" dirty="0"/>
              </a:p>
            </p:txBody>
          </p:sp>
        </p:grpSp>
        <p:grpSp>
          <p:nvGrpSpPr>
            <p:cNvPr id="11" name="145 Grupo"/>
            <p:cNvGrpSpPr/>
            <p:nvPr/>
          </p:nvGrpSpPr>
          <p:grpSpPr>
            <a:xfrm>
              <a:off x="3080792" y="332656"/>
              <a:ext cx="819091" cy="2339753"/>
              <a:chOff x="4376936" y="0"/>
              <a:chExt cx="819091" cy="2339753"/>
            </a:xfrm>
          </p:grpSpPr>
          <p:grpSp>
            <p:nvGrpSpPr>
              <p:cNvPr id="12" name="65 Grupo"/>
              <p:cNvGrpSpPr/>
              <p:nvPr/>
            </p:nvGrpSpPr>
            <p:grpSpPr>
              <a:xfrm rot="16200000">
                <a:off x="3616605" y="760331"/>
                <a:ext cx="2339753" cy="819091"/>
                <a:chOff x="3923927" y="2924944"/>
                <a:chExt cx="3024337" cy="1080120"/>
              </a:xfrm>
            </p:grpSpPr>
            <p:sp>
              <p:nvSpPr>
                <p:cNvPr id="247" name="246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8" name="247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9" name="248 Conector fuera de página"/>
                <p:cNvSpPr/>
                <p:nvPr/>
              </p:nvSpPr>
              <p:spPr>
                <a:xfrm rot="5400000">
                  <a:off x="4012206" y="3187740"/>
                  <a:ext cx="405046" cy="581603"/>
                </a:xfrm>
                <a:prstGeom prst="flowChartOffpageConnector">
                  <a:avLst/>
                </a:prstGeom>
                <a:solidFill>
                  <a:srgbClr val="FFD44B"/>
                </a:solidFill>
                <a:ln w="28575">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6" name="245 CuadroTexto"/>
              <p:cNvSpPr txBox="1"/>
              <p:nvPr/>
            </p:nvSpPr>
            <p:spPr>
              <a:xfrm>
                <a:off x="4592960" y="188640"/>
                <a:ext cx="432048" cy="369332"/>
              </a:xfrm>
              <a:prstGeom prst="rect">
                <a:avLst/>
              </a:prstGeom>
              <a:noFill/>
            </p:spPr>
            <p:txBody>
              <a:bodyPr wrap="square" rtlCol="0">
                <a:spAutoFit/>
              </a:bodyPr>
              <a:lstStyle/>
              <a:p>
                <a:pPr algn="ctr"/>
                <a:r>
                  <a:rPr lang="en-GB" dirty="0" smtClean="0"/>
                  <a:t>5</a:t>
                </a:r>
                <a:endParaRPr lang="en-GB" dirty="0"/>
              </a:p>
            </p:txBody>
          </p:sp>
        </p:grpSp>
        <p:grpSp>
          <p:nvGrpSpPr>
            <p:cNvPr id="14" name="144 Grupo"/>
            <p:cNvGrpSpPr/>
            <p:nvPr/>
          </p:nvGrpSpPr>
          <p:grpSpPr>
            <a:xfrm>
              <a:off x="3728864" y="1340768"/>
              <a:ext cx="2534731" cy="1093888"/>
              <a:chOff x="5152550" y="1165394"/>
              <a:chExt cx="2534731" cy="1093888"/>
            </a:xfrm>
          </p:grpSpPr>
          <p:grpSp>
            <p:nvGrpSpPr>
              <p:cNvPr id="15" name="69 Grupo"/>
              <p:cNvGrpSpPr/>
              <p:nvPr/>
            </p:nvGrpSpPr>
            <p:grpSpPr>
              <a:xfrm rot="19466629">
                <a:off x="5152550" y="1503198"/>
                <a:ext cx="2534731" cy="756084"/>
                <a:chOff x="3923927" y="2924944"/>
                <a:chExt cx="3024337" cy="1080120"/>
              </a:xfrm>
            </p:grpSpPr>
            <p:sp>
              <p:nvSpPr>
                <p:cNvPr id="242" name="70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242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243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1" name="240 CuadroTexto"/>
              <p:cNvSpPr txBox="1"/>
              <p:nvPr/>
            </p:nvSpPr>
            <p:spPr>
              <a:xfrm rot="3153229">
                <a:off x="6897216" y="1181363"/>
                <a:ext cx="432048" cy="400110"/>
              </a:xfrm>
              <a:prstGeom prst="rect">
                <a:avLst/>
              </a:prstGeom>
              <a:noFill/>
            </p:spPr>
            <p:txBody>
              <a:bodyPr wrap="square" rtlCol="0">
                <a:spAutoFit/>
              </a:bodyPr>
              <a:lstStyle/>
              <a:p>
                <a:pPr algn="ctr"/>
                <a:r>
                  <a:rPr lang="en-GB" dirty="0" smtClean="0"/>
                  <a:t>6</a:t>
                </a:r>
                <a:endParaRPr lang="en-GB" dirty="0"/>
              </a:p>
            </p:txBody>
          </p:sp>
        </p:grpSp>
        <p:grpSp>
          <p:nvGrpSpPr>
            <p:cNvPr id="16" name="143 Grupo"/>
            <p:cNvGrpSpPr/>
            <p:nvPr/>
          </p:nvGrpSpPr>
          <p:grpSpPr>
            <a:xfrm>
              <a:off x="4088904" y="2852936"/>
              <a:ext cx="2534731" cy="756084"/>
              <a:chOff x="5745088" y="2780928"/>
              <a:chExt cx="2534731" cy="756084"/>
            </a:xfrm>
          </p:grpSpPr>
          <p:grpSp>
            <p:nvGrpSpPr>
              <p:cNvPr id="19" name="57 Grupo"/>
              <p:cNvGrpSpPr/>
              <p:nvPr/>
            </p:nvGrpSpPr>
            <p:grpSpPr>
              <a:xfrm>
                <a:off x="5745088" y="2780928"/>
                <a:ext cx="2534731" cy="756084"/>
                <a:chOff x="3923927" y="2924944"/>
                <a:chExt cx="3024337" cy="1080120"/>
              </a:xfrm>
            </p:grpSpPr>
            <p:sp>
              <p:nvSpPr>
                <p:cNvPr id="237" name="236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237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238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6" name="235 CuadroTexto"/>
              <p:cNvSpPr txBox="1"/>
              <p:nvPr/>
            </p:nvSpPr>
            <p:spPr>
              <a:xfrm>
                <a:off x="7617296" y="2996952"/>
                <a:ext cx="432048" cy="369332"/>
              </a:xfrm>
              <a:prstGeom prst="rect">
                <a:avLst/>
              </a:prstGeom>
              <a:noFill/>
            </p:spPr>
            <p:txBody>
              <a:bodyPr wrap="square" rtlCol="0">
                <a:spAutoFit/>
              </a:bodyPr>
              <a:lstStyle/>
              <a:p>
                <a:pPr algn="ctr"/>
                <a:r>
                  <a:rPr lang="en-GB" dirty="0" smtClean="0"/>
                  <a:t>7</a:t>
                </a:r>
                <a:endParaRPr lang="en-GB" dirty="0"/>
              </a:p>
            </p:txBody>
          </p:sp>
        </p:grpSp>
        <p:grpSp>
          <p:nvGrpSpPr>
            <p:cNvPr id="20" name="142 Grupo"/>
            <p:cNvGrpSpPr/>
            <p:nvPr/>
          </p:nvGrpSpPr>
          <p:grpSpPr>
            <a:xfrm>
              <a:off x="3656856" y="4077072"/>
              <a:ext cx="2509616" cy="1134940"/>
              <a:chOff x="5230173" y="4278926"/>
              <a:chExt cx="2509616" cy="1134940"/>
            </a:xfrm>
          </p:grpSpPr>
          <p:grpSp>
            <p:nvGrpSpPr>
              <p:cNvPr id="21" name="53 Grupo"/>
              <p:cNvGrpSpPr/>
              <p:nvPr/>
            </p:nvGrpSpPr>
            <p:grpSpPr>
              <a:xfrm rot="2446174">
                <a:off x="5230173" y="4278926"/>
                <a:ext cx="2509616" cy="756084"/>
                <a:chOff x="3884153" y="2940576"/>
                <a:chExt cx="2994370" cy="1080120"/>
              </a:xfrm>
            </p:grpSpPr>
            <p:sp>
              <p:nvSpPr>
                <p:cNvPr id="232" name="231 Almacenamiento de acceso directo"/>
                <p:cNvSpPr/>
                <p:nvPr/>
              </p:nvSpPr>
              <p:spPr>
                <a:xfrm rot="10800000">
                  <a:off x="5017394" y="2940576"/>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232 Rectángulo"/>
                <p:cNvSpPr/>
                <p:nvPr/>
              </p:nvSpPr>
              <p:spPr>
                <a:xfrm rot="5400000">
                  <a:off x="4750458" y="2963455"/>
                  <a:ext cx="202500" cy="1002907"/>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233 Conector fuera de página"/>
                <p:cNvSpPr/>
                <p:nvPr/>
              </p:nvSpPr>
              <p:spPr>
                <a:xfrm rot="5400000">
                  <a:off x="3972432" y="3213254"/>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1" name="230 CuadroTexto"/>
              <p:cNvSpPr txBox="1"/>
              <p:nvPr/>
            </p:nvSpPr>
            <p:spPr>
              <a:xfrm rot="18652772">
                <a:off x="6969224" y="4997787"/>
                <a:ext cx="432048" cy="400110"/>
              </a:xfrm>
              <a:prstGeom prst="rect">
                <a:avLst/>
              </a:prstGeom>
              <a:noFill/>
            </p:spPr>
            <p:txBody>
              <a:bodyPr wrap="square" rtlCol="0">
                <a:spAutoFit/>
              </a:bodyPr>
              <a:lstStyle/>
              <a:p>
                <a:pPr algn="ctr"/>
                <a:r>
                  <a:rPr lang="en-GB" dirty="0" smtClean="0"/>
                  <a:t>8</a:t>
                </a:r>
                <a:endParaRPr lang="en-GB" dirty="0"/>
              </a:p>
            </p:txBody>
          </p:sp>
        </p:grpSp>
        <p:grpSp>
          <p:nvGrpSpPr>
            <p:cNvPr id="22" name="150 Grupo"/>
            <p:cNvGrpSpPr/>
            <p:nvPr/>
          </p:nvGrpSpPr>
          <p:grpSpPr>
            <a:xfrm>
              <a:off x="1667059" y="2224471"/>
              <a:ext cx="892480" cy="423638"/>
              <a:chOff x="2963203" y="2152463"/>
              <a:chExt cx="892480" cy="423638"/>
            </a:xfrm>
          </p:grpSpPr>
          <p:sp>
            <p:nvSpPr>
              <p:cNvPr id="228" name="227 Cilindro"/>
              <p:cNvSpPr/>
              <p:nvPr/>
            </p:nvSpPr>
            <p:spPr>
              <a:xfrm rot="7020000">
                <a:off x="3244100" y="1964518"/>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228 CuadroTexto"/>
              <p:cNvSpPr txBox="1"/>
              <p:nvPr/>
            </p:nvSpPr>
            <p:spPr>
              <a:xfrm rot="6984080">
                <a:off x="3037732" y="2154773"/>
                <a:ext cx="288032" cy="283411"/>
              </a:xfrm>
              <a:prstGeom prst="rect">
                <a:avLst/>
              </a:prstGeom>
              <a:noFill/>
            </p:spPr>
            <p:txBody>
              <a:bodyPr wrap="square" rtlCol="0">
                <a:spAutoFit/>
              </a:bodyPr>
              <a:lstStyle/>
              <a:p>
                <a:pPr algn="ctr"/>
                <a:r>
                  <a:rPr lang="en-GB" sz="1100" b="1" dirty="0" smtClean="0">
                    <a:solidFill>
                      <a:schemeClr val="bg1"/>
                    </a:solidFill>
                  </a:rPr>
                  <a:t>6</a:t>
                </a:r>
                <a:endParaRPr lang="en-GB" b="1" dirty="0">
                  <a:solidFill>
                    <a:schemeClr val="bg1"/>
                  </a:solidFill>
                </a:endParaRPr>
              </a:p>
            </p:txBody>
          </p:sp>
        </p:grpSp>
        <p:sp>
          <p:nvSpPr>
            <p:cNvPr id="180" name="179 CuadroTexto"/>
            <p:cNvSpPr txBox="1"/>
            <p:nvPr/>
          </p:nvSpPr>
          <p:spPr>
            <a:xfrm rot="9316744">
              <a:off x="2461668" y="1589609"/>
              <a:ext cx="288032" cy="261610"/>
            </a:xfrm>
            <a:prstGeom prst="rect">
              <a:avLst/>
            </a:prstGeom>
            <a:noFill/>
          </p:spPr>
          <p:txBody>
            <a:bodyPr wrap="square" rtlCol="0">
              <a:spAutoFit/>
            </a:bodyPr>
            <a:lstStyle/>
            <a:p>
              <a:pPr algn="ctr"/>
              <a:r>
                <a:rPr lang="en-GB" sz="1100" b="1" dirty="0" smtClean="0">
                  <a:solidFill>
                    <a:schemeClr val="bg1"/>
                  </a:solidFill>
                </a:rPr>
                <a:t>7</a:t>
              </a:r>
              <a:endParaRPr lang="en-GB" b="1" dirty="0">
                <a:solidFill>
                  <a:schemeClr val="bg1"/>
                </a:solidFill>
              </a:endParaRPr>
            </a:p>
          </p:txBody>
        </p:sp>
        <p:grpSp>
          <p:nvGrpSpPr>
            <p:cNvPr id="23" name="149 Grupo"/>
            <p:cNvGrpSpPr/>
            <p:nvPr/>
          </p:nvGrpSpPr>
          <p:grpSpPr>
            <a:xfrm>
              <a:off x="2893715" y="1364118"/>
              <a:ext cx="383849" cy="892480"/>
              <a:chOff x="4189859" y="1292110"/>
              <a:chExt cx="383849" cy="892480"/>
            </a:xfrm>
          </p:grpSpPr>
          <p:sp>
            <p:nvSpPr>
              <p:cNvPr id="226" name="225 Cilindro"/>
              <p:cNvSpPr/>
              <p:nvPr/>
            </p:nvSpPr>
            <p:spPr>
              <a:xfrm rot="10140000">
                <a:off x="4243022" y="1292110"/>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226 CuadroTexto"/>
              <p:cNvSpPr txBox="1"/>
              <p:nvPr/>
            </p:nvSpPr>
            <p:spPr>
              <a:xfrm rot="9923034">
                <a:off x="4189859" y="1373585"/>
                <a:ext cx="288032" cy="261610"/>
              </a:xfrm>
              <a:prstGeom prst="rect">
                <a:avLst/>
              </a:prstGeom>
              <a:noFill/>
            </p:spPr>
            <p:txBody>
              <a:bodyPr wrap="square" rtlCol="0">
                <a:spAutoFit/>
              </a:bodyPr>
              <a:lstStyle/>
              <a:p>
                <a:pPr algn="ctr"/>
                <a:r>
                  <a:rPr lang="en-GB" sz="1100" b="1" dirty="0" smtClean="0">
                    <a:solidFill>
                      <a:schemeClr val="bg1"/>
                    </a:solidFill>
                  </a:rPr>
                  <a:t>8</a:t>
                </a:r>
                <a:endParaRPr lang="en-GB" b="1" dirty="0">
                  <a:solidFill>
                    <a:schemeClr val="bg1"/>
                  </a:solidFill>
                </a:endParaRPr>
              </a:p>
            </p:txBody>
          </p:sp>
        </p:grpSp>
        <p:sp>
          <p:nvSpPr>
            <p:cNvPr id="224" name="223 Cilindro"/>
            <p:cNvSpPr/>
            <p:nvPr/>
          </p:nvSpPr>
          <p:spPr>
            <a:xfrm rot="13380000">
              <a:off x="4204804" y="1693692"/>
              <a:ext cx="330685"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183 CuadroTexto"/>
            <p:cNvSpPr txBox="1"/>
            <p:nvPr/>
          </p:nvSpPr>
          <p:spPr>
            <a:xfrm rot="900000">
              <a:off x="5053955" y="2813744"/>
              <a:ext cx="288032" cy="261610"/>
            </a:xfrm>
            <a:prstGeom prst="rect">
              <a:avLst/>
            </a:prstGeom>
            <a:noFill/>
          </p:spPr>
          <p:txBody>
            <a:bodyPr wrap="square" rtlCol="0">
              <a:spAutoFit/>
            </a:bodyPr>
            <a:lstStyle/>
            <a:p>
              <a:pPr algn="ctr"/>
              <a:r>
                <a:rPr lang="en-GB" sz="1100" b="1" dirty="0" smtClean="0">
                  <a:solidFill>
                    <a:schemeClr val="bg1"/>
                  </a:solidFill>
                </a:rPr>
                <a:t>1</a:t>
              </a:r>
              <a:endParaRPr lang="en-GB" b="1" dirty="0">
                <a:solidFill>
                  <a:schemeClr val="bg1"/>
                </a:solidFill>
              </a:endParaRPr>
            </a:p>
          </p:txBody>
        </p:sp>
        <p:grpSp>
          <p:nvGrpSpPr>
            <p:cNvPr id="24" name="152 Grupo"/>
            <p:cNvGrpSpPr/>
            <p:nvPr/>
          </p:nvGrpSpPr>
          <p:grpSpPr>
            <a:xfrm>
              <a:off x="4031856" y="3960008"/>
              <a:ext cx="541777" cy="951670"/>
              <a:chOff x="5328000" y="3888000"/>
              <a:chExt cx="541777" cy="951670"/>
            </a:xfrm>
          </p:grpSpPr>
          <p:sp>
            <p:nvSpPr>
              <p:cNvPr id="221" name="220 Cilindro"/>
              <p:cNvSpPr/>
              <p:nvPr/>
            </p:nvSpPr>
            <p:spPr>
              <a:xfrm rot="-2100000">
                <a:off x="5539091" y="3947190"/>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221 Cilindro"/>
              <p:cNvSpPr/>
              <p:nvPr/>
            </p:nvSpPr>
            <p:spPr>
              <a:xfrm rot="-2040000">
                <a:off x="5328000" y="388800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156 Grupo"/>
            <p:cNvGrpSpPr/>
            <p:nvPr/>
          </p:nvGrpSpPr>
          <p:grpSpPr>
            <a:xfrm>
              <a:off x="4312210" y="3679654"/>
              <a:ext cx="981415" cy="491667"/>
              <a:chOff x="5608354" y="3607646"/>
              <a:chExt cx="981415" cy="491667"/>
            </a:xfrm>
          </p:grpSpPr>
          <p:sp>
            <p:nvSpPr>
              <p:cNvPr id="218" name="217 Cilindro"/>
              <p:cNvSpPr/>
              <p:nvPr/>
            </p:nvSpPr>
            <p:spPr>
              <a:xfrm rot="17940000">
                <a:off x="5978187" y="3487730"/>
                <a:ext cx="330686" cy="892479"/>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218 Cilindro"/>
              <p:cNvSpPr/>
              <p:nvPr/>
            </p:nvSpPr>
            <p:spPr>
              <a:xfrm rot="-3420000">
                <a:off x="5616000" y="360000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6" name="215 Cilindro"/>
            <p:cNvSpPr/>
            <p:nvPr/>
          </p:nvSpPr>
          <p:spPr>
            <a:xfrm rot="15360000">
              <a:off x="4612571" y="2171028"/>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189 Cilindro"/>
            <p:cNvSpPr/>
            <p:nvPr/>
          </p:nvSpPr>
          <p:spPr>
            <a:xfrm rot="15480000">
              <a:off x="4211856" y="2628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190 Cilindro"/>
            <p:cNvSpPr/>
            <p:nvPr/>
          </p:nvSpPr>
          <p:spPr>
            <a:xfrm rot="13281801">
              <a:off x="3919213" y="2388255"/>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191 Cilindro"/>
            <p:cNvSpPr/>
            <p:nvPr/>
          </p:nvSpPr>
          <p:spPr>
            <a:xfrm rot="10140000">
              <a:off x="3095856" y="2196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192 Cilindro"/>
            <p:cNvSpPr/>
            <p:nvPr/>
          </p:nvSpPr>
          <p:spPr>
            <a:xfrm rot="6960000">
              <a:off x="2447856" y="2600494"/>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193 Cilindro"/>
            <p:cNvSpPr/>
            <p:nvPr/>
          </p:nvSpPr>
          <p:spPr>
            <a:xfrm rot="5940000">
              <a:off x="1797884" y="2423786"/>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194 CuadroTexto"/>
            <p:cNvSpPr txBox="1"/>
            <p:nvPr/>
          </p:nvSpPr>
          <p:spPr>
            <a:xfrm rot="6138603">
              <a:off x="1597572" y="2730838"/>
              <a:ext cx="288032" cy="283411"/>
            </a:xfrm>
            <a:prstGeom prst="rect">
              <a:avLst/>
            </a:prstGeom>
            <a:noFill/>
          </p:spPr>
          <p:txBody>
            <a:bodyPr wrap="square" rtlCol="0">
              <a:spAutoFit/>
            </a:bodyPr>
            <a:lstStyle/>
            <a:p>
              <a:pPr algn="ctr"/>
              <a:r>
                <a:rPr lang="en-GB" sz="1100" b="1" dirty="0" smtClean="0">
                  <a:solidFill>
                    <a:schemeClr val="bg1"/>
                  </a:solidFill>
                </a:rPr>
                <a:t>5</a:t>
              </a:r>
              <a:endParaRPr lang="en-GB" b="1" dirty="0">
                <a:solidFill>
                  <a:schemeClr val="bg1"/>
                </a:solidFill>
              </a:endParaRPr>
            </a:p>
          </p:txBody>
        </p:sp>
        <p:sp>
          <p:nvSpPr>
            <p:cNvPr id="196" name="195 Cilindro"/>
            <p:cNvSpPr/>
            <p:nvPr/>
          </p:nvSpPr>
          <p:spPr>
            <a:xfrm rot="5700000">
              <a:off x="2339856" y="2844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196 Cilindro"/>
            <p:cNvSpPr/>
            <p:nvPr/>
          </p:nvSpPr>
          <p:spPr>
            <a:xfrm rot="4440000">
              <a:off x="1733793" y="3192690"/>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197 CuadroTexto"/>
            <p:cNvSpPr txBox="1"/>
            <p:nvPr/>
          </p:nvSpPr>
          <p:spPr>
            <a:xfrm rot="4439033">
              <a:off x="1525563" y="3594933"/>
              <a:ext cx="288032" cy="283411"/>
            </a:xfrm>
            <a:prstGeom prst="rect">
              <a:avLst/>
            </a:prstGeom>
            <a:noFill/>
          </p:spPr>
          <p:txBody>
            <a:bodyPr wrap="square" rtlCol="0">
              <a:spAutoFit/>
            </a:bodyPr>
            <a:lstStyle/>
            <a:p>
              <a:pPr algn="ctr"/>
              <a:r>
                <a:rPr lang="en-GB" sz="1100" b="1" dirty="0" smtClean="0">
                  <a:solidFill>
                    <a:schemeClr val="bg1"/>
                  </a:solidFill>
                </a:rPr>
                <a:t>4</a:t>
              </a:r>
              <a:endParaRPr lang="en-GB" b="1" dirty="0">
                <a:solidFill>
                  <a:schemeClr val="bg1"/>
                </a:solidFill>
              </a:endParaRPr>
            </a:p>
          </p:txBody>
        </p:sp>
        <p:sp>
          <p:nvSpPr>
            <p:cNvPr id="199" name="198 Cilindro"/>
            <p:cNvSpPr/>
            <p:nvPr/>
          </p:nvSpPr>
          <p:spPr>
            <a:xfrm rot="4380000">
              <a:off x="2267856" y="3384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151 Grupo"/>
            <p:cNvGrpSpPr/>
            <p:nvPr/>
          </p:nvGrpSpPr>
          <p:grpSpPr>
            <a:xfrm>
              <a:off x="1652594" y="3875741"/>
              <a:ext cx="892480" cy="436962"/>
              <a:chOff x="2948738" y="3803733"/>
              <a:chExt cx="892480" cy="436962"/>
            </a:xfrm>
          </p:grpSpPr>
          <p:sp>
            <p:nvSpPr>
              <p:cNvPr id="214" name="213 Cilindro"/>
              <p:cNvSpPr/>
              <p:nvPr/>
            </p:nvSpPr>
            <p:spPr>
              <a:xfrm rot="3240000">
                <a:off x="3229635" y="3522836"/>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214 CuadroTexto"/>
              <p:cNvSpPr txBox="1"/>
              <p:nvPr/>
            </p:nvSpPr>
            <p:spPr>
              <a:xfrm rot="3148825">
                <a:off x="3037732" y="3954973"/>
                <a:ext cx="288032" cy="283411"/>
              </a:xfrm>
              <a:prstGeom prst="rect">
                <a:avLst/>
              </a:prstGeom>
              <a:noFill/>
            </p:spPr>
            <p:txBody>
              <a:bodyPr wrap="square" rtlCol="0">
                <a:spAutoFit/>
              </a:bodyPr>
              <a:lstStyle/>
              <a:p>
                <a:pPr algn="ctr"/>
                <a:r>
                  <a:rPr lang="en-GB" sz="1100" b="1" dirty="0" smtClean="0">
                    <a:solidFill>
                      <a:schemeClr val="bg1"/>
                    </a:solidFill>
                  </a:rPr>
                  <a:t>3</a:t>
                </a:r>
                <a:endParaRPr lang="en-GB" b="1" dirty="0">
                  <a:solidFill>
                    <a:schemeClr val="bg1"/>
                  </a:solidFill>
                </a:endParaRPr>
              </a:p>
            </p:txBody>
          </p:sp>
        </p:grpSp>
        <p:sp>
          <p:nvSpPr>
            <p:cNvPr id="201" name="200 Cilindro"/>
            <p:cNvSpPr/>
            <p:nvPr/>
          </p:nvSpPr>
          <p:spPr>
            <a:xfrm rot="3300000">
              <a:off x="2411856" y="3636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153 Grupo"/>
            <p:cNvGrpSpPr/>
            <p:nvPr/>
          </p:nvGrpSpPr>
          <p:grpSpPr>
            <a:xfrm>
              <a:off x="2453073" y="3996008"/>
              <a:ext cx="591491" cy="999971"/>
              <a:chOff x="3749217" y="3924000"/>
              <a:chExt cx="591491" cy="999971"/>
            </a:xfrm>
          </p:grpSpPr>
          <p:sp>
            <p:nvSpPr>
              <p:cNvPr id="211" name="210 Cilindro"/>
              <p:cNvSpPr/>
              <p:nvPr/>
            </p:nvSpPr>
            <p:spPr>
              <a:xfrm rot="1620000">
                <a:off x="3841423" y="4031491"/>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211 Cilindro"/>
              <p:cNvSpPr/>
              <p:nvPr/>
            </p:nvSpPr>
            <p:spPr>
              <a:xfrm rot="1500000">
                <a:off x="4140000" y="392400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212 CuadroTexto"/>
              <p:cNvSpPr txBox="1"/>
              <p:nvPr/>
            </p:nvSpPr>
            <p:spPr>
              <a:xfrm rot="1405303">
                <a:off x="3749217" y="4574010"/>
                <a:ext cx="288032" cy="261610"/>
              </a:xfrm>
              <a:prstGeom prst="rect">
                <a:avLst/>
              </a:prstGeom>
              <a:noFill/>
            </p:spPr>
            <p:txBody>
              <a:bodyPr wrap="square" rtlCol="0">
                <a:spAutoFit/>
              </a:bodyPr>
              <a:lstStyle/>
              <a:p>
                <a:pPr algn="ctr"/>
                <a:r>
                  <a:rPr lang="en-GB" sz="1100" b="1" dirty="0" smtClean="0">
                    <a:solidFill>
                      <a:schemeClr val="bg1"/>
                    </a:solidFill>
                  </a:rPr>
                  <a:t>2</a:t>
                </a:r>
                <a:endParaRPr lang="en-GB" b="1" dirty="0">
                  <a:solidFill>
                    <a:schemeClr val="bg1"/>
                  </a:solidFill>
                </a:endParaRPr>
              </a:p>
            </p:txBody>
          </p:sp>
        </p:grpSp>
        <p:grpSp>
          <p:nvGrpSpPr>
            <p:cNvPr id="28" name="154 Grupo"/>
            <p:cNvGrpSpPr/>
            <p:nvPr/>
          </p:nvGrpSpPr>
          <p:grpSpPr>
            <a:xfrm>
              <a:off x="2936776" y="4104008"/>
              <a:ext cx="431788" cy="1037158"/>
              <a:chOff x="4232920" y="4032000"/>
              <a:chExt cx="431788" cy="1037158"/>
            </a:xfrm>
          </p:grpSpPr>
          <p:sp>
            <p:nvSpPr>
              <p:cNvPr id="208" name="44 Cilindro"/>
              <p:cNvSpPr/>
              <p:nvPr/>
            </p:nvSpPr>
            <p:spPr>
              <a:xfrm rot="900000">
                <a:off x="4270773" y="4176678"/>
                <a:ext cx="330759"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208 Cilindro"/>
              <p:cNvSpPr/>
              <p:nvPr/>
            </p:nvSpPr>
            <p:spPr>
              <a:xfrm rot="780000">
                <a:off x="4464000" y="403200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209 CuadroTexto"/>
              <p:cNvSpPr txBox="1"/>
              <p:nvPr/>
            </p:nvSpPr>
            <p:spPr>
              <a:xfrm rot="900000">
                <a:off x="4232920" y="4725144"/>
                <a:ext cx="288032" cy="261610"/>
              </a:xfrm>
              <a:prstGeom prst="rect">
                <a:avLst/>
              </a:prstGeom>
              <a:noFill/>
            </p:spPr>
            <p:txBody>
              <a:bodyPr wrap="square" rtlCol="0">
                <a:spAutoFit/>
              </a:bodyPr>
              <a:lstStyle/>
              <a:p>
                <a:pPr algn="ctr"/>
                <a:r>
                  <a:rPr lang="en-GB" sz="1100" b="1" dirty="0" smtClean="0">
                    <a:solidFill>
                      <a:schemeClr val="bg1"/>
                    </a:solidFill>
                  </a:rPr>
                  <a:t>1</a:t>
                </a:r>
                <a:endParaRPr lang="en-GB" b="1" dirty="0">
                  <a:solidFill>
                    <a:schemeClr val="bg1"/>
                  </a:solidFill>
                </a:endParaRPr>
              </a:p>
            </p:txBody>
          </p:sp>
        </p:grpSp>
        <p:grpSp>
          <p:nvGrpSpPr>
            <p:cNvPr id="29" name="114 Grupo"/>
            <p:cNvGrpSpPr/>
            <p:nvPr/>
          </p:nvGrpSpPr>
          <p:grpSpPr>
            <a:xfrm>
              <a:off x="4309280" y="2819192"/>
              <a:ext cx="1044857" cy="330686"/>
              <a:chOff x="5605424" y="2747184"/>
              <a:chExt cx="1044857" cy="330686"/>
            </a:xfrm>
          </p:grpSpPr>
          <p:sp>
            <p:nvSpPr>
              <p:cNvPr id="205" name="204 Cilindro"/>
              <p:cNvSpPr/>
              <p:nvPr/>
            </p:nvSpPr>
            <p:spPr>
              <a:xfrm rot="-5700000">
                <a:off x="6038698" y="2466287"/>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205 Cilindro"/>
              <p:cNvSpPr/>
              <p:nvPr/>
            </p:nvSpPr>
            <p:spPr>
              <a:xfrm rot="15944309">
                <a:off x="5613070" y="284999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0" name="193 Grupo"/>
          <p:cNvGrpSpPr/>
          <p:nvPr/>
        </p:nvGrpSpPr>
        <p:grpSpPr>
          <a:xfrm>
            <a:off x="2987824" y="1475375"/>
            <a:ext cx="5976664" cy="2385673"/>
            <a:chOff x="2987824" y="1196635"/>
            <a:chExt cx="5976664" cy="2385673"/>
          </a:xfrm>
        </p:grpSpPr>
        <p:grpSp>
          <p:nvGrpSpPr>
            <p:cNvPr id="31" name="170 Grupo"/>
            <p:cNvGrpSpPr/>
            <p:nvPr/>
          </p:nvGrpSpPr>
          <p:grpSpPr>
            <a:xfrm>
              <a:off x="2987824" y="1196635"/>
              <a:ext cx="5976664" cy="2000179"/>
              <a:chOff x="2915816" y="980728"/>
              <a:chExt cx="5976664" cy="2000179"/>
            </a:xfrm>
          </p:grpSpPr>
          <p:cxnSp>
            <p:nvCxnSpPr>
              <p:cNvPr id="273" name="AutoShape 27"/>
              <p:cNvCxnSpPr>
                <a:cxnSpLocks noChangeShapeType="1"/>
              </p:cNvCxnSpPr>
              <p:nvPr/>
            </p:nvCxnSpPr>
            <p:spPr bwMode="auto">
              <a:xfrm flipV="1">
                <a:off x="2915816" y="2214273"/>
                <a:ext cx="1726971" cy="648189"/>
              </a:xfrm>
              <a:prstGeom prst="bentConnector3">
                <a:avLst>
                  <a:gd name="adj1" fmla="val 68788"/>
                </a:avLst>
              </a:prstGeom>
              <a:noFill/>
              <a:ln w="28575">
                <a:solidFill>
                  <a:srgbClr val="C00000"/>
                </a:solidFill>
                <a:miter lim="800000"/>
                <a:headEnd/>
                <a:tailEnd type="triangle" w="med" len="med"/>
              </a:ln>
              <a:extLst>
                <a:ext uri="{909E8E84-426E-40dd-AFC4-6F175D3DCCD1}">
                  <a14:hiddenFill xmlns:a14="http://schemas.microsoft.com/office/drawing/2010/main" xmlns="">
                    <a:noFill/>
                  </a14:hiddenFill>
                </a:ext>
              </a:extLst>
            </p:spPr>
          </p:cxnSp>
          <p:sp>
            <p:nvSpPr>
              <p:cNvPr id="274" name="Text Box 30"/>
              <p:cNvSpPr txBox="1">
                <a:spLocks noChangeArrowheads="1"/>
              </p:cNvSpPr>
              <p:nvPr/>
            </p:nvSpPr>
            <p:spPr bwMode="auto">
              <a:xfrm>
                <a:off x="4211960" y="2348880"/>
                <a:ext cx="895350" cy="36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C00000"/>
                    </a:solidFill>
                    <a:latin typeface="Arial" charset="0"/>
                  </a:rPr>
                  <a:t>stop</a:t>
                </a:r>
              </a:p>
            </p:txBody>
          </p:sp>
          <p:sp>
            <p:nvSpPr>
              <p:cNvPr id="275" name="Text Box 31"/>
              <p:cNvSpPr txBox="1">
                <a:spLocks noChangeArrowheads="1"/>
              </p:cNvSpPr>
              <p:nvPr/>
            </p:nvSpPr>
            <p:spPr bwMode="auto">
              <a:xfrm>
                <a:off x="4139952" y="1422185"/>
                <a:ext cx="895350" cy="36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000099"/>
                    </a:solidFill>
                    <a:latin typeface="Arial" charset="0"/>
                  </a:rPr>
                  <a:t>start</a:t>
                </a:r>
              </a:p>
            </p:txBody>
          </p:sp>
          <p:cxnSp>
            <p:nvCxnSpPr>
              <p:cNvPr id="276" name="AutoShape 29"/>
              <p:cNvCxnSpPr>
                <a:cxnSpLocks noChangeShapeType="1"/>
              </p:cNvCxnSpPr>
              <p:nvPr/>
            </p:nvCxnSpPr>
            <p:spPr bwMode="auto">
              <a:xfrm flipV="1">
                <a:off x="2915816" y="1782225"/>
                <a:ext cx="1728192" cy="216024"/>
              </a:xfrm>
              <a:prstGeom prst="bentConnector3">
                <a:avLst>
                  <a:gd name="adj1" fmla="val 50000"/>
                </a:avLst>
              </a:prstGeom>
              <a:noFill/>
              <a:ln w="28575">
                <a:solidFill>
                  <a:srgbClr val="000099"/>
                </a:solidFill>
                <a:miter lim="800000"/>
                <a:headEnd/>
                <a:tailEnd type="triangle" w="med" len="med"/>
              </a:ln>
              <a:extLst>
                <a:ext uri="{909E8E84-426E-40dd-AFC4-6F175D3DCCD1}">
                  <a14:hiddenFill xmlns:a14="http://schemas.microsoft.com/office/drawing/2010/main" xmlns="">
                    <a:noFill/>
                  </a14:hiddenFill>
                </a:ext>
              </a:extLst>
            </p:spPr>
          </p:cxnSp>
          <p:grpSp>
            <p:nvGrpSpPr>
              <p:cNvPr id="225" name="158 Grupo"/>
              <p:cNvGrpSpPr/>
              <p:nvPr/>
            </p:nvGrpSpPr>
            <p:grpSpPr>
              <a:xfrm>
                <a:off x="4860032" y="980728"/>
                <a:ext cx="4032448" cy="2000179"/>
                <a:chOff x="4716016" y="2492896"/>
                <a:chExt cx="4032448" cy="2000179"/>
              </a:xfrm>
            </p:grpSpPr>
            <p:grpSp>
              <p:nvGrpSpPr>
                <p:cNvPr id="230" name="157 Grupo"/>
                <p:cNvGrpSpPr/>
                <p:nvPr/>
              </p:nvGrpSpPr>
              <p:grpSpPr>
                <a:xfrm>
                  <a:off x="4716016" y="2492896"/>
                  <a:ext cx="4032448" cy="2000179"/>
                  <a:chOff x="4716016" y="2636912"/>
                  <a:chExt cx="4032448" cy="2000179"/>
                </a:xfrm>
              </p:grpSpPr>
              <p:pic>
                <p:nvPicPr>
                  <p:cNvPr id="281" name="Picture 17" descr="0_Stopwatch"/>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4716016" y="2889253"/>
                    <a:ext cx="1671637" cy="174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5" name="Group 48"/>
                  <p:cNvGrpSpPr>
                    <a:grpSpLocks/>
                  </p:cNvGrpSpPr>
                  <p:nvPr/>
                </p:nvGrpSpPr>
                <p:grpSpPr bwMode="auto">
                  <a:xfrm>
                    <a:off x="6641080" y="2636912"/>
                    <a:ext cx="2107384" cy="1766342"/>
                    <a:chOff x="3505" y="905"/>
                    <a:chExt cx="1020" cy="742"/>
                  </a:xfrm>
                </p:grpSpPr>
                <p:sp>
                  <p:nvSpPr>
                    <p:cNvPr id="283" name="Line 32"/>
                    <p:cNvSpPr>
                      <a:spLocks noChangeShapeType="1"/>
                    </p:cNvSpPr>
                    <p:nvPr/>
                  </p:nvSpPr>
                  <p:spPr bwMode="auto">
                    <a:xfrm>
                      <a:off x="3522" y="905"/>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284" name="Line 33"/>
                    <p:cNvSpPr>
                      <a:spLocks noChangeShapeType="1"/>
                    </p:cNvSpPr>
                    <p:nvPr/>
                  </p:nvSpPr>
                  <p:spPr bwMode="auto">
                    <a:xfrm>
                      <a:off x="3522" y="1644"/>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285" name="Line 34"/>
                    <p:cNvSpPr>
                      <a:spLocks noChangeShapeType="1"/>
                    </p:cNvSpPr>
                    <p:nvPr/>
                  </p:nvSpPr>
                  <p:spPr bwMode="auto">
                    <a:xfrm>
                      <a:off x="3505" y="1182"/>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286" name="Freeform 39"/>
                    <p:cNvSpPr>
                      <a:spLocks/>
                    </p:cNvSpPr>
                    <p:nvPr/>
                  </p:nvSpPr>
                  <p:spPr bwMode="auto">
                    <a:xfrm>
                      <a:off x="3834" y="1194"/>
                      <a:ext cx="43" cy="453"/>
                    </a:xfrm>
                    <a:custGeom>
                      <a:avLst/>
                      <a:gdLst>
                        <a:gd name="T0" fmla="*/ 0 w 79"/>
                        <a:gd name="T1" fmla="*/ 0 h 1089"/>
                        <a:gd name="T2" fmla="*/ 1 w 79"/>
                        <a:gd name="T3" fmla="*/ 0 h 1089"/>
                        <a:gd name="T4" fmla="*/ 0 w 79"/>
                        <a:gd name="T5" fmla="*/ 0 h 1089"/>
                        <a:gd name="T6" fmla="*/ 1 w 79"/>
                        <a:gd name="T7" fmla="*/ 0 h 1089"/>
                        <a:gd name="T8" fmla="*/ 0 w 79"/>
                        <a:gd name="T9" fmla="*/ 0 h 1089"/>
                        <a:gd name="T10" fmla="*/ 1 w 79"/>
                        <a:gd name="T11" fmla="*/ 0 h 1089"/>
                        <a:gd name="T12" fmla="*/ 0 w 79"/>
                        <a:gd name="T13" fmla="*/ 0 h 1089"/>
                        <a:gd name="T14" fmla="*/ 1 w 79"/>
                        <a:gd name="T15" fmla="*/ 0 h 1089"/>
                        <a:gd name="T16" fmla="*/ 0 w 79"/>
                        <a:gd name="T17" fmla="*/ 0 h 1089"/>
                        <a:gd name="T18" fmla="*/ 1 w 79"/>
                        <a:gd name="T19" fmla="*/ 0 h 1089"/>
                        <a:gd name="T20" fmla="*/ 0 w 79"/>
                        <a:gd name="T21" fmla="*/ 0 h 1089"/>
                        <a:gd name="T22" fmla="*/ 1 w 79"/>
                        <a:gd name="T23" fmla="*/ 0 h 1089"/>
                        <a:gd name="T24" fmla="*/ 0 w 79"/>
                        <a:gd name="T25" fmla="*/ 0 h 1089"/>
                        <a:gd name="T26" fmla="*/ 1 w 79"/>
                        <a:gd name="T27" fmla="*/ 0 h 1089"/>
                        <a:gd name="T28" fmla="*/ 0 w 79"/>
                        <a:gd name="T29" fmla="*/ 0 h 1089"/>
                        <a:gd name="T30" fmla="*/ 1 w 79"/>
                        <a:gd name="T31" fmla="*/ 0 h 1089"/>
                        <a:gd name="T32" fmla="*/ 1 w 79"/>
                        <a:gd name="T33" fmla="*/ 0 h 10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1089"/>
                        <a:gd name="T53" fmla="*/ 79 w 79"/>
                        <a:gd name="T54" fmla="*/ 1089 h 10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1089">
                          <a:moveTo>
                            <a:pt x="0" y="0"/>
                          </a:moveTo>
                          <a:cubicBezTo>
                            <a:pt x="34" y="22"/>
                            <a:pt x="68" y="45"/>
                            <a:pt x="68" y="68"/>
                          </a:cubicBezTo>
                          <a:cubicBezTo>
                            <a:pt x="68" y="91"/>
                            <a:pt x="0" y="113"/>
                            <a:pt x="0" y="136"/>
                          </a:cubicBezTo>
                          <a:cubicBezTo>
                            <a:pt x="0" y="159"/>
                            <a:pt x="68" y="181"/>
                            <a:pt x="68" y="204"/>
                          </a:cubicBezTo>
                          <a:cubicBezTo>
                            <a:pt x="68" y="227"/>
                            <a:pt x="0" y="249"/>
                            <a:pt x="0" y="272"/>
                          </a:cubicBezTo>
                          <a:cubicBezTo>
                            <a:pt x="0" y="295"/>
                            <a:pt x="68" y="317"/>
                            <a:pt x="68" y="340"/>
                          </a:cubicBezTo>
                          <a:cubicBezTo>
                            <a:pt x="68" y="363"/>
                            <a:pt x="0" y="385"/>
                            <a:pt x="0" y="408"/>
                          </a:cubicBezTo>
                          <a:cubicBezTo>
                            <a:pt x="0" y="431"/>
                            <a:pt x="68" y="453"/>
                            <a:pt x="68" y="476"/>
                          </a:cubicBezTo>
                          <a:cubicBezTo>
                            <a:pt x="68" y="499"/>
                            <a:pt x="0" y="521"/>
                            <a:pt x="0" y="544"/>
                          </a:cubicBezTo>
                          <a:cubicBezTo>
                            <a:pt x="0" y="567"/>
                            <a:pt x="68" y="590"/>
                            <a:pt x="68" y="613"/>
                          </a:cubicBezTo>
                          <a:cubicBezTo>
                            <a:pt x="68" y="636"/>
                            <a:pt x="0" y="658"/>
                            <a:pt x="0" y="681"/>
                          </a:cubicBezTo>
                          <a:cubicBezTo>
                            <a:pt x="0" y="704"/>
                            <a:pt x="68" y="726"/>
                            <a:pt x="68" y="749"/>
                          </a:cubicBezTo>
                          <a:cubicBezTo>
                            <a:pt x="68" y="772"/>
                            <a:pt x="0" y="794"/>
                            <a:pt x="0" y="817"/>
                          </a:cubicBezTo>
                          <a:cubicBezTo>
                            <a:pt x="0" y="840"/>
                            <a:pt x="68" y="862"/>
                            <a:pt x="68" y="885"/>
                          </a:cubicBezTo>
                          <a:cubicBezTo>
                            <a:pt x="68" y="908"/>
                            <a:pt x="0" y="930"/>
                            <a:pt x="0" y="953"/>
                          </a:cubicBezTo>
                          <a:cubicBezTo>
                            <a:pt x="0" y="976"/>
                            <a:pt x="57" y="998"/>
                            <a:pt x="68" y="1021"/>
                          </a:cubicBezTo>
                          <a:cubicBezTo>
                            <a:pt x="79" y="1044"/>
                            <a:pt x="73" y="1066"/>
                            <a:pt x="68" y="1089"/>
                          </a:cubicBezTo>
                        </a:path>
                      </a:pathLst>
                    </a:custGeom>
                    <a:noFill/>
                    <a:ln w="12700">
                      <a:solidFill>
                        <a:srgbClr val="FF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pPr>
                        <a:lnSpc>
                          <a:spcPct val="90000"/>
                        </a:lnSpc>
                        <a:spcBef>
                          <a:spcPct val="20000"/>
                        </a:spcBef>
                        <a:buClr>
                          <a:schemeClr val="accent2"/>
                        </a:buClr>
                        <a:buFont typeface="Wingdings" charset="0"/>
                        <a:buChar char="ü"/>
                      </a:pPr>
                      <a:endParaRPr lang="en-US"/>
                    </a:p>
                  </p:txBody>
                </p:sp>
                <p:sp>
                  <p:nvSpPr>
                    <p:cNvPr id="287" name="Freeform 40"/>
                    <p:cNvSpPr>
                      <a:spLocks/>
                    </p:cNvSpPr>
                    <p:nvPr/>
                  </p:nvSpPr>
                  <p:spPr bwMode="auto">
                    <a:xfrm>
                      <a:off x="3710" y="916"/>
                      <a:ext cx="43" cy="277"/>
                    </a:xfrm>
                    <a:custGeom>
                      <a:avLst/>
                      <a:gdLst>
                        <a:gd name="T0" fmla="*/ 0 w 79"/>
                        <a:gd name="T1" fmla="*/ 0 h 817"/>
                        <a:gd name="T2" fmla="*/ 1 w 79"/>
                        <a:gd name="T3" fmla="*/ 0 h 817"/>
                        <a:gd name="T4" fmla="*/ 0 w 79"/>
                        <a:gd name="T5" fmla="*/ 0 h 817"/>
                        <a:gd name="T6" fmla="*/ 1 w 79"/>
                        <a:gd name="T7" fmla="*/ 0 h 817"/>
                        <a:gd name="T8" fmla="*/ 0 w 79"/>
                        <a:gd name="T9" fmla="*/ 0 h 817"/>
                        <a:gd name="T10" fmla="*/ 1 w 79"/>
                        <a:gd name="T11" fmla="*/ 0 h 817"/>
                        <a:gd name="T12" fmla="*/ 0 w 79"/>
                        <a:gd name="T13" fmla="*/ 0 h 817"/>
                        <a:gd name="T14" fmla="*/ 1 w 79"/>
                        <a:gd name="T15" fmla="*/ 0 h 817"/>
                        <a:gd name="T16" fmla="*/ 0 w 79"/>
                        <a:gd name="T17" fmla="*/ 0 h 817"/>
                        <a:gd name="T18" fmla="*/ 1 w 79"/>
                        <a:gd name="T19" fmla="*/ 0 h 817"/>
                        <a:gd name="T20" fmla="*/ 0 w 79"/>
                        <a:gd name="T21" fmla="*/ 0 h 817"/>
                        <a:gd name="T22" fmla="*/ 1 w 79"/>
                        <a:gd name="T23" fmla="*/ 0 h 817"/>
                        <a:gd name="T24" fmla="*/ 1 w 79"/>
                        <a:gd name="T25" fmla="*/ 0 h 8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
                        <a:gd name="T40" fmla="*/ 0 h 817"/>
                        <a:gd name="T41" fmla="*/ 79 w 79"/>
                        <a:gd name="T42" fmla="*/ 817 h 8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 h="817">
                          <a:moveTo>
                            <a:pt x="0" y="0"/>
                          </a:moveTo>
                          <a:cubicBezTo>
                            <a:pt x="34" y="22"/>
                            <a:pt x="68" y="45"/>
                            <a:pt x="68" y="68"/>
                          </a:cubicBezTo>
                          <a:cubicBezTo>
                            <a:pt x="68" y="91"/>
                            <a:pt x="0" y="113"/>
                            <a:pt x="0" y="136"/>
                          </a:cubicBezTo>
                          <a:cubicBezTo>
                            <a:pt x="0" y="159"/>
                            <a:pt x="68" y="181"/>
                            <a:pt x="68" y="204"/>
                          </a:cubicBezTo>
                          <a:cubicBezTo>
                            <a:pt x="68" y="227"/>
                            <a:pt x="0" y="249"/>
                            <a:pt x="0" y="272"/>
                          </a:cubicBezTo>
                          <a:cubicBezTo>
                            <a:pt x="0" y="295"/>
                            <a:pt x="68" y="317"/>
                            <a:pt x="68" y="340"/>
                          </a:cubicBezTo>
                          <a:cubicBezTo>
                            <a:pt x="68" y="363"/>
                            <a:pt x="0" y="385"/>
                            <a:pt x="0" y="408"/>
                          </a:cubicBezTo>
                          <a:cubicBezTo>
                            <a:pt x="0" y="431"/>
                            <a:pt x="68" y="453"/>
                            <a:pt x="68" y="476"/>
                          </a:cubicBezTo>
                          <a:cubicBezTo>
                            <a:pt x="68" y="499"/>
                            <a:pt x="0" y="521"/>
                            <a:pt x="0" y="544"/>
                          </a:cubicBezTo>
                          <a:cubicBezTo>
                            <a:pt x="0" y="567"/>
                            <a:pt x="68" y="590"/>
                            <a:pt x="68" y="613"/>
                          </a:cubicBezTo>
                          <a:cubicBezTo>
                            <a:pt x="68" y="636"/>
                            <a:pt x="0" y="658"/>
                            <a:pt x="0" y="681"/>
                          </a:cubicBezTo>
                          <a:cubicBezTo>
                            <a:pt x="0" y="704"/>
                            <a:pt x="57" y="726"/>
                            <a:pt x="68" y="749"/>
                          </a:cubicBezTo>
                          <a:cubicBezTo>
                            <a:pt x="79" y="772"/>
                            <a:pt x="73" y="794"/>
                            <a:pt x="68" y="817"/>
                          </a:cubicBezTo>
                        </a:path>
                      </a:pathLst>
                    </a:custGeom>
                    <a:noFill/>
                    <a:ln w="12700">
                      <a:solidFill>
                        <a:schemeClr val="accent2"/>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pPr>
                        <a:lnSpc>
                          <a:spcPct val="90000"/>
                        </a:lnSpc>
                        <a:spcBef>
                          <a:spcPct val="20000"/>
                        </a:spcBef>
                        <a:buClr>
                          <a:schemeClr val="accent2"/>
                        </a:buClr>
                        <a:buFont typeface="Wingdings" charset="0"/>
                        <a:buChar char="ü"/>
                      </a:pPr>
                      <a:endParaRPr lang="en-US"/>
                    </a:p>
                  </p:txBody>
                </p:sp>
                <p:sp>
                  <p:nvSpPr>
                    <p:cNvPr id="288" name="Text Box 43"/>
                    <p:cNvSpPr txBox="1">
                      <a:spLocks noChangeArrowheads="1"/>
                    </p:cNvSpPr>
                    <p:nvPr/>
                  </p:nvSpPr>
                  <p:spPr bwMode="auto">
                    <a:xfrm>
                      <a:off x="3725" y="909"/>
                      <a:ext cx="248" cy="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800" dirty="0">
                          <a:latin typeface="Arial" charset="0"/>
                          <a:sym typeface="Symbol" charset="0"/>
                        </a:rPr>
                        <a:t></a:t>
                      </a:r>
                      <a:r>
                        <a:rPr lang="en-US" sz="1800" baseline="-25000" dirty="0">
                          <a:latin typeface="Arial" charset="0"/>
                          <a:sym typeface="Symbol" charset="0"/>
                        </a:rPr>
                        <a:t>1</a:t>
                      </a:r>
                    </a:p>
                  </p:txBody>
                </p:sp>
                <p:sp>
                  <p:nvSpPr>
                    <p:cNvPr id="289" name="Text Box 44"/>
                    <p:cNvSpPr txBox="1">
                      <a:spLocks noChangeArrowheads="1"/>
                    </p:cNvSpPr>
                    <p:nvPr/>
                  </p:nvSpPr>
                  <p:spPr bwMode="auto">
                    <a:xfrm>
                      <a:off x="3853" y="1290"/>
                      <a:ext cx="248" cy="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800" dirty="0">
                          <a:solidFill>
                            <a:srgbClr val="FF0000"/>
                          </a:solidFill>
                          <a:latin typeface="Arial" charset="0"/>
                          <a:sym typeface="Symbol" charset="0"/>
                        </a:rPr>
                        <a:t></a:t>
                      </a:r>
                      <a:r>
                        <a:rPr lang="en-US" sz="1800" baseline="-25000" dirty="0">
                          <a:solidFill>
                            <a:srgbClr val="FF0000"/>
                          </a:solidFill>
                          <a:latin typeface="Arial" charset="0"/>
                          <a:sym typeface="Symbol" charset="0"/>
                        </a:rPr>
                        <a:t>2</a:t>
                      </a:r>
                    </a:p>
                  </p:txBody>
                </p:sp>
                <p:sp>
                  <p:nvSpPr>
                    <p:cNvPr id="290" name="Text Box 45"/>
                    <p:cNvSpPr txBox="1">
                      <a:spLocks noChangeArrowheads="1"/>
                    </p:cNvSpPr>
                    <p:nvPr/>
                  </p:nvSpPr>
                  <p:spPr bwMode="auto">
                    <a:xfrm>
                      <a:off x="4048" y="1061"/>
                      <a:ext cx="477"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dirty="0">
                          <a:solidFill>
                            <a:schemeClr val="tx1"/>
                          </a:solidFill>
                          <a:latin typeface="Arial" charset="0"/>
                          <a:sym typeface="Symbol" charset="0"/>
                        </a:rPr>
                        <a:t>T</a:t>
                      </a:r>
                      <a:r>
                        <a:rPr lang="en-US" baseline="-25000" dirty="0">
                          <a:solidFill>
                            <a:schemeClr val="tx1"/>
                          </a:solidFill>
                          <a:latin typeface="Arial" charset="0"/>
                          <a:sym typeface="Symbol" charset="0"/>
                        </a:rPr>
                        <a:t>1/2</a:t>
                      </a:r>
                      <a:r>
                        <a:rPr lang="en-US" sz="1800" dirty="0">
                          <a:solidFill>
                            <a:schemeClr val="tx1"/>
                          </a:solidFill>
                          <a:latin typeface="Arial" charset="0"/>
                          <a:sym typeface="Symbol" charset="0"/>
                        </a:rPr>
                        <a:t>  </a:t>
                      </a:r>
                    </a:p>
                  </p:txBody>
                </p:sp>
              </p:grpSp>
            </p:grpSp>
            <p:sp>
              <p:nvSpPr>
                <p:cNvPr id="279" name="Text Box 31"/>
                <p:cNvSpPr txBox="1">
                  <a:spLocks noChangeArrowheads="1"/>
                </p:cNvSpPr>
                <p:nvPr/>
              </p:nvSpPr>
              <p:spPr bwMode="auto">
                <a:xfrm>
                  <a:off x="6268938" y="2771656"/>
                  <a:ext cx="895350" cy="36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000099"/>
                      </a:solidFill>
                      <a:latin typeface="Arial" charset="0"/>
                    </a:rPr>
                    <a:t>start</a:t>
                  </a:r>
                </a:p>
              </p:txBody>
            </p:sp>
            <p:sp>
              <p:nvSpPr>
                <p:cNvPr id="280" name="Text Box 30"/>
                <p:cNvSpPr txBox="1">
                  <a:spLocks noChangeArrowheads="1"/>
                </p:cNvSpPr>
                <p:nvPr/>
              </p:nvSpPr>
              <p:spPr bwMode="auto">
                <a:xfrm>
                  <a:off x="6484962" y="3645024"/>
                  <a:ext cx="895350" cy="36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C00000"/>
                      </a:solidFill>
                      <a:latin typeface="Arial" charset="0"/>
                    </a:rPr>
                    <a:t>stop</a:t>
                  </a:r>
                </a:p>
              </p:txBody>
            </p:sp>
          </p:grpSp>
        </p:grpSp>
        <p:sp>
          <p:nvSpPr>
            <p:cNvPr id="272" name="271 CuadroTexto"/>
            <p:cNvSpPr txBox="1"/>
            <p:nvPr/>
          </p:nvSpPr>
          <p:spPr>
            <a:xfrm>
              <a:off x="5292080" y="3212976"/>
              <a:ext cx="642035" cy="369332"/>
            </a:xfrm>
            <a:prstGeom prst="rect">
              <a:avLst/>
            </a:prstGeom>
            <a:noFill/>
          </p:spPr>
          <p:txBody>
            <a:bodyPr wrap="none" rtlCol="0">
              <a:spAutoFit/>
            </a:bodyPr>
            <a:lstStyle/>
            <a:p>
              <a:r>
                <a:rPr lang="en-US" b="1" dirty="0" smtClean="0">
                  <a:solidFill>
                    <a:srgbClr val="000099"/>
                  </a:solidFill>
                </a:rPr>
                <a:t>TAC</a:t>
              </a:r>
              <a:endParaRPr lang="es-ES" dirty="0">
                <a:solidFill>
                  <a:srgbClr val="000099"/>
                </a:solidFill>
              </a:endParaRPr>
            </a:p>
          </p:txBody>
        </p:sp>
      </p:grpSp>
      <p:grpSp>
        <p:nvGrpSpPr>
          <p:cNvPr id="240" name="190 Grupo"/>
          <p:cNvGrpSpPr/>
          <p:nvPr/>
        </p:nvGrpSpPr>
        <p:grpSpPr>
          <a:xfrm>
            <a:off x="2254951" y="3861048"/>
            <a:ext cx="6637529" cy="2592288"/>
            <a:chOff x="2267744" y="4149080"/>
            <a:chExt cx="6637529" cy="2592288"/>
          </a:xfrm>
        </p:grpSpPr>
        <p:grpSp>
          <p:nvGrpSpPr>
            <p:cNvPr id="245" name="184 Grupo"/>
            <p:cNvGrpSpPr/>
            <p:nvPr/>
          </p:nvGrpSpPr>
          <p:grpSpPr>
            <a:xfrm>
              <a:off x="2267744" y="4149080"/>
              <a:ext cx="6637529" cy="2592288"/>
              <a:chOff x="2235976" y="4077072"/>
              <a:chExt cx="6637529" cy="2592288"/>
            </a:xfrm>
          </p:grpSpPr>
          <p:grpSp>
            <p:nvGrpSpPr>
              <p:cNvPr id="250" name="175 Grupo"/>
              <p:cNvGrpSpPr/>
              <p:nvPr/>
            </p:nvGrpSpPr>
            <p:grpSpPr>
              <a:xfrm>
                <a:off x="4572000" y="4077072"/>
                <a:ext cx="4301505" cy="2592288"/>
                <a:chOff x="1043608" y="1556792"/>
                <a:chExt cx="7253833" cy="3713685"/>
              </a:xfrm>
            </p:grpSpPr>
            <p:grpSp>
              <p:nvGrpSpPr>
                <p:cNvPr id="255" name="296 Grupo"/>
                <p:cNvGrpSpPr/>
                <p:nvPr/>
              </p:nvGrpSpPr>
              <p:grpSpPr>
                <a:xfrm>
                  <a:off x="1043608" y="1556792"/>
                  <a:ext cx="7253833" cy="3713685"/>
                  <a:chOff x="1043608" y="1556792"/>
                  <a:chExt cx="7253833" cy="3713685"/>
                </a:xfrm>
              </p:grpSpPr>
              <p:pic>
                <p:nvPicPr>
                  <p:cNvPr id="299" name="Picture 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1043608" y="1556792"/>
                    <a:ext cx="7253833" cy="3713685"/>
                  </a:xfrm>
                  <a:prstGeom prst="rect">
                    <a:avLst/>
                  </a:prstGeom>
                  <a:noFill/>
                  <a:ln w="9525">
                    <a:solidFill>
                      <a:srgbClr val="000099"/>
                    </a:solidFill>
                    <a:miter lim="800000"/>
                    <a:headEnd/>
                    <a:tailEnd/>
                  </a:ln>
                </p:spPr>
              </p:pic>
              <p:sp>
                <p:nvSpPr>
                  <p:cNvPr id="300" name="299 Rectángulo"/>
                  <p:cNvSpPr/>
                  <p:nvPr/>
                </p:nvSpPr>
                <p:spPr>
                  <a:xfrm>
                    <a:off x="1124957" y="4941168"/>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98" name="297 Rectángulo"/>
                <p:cNvSpPr/>
                <p:nvPr/>
              </p:nvSpPr>
              <p:spPr>
                <a:xfrm>
                  <a:off x="5580112" y="1916832"/>
                  <a:ext cx="1944216" cy="648072"/>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95" name="294 CuadroTexto"/>
              <p:cNvSpPr txBox="1"/>
              <p:nvPr/>
            </p:nvSpPr>
            <p:spPr>
              <a:xfrm>
                <a:off x="2235976" y="4509120"/>
                <a:ext cx="2408032" cy="830997"/>
              </a:xfrm>
              <a:prstGeom prst="rect">
                <a:avLst/>
              </a:prstGeom>
              <a:noFill/>
            </p:spPr>
            <p:txBody>
              <a:bodyPr wrap="square" rtlCol="0">
                <a:spAutoFit/>
              </a:bodyPr>
              <a:lstStyle/>
              <a:p>
                <a:r>
                  <a:rPr lang="en-US" sz="1600" b="1" dirty="0" smtClean="0"/>
                  <a:t>P(t):</a:t>
                </a:r>
                <a:r>
                  <a:rPr lang="en-US" sz="1600" b="1" dirty="0" smtClean="0">
                    <a:solidFill>
                      <a:srgbClr val="000099"/>
                    </a:solidFill>
                  </a:rPr>
                  <a:t> </a:t>
                </a:r>
                <a:r>
                  <a:rPr lang="en-US" sz="1600" b="1" dirty="0" smtClean="0"/>
                  <a:t>Prompt Response</a:t>
                </a:r>
              </a:p>
              <a:p>
                <a:pPr algn="ctr"/>
                <a:r>
                  <a:rPr lang="en-US" sz="1400" b="1" dirty="0" smtClean="0"/>
                  <a:t>System resolution (PRD)</a:t>
                </a:r>
              </a:p>
              <a:p>
                <a:endParaRPr lang="es-ES" dirty="0"/>
              </a:p>
            </p:txBody>
          </p:sp>
          <p:sp>
            <p:nvSpPr>
              <p:cNvPr id="296" name="295 CuadroTexto"/>
              <p:cNvSpPr txBox="1"/>
              <p:nvPr/>
            </p:nvSpPr>
            <p:spPr>
              <a:xfrm>
                <a:off x="2292595" y="5663570"/>
                <a:ext cx="2351413" cy="861774"/>
              </a:xfrm>
              <a:prstGeom prst="rect">
                <a:avLst/>
              </a:prstGeom>
              <a:noFill/>
            </p:spPr>
            <p:txBody>
              <a:bodyPr wrap="none" rtlCol="0">
                <a:spAutoFit/>
              </a:bodyPr>
              <a:lstStyle/>
              <a:p>
                <a:r>
                  <a:rPr lang="en-US" sz="1600" b="1" dirty="0" smtClean="0">
                    <a:solidFill>
                      <a:srgbClr val="C00000"/>
                    </a:solidFill>
                  </a:rPr>
                  <a:t>D(t): Time Distribution</a:t>
                </a:r>
              </a:p>
              <a:p>
                <a:pPr algn="ctr"/>
                <a:r>
                  <a:rPr lang="en-US" sz="1400" b="1" dirty="0" smtClean="0">
                    <a:solidFill>
                      <a:srgbClr val="C00000"/>
                    </a:solidFill>
                  </a:rPr>
                  <a:t>TAC spectrum</a:t>
                </a:r>
              </a:p>
              <a:p>
                <a:endParaRPr lang="es-ES" dirty="0"/>
              </a:p>
            </p:txBody>
          </p:sp>
        </p:grpSp>
        <p:cxnSp>
          <p:nvCxnSpPr>
            <p:cNvPr id="293" name="292 Conector recto de flecha"/>
            <p:cNvCxnSpPr/>
            <p:nvPr/>
          </p:nvCxnSpPr>
          <p:spPr>
            <a:xfrm flipV="1">
              <a:off x="4572000" y="5301208"/>
              <a:ext cx="1008112" cy="360040"/>
            </a:xfrm>
            <a:prstGeom prst="straightConnector1">
              <a:avLst/>
            </a:prstGeom>
            <a:ln w="127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01" name="300 CuadroTexto"/>
          <p:cNvSpPr txBox="1"/>
          <p:nvPr/>
        </p:nvSpPr>
        <p:spPr>
          <a:xfrm>
            <a:off x="827584" y="6021288"/>
            <a:ext cx="2736304" cy="615553"/>
          </a:xfrm>
          <a:prstGeom prst="rect">
            <a:avLst/>
          </a:prstGeom>
          <a:noFill/>
        </p:spPr>
        <p:txBody>
          <a:bodyPr wrap="square" rtlCol="0">
            <a:spAutoFit/>
          </a:bodyPr>
          <a:lstStyle/>
          <a:p>
            <a:pPr algn="ctr"/>
            <a:r>
              <a:rPr lang="en-US" sz="1600" b="1" dirty="0" smtClean="0">
                <a:solidFill>
                  <a:srgbClr val="C00000"/>
                </a:solidFill>
              </a:rPr>
              <a:t>Assuming no background</a:t>
            </a:r>
          </a:p>
          <a:p>
            <a:pPr algn="ctr"/>
            <a:endParaRPr lang="es-ES" dirty="0"/>
          </a:p>
        </p:txBody>
      </p:sp>
      <p:sp>
        <p:nvSpPr>
          <p:cNvPr id="302" name="301 CuadroTexto"/>
          <p:cNvSpPr txBox="1"/>
          <p:nvPr/>
        </p:nvSpPr>
        <p:spPr>
          <a:xfrm>
            <a:off x="-756592" y="5013176"/>
            <a:ext cx="4067944" cy="800219"/>
          </a:xfrm>
          <a:prstGeom prst="rect">
            <a:avLst/>
          </a:prstGeom>
          <a:noFill/>
        </p:spPr>
        <p:txBody>
          <a:bodyPr wrap="square" rtlCol="0">
            <a:spAutoFit/>
          </a:bodyPr>
          <a:lstStyle/>
          <a:p>
            <a:pPr algn="ctr"/>
            <a:r>
              <a:rPr lang="en-US" sz="1400" b="1" dirty="0" smtClean="0">
                <a:solidFill>
                  <a:srgbClr val="000099"/>
                </a:solidFill>
              </a:rPr>
              <a:t>Sub-nanosecond range</a:t>
            </a:r>
          </a:p>
          <a:p>
            <a:pPr algn="ctr"/>
            <a:r>
              <a:rPr lang="en-US" sz="1400" b="1" dirty="0" smtClean="0">
                <a:solidFill>
                  <a:srgbClr val="000099"/>
                </a:solidFill>
              </a:rPr>
              <a:t>Picoseconds sensitive</a:t>
            </a:r>
          </a:p>
          <a:p>
            <a:pPr algn="ctr"/>
            <a:endParaRPr lang="es-ES" dirty="0"/>
          </a:p>
        </p:txBody>
      </p:sp>
      <p:sp>
        <p:nvSpPr>
          <p:cNvPr id="140" name="139 CuadroTexto"/>
          <p:cNvSpPr txBox="1"/>
          <p:nvPr/>
        </p:nvSpPr>
        <p:spPr>
          <a:xfrm>
            <a:off x="5364088" y="6550223"/>
            <a:ext cx="2655833" cy="307777"/>
          </a:xfrm>
          <a:prstGeom prst="rect">
            <a:avLst/>
          </a:prstGeom>
          <a:noFill/>
        </p:spPr>
        <p:txBody>
          <a:bodyPr wrap="none" rtlCol="0">
            <a:spAutoFit/>
          </a:bodyPr>
          <a:lstStyle/>
          <a:p>
            <a:r>
              <a:rPr lang="fr-FR" altLang="es-ES" sz="1400" dirty="0" smtClean="0">
                <a:latin typeface="+mj-lt"/>
              </a:rPr>
              <a:t>J-M. Régis </a:t>
            </a:r>
            <a:r>
              <a:rPr lang="fr-FR" altLang="es-ES" sz="1400" i="1" dirty="0" smtClean="0">
                <a:latin typeface="+mj-lt"/>
              </a:rPr>
              <a:t>et al.</a:t>
            </a:r>
            <a:r>
              <a:rPr lang="fr-FR" altLang="es-ES" sz="1400" dirty="0" smtClean="0">
                <a:latin typeface="+mj-lt"/>
              </a:rPr>
              <a:t>, NIM A726 (2013)</a:t>
            </a:r>
            <a:endParaRPr lang="es-ES" sz="1400" dirty="0">
              <a:latin typeface="+mj-lt"/>
            </a:endParaRPr>
          </a:p>
        </p:txBody>
      </p:sp>
    </p:spTree>
  </p:cSld>
  <p:clrMapOvr>
    <a:masterClrMapping/>
  </p:clrMapOvr>
  <p:transition spd="slow">
    <p:pull dir="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2"/>
          <p:cNvSpPr txBox="1">
            <a:spLocks noGrp="1"/>
          </p:cNvSpPr>
          <p:nvPr>
            <p:ph type="title"/>
          </p:nvPr>
        </p:nvSpPr>
        <p:spPr>
          <a:xfrm>
            <a:off x="2195736" y="476672"/>
            <a:ext cx="6228184" cy="5490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2600" b="1" dirty="0" smtClean="0">
                <a:solidFill>
                  <a:srgbClr val="9E0000"/>
                </a:solidFill>
                <a:latin typeface="Arial" pitchFamily="34" charset="0"/>
                <a:cs typeface="Arial" pitchFamily="34" charset="0"/>
              </a:rPr>
              <a:t>Compton corrections to first order</a:t>
            </a:r>
            <a:endParaRPr lang="en-US" sz="2600" b="1" dirty="0">
              <a:solidFill>
                <a:srgbClr val="9E0000"/>
              </a:solidFill>
              <a:latin typeface="Arial" pitchFamily="34" charset="0"/>
              <a:cs typeface="Arial" pitchFamily="34" charset="0"/>
            </a:endParaRPr>
          </a:p>
        </p:txBody>
      </p:sp>
      <p:sp>
        <p:nvSpPr>
          <p:cNvPr id="114" name="Google Shape;114;p12"/>
          <p:cNvSpPr txBox="1">
            <a:spLocks noGrp="1"/>
          </p:cNvSpPr>
          <p:nvPr>
            <p:ph type="body" idx="1"/>
          </p:nvPr>
        </p:nvSpPr>
        <p:spPr>
          <a:xfrm>
            <a:off x="4529400" y="1087605"/>
            <a:ext cx="4483167" cy="4670700"/>
          </a:xfrm>
          <a:prstGeom prst="rect">
            <a:avLst/>
          </a:prstGeom>
        </p:spPr>
        <p:txBody>
          <a:bodyPr spcFirstLastPara="1" wrap="square" lIns="0" tIns="45700" rIns="0" bIns="45700" anchor="t" anchorCtr="0">
            <a:noAutofit/>
          </a:bodyPr>
          <a:lstStyle/>
          <a:p>
            <a:pPr marL="68580" lvl="0" indent="-157480">
              <a:lnSpc>
                <a:spcPct val="100000"/>
              </a:lnSpc>
              <a:spcBef>
                <a:spcPts val="0"/>
              </a:spcBef>
              <a:buClr>
                <a:srgbClr val="1CADE4"/>
              </a:buClr>
              <a:buSzPts val="2480"/>
              <a:buFont typeface="Noto Sans Symbols"/>
              <a:buChar char="➢"/>
            </a:pPr>
            <a:r>
              <a:rPr lang="en-US" sz="2000" b="1" dirty="0" smtClean="0">
                <a:solidFill>
                  <a:srgbClr val="0070C0"/>
                </a:solidFill>
                <a:latin typeface="Arial" pitchFamily="34" charset="0"/>
                <a:cs typeface="Arial" pitchFamily="34" charset="0"/>
              </a:rPr>
              <a:t> </a:t>
            </a:r>
            <a:r>
              <a:rPr lang="en-US" sz="2000" b="1" dirty="0" smtClean="0">
                <a:solidFill>
                  <a:srgbClr val="060ABA"/>
                </a:solidFill>
                <a:latin typeface="Arial" pitchFamily="34" charset="0"/>
                <a:cs typeface="Arial" pitchFamily="34" charset="0"/>
              </a:rPr>
              <a:t>Time calibration</a:t>
            </a:r>
            <a:endParaRPr lang="en-US" sz="2000" dirty="0" smtClean="0">
              <a:solidFill>
                <a:srgbClr val="060ABA"/>
              </a:solidFill>
              <a:latin typeface="Arial" pitchFamily="34" charset="0"/>
              <a:cs typeface="Arial" pitchFamily="34" charset="0"/>
            </a:endParaRPr>
          </a:p>
          <a:p>
            <a:pPr marL="711200" lvl="1">
              <a:lnSpc>
                <a:spcPct val="100000"/>
              </a:lnSpc>
              <a:spcBef>
                <a:spcPts val="0"/>
              </a:spcBef>
              <a:buClr>
                <a:srgbClr val="1CADE4"/>
              </a:buClr>
              <a:buSzPts val="2480"/>
              <a:buFont typeface="Arial"/>
              <a:buChar char="•"/>
            </a:pPr>
            <a:r>
              <a:rPr lang="en-US" sz="2000" dirty="0">
                <a:latin typeface="Arial" pitchFamily="34" charset="0"/>
                <a:cs typeface="Arial" pitchFamily="34" charset="0"/>
              </a:rPr>
              <a:t>Prompt Response Differences, PRD </a:t>
            </a:r>
            <a:r>
              <a:rPr lang="en-US" sz="2000" dirty="0" smtClean="0">
                <a:latin typeface="Arial" pitchFamily="34" charset="0"/>
                <a:cs typeface="Arial" pitchFamily="34" charset="0"/>
              </a:rPr>
              <a:t>curve, for FEPs only</a:t>
            </a:r>
          </a:p>
          <a:p>
            <a:pPr marL="711200" lvl="1">
              <a:lnSpc>
                <a:spcPct val="100000"/>
              </a:lnSpc>
              <a:spcBef>
                <a:spcPts val="0"/>
              </a:spcBef>
              <a:buClr>
                <a:srgbClr val="1CADE4"/>
              </a:buClr>
              <a:buSzPts val="2480"/>
              <a:buFont typeface="Arial"/>
              <a:buChar char="•"/>
            </a:pPr>
            <a:r>
              <a:rPr lang="en-US" sz="2000" dirty="0" smtClean="0">
                <a:latin typeface="Arial" pitchFamily="34" charset="0"/>
                <a:cs typeface="Arial" pitchFamily="34" charset="0"/>
              </a:rPr>
              <a:t>Compton calibration ignored in the best case, i.e. calibration sources</a:t>
            </a:r>
          </a:p>
          <a:p>
            <a:pPr marL="711200" lvl="1">
              <a:lnSpc>
                <a:spcPct val="100000"/>
              </a:lnSpc>
              <a:spcBef>
                <a:spcPts val="0"/>
              </a:spcBef>
              <a:buClr>
                <a:srgbClr val="1CADE4"/>
              </a:buClr>
              <a:buSzPts val="2480"/>
              <a:buFont typeface="Arial"/>
              <a:buChar char="•"/>
            </a:pPr>
            <a:r>
              <a:rPr lang="en-US" sz="2000" dirty="0" smtClean="0">
                <a:latin typeface="Arial" pitchFamily="34" charset="0"/>
                <a:cs typeface="Arial" pitchFamily="34" charset="0"/>
              </a:rPr>
              <a:t>Ad hoc Compton calibration using one background condition</a:t>
            </a:r>
          </a:p>
        </p:txBody>
      </p:sp>
      <p:sp>
        <p:nvSpPr>
          <p:cNvPr id="11" name="Rectángulo 10"/>
          <p:cNvSpPr/>
          <p:nvPr/>
        </p:nvSpPr>
        <p:spPr>
          <a:xfrm>
            <a:off x="5857971" y="3728933"/>
            <a:ext cx="3394549" cy="2816156"/>
          </a:xfrm>
          <a:prstGeom prst="rect">
            <a:avLst/>
          </a:prstGeom>
        </p:spPr>
        <p:txBody>
          <a:bodyPr wrap="square">
            <a:spAutoFit/>
          </a:bodyPr>
          <a:lstStyle/>
          <a:p>
            <a:pPr marL="68580" indent="-157480" defTabSz="914400">
              <a:buClr>
                <a:srgbClr val="1CADE4"/>
              </a:buClr>
              <a:buSzPts val="2480"/>
              <a:buFont typeface="Noto Sans Symbols"/>
              <a:buChar char="➢"/>
            </a:pPr>
            <a:r>
              <a:rPr lang="en-US" sz="2400" kern="0" dirty="0">
                <a:solidFill>
                  <a:srgbClr val="3F3F3F"/>
                </a:solidFill>
                <a:latin typeface="Calibri"/>
                <a:ea typeface="Calibri"/>
                <a:cs typeface="Calibri"/>
                <a:sym typeface="Calibri"/>
              </a:rPr>
              <a:t> </a:t>
            </a:r>
            <a:r>
              <a:rPr lang="en-US" sz="2400" b="1" kern="0" dirty="0">
                <a:solidFill>
                  <a:srgbClr val="060ABA"/>
                </a:solidFill>
                <a:latin typeface="Calibri"/>
                <a:ea typeface="Calibri"/>
                <a:cs typeface="Calibri"/>
                <a:sym typeface="Calibri"/>
              </a:rPr>
              <a:t>Gates</a:t>
            </a:r>
            <a:r>
              <a:rPr lang="en-US" sz="2400" b="1" kern="0" dirty="0">
                <a:solidFill>
                  <a:srgbClr val="0070C0"/>
                </a:solidFill>
                <a:latin typeface="Calibri"/>
                <a:ea typeface="Calibri"/>
                <a:cs typeface="Calibri"/>
                <a:sym typeface="Calibri"/>
              </a:rPr>
              <a:t> </a:t>
            </a:r>
            <a:r>
              <a:rPr lang="en-US" sz="1900" kern="0" dirty="0">
                <a:latin typeface="Arial" pitchFamily="34" charset="0"/>
                <a:ea typeface="Calibri"/>
                <a:cs typeface="Arial" pitchFamily="34" charset="0"/>
                <a:sym typeface="Calibri"/>
              </a:rPr>
              <a:t>on Ge and LaBr</a:t>
            </a:r>
            <a:r>
              <a:rPr lang="en-US" sz="1900" kern="0" baseline="-25000" dirty="0">
                <a:latin typeface="Arial" pitchFamily="34" charset="0"/>
                <a:ea typeface="Calibri"/>
                <a:cs typeface="Arial" pitchFamily="34" charset="0"/>
                <a:sym typeface="Calibri"/>
              </a:rPr>
              <a:t>3</a:t>
            </a:r>
          </a:p>
          <a:p>
            <a:pPr marL="711200" lvl="1" indent="-342900" defTabSz="914400">
              <a:spcBef>
                <a:spcPts val="600"/>
              </a:spcBef>
              <a:buClr>
                <a:srgbClr val="1CADE4"/>
              </a:buClr>
              <a:buSzPts val="2480"/>
              <a:buFont typeface="Arial"/>
              <a:buChar char="•"/>
            </a:pPr>
            <a:r>
              <a:rPr lang="en-US" sz="1900" kern="0" dirty="0">
                <a:latin typeface="Arial" pitchFamily="34" charset="0"/>
                <a:ea typeface="Calibri"/>
                <a:cs typeface="Arial" pitchFamily="34" charset="0"/>
                <a:sym typeface="Calibri"/>
              </a:rPr>
              <a:t>High peak/background </a:t>
            </a:r>
          </a:p>
          <a:p>
            <a:pPr marL="711200" lvl="1" indent="-342900" defTabSz="914400">
              <a:spcBef>
                <a:spcPts val="600"/>
              </a:spcBef>
              <a:buClr>
                <a:srgbClr val="1CADE4"/>
              </a:buClr>
              <a:buSzPts val="2480"/>
              <a:buFont typeface="Arial"/>
              <a:buChar char="•"/>
            </a:pPr>
            <a:r>
              <a:rPr lang="en-US" sz="1900" kern="0" dirty="0">
                <a:latin typeface="Arial" pitchFamily="34" charset="0"/>
                <a:ea typeface="Calibri"/>
                <a:cs typeface="Arial" pitchFamily="34" charset="0"/>
                <a:sym typeface="Calibri"/>
              </a:rPr>
              <a:t>Gamma-Compton events from spectra</a:t>
            </a:r>
          </a:p>
          <a:p>
            <a:pPr marL="711200" lvl="1" indent="-342900" defTabSz="914400">
              <a:spcBef>
                <a:spcPts val="600"/>
              </a:spcBef>
              <a:buClr>
                <a:srgbClr val="1CADE4"/>
              </a:buClr>
              <a:buSzPts val="2480"/>
              <a:buFont typeface="Arial"/>
              <a:buChar char="•"/>
            </a:pPr>
            <a:r>
              <a:rPr lang="en-US" sz="1900" kern="0" dirty="0">
                <a:latin typeface="Arial" pitchFamily="34" charset="0"/>
                <a:ea typeface="Calibri"/>
                <a:cs typeface="Arial" pitchFamily="34" charset="0"/>
                <a:sym typeface="Calibri"/>
              </a:rPr>
              <a:t>Large correction</a:t>
            </a:r>
          </a:p>
          <a:p>
            <a:pPr marL="711200" lvl="1" indent="-342900" defTabSz="914400">
              <a:spcBef>
                <a:spcPts val="600"/>
              </a:spcBef>
              <a:buClr>
                <a:srgbClr val="1CADE4"/>
              </a:buClr>
              <a:buSzPts val="2480"/>
              <a:buFont typeface="Arial"/>
              <a:buChar char="•"/>
            </a:pPr>
            <a:r>
              <a:rPr lang="en-US" sz="1900" kern="0" dirty="0">
                <a:latin typeface="Arial" pitchFamily="34" charset="0"/>
                <a:ea typeface="Calibri"/>
                <a:cs typeface="Arial" pitchFamily="34" charset="0"/>
                <a:sym typeface="Calibri"/>
              </a:rPr>
              <a:t>Ad-hoc averaging or </a:t>
            </a:r>
            <a:r>
              <a:rPr lang="en-US" sz="1900" kern="0" dirty="0" err="1">
                <a:latin typeface="Arial" pitchFamily="34" charset="0"/>
                <a:ea typeface="Calibri"/>
                <a:cs typeface="Arial" pitchFamily="34" charset="0"/>
                <a:sym typeface="Calibri"/>
              </a:rPr>
              <a:t>oversubtraction</a:t>
            </a:r>
            <a:r>
              <a:rPr lang="mr-IN" sz="1900" kern="0" dirty="0">
                <a:latin typeface="Arial" pitchFamily="34" charset="0"/>
                <a:ea typeface="Calibri"/>
                <a:cs typeface="Calibri"/>
                <a:sym typeface="Calibri"/>
              </a:rPr>
              <a:t>…</a:t>
            </a:r>
            <a:endParaRPr lang="en-US" sz="1900" kern="0" dirty="0">
              <a:latin typeface="Arial" pitchFamily="34" charset="0"/>
              <a:ea typeface="Calibri"/>
              <a:cs typeface="Arial" pitchFamily="34" charset="0"/>
              <a:sym typeface="Calibri"/>
            </a:endParaRPr>
          </a:p>
          <a:p>
            <a:pPr marL="711200" lvl="1" indent="-342900" defTabSz="914400">
              <a:buClr>
                <a:srgbClr val="1CADE4"/>
              </a:buClr>
              <a:buSzPts val="2480"/>
            </a:pPr>
            <a:endParaRPr lang="en-US" sz="1900" kern="0" dirty="0">
              <a:latin typeface="Arial" pitchFamily="34" charset="0"/>
              <a:ea typeface="Calibri"/>
              <a:cs typeface="Arial" pitchFamily="34" charset="0"/>
              <a:sym typeface="Calibri"/>
            </a:endParaRPr>
          </a:p>
        </p:txBody>
      </p:sp>
      <p:grpSp>
        <p:nvGrpSpPr>
          <p:cNvPr id="3" name="Agrupar 14"/>
          <p:cNvGrpSpPr/>
          <p:nvPr/>
        </p:nvGrpSpPr>
        <p:grpSpPr>
          <a:xfrm>
            <a:off x="116746" y="1052736"/>
            <a:ext cx="5895414" cy="5328593"/>
            <a:chOff x="47452" y="935331"/>
            <a:chExt cx="5895414" cy="5328593"/>
          </a:xfrm>
          <a:solidFill>
            <a:schemeClr val="bg1"/>
          </a:solidFill>
        </p:grpSpPr>
        <p:grpSp>
          <p:nvGrpSpPr>
            <p:cNvPr id="5" name="Agrupar 9"/>
            <p:cNvGrpSpPr/>
            <p:nvPr/>
          </p:nvGrpSpPr>
          <p:grpSpPr>
            <a:xfrm>
              <a:off x="47452" y="935331"/>
              <a:ext cx="5895414" cy="5328593"/>
              <a:chOff x="47452" y="935332"/>
              <a:chExt cx="5693254" cy="5118466"/>
            </a:xfrm>
            <a:grpFill/>
          </p:grpSpPr>
          <p:pic>
            <p:nvPicPr>
              <p:cNvPr id="2" name="Imagen 1"/>
              <p:cNvPicPr>
                <a:picLocks noChangeAspect="1"/>
              </p:cNvPicPr>
              <p:nvPr/>
            </p:nvPicPr>
            <p:blipFill>
              <a:blip r:embed="rId3" cstate="print"/>
              <a:stretch>
                <a:fillRect/>
              </a:stretch>
            </p:blipFill>
            <p:spPr>
              <a:xfrm>
                <a:off x="47452" y="935332"/>
                <a:ext cx="4414819" cy="2903130"/>
              </a:xfrm>
              <a:prstGeom prst="rect">
                <a:avLst/>
              </a:prstGeom>
              <a:grpFill/>
            </p:spPr>
          </p:pic>
          <p:pic>
            <p:nvPicPr>
              <p:cNvPr id="6" name="Imagen 5"/>
              <p:cNvPicPr>
                <a:picLocks noChangeAspect="1"/>
              </p:cNvPicPr>
              <p:nvPr/>
            </p:nvPicPr>
            <p:blipFill>
              <a:blip r:embed="rId4" cstate="print"/>
              <a:stretch>
                <a:fillRect/>
              </a:stretch>
            </p:blipFill>
            <p:spPr>
              <a:xfrm>
                <a:off x="1812204" y="3409019"/>
                <a:ext cx="3928502" cy="2644779"/>
              </a:xfrm>
              <a:prstGeom prst="rect">
                <a:avLst/>
              </a:prstGeom>
              <a:grpFill/>
            </p:spPr>
          </p:pic>
        </p:grpSp>
        <p:cxnSp>
          <p:nvCxnSpPr>
            <p:cNvPr id="13" name="Conector recto 12"/>
            <p:cNvCxnSpPr/>
            <p:nvPr/>
          </p:nvCxnSpPr>
          <p:spPr>
            <a:xfrm flipV="1">
              <a:off x="3195689" y="2800811"/>
              <a:ext cx="0" cy="1223997"/>
            </a:xfrm>
            <a:prstGeom prst="line">
              <a:avLst/>
            </a:prstGeom>
            <a:grpFill/>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6" name="Conector recto 15"/>
            <p:cNvCxnSpPr/>
            <p:nvPr/>
          </p:nvCxnSpPr>
          <p:spPr>
            <a:xfrm flipV="1">
              <a:off x="3696963" y="2786854"/>
              <a:ext cx="0" cy="1223997"/>
            </a:xfrm>
            <a:prstGeom prst="line">
              <a:avLst/>
            </a:prstGeom>
            <a:grpFill/>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 name="Conector recto 16"/>
            <p:cNvCxnSpPr/>
            <p:nvPr/>
          </p:nvCxnSpPr>
          <p:spPr>
            <a:xfrm flipV="1">
              <a:off x="4016823" y="2786854"/>
              <a:ext cx="0" cy="1223997"/>
            </a:xfrm>
            <a:prstGeom prst="line">
              <a:avLst/>
            </a:prstGeom>
            <a:grpFill/>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 name="Conector recto 17"/>
            <p:cNvCxnSpPr/>
            <p:nvPr/>
          </p:nvCxnSpPr>
          <p:spPr>
            <a:xfrm flipV="1">
              <a:off x="4350638" y="2954338"/>
              <a:ext cx="0" cy="1223997"/>
            </a:xfrm>
            <a:prstGeom prst="line">
              <a:avLst/>
            </a:prstGeom>
            <a:grpFill/>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 name="Conector recto 18"/>
            <p:cNvCxnSpPr/>
            <p:nvPr/>
          </p:nvCxnSpPr>
          <p:spPr>
            <a:xfrm flipV="1">
              <a:off x="2898216" y="2731026"/>
              <a:ext cx="0" cy="1223997"/>
            </a:xfrm>
            <a:prstGeom prst="line">
              <a:avLst/>
            </a:prstGeom>
            <a:grpFill/>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0"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21"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73</a:t>
            </a:fld>
            <a:endParaRPr lang="es-ES" b="1" dirty="0">
              <a:solidFill>
                <a:schemeClr val="tx1"/>
              </a:solidFill>
            </a:endParaRPr>
          </a:p>
        </p:txBody>
      </p:sp>
      <p:sp>
        <p:nvSpPr>
          <p:cNvPr id="22"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rgbClr val="9E0000"/>
                </a:solidFill>
                <a:effectLst>
                  <a:outerShdw blurRad="38100" dist="38100" dir="2700000" algn="tl">
                    <a:srgbClr val="000000">
                      <a:alpha val="43137"/>
                    </a:srgbClr>
                  </a:outerShdw>
                </a:effectLst>
              </a:rPr>
              <a:t>Block II</a:t>
            </a:r>
            <a:r>
              <a:rPr lang="en-GB" sz="2200" b="1" dirty="0" smtClean="0">
                <a:solidFill>
                  <a:srgbClr val="B80000"/>
                </a:solidFill>
                <a:effectLst>
                  <a:outerShdw blurRad="38100" dist="38100" dir="2700000" algn="tl">
                    <a:srgbClr val="000000">
                      <a:alpha val="43137"/>
                    </a:srgbClr>
                  </a:outerShdw>
                </a:effectLst>
              </a:rPr>
              <a:t>: </a:t>
            </a: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4" name="Google Shape;332;p24">
            <a:extLst>
              <a:ext uri="{FF2B5EF4-FFF2-40B4-BE49-F238E27FC236}">
                <a16:creationId xmlns="" xmlns:a16="http://schemas.microsoft.com/office/drawing/2014/main" id="{544F4B95-2FFD-1A40-AB4B-5F08ACB9B41F}"/>
              </a:ext>
            </a:extLst>
          </p:cNvPr>
          <p:cNvSpPr txBox="1"/>
          <p:nvPr/>
        </p:nvSpPr>
        <p:spPr>
          <a:xfrm>
            <a:off x="150353" y="6213510"/>
            <a:ext cx="2981487" cy="455850"/>
          </a:xfrm>
          <a:prstGeom prst="rect">
            <a:avLst/>
          </a:prstGeom>
          <a:solidFill>
            <a:schemeClr val="lt1"/>
          </a:solidFill>
          <a:ln w="9525" cap="flat" cmpd="sng">
            <a:noFill/>
            <a:prstDash val="solid"/>
            <a:round/>
            <a:headEnd type="none" w="sm" len="sm"/>
            <a:tailEnd type="none" w="sm" len="sm"/>
          </a:ln>
        </p:spPr>
        <p:txBody>
          <a:bodyPr spcFirstLastPara="1" wrap="square" lIns="91425" tIns="45700" rIns="91425" bIns="45700" anchor="t" anchorCtr="0">
            <a:noAutofit/>
          </a:bodyPr>
          <a:lstStyle/>
          <a:p>
            <a:pPr defTabSz="914400">
              <a:buClr>
                <a:srgbClr val="000000"/>
              </a:buClr>
              <a:buFont typeface="Arial"/>
              <a:buNone/>
            </a:pPr>
            <a:r>
              <a:rPr lang="en-US" sz="1400" kern="0" dirty="0">
                <a:solidFill>
                  <a:srgbClr val="000000"/>
                </a:solidFill>
                <a:latin typeface="Arial" pitchFamily="34" charset="0"/>
                <a:ea typeface="Calibri"/>
                <a:cs typeface="Arial" pitchFamily="34" charset="0"/>
                <a:sym typeface="Calibri"/>
              </a:rPr>
              <a:t>J.-M. Régis, J. Jolie </a:t>
            </a:r>
            <a:r>
              <a:rPr lang="en-US" sz="1400" i="1" kern="0" dirty="0">
                <a:solidFill>
                  <a:srgbClr val="000000"/>
                </a:solidFill>
                <a:latin typeface="Arial" pitchFamily="34" charset="0"/>
                <a:ea typeface="Calibri"/>
                <a:cs typeface="Arial" pitchFamily="34" charset="0"/>
                <a:sym typeface="Calibri"/>
              </a:rPr>
              <a:t>et al.</a:t>
            </a:r>
            <a:r>
              <a:rPr lang="en-US" sz="1400" kern="0" dirty="0">
                <a:solidFill>
                  <a:srgbClr val="000000"/>
                </a:solidFill>
                <a:latin typeface="Arial" pitchFamily="34" charset="0"/>
                <a:ea typeface="Calibri"/>
                <a:cs typeface="Arial" pitchFamily="34" charset="0"/>
                <a:sym typeface="Calibri"/>
              </a:rPr>
              <a:t>,</a:t>
            </a:r>
          </a:p>
          <a:p>
            <a:pPr defTabSz="914400">
              <a:buClr>
                <a:srgbClr val="000000"/>
              </a:buClr>
              <a:buFont typeface="Arial"/>
              <a:buNone/>
            </a:pPr>
            <a:r>
              <a:rPr lang="en-US" sz="1400" kern="0" dirty="0">
                <a:solidFill>
                  <a:srgbClr val="000000"/>
                </a:solidFill>
                <a:latin typeface="Arial" pitchFamily="34" charset="0"/>
                <a:ea typeface="Calibri"/>
                <a:cs typeface="Arial" pitchFamily="34" charset="0"/>
                <a:sym typeface="Calibri"/>
              </a:rPr>
              <a:t>Phys. Rev. C90 067301 (2014) </a:t>
            </a:r>
          </a:p>
          <a:p>
            <a:pPr defTabSz="914400">
              <a:buClr>
                <a:srgbClr val="000000"/>
              </a:buClr>
              <a:buFont typeface="Arial"/>
              <a:buNone/>
            </a:pPr>
            <a:endParaRPr lang="en-US" sz="1400" kern="0" dirty="0">
              <a:solidFill>
                <a:srgbClr val="000000"/>
              </a:solidFill>
              <a:latin typeface="Arial" pitchFamily="34" charset="0"/>
              <a:ea typeface="Arial"/>
              <a:cs typeface="Arial" pitchFamily="34" charset="0"/>
              <a:sym typeface="Arial"/>
            </a:endParaRPr>
          </a:p>
        </p:txBody>
      </p:sp>
      <p:sp>
        <p:nvSpPr>
          <p:cNvPr id="9" name="Rectángulo 8"/>
          <p:cNvSpPr/>
          <p:nvPr/>
        </p:nvSpPr>
        <p:spPr>
          <a:xfrm>
            <a:off x="107504" y="4089266"/>
            <a:ext cx="1827744" cy="646331"/>
          </a:xfrm>
          <a:prstGeom prst="rect">
            <a:avLst/>
          </a:prstGeom>
        </p:spPr>
        <p:txBody>
          <a:bodyPr wrap="none">
            <a:spAutoFit/>
          </a:bodyPr>
          <a:lstStyle/>
          <a:p>
            <a:pPr algn="ctr" defTabSz="914400">
              <a:buClr>
                <a:srgbClr val="000000"/>
              </a:buClr>
              <a:buFont typeface="Arial"/>
              <a:buNone/>
            </a:pPr>
            <a:r>
              <a:rPr lang="is-IS" b="1" kern="0" baseline="30000" dirty="0">
                <a:solidFill>
                  <a:srgbClr val="000000"/>
                </a:solidFill>
                <a:latin typeface="Arial"/>
                <a:ea typeface="Arial"/>
                <a:cs typeface="Arial"/>
                <a:sym typeface="Arial"/>
              </a:rPr>
              <a:t>90</a:t>
            </a:r>
            <a:r>
              <a:rPr lang="is-IS" b="1" kern="0" dirty="0">
                <a:solidFill>
                  <a:srgbClr val="000000"/>
                </a:solidFill>
                <a:latin typeface="Arial"/>
                <a:ea typeface="Arial"/>
                <a:cs typeface="Arial"/>
                <a:sym typeface="Arial"/>
              </a:rPr>
              <a:t>Kr</a:t>
            </a:r>
          </a:p>
          <a:p>
            <a:pPr defTabSz="914400">
              <a:buClr>
                <a:srgbClr val="000000"/>
              </a:buClr>
              <a:buFont typeface="Arial"/>
              <a:buNone/>
            </a:pPr>
            <a:r>
              <a:rPr lang="is-IS" b="1" kern="0" dirty="0">
                <a:solidFill>
                  <a:srgbClr val="000000"/>
                </a:solidFill>
                <a:latin typeface="Arial"/>
                <a:ea typeface="Arial"/>
                <a:cs typeface="Arial"/>
                <a:sym typeface="Arial"/>
              </a:rPr>
              <a:t>τ</a:t>
            </a:r>
            <a:r>
              <a:rPr lang="is-IS" b="1" kern="0" baseline="-25000" dirty="0">
                <a:solidFill>
                  <a:srgbClr val="000000"/>
                </a:solidFill>
                <a:latin typeface="Arial"/>
                <a:ea typeface="Arial"/>
                <a:cs typeface="Arial"/>
                <a:sym typeface="Arial"/>
              </a:rPr>
              <a:t>(2+)</a:t>
            </a:r>
            <a:r>
              <a:rPr lang="is-IS" b="1" kern="0" dirty="0">
                <a:solidFill>
                  <a:srgbClr val="000000"/>
                </a:solidFill>
                <a:latin typeface="Arial"/>
                <a:ea typeface="Arial"/>
                <a:cs typeface="Arial"/>
                <a:sym typeface="Arial"/>
              </a:rPr>
              <a:t> = 15(10) ps</a:t>
            </a:r>
            <a:endParaRPr lang="es-ES" b="1" kern="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333669419"/>
      </p:ext>
    </p:extLst>
  </p:cSld>
  <p:clrMapOvr>
    <a:masterClrMapping/>
  </p:clrMapOvr>
  <p:transition spd="med">
    <p:pull dir="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CloLaLa_GeSubstract.pdf"/>
          <p:cNvPicPr>
            <a:picLocks noGrp="1" noChangeAspect="1"/>
          </p:cNvPicPr>
          <p:nvPr>
            <p:ph idx="1"/>
          </p:nvPr>
        </p:nvPicPr>
        <p:blipFill>
          <a:blip r:embed="rId3" cstate="print">
            <a:extLst>
              <a:ext uri="{28A0092B-C50C-407E-A947-70E740481C1C}">
                <a14:useLocalDpi xmlns:a14="http://schemas.microsoft.com/office/drawing/2010/main" xmlns="" val="0"/>
              </a:ext>
            </a:extLst>
          </a:blip>
          <a:srcRect t="-7461" b="-7461"/>
          <a:stretch>
            <a:fillRect/>
          </a:stretch>
        </p:blipFill>
        <p:spPr>
          <a:xfrm>
            <a:off x="395536" y="1412776"/>
            <a:ext cx="8229600" cy="4525963"/>
          </a:xfrm>
        </p:spPr>
      </p:pic>
      <p:sp>
        <p:nvSpPr>
          <p:cNvPr id="4" name="Marcador de número de diapositiva 3"/>
          <p:cNvSpPr>
            <a:spLocks noGrp="1"/>
          </p:cNvSpPr>
          <p:nvPr>
            <p:ph type="sldNum" sz="quarter" idx="12"/>
          </p:nvPr>
        </p:nvSpPr>
        <p:spPr/>
        <p:txBody>
          <a:bodyPr/>
          <a:lstStyle/>
          <a:p>
            <a:pPr>
              <a:defRPr/>
            </a:pPr>
            <a:fld id="{7FD03262-EA8F-46DB-9228-2F6581F84E6A}" type="slidenum">
              <a:rPr lang="es-ES" smtClean="0"/>
              <a:pPr>
                <a:defRPr/>
              </a:pPr>
              <a:t>74</a:t>
            </a:fld>
            <a:endParaRPr lang="es-ES"/>
          </a:p>
        </p:txBody>
      </p:sp>
      <p:sp>
        <p:nvSpPr>
          <p:cNvPr id="6" name="7 CuadroTexto"/>
          <p:cNvSpPr txBox="1">
            <a:spLocks noChangeArrowheads="1"/>
          </p:cNvSpPr>
          <p:nvPr/>
        </p:nvSpPr>
        <p:spPr bwMode="auto">
          <a:xfrm>
            <a:off x="1512168" y="116632"/>
            <a:ext cx="7884368" cy="769441"/>
          </a:xfrm>
          <a:prstGeom prst="rect">
            <a:avLst/>
          </a:prstGeom>
          <a:noFill/>
          <a:ln w="9525">
            <a:noFill/>
            <a:miter lim="800000"/>
            <a:headEnd/>
            <a:tailEnd/>
          </a:ln>
        </p:spPr>
        <p:txBody>
          <a:bodyPr wrap="square">
            <a:spAutoFit/>
          </a:bodyPr>
          <a:lstStyle/>
          <a:p>
            <a:pPr algn="ctr"/>
            <a:r>
              <a:rPr lang="en-GB" sz="2200" b="1" dirty="0" smtClean="0">
                <a:solidFill>
                  <a:srgbClr val="060ABA"/>
                </a:solidFill>
                <a:effectLst>
                  <a:outerShdw blurRad="38100" dist="38100" dir="2700000" algn="tl">
                    <a:srgbClr val="000000">
                      <a:alpha val="43137"/>
                    </a:srgbClr>
                  </a:outerShdw>
                </a:effectLst>
              </a:rPr>
              <a:t>Analysis method and Compton corrections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7" name="Text Box 16"/>
          <p:cNvSpPr txBox="1">
            <a:spLocks noChangeArrowheads="1"/>
          </p:cNvSpPr>
          <p:nvPr/>
        </p:nvSpPr>
        <p:spPr bwMode="auto">
          <a:xfrm>
            <a:off x="467544" y="1124744"/>
            <a:ext cx="8352928" cy="400079"/>
          </a:xfrm>
          <a:prstGeom prst="rect">
            <a:avLst/>
          </a:prstGeom>
          <a:noFill/>
          <a:ln w="9525">
            <a:noFill/>
            <a:miter lim="800000"/>
            <a:headEnd/>
            <a:tailEnd/>
          </a:ln>
        </p:spPr>
        <p:txBody>
          <a:bodyPr wrap="square" lIns="91411" tIns="45705" rIns="91411" bIns="45705">
            <a:prstTxWarp prst="textNoShape">
              <a:avLst/>
            </a:prstTxWarp>
            <a:spAutoFit/>
          </a:bodyPr>
          <a:lstStyle/>
          <a:p>
            <a:pPr algn="ctr">
              <a:spcBef>
                <a:spcPct val="50000"/>
              </a:spcBef>
            </a:pPr>
            <a:r>
              <a:rPr lang="en-US" sz="2000" dirty="0" smtClean="0">
                <a:solidFill>
                  <a:srgbClr val="060ABA"/>
                </a:solidFill>
              </a:rPr>
              <a:t>Triple coincidences: 607-keV in HPGe, 423-keV in LaBr</a:t>
            </a:r>
            <a:r>
              <a:rPr lang="en-US" sz="2000" baseline="-25000" dirty="0" smtClean="0">
                <a:solidFill>
                  <a:srgbClr val="060ABA"/>
                </a:solidFill>
              </a:rPr>
              <a:t>3</a:t>
            </a:r>
            <a:r>
              <a:rPr lang="en-US" sz="2000" dirty="0" smtClean="0">
                <a:solidFill>
                  <a:srgbClr val="060ABA"/>
                </a:solidFill>
              </a:rPr>
              <a:t>(Ce)</a:t>
            </a:r>
            <a:endParaRPr lang="en-US" sz="2000" baseline="-25000" dirty="0" smtClean="0">
              <a:solidFill>
                <a:srgbClr val="060ABA"/>
              </a:solidFill>
            </a:endParaRPr>
          </a:p>
        </p:txBody>
      </p:sp>
      <p:sp>
        <p:nvSpPr>
          <p:cNvPr id="8"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Tree>
    <p:extLst>
      <p:ext uri="{BB962C8B-B14F-4D97-AF65-F5344CB8AC3E}">
        <p14:creationId xmlns:p14="http://schemas.microsoft.com/office/powerpoint/2010/main" xmlns="" val="925363689"/>
      </p:ext>
    </p:extLst>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7 CuadroTexto"/>
          <p:cNvSpPr txBox="1">
            <a:spLocks noChangeArrowheads="1"/>
          </p:cNvSpPr>
          <p:nvPr/>
        </p:nvSpPr>
        <p:spPr bwMode="auto">
          <a:xfrm>
            <a:off x="1368152" y="44624"/>
            <a:ext cx="7884368" cy="769441"/>
          </a:xfrm>
          <a:prstGeom prst="rect">
            <a:avLst/>
          </a:prstGeom>
          <a:noFill/>
          <a:ln w="9525">
            <a:noFill/>
            <a:miter lim="800000"/>
            <a:headEnd/>
            <a:tailEnd/>
          </a:ln>
        </p:spPr>
        <p:txBody>
          <a:bodyPr wrap="square">
            <a:spAutoFit/>
          </a:bodyPr>
          <a:lstStyle/>
          <a:p>
            <a:pPr algn="ctr"/>
            <a:r>
              <a:rPr lang="en-GB" sz="2200" b="1" dirty="0" smtClean="0">
                <a:solidFill>
                  <a:schemeClr val="tx2"/>
                </a:solidFill>
              </a:rPr>
              <a:t>Lifetime measurements in the </a:t>
            </a:r>
            <a:r>
              <a:rPr lang="en-GB" sz="2200" b="1" baseline="30000" dirty="0" smtClean="0">
                <a:solidFill>
                  <a:schemeClr val="tx2"/>
                </a:solidFill>
              </a:rPr>
              <a:t>136</a:t>
            </a:r>
            <a:r>
              <a:rPr lang="en-GB" sz="2200" b="1" dirty="0" smtClean="0">
                <a:solidFill>
                  <a:schemeClr val="tx2"/>
                </a:solidFill>
              </a:rPr>
              <a:t>Te nucleus</a:t>
            </a:r>
            <a:r>
              <a:rPr lang="en-GB" sz="2200" b="1" dirty="0" smtClean="0">
                <a:solidFill>
                  <a:srgbClr val="060ABA"/>
                </a:solidFill>
                <a:effectLst>
                  <a:outerShdw blurRad="38100" dist="38100" dir="2700000" algn="tl">
                    <a:srgbClr val="000000">
                      <a:alpha val="43137"/>
                    </a:srgbClr>
                  </a:outerShdw>
                </a:effectLst>
              </a:rPr>
              <a:t> </a:t>
            </a:r>
            <a:endParaRPr lang="es-ES_tradnl" sz="2200" b="1" dirty="0" smtClean="0">
              <a:solidFill>
                <a:srgbClr val="060ABA"/>
              </a:solidFill>
              <a:effectLst>
                <a:outerShdw blurRad="38100" dist="38100" dir="2700000" algn="tl">
                  <a:srgbClr val="000000">
                    <a:alpha val="43137"/>
                  </a:srgbClr>
                </a:outerShdw>
              </a:effectLst>
            </a:endParaRPr>
          </a:p>
          <a:p>
            <a:pPr algn="ctr"/>
            <a:endParaRPr lang="es-ES_tradnl" sz="2200" b="1" dirty="0">
              <a:solidFill>
                <a:srgbClr val="060ABA"/>
              </a:solidFill>
              <a:effectLst>
                <a:outerShdw blurRad="38100" dist="38100" dir="2700000" algn="tl">
                  <a:srgbClr val="000000">
                    <a:alpha val="43137"/>
                  </a:srgbClr>
                </a:outerShdw>
              </a:effectLst>
            </a:endParaRPr>
          </a:p>
        </p:txBody>
      </p:sp>
      <p:sp>
        <p:nvSpPr>
          <p:cNvPr id="15"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19" name="30 Marcador de número de diapositiva"/>
          <p:cNvSpPr>
            <a:spLocks noGrp="1"/>
          </p:cNvSpPr>
          <p:nvPr>
            <p:ph type="sldNum" sz="quarter" idx="12"/>
          </p:nvPr>
        </p:nvSpPr>
        <p:spPr>
          <a:xfrm>
            <a:off x="8748464" y="6592267"/>
            <a:ext cx="395536" cy="365125"/>
          </a:xfrm>
        </p:spPr>
        <p:txBody>
          <a:bodyPr/>
          <a:lstStyle/>
          <a:p>
            <a:pPr>
              <a:defRPr/>
            </a:pPr>
            <a:fld id="{98A2EE96-BED7-4DAD-871F-BA89A52F8872}" type="slidenum">
              <a:rPr lang="es-ES" b="1" smtClean="0">
                <a:solidFill>
                  <a:schemeClr val="tx1"/>
                </a:solidFill>
              </a:rPr>
              <a:pPr>
                <a:defRPr/>
              </a:pPr>
              <a:t>75</a:t>
            </a:fld>
            <a:endParaRPr lang="es-ES" b="1" dirty="0">
              <a:solidFill>
                <a:schemeClr val="tx1"/>
              </a:solidFill>
            </a:endParaRPr>
          </a:p>
        </p:txBody>
      </p:sp>
      <p:pic>
        <p:nvPicPr>
          <p:cNvPr id="12290" name="Picture 2"/>
          <p:cNvPicPr>
            <a:picLocks noChangeAspect="1" noChangeArrowheads="1"/>
          </p:cNvPicPr>
          <p:nvPr/>
        </p:nvPicPr>
        <p:blipFill>
          <a:blip r:embed="rId2" cstate="print"/>
          <a:srcRect/>
          <a:stretch>
            <a:fillRect/>
          </a:stretch>
        </p:blipFill>
        <p:spPr bwMode="auto">
          <a:xfrm>
            <a:off x="2123728" y="4407371"/>
            <a:ext cx="5340315" cy="2045965"/>
          </a:xfrm>
          <a:prstGeom prst="rect">
            <a:avLst/>
          </a:prstGeom>
          <a:noFill/>
          <a:ln w="9525">
            <a:noFill/>
            <a:miter lim="800000"/>
            <a:headEnd/>
            <a:tailEnd/>
          </a:ln>
        </p:spPr>
      </p:pic>
      <p:pic>
        <p:nvPicPr>
          <p:cNvPr id="2" name="Imagen 1" descr="TAC_607_750_660.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139" y="836712"/>
            <a:ext cx="4572000" cy="3314533"/>
          </a:xfrm>
          <a:prstGeom prst="rect">
            <a:avLst/>
          </a:prstGeom>
        </p:spPr>
      </p:pic>
      <p:pic>
        <p:nvPicPr>
          <p:cNvPr id="4" name="Imagen 3" descr="TAC_607_750_350.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44079" y="836712"/>
            <a:ext cx="4422222" cy="3276446"/>
          </a:xfrm>
          <a:prstGeom prst="rect">
            <a:avLst/>
          </a:prstGeom>
        </p:spPr>
      </p:pic>
    </p:spTree>
  </p:cSld>
  <p:clrMapOvr>
    <a:masterClrMapping/>
  </p:clrMapOvr>
  <p:transition spd="med">
    <p:pull dir="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547664" y="116632"/>
            <a:ext cx="7812360" cy="677108"/>
          </a:xfrm>
          <a:prstGeom prst="rect">
            <a:avLst/>
          </a:prstGeom>
          <a:noFill/>
          <a:ln w="9525">
            <a:noFill/>
            <a:miter lim="800000"/>
            <a:headEnd/>
            <a:tailEnd/>
          </a:ln>
        </p:spPr>
        <p:txBody>
          <a:bodyPr wrap="square">
            <a:spAutoFit/>
          </a:bodyPr>
          <a:lstStyle/>
          <a:p>
            <a:pPr algn="ctr"/>
            <a:r>
              <a:rPr lang="en-GB" sz="3700" b="1" dirty="0" smtClean="0">
                <a:solidFill>
                  <a:srgbClr val="B80000"/>
                </a:solidFill>
                <a:effectLst>
                  <a:outerShdw blurRad="38100" dist="38100" dir="2700000" algn="tl">
                    <a:srgbClr val="000000">
                      <a:alpha val="43137"/>
                    </a:srgbClr>
                  </a:outerShdw>
                </a:effectLst>
              </a:rPr>
              <a:t>Lifetime measurements in</a:t>
            </a:r>
            <a:r>
              <a:rPr lang="en-GB" sz="3700" b="1" baseline="30000" dirty="0" smtClean="0">
                <a:solidFill>
                  <a:srgbClr val="B80000"/>
                </a:solidFill>
                <a:effectLst>
                  <a:outerShdw blurRad="38100" dist="38100" dir="2700000" algn="tl">
                    <a:srgbClr val="000000">
                      <a:alpha val="43137"/>
                    </a:srgbClr>
                  </a:outerShdw>
                </a:effectLst>
              </a:rPr>
              <a:t>136</a:t>
            </a:r>
            <a:r>
              <a:rPr lang="en-GB" sz="3700" b="1" dirty="0" smtClean="0">
                <a:solidFill>
                  <a:srgbClr val="B80000"/>
                </a:solidFill>
                <a:effectLst>
                  <a:outerShdw blurRad="38100" dist="38100" dir="2700000" algn="tl">
                    <a:srgbClr val="000000">
                      <a:alpha val="43137"/>
                    </a:srgbClr>
                  </a:outerShdw>
                </a:effectLst>
              </a:rPr>
              <a:t>Te</a:t>
            </a:r>
            <a:endParaRPr lang="es-ES_tradnl" sz="3700" b="1" dirty="0">
              <a:solidFill>
                <a:srgbClr val="B80000"/>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 sz="1100" b="1" i="1" dirty="0" err="1" smtClean="0">
                <a:solidFill>
                  <a:schemeClr val="tx1">
                    <a:lumMod val="65000"/>
                    <a:lumOff val="35000"/>
                  </a:schemeClr>
                </a:solidFill>
                <a:latin typeface="Arial" charset="0"/>
                <a:cs typeface="Arial" charset="0"/>
              </a:rPr>
              <a:t>PhD</a:t>
            </a:r>
            <a:r>
              <a:rPr lang="es-ES" sz="1100" b="1" i="1" dirty="0" smtClean="0">
                <a:solidFill>
                  <a:schemeClr val="tx1">
                    <a:lumMod val="65000"/>
                    <a:lumOff val="35000"/>
                  </a:schemeClr>
                </a:solidFill>
                <a:latin typeface="Arial" charset="0"/>
                <a:cs typeface="Arial" charset="0"/>
              </a:rPr>
              <a:t> </a:t>
            </a:r>
            <a:r>
              <a:rPr lang="es-ES" sz="1100" b="1" i="1" dirty="0" err="1" smtClean="0">
                <a:solidFill>
                  <a:schemeClr val="tx1">
                    <a:lumMod val="65000"/>
                    <a:lumOff val="35000"/>
                  </a:schemeClr>
                </a:solidFill>
                <a:latin typeface="Arial" charset="0"/>
                <a:cs typeface="Arial" charset="0"/>
              </a:rPr>
              <a:t>dissertation</a:t>
            </a:r>
            <a:r>
              <a:rPr lang="es-ES" sz="1100" b="1" i="1" dirty="0" smtClean="0">
                <a:solidFill>
                  <a:schemeClr val="tx1">
                    <a:lumMod val="65000"/>
                    <a:lumOff val="35000"/>
                  </a:schemeClr>
                </a:solidFill>
                <a:latin typeface="Arial" charset="0"/>
                <a:cs typeface="Arial" charset="0"/>
              </a:rPr>
              <a:t> V. Vedia. </a:t>
            </a:r>
            <a:r>
              <a:rPr lang="en-US" sz="1100" b="1" i="1" dirty="0" smtClean="0">
                <a:solidFill>
                  <a:schemeClr val="tx1">
                    <a:lumMod val="65000"/>
                    <a:lumOff val="35000"/>
                  </a:schemeClr>
                </a:solidFill>
                <a:latin typeface="Arial" charset="0"/>
                <a:cs typeface="Arial" charset="0"/>
              </a:rPr>
              <a:t>Fast-timing investigation with LaBr3(Ce) arrays: detector optimization and measurements in </a:t>
            </a:r>
            <a:r>
              <a:rPr lang="en-US" sz="1100" b="1" i="1" baseline="30000" dirty="0" smtClean="0">
                <a:solidFill>
                  <a:schemeClr val="tx1">
                    <a:lumMod val="65000"/>
                    <a:lumOff val="35000"/>
                  </a:schemeClr>
                </a:solidFill>
                <a:latin typeface="Arial" charset="0"/>
                <a:cs typeface="Arial" charset="0"/>
              </a:rPr>
              <a:t>136</a:t>
            </a:r>
            <a:r>
              <a:rPr lang="en-US" sz="1100" b="1" i="1" dirty="0" smtClean="0">
                <a:solidFill>
                  <a:schemeClr val="tx1">
                    <a:lumMod val="65000"/>
                    <a:lumOff val="35000"/>
                  </a:schemeClr>
                </a:solidFill>
                <a:latin typeface="Arial" charset="0"/>
                <a:cs typeface="Arial" charset="0"/>
              </a:rPr>
              <a:t>Te</a:t>
            </a:r>
            <a:endParaRPr lang="es-ES" sz="1100" b="1" i="1" dirty="0" smtClean="0">
              <a:solidFill>
                <a:schemeClr val="tx1">
                  <a:lumMod val="65000"/>
                  <a:lumOff val="35000"/>
                </a:schemeClr>
              </a:solidFill>
              <a:latin typeface="Arial" charset="0"/>
              <a:cs typeface="Arial" charset="0"/>
            </a:endParaRPr>
          </a:p>
        </p:txBody>
      </p:sp>
      <p:sp>
        <p:nvSpPr>
          <p:cNvPr id="18" name="30 Marcador de número de diapositiva"/>
          <p:cNvSpPr>
            <a:spLocks noGrp="1"/>
          </p:cNvSpPr>
          <p:nvPr>
            <p:ph type="sldNum" sz="quarter" idx="12"/>
          </p:nvPr>
        </p:nvSpPr>
        <p:spPr>
          <a:xfrm>
            <a:off x="8748464" y="6592267"/>
            <a:ext cx="395536" cy="365125"/>
          </a:xfrm>
        </p:spPr>
        <p:txBody>
          <a:bodyPr/>
          <a:lstStyle/>
          <a:p>
            <a:pPr>
              <a:defRPr/>
            </a:pPr>
            <a:fld id="{98A2EE96-BED7-4DAD-871F-BA89A52F8872}" type="slidenum">
              <a:rPr lang="es-ES" b="1" smtClean="0">
                <a:solidFill>
                  <a:schemeClr val="tx1"/>
                </a:solidFill>
              </a:rPr>
              <a:pPr>
                <a:defRPr/>
              </a:pPr>
              <a:t>76</a:t>
            </a:fld>
            <a:endParaRPr lang="es-ES" b="1" dirty="0">
              <a:solidFill>
                <a:schemeClr val="tx1"/>
              </a:solidFill>
            </a:endParaRPr>
          </a:p>
        </p:txBody>
      </p:sp>
      <p:sp>
        <p:nvSpPr>
          <p:cNvPr id="13" name="8 CuadroTexto"/>
          <p:cNvSpPr txBox="1">
            <a:spLocks noChangeArrowheads="1"/>
          </p:cNvSpPr>
          <p:nvPr/>
        </p:nvSpPr>
        <p:spPr bwMode="auto">
          <a:xfrm>
            <a:off x="107504" y="908720"/>
            <a:ext cx="7848872" cy="584775"/>
          </a:xfrm>
          <a:prstGeom prst="rect">
            <a:avLst/>
          </a:prstGeom>
          <a:noFill/>
          <a:ln w="9525">
            <a:noFill/>
            <a:miter lim="800000"/>
            <a:headEnd/>
            <a:tailEnd/>
          </a:ln>
        </p:spPr>
        <p:txBody>
          <a:bodyPr wrap="square">
            <a:spAutoFit/>
          </a:bodyPr>
          <a:lstStyle/>
          <a:p>
            <a:pPr>
              <a:buFont typeface="Wingdings" pitchFamily="2" charset="2"/>
              <a:buChar char="Ø"/>
            </a:pPr>
            <a:r>
              <a:rPr lang="en-GB" sz="3200" b="1" dirty="0"/>
              <a:t> </a:t>
            </a:r>
            <a:r>
              <a:rPr lang="en-GB" sz="3000" b="1" dirty="0" smtClean="0">
                <a:solidFill>
                  <a:srgbClr val="060ABA"/>
                </a:solidFill>
              </a:rPr>
              <a:t>Conclusions</a:t>
            </a:r>
            <a:r>
              <a:rPr lang="en-GB" sz="3000" b="1" dirty="0" smtClean="0"/>
              <a:t> </a:t>
            </a:r>
            <a:endParaRPr lang="es-ES_tradnl" sz="3000" dirty="0"/>
          </a:p>
        </p:txBody>
      </p:sp>
      <p:sp>
        <p:nvSpPr>
          <p:cNvPr id="8" name="Text Box 16"/>
          <p:cNvSpPr txBox="1">
            <a:spLocks noChangeArrowheads="1"/>
          </p:cNvSpPr>
          <p:nvPr/>
        </p:nvSpPr>
        <p:spPr bwMode="auto">
          <a:xfrm>
            <a:off x="251520" y="1484784"/>
            <a:ext cx="8748464" cy="4031843"/>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pPr>
              <a:spcBef>
                <a:spcPct val="50000"/>
              </a:spcBef>
              <a:buFont typeface="Wingdings" pitchFamily="2" charset="2"/>
              <a:buChar char="ü"/>
            </a:pPr>
            <a:r>
              <a:rPr lang="en-US" sz="1600" dirty="0" smtClean="0">
                <a:solidFill>
                  <a:srgbClr val="9E0000"/>
                </a:solidFill>
                <a:latin typeface="Arial" pitchFamily="34" charset="0"/>
                <a:cs typeface="Arial" pitchFamily="34" charset="0"/>
              </a:rPr>
              <a:t> Lifetime measurements in </a:t>
            </a:r>
            <a:r>
              <a:rPr lang="en-US" sz="1600" baseline="30000" dirty="0" smtClean="0">
                <a:solidFill>
                  <a:srgbClr val="9E0000"/>
                </a:solidFill>
                <a:latin typeface="Arial" pitchFamily="34" charset="0"/>
                <a:cs typeface="Arial" pitchFamily="34" charset="0"/>
              </a:rPr>
              <a:t>136</a:t>
            </a:r>
            <a:r>
              <a:rPr lang="en-US" sz="1600" dirty="0" smtClean="0">
                <a:solidFill>
                  <a:srgbClr val="9E0000"/>
                </a:solidFill>
                <a:latin typeface="Arial" pitchFamily="34" charset="0"/>
                <a:cs typeface="Arial" pitchFamily="34" charset="0"/>
              </a:rPr>
              <a:t>Te: </a:t>
            </a:r>
            <a:r>
              <a:rPr lang="en-US" sz="1600" dirty="0" smtClean="0">
                <a:latin typeface="Arial" pitchFamily="34" charset="0"/>
                <a:cs typeface="Arial" pitchFamily="34" charset="0"/>
              </a:rPr>
              <a:t>We have studied the exotic </a:t>
            </a:r>
            <a:r>
              <a:rPr lang="en-US" sz="1600" baseline="30000" dirty="0" smtClean="0">
                <a:latin typeface="Arial" pitchFamily="34" charset="0"/>
                <a:cs typeface="Arial" pitchFamily="34" charset="0"/>
              </a:rPr>
              <a:t>136</a:t>
            </a:r>
            <a:r>
              <a:rPr lang="en-US" sz="1600" dirty="0" smtClean="0">
                <a:latin typeface="Arial" pitchFamily="34" charset="0"/>
                <a:cs typeface="Arial" pitchFamily="34" charset="0"/>
              </a:rPr>
              <a:t>Te nucleus through the lifetime measurements of its excited states in its g.s. rotational band. </a:t>
            </a:r>
          </a:p>
          <a:p>
            <a:pPr>
              <a:spcBef>
                <a:spcPct val="50000"/>
              </a:spcBef>
              <a:buFont typeface="Wingdings" pitchFamily="2" charset="2"/>
              <a:buChar char="ü"/>
            </a:pPr>
            <a:r>
              <a:rPr lang="en-US" sz="1600" dirty="0" smtClean="0">
                <a:solidFill>
                  <a:srgbClr val="920000"/>
                </a:solidFill>
              </a:rPr>
              <a:t>Theoretical calculations:</a:t>
            </a:r>
            <a:r>
              <a:rPr lang="en-US" sz="1600" dirty="0" smtClean="0"/>
              <a:t> </a:t>
            </a:r>
            <a:r>
              <a:rPr lang="es-ES" sz="1600" dirty="0" err="1" smtClean="0"/>
              <a:t>We</a:t>
            </a:r>
            <a:r>
              <a:rPr lang="es-ES" sz="1600" dirty="0" smtClean="0"/>
              <a:t> </a:t>
            </a:r>
            <a:r>
              <a:rPr lang="es-ES" sz="1600" dirty="0" err="1" smtClean="0"/>
              <a:t>have</a:t>
            </a:r>
            <a:r>
              <a:rPr lang="es-ES" sz="1600" dirty="0" smtClean="0"/>
              <a:t> </a:t>
            </a:r>
            <a:r>
              <a:rPr lang="en-US" sz="1600" dirty="0" smtClean="0"/>
              <a:t>compared our experimental results with state-of-the-art shell model calculations, which helps the interpretation of the structure of </a:t>
            </a:r>
            <a:r>
              <a:rPr lang="en-US" sz="1600" baseline="30000" dirty="0" smtClean="0"/>
              <a:t>136</a:t>
            </a:r>
            <a:r>
              <a:rPr lang="en-US" sz="1600" dirty="0" smtClean="0"/>
              <a:t>Te.</a:t>
            </a:r>
            <a:endParaRPr lang="en-US" sz="1600" dirty="0" smtClean="0">
              <a:latin typeface="Arial" pitchFamily="34" charset="0"/>
              <a:cs typeface="Arial" pitchFamily="34" charset="0"/>
            </a:endParaRPr>
          </a:p>
          <a:p>
            <a:pPr>
              <a:spcBef>
                <a:spcPct val="50000"/>
              </a:spcBef>
              <a:buFont typeface="Wingdings" pitchFamily="2" charset="2"/>
              <a:buChar char="ü"/>
            </a:pPr>
            <a:r>
              <a:rPr lang="en-US" sz="1600" dirty="0" smtClean="0">
                <a:latin typeface="Arial" pitchFamily="34" charset="0"/>
                <a:cs typeface="Arial" pitchFamily="34" charset="0"/>
              </a:rPr>
              <a:t> </a:t>
            </a:r>
            <a:r>
              <a:rPr lang="en-US" sz="1600" dirty="0" smtClean="0">
                <a:solidFill>
                  <a:srgbClr val="920000"/>
                </a:solidFill>
                <a:latin typeface="Arial" pitchFamily="34" charset="0"/>
                <a:cs typeface="Arial" pitchFamily="34" charset="0"/>
              </a:rPr>
              <a:t>Lifetime value of the </a:t>
            </a:r>
            <a:r>
              <a:rPr lang="en-US" sz="1600" dirty="0" smtClean="0">
                <a:solidFill>
                  <a:srgbClr val="920000"/>
                </a:solidFill>
              </a:rPr>
              <a:t>2</a:t>
            </a:r>
            <a:r>
              <a:rPr lang="en-US" sz="1600" baseline="30000" dirty="0" smtClean="0">
                <a:solidFill>
                  <a:srgbClr val="920000"/>
                </a:solidFill>
              </a:rPr>
              <a:t>+</a:t>
            </a:r>
            <a:r>
              <a:rPr lang="en-US" sz="1600" baseline="-25000" dirty="0" smtClean="0">
                <a:solidFill>
                  <a:srgbClr val="920000"/>
                </a:solidFill>
              </a:rPr>
              <a:t>1</a:t>
            </a:r>
            <a:r>
              <a:rPr lang="en-US" sz="1600" dirty="0" smtClean="0">
                <a:solidFill>
                  <a:srgbClr val="920000"/>
                </a:solidFill>
              </a:rPr>
              <a:t> state:</a:t>
            </a:r>
            <a:r>
              <a:rPr lang="en-US" sz="1600" dirty="0" smtClean="0">
                <a:latin typeface="Arial" pitchFamily="34" charset="0"/>
                <a:cs typeface="Arial" pitchFamily="34" charset="0"/>
              </a:rPr>
              <a:t> We report a lifetime value for the </a:t>
            </a:r>
            <a:r>
              <a:rPr lang="en-US" sz="1600" dirty="0" smtClean="0"/>
              <a:t>2</a:t>
            </a:r>
            <a:r>
              <a:rPr lang="en-US" sz="1600" baseline="30000" dirty="0" smtClean="0"/>
              <a:t>+</a:t>
            </a:r>
            <a:r>
              <a:rPr lang="en-US" sz="1600" baseline="-25000" dirty="0" smtClean="0"/>
              <a:t>1</a:t>
            </a:r>
            <a:r>
              <a:rPr lang="en-US" sz="1600" dirty="0" smtClean="0"/>
              <a:t> state </a:t>
            </a:r>
            <a:r>
              <a:rPr lang="en-US" sz="1600" dirty="0" smtClean="0">
                <a:latin typeface="Symbol" pitchFamily="18" charset="2"/>
              </a:rPr>
              <a:t>t</a:t>
            </a:r>
            <a:r>
              <a:rPr lang="en-US" sz="1600" baseline="-25000" dirty="0" smtClean="0"/>
              <a:t>2+</a:t>
            </a:r>
            <a:r>
              <a:rPr lang="en-US" sz="1600" dirty="0" smtClean="0"/>
              <a:t>= =34(8) ps and the corresponding value of The B(E2; 0</a:t>
            </a:r>
            <a:r>
              <a:rPr lang="en-US" sz="1600" baseline="30000" dirty="0" smtClean="0"/>
              <a:t>+</a:t>
            </a:r>
            <a:r>
              <a:rPr lang="en-US" sz="1600" dirty="0" smtClean="0"/>
              <a:t>-&gt;2</a:t>
            </a:r>
            <a:r>
              <a:rPr lang="en-US" sz="1600" baseline="30000" dirty="0" smtClean="0"/>
              <a:t>+</a:t>
            </a:r>
            <a:r>
              <a:rPr lang="en-US" sz="1600" dirty="0" smtClean="0"/>
              <a:t>)=</a:t>
            </a:r>
            <a:r>
              <a:rPr lang="es-ES" sz="1600" dirty="0" smtClean="0"/>
              <a:t> 290(70) e</a:t>
            </a:r>
            <a:r>
              <a:rPr lang="es-ES" sz="1600" baseline="30000" dirty="0" smtClean="0"/>
              <a:t>2</a:t>
            </a:r>
            <a:r>
              <a:rPr lang="es-ES" sz="1600" dirty="0" smtClean="0"/>
              <a:t>fm</a:t>
            </a:r>
            <a:r>
              <a:rPr lang="es-ES" sz="1600" baseline="30000" dirty="0" smtClean="0"/>
              <a:t>4</a:t>
            </a:r>
            <a:r>
              <a:rPr lang="en-US" sz="1600" dirty="0" smtClean="0"/>
              <a:t>.</a:t>
            </a:r>
            <a:endParaRPr lang="en-US" sz="1600" dirty="0" smtClean="0">
              <a:latin typeface="Arial" pitchFamily="34" charset="0"/>
              <a:cs typeface="Arial" pitchFamily="34" charset="0"/>
            </a:endParaRPr>
          </a:p>
          <a:p>
            <a:pPr>
              <a:spcBef>
                <a:spcPct val="50000"/>
              </a:spcBef>
              <a:buFont typeface="Wingdings" pitchFamily="2" charset="2"/>
              <a:buChar char="ü"/>
            </a:pPr>
            <a:r>
              <a:rPr lang="en-US" sz="1600" dirty="0" smtClean="0">
                <a:solidFill>
                  <a:srgbClr val="9E0000"/>
                </a:solidFill>
                <a:latin typeface="Arial" pitchFamily="34" charset="0"/>
                <a:cs typeface="Arial" pitchFamily="34" charset="0"/>
              </a:rPr>
              <a:t>Experimental inconsistency of the 2</a:t>
            </a:r>
            <a:r>
              <a:rPr lang="en-US" sz="1600" baseline="30000" dirty="0" smtClean="0">
                <a:solidFill>
                  <a:srgbClr val="9E0000"/>
                </a:solidFill>
                <a:latin typeface="Arial" pitchFamily="34" charset="0"/>
                <a:cs typeface="Arial" pitchFamily="34" charset="0"/>
              </a:rPr>
              <a:t>+</a:t>
            </a:r>
            <a:r>
              <a:rPr lang="en-US" sz="1600" baseline="-25000" dirty="0" smtClean="0">
                <a:solidFill>
                  <a:srgbClr val="9E0000"/>
                </a:solidFill>
                <a:latin typeface="Arial" pitchFamily="34" charset="0"/>
                <a:cs typeface="Arial" pitchFamily="34" charset="0"/>
              </a:rPr>
              <a:t>1</a:t>
            </a:r>
            <a:r>
              <a:rPr lang="en-US" sz="1600" dirty="0" smtClean="0">
                <a:solidFill>
                  <a:srgbClr val="9E0000"/>
                </a:solidFill>
                <a:latin typeface="Arial" pitchFamily="34" charset="0"/>
                <a:cs typeface="Arial" pitchFamily="34" charset="0"/>
              </a:rPr>
              <a:t> state: </a:t>
            </a:r>
            <a:r>
              <a:rPr lang="en-US" sz="1600" dirty="0" smtClean="0">
                <a:latin typeface="Arial" pitchFamily="34" charset="0"/>
                <a:cs typeface="Arial" pitchFamily="34" charset="0"/>
              </a:rPr>
              <a:t>The value of </a:t>
            </a:r>
            <a:r>
              <a:rPr lang="en-US" sz="1600" dirty="0" smtClean="0">
                <a:latin typeface="Symbol" pitchFamily="18" charset="2"/>
              </a:rPr>
              <a:t>t</a:t>
            </a:r>
            <a:r>
              <a:rPr lang="en-US" sz="1600" baseline="-25000" dirty="0" smtClean="0"/>
              <a:t>2+</a:t>
            </a:r>
            <a:r>
              <a:rPr lang="en-US" sz="1600" dirty="0" smtClean="0"/>
              <a:t>= =34(8) ps </a:t>
            </a:r>
            <a:r>
              <a:rPr lang="es-ES" sz="1600" dirty="0" err="1" smtClean="0"/>
              <a:t>points</a:t>
            </a:r>
            <a:r>
              <a:rPr lang="es-ES" sz="1600" dirty="0" smtClean="0"/>
              <a:t> </a:t>
            </a:r>
            <a:r>
              <a:rPr lang="es-ES" sz="1600" dirty="0" err="1" smtClean="0"/>
              <a:t>towards</a:t>
            </a:r>
            <a:r>
              <a:rPr lang="es-ES" sz="1600" dirty="0" smtClean="0"/>
              <a:t> short </a:t>
            </a:r>
            <a:r>
              <a:rPr lang="es-ES" sz="1600" dirty="0" err="1" smtClean="0"/>
              <a:t>lifetimes</a:t>
            </a:r>
            <a:r>
              <a:rPr lang="es-ES" sz="1600" dirty="0" smtClean="0"/>
              <a:t> </a:t>
            </a:r>
            <a:r>
              <a:rPr lang="es-ES" sz="1600" dirty="0" err="1" smtClean="0"/>
              <a:t>values</a:t>
            </a:r>
            <a:r>
              <a:rPr lang="es-ES" sz="1600" dirty="0" smtClean="0"/>
              <a:t> </a:t>
            </a:r>
            <a:r>
              <a:rPr lang="en-US" sz="1600" dirty="0" smtClean="0"/>
              <a:t>in better agreement with 2</a:t>
            </a:r>
            <a:r>
              <a:rPr lang="en-US" sz="1600" baseline="30000" dirty="0" smtClean="0"/>
              <a:t>+</a:t>
            </a:r>
            <a:r>
              <a:rPr lang="en-US" sz="1600" baseline="-25000" dirty="0" smtClean="0"/>
              <a:t>1</a:t>
            </a:r>
            <a:r>
              <a:rPr lang="en-US" sz="1600" dirty="0" smtClean="0"/>
              <a:t>=27.5(23) ps from J. M. </a:t>
            </a:r>
            <a:r>
              <a:rPr lang="en-US" sz="1600" dirty="0" err="1" smtClean="0"/>
              <a:t>Allmond</a:t>
            </a:r>
            <a:r>
              <a:rPr lang="en-US" sz="1600" dirty="0" smtClean="0"/>
              <a:t> </a:t>
            </a:r>
            <a:r>
              <a:rPr lang="en-US" sz="1600" i="1" dirty="0" smtClean="0"/>
              <a:t>et al. </a:t>
            </a:r>
            <a:r>
              <a:rPr lang="en-US" sz="1600" dirty="0" smtClean="0"/>
              <a:t>in [ASB+17] than previous measurements from </a:t>
            </a:r>
            <a:r>
              <a:rPr lang="en-US" sz="1600" dirty="0" err="1" smtClean="0"/>
              <a:t>CoulEX</a:t>
            </a:r>
            <a:r>
              <a:rPr lang="en-US" sz="1600" dirty="0" smtClean="0"/>
              <a:t> experiments [RBB+02, DRP+11] or preliminary fast-timing studies [F+08].</a:t>
            </a:r>
          </a:p>
          <a:p>
            <a:pPr>
              <a:spcBef>
                <a:spcPct val="50000"/>
              </a:spcBef>
              <a:buFont typeface="Wingdings" pitchFamily="2" charset="2"/>
              <a:buChar char="ü"/>
            </a:pPr>
            <a:r>
              <a:rPr lang="en-US" sz="1600" dirty="0" smtClean="0">
                <a:solidFill>
                  <a:srgbClr val="920000"/>
                </a:solidFill>
              </a:rPr>
              <a:t> Better agreement of the B(E2;</a:t>
            </a:r>
            <a:r>
              <a:rPr lang="en-US" sz="1600" dirty="0" smtClean="0"/>
              <a:t> </a:t>
            </a:r>
            <a:r>
              <a:rPr lang="en-US" sz="1600" dirty="0" smtClean="0">
                <a:solidFill>
                  <a:srgbClr val="920000"/>
                </a:solidFill>
              </a:rPr>
              <a:t>0</a:t>
            </a:r>
            <a:r>
              <a:rPr lang="en-US" sz="1600" baseline="30000" dirty="0" smtClean="0">
                <a:solidFill>
                  <a:srgbClr val="920000"/>
                </a:solidFill>
              </a:rPr>
              <a:t>+</a:t>
            </a:r>
            <a:r>
              <a:rPr lang="en-US" sz="1600" dirty="0" smtClean="0">
                <a:solidFill>
                  <a:srgbClr val="920000"/>
                </a:solidFill>
              </a:rPr>
              <a:t>-&gt;2</a:t>
            </a:r>
            <a:r>
              <a:rPr lang="en-US" sz="1600" baseline="30000" dirty="0" smtClean="0">
                <a:solidFill>
                  <a:srgbClr val="920000"/>
                </a:solidFill>
              </a:rPr>
              <a:t>+</a:t>
            </a:r>
            <a:r>
              <a:rPr lang="en-US" sz="1600" dirty="0" smtClean="0">
                <a:solidFill>
                  <a:srgbClr val="920000"/>
                </a:solidFill>
              </a:rPr>
              <a:t>) in the systematics: </a:t>
            </a:r>
            <a:r>
              <a:rPr lang="en-US" sz="1600" dirty="0" smtClean="0"/>
              <a:t>The B(E2; 0</a:t>
            </a:r>
            <a:r>
              <a:rPr lang="en-US" sz="1600" baseline="30000" dirty="0" smtClean="0"/>
              <a:t>+</a:t>
            </a:r>
            <a:r>
              <a:rPr lang="en-US" sz="1600" dirty="0" smtClean="0"/>
              <a:t>-&gt;2</a:t>
            </a:r>
            <a:r>
              <a:rPr lang="en-US" sz="1600" baseline="30000" dirty="0" smtClean="0"/>
              <a:t>+</a:t>
            </a:r>
            <a:r>
              <a:rPr lang="en-US" sz="1600" dirty="0" smtClean="0"/>
              <a:t>)=</a:t>
            </a:r>
            <a:r>
              <a:rPr lang="es-ES" sz="1600" dirty="0" smtClean="0"/>
              <a:t> 290(70) e</a:t>
            </a:r>
            <a:r>
              <a:rPr lang="es-ES" sz="1600" baseline="30000" dirty="0" smtClean="0"/>
              <a:t>2</a:t>
            </a:r>
            <a:r>
              <a:rPr lang="es-ES" sz="1600" dirty="0" smtClean="0"/>
              <a:t>fm</a:t>
            </a:r>
            <a:r>
              <a:rPr lang="es-ES" sz="1600" baseline="30000" dirty="0" smtClean="0"/>
              <a:t>4</a:t>
            </a:r>
            <a:r>
              <a:rPr lang="en-US" sz="1600" dirty="0" smtClean="0"/>
              <a:t> is at variance with the low value of B(E2; 2</a:t>
            </a:r>
            <a:r>
              <a:rPr lang="en-US" sz="1600" baseline="30000" dirty="0" smtClean="0"/>
              <a:t>+</a:t>
            </a:r>
            <a:r>
              <a:rPr lang="en-US" sz="1600" dirty="0" smtClean="0"/>
              <a:t> -&gt;0</a:t>
            </a:r>
            <a:r>
              <a:rPr lang="en-US" sz="1600" baseline="30000" dirty="0" smtClean="0"/>
              <a:t>+</a:t>
            </a:r>
            <a:r>
              <a:rPr lang="en-US" sz="1600" dirty="0" smtClean="0"/>
              <a:t>)=208(29) e</a:t>
            </a:r>
            <a:r>
              <a:rPr lang="en-US" sz="1600" baseline="30000" dirty="0" smtClean="0"/>
              <a:t>2</a:t>
            </a:r>
            <a:r>
              <a:rPr lang="en-US" sz="1600" dirty="0" smtClean="0"/>
              <a:t>fm</a:t>
            </a:r>
            <a:r>
              <a:rPr lang="en-US" sz="1600" baseline="30000" dirty="0" smtClean="0"/>
              <a:t>4</a:t>
            </a:r>
            <a:r>
              <a:rPr lang="en-US" sz="1600" dirty="0" smtClean="0"/>
              <a:t> reported by Radford and coworkers in [RBB+02], and fits better the systematic of the region. However, the new value still points to certain abnormality as it does not follow the Grodzins product rule. </a:t>
            </a:r>
            <a:endParaRPr lang="en-US" sz="1600" dirty="0" smtClean="0">
              <a:solidFill>
                <a:srgbClr val="920000"/>
              </a:solidFill>
            </a:endParaRPr>
          </a:p>
        </p:txBody>
      </p:sp>
      <p:sp>
        <p:nvSpPr>
          <p:cNvPr id="9" name="Text Box 16"/>
          <p:cNvSpPr txBox="1">
            <a:spLocks noChangeArrowheads="1"/>
          </p:cNvSpPr>
          <p:nvPr/>
        </p:nvSpPr>
        <p:spPr bwMode="auto">
          <a:xfrm>
            <a:off x="251520" y="5589240"/>
            <a:ext cx="8712968" cy="1015632"/>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r>
              <a:rPr lang="en-US" sz="1000" b="1" dirty="0" smtClean="0">
                <a:latin typeface="Arial" pitchFamily="34" charset="0"/>
                <a:cs typeface="Arial" pitchFamily="34" charset="0"/>
              </a:rPr>
              <a:t>[ASB+17]</a:t>
            </a:r>
            <a:r>
              <a:rPr lang="en-US" sz="1000" dirty="0" smtClean="0">
                <a:latin typeface="Arial" pitchFamily="34" charset="0"/>
                <a:cs typeface="Arial" pitchFamily="34" charset="0"/>
              </a:rPr>
              <a:t>	J. M. </a:t>
            </a:r>
            <a:r>
              <a:rPr lang="en-US" sz="1000" dirty="0" err="1" smtClean="0">
                <a:latin typeface="Arial" pitchFamily="34" charset="0"/>
                <a:cs typeface="Arial" pitchFamily="34" charset="0"/>
              </a:rPr>
              <a:t>Allmond</a:t>
            </a:r>
            <a:r>
              <a:rPr lang="en-US" sz="1000" dirty="0" smtClean="0">
                <a:latin typeface="Arial" pitchFamily="34" charset="0"/>
                <a:cs typeface="Arial" pitchFamily="34" charset="0"/>
              </a:rPr>
              <a:t> </a:t>
            </a:r>
            <a:r>
              <a:rPr lang="en-US" sz="1000" i="1" dirty="0" smtClean="0">
                <a:latin typeface="Arial" pitchFamily="34" charset="0"/>
                <a:cs typeface="Arial" pitchFamily="34" charset="0"/>
              </a:rPr>
              <a:t>et al</a:t>
            </a:r>
            <a:r>
              <a:rPr lang="en-US" sz="1000" dirty="0" smtClean="0">
                <a:latin typeface="Arial" pitchFamily="34" charset="0"/>
                <a:cs typeface="Arial" pitchFamily="34" charset="0"/>
              </a:rPr>
              <a:t>.. </a:t>
            </a:r>
            <a:r>
              <a:rPr lang="en-US" sz="1000" dirty="0" smtClean="0"/>
              <a:t>Electromagnetic moments of radioactive </a:t>
            </a:r>
            <a:r>
              <a:rPr lang="en-US" sz="1000" baseline="30000" dirty="0" smtClean="0"/>
              <a:t>136</a:t>
            </a:r>
            <a:r>
              <a:rPr lang="en-US" sz="1000" dirty="0" smtClean="0"/>
              <a:t>Te and the emergence of </a:t>
            </a:r>
            <a:r>
              <a:rPr lang="es-ES" sz="1000" dirty="0" err="1" smtClean="0"/>
              <a:t>collectivity</a:t>
            </a:r>
            <a:r>
              <a:rPr lang="es-ES" sz="1000" dirty="0" smtClean="0"/>
              <a:t> 2p</a:t>
            </a:r>
            <a:r>
              <a:rPr lang="es-ES" sz="1000" dirty="0" smtClean="0">
                <a:sym typeface="Symbol"/>
              </a:rPr>
              <a:t></a:t>
            </a:r>
            <a:r>
              <a:rPr lang="en-US" sz="1000" dirty="0" smtClean="0"/>
              <a:t>2n outside of  double-magic 	</a:t>
            </a:r>
            <a:r>
              <a:rPr lang="en-US" sz="1000" baseline="30000" dirty="0" smtClean="0"/>
              <a:t>132</a:t>
            </a:r>
            <a:r>
              <a:rPr lang="en-US" sz="1000" dirty="0" smtClean="0"/>
              <a:t>Sn.  </a:t>
            </a:r>
            <a:r>
              <a:rPr lang="es-ES" sz="1000" dirty="0" err="1" smtClean="0"/>
              <a:t>Phys</a:t>
            </a:r>
            <a:r>
              <a:rPr lang="es-ES" sz="1000" dirty="0" smtClean="0"/>
              <a:t>. Rev. </a:t>
            </a:r>
            <a:r>
              <a:rPr lang="es-ES" sz="1000" dirty="0" err="1" smtClean="0"/>
              <a:t>Lett</a:t>
            </a:r>
            <a:r>
              <a:rPr lang="es-ES" sz="1000" dirty="0" smtClean="0"/>
              <a:t>., 118:092503,2017.</a:t>
            </a:r>
            <a:endParaRPr lang="en-US" sz="1000" dirty="0" smtClean="0">
              <a:latin typeface="Arial" pitchFamily="34" charset="0"/>
              <a:cs typeface="Arial" pitchFamily="34" charset="0"/>
            </a:endParaRPr>
          </a:p>
          <a:p>
            <a:r>
              <a:rPr lang="en-US" sz="1000" b="1" dirty="0" smtClean="0">
                <a:latin typeface="Arial" pitchFamily="34" charset="0"/>
                <a:cs typeface="Arial" pitchFamily="34" charset="0"/>
              </a:rPr>
              <a:t>[RBB+02]</a:t>
            </a:r>
            <a:r>
              <a:rPr lang="en-US" sz="1000" dirty="0" smtClean="0">
                <a:latin typeface="Arial" pitchFamily="34" charset="0"/>
                <a:cs typeface="Arial" pitchFamily="34" charset="0"/>
              </a:rPr>
              <a:t>	</a:t>
            </a:r>
            <a:r>
              <a:rPr lang="es-ES" sz="1000" dirty="0" smtClean="0">
                <a:latin typeface="Arial" pitchFamily="34" charset="0"/>
                <a:cs typeface="Arial" pitchFamily="34" charset="0"/>
              </a:rPr>
              <a:t>D. C. </a:t>
            </a:r>
            <a:r>
              <a:rPr lang="es-ES" sz="1000" dirty="0" err="1" smtClean="0">
                <a:latin typeface="Arial" pitchFamily="34" charset="0"/>
                <a:cs typeface="Arial" pitchFamily="34" charset="0"/>
              </a:rPr>
              <a:t>Radford</a:t>
            </a:r>
            <a:r>
              <a:rPr lang="es-ES" sz="1000" dirty="0" smtClean="0">
                <a:latin typeface="Arial" pitchFamily="34" charset="0"/>
                <a:cs typeface="Arial" pitchFamily="34" charset="0"/>
              </a:rPr>
              <a:t> </a:t>
            </a:r>
            <a:r>
              <a:rPr lang="es-ES" sz="1000" i="1" dirty="0" smtClean="0">
                <a:latin typeface="Arial" pitchFamily="34" charset="0"/>
                <a:cs typeface="Arial" pitchFamily="34" charset="0"/>
              </a:rPr>
              <a:t>et al</a:t>
            </a:r>
            <a:r>
              <a:rPr lang="es-ES" sz="1000" dirty="0" smtClean="0">
                <a:latin typeface="Arial" pitchFamily="34" charset="0"/>
                <a:cs typeface="Arial" pitchFamily="34" charset="0"/>
              </a:rPr>
              <a:t>.. </a:t>
            </a:r>
            <a:r>
              <a:rPr lang="es-ES" sz="1000" dirty="0" smtClean="0"/>
              <a:t>Coulomb </a:t>
            </a:r>
            <a:r>
              <a:rPr lang="es-ES" sz="1000" dirty="0" err="1" smtClean="0"/>
              <a:t>excitation</a:t>
            </a:r>
            <a:r>
              <a:rPr lang="es-ES" sz="1000" dirty="0" smtClean="0"/>
              <a:t> of </a:t>
            </a:r>
            <a:r>
              <a:rPr lang="es-ES" sz="1000" dirty="0" err="1" smtClean="0"/>
              <a:t>radioactive</a:t>
            </a:r>
            <a:r>
              <a:rPr lang="es-ES" sz="1000" dirty="0" smtClean="0"/>
              <a:t> </a:t>
            </a:r>
            <a:r>
              <a:rPr lang="en-US" sz="1000" baseline="30000" dirty="0" smtClean="0"/>
              <a:t>132;134;136</a:t>
            </a:r>
            <a:r>
              <a:rPr lang="en-US" sz="1000" dirty="0" smtClean="0"/>
              <a:t>Te beams and the low B(E2) of </a:t>
            </a:r>
            <a:r>
              <a:rPr lang="en-US" sz="1000" baseline="30000" dirty="0" smtClean="0"/>
              <a:t>136</a:t>
            </a:r>
            <a:r>
              <a:rPr lang="en-US" sz="1000" dirty="0" smtClean="0"/>
              <a:t>Te. </a:t>
            </a:r>
            <a:r>
              <a:rPr lang="es-ES" sz="1000" dirty="0" err="1" smtClean="0"/>
              <a:t>Phys</a:t>
            </a:r>
            <a:r>
              <a:rPr lang="es-ES" sz="1000" dirty="0" smtClean="0"/>
              <a:t>. Rev. </a:t>
            </a:r>
            <a:r>
              <a:rPr lang="es-ES" sz="1000" dirty="0" err="1" smtClean="0"/>
              <a:t>Lett</a:t>
            </a:r>
            <a:r>
              <a:rPr lang="es-ES" sz="1000" dirty="0" smtClean="0"/>
              <a:t>., 88:222501, 2002.</a:t>
            </a:r>
          </a:p>
          <a:p>
            <a:r>
              <a:rPr lang="es-ES" sz="1000" b="1" dirty="0" smtClean="0">
                <a:latin typeface="Arial" pitchFamily="34" charset="0"/>
                <a:cs typeface="Arial" pitchFamily="34" charset="0"/>
              </a:rPr>
              <a:t>[DRP+11]	</a:t>
            </a:r>
            <a:r>
              <a:rPr lang="es-ES" sz="1000" dirty="0" smtClean="0"/>
              <a:t>M. </a:t>
            </a:r>
            <a:r>
              <a:rPr lang="es-ES" sz="1000" dirty="0" err="1" smtClean="0"/>
              <a:t>Danchev</a:t>
            </a:r>
            <a:r>
              <a:rPr lang="es-ES" sz="1000" dirty="0" smtClean="0"/>
              <a:t> </a:t>
            </a:r>
            <a:r>
              <a:rPr lang="es-ES" sz="1000" i="1" dirty="0" smtClean="0"/>
              <a:t>et al.</a:t>
            </a:r>
            <a:r>
              <a:rPr lang="es-ES" sz="1000" dirty="0" smtClean="0"/>
              <a:t>. </a:t>
            </a:r>
            <a:r>
              <a:rPr lang="es-ES" sz="1000" dirty="0" err="1" smtClean="0"/>
              <a:t>One-phonon</a:t>
            </a:r>
            <a:r>
              <a:rPr lang="es-ES" sz="1000" dirty="0" smtClean="0"/>
              <a:t> </a:t>
            </a:r>
            <a:r>
              <a:rPr lang="es-ES" sz="1000" dirty="0" err="1" smtClean="0"/>
              <a:t>isovector</a:t>
            </a:r>
            <a:r>
              <a:rPr lang="es-ES" sz="1000" dirty="0" smtClean="0"/>
              <a:t> 2</a:t>
            </a:r>
            <a:r>
              <a:rPr lang="es-ES" sz="1000" baseline="30000" dirty="0" smtClean="0"/>
              <a:t>+</a:t>
            </a:r>
            <a:r>
              <a:rPr lang="es-ES" sz="1000" baseline="-25000" dirty="0" smtClean="0"/>
              <a:t>1</a:t>
            </a:r>
            <a:r>
              <a:rPr lang="es-ES" sz="1000" dirty="0" smtClean="0"/>
              <a:t>;</a:t>
            </a:r>
            <a:r>
              <a:rPr lang="es-ES" sz="1000" baseline="-25000" dirty="0" smtClean="0"/>
              <a:t>MS</a:t>
            </a:r>
            <a:r>
              <a:rPr lang="es-ES" sz="1000" dirty="0" smtClean="0"/>
              <a:t> </a:t>
            </a:r>
            <a:r>
              <a:rPr lang="es-ES" sz="1000" dirty="0" err="1" smtClean="0"/>
              <a:t>state</a:t>
            </a:r>
            <a:r>
              <a:rPr lang="es-ES" sz="1000" dirty="0" smtClean="0"/>
              <a:t> in </a:t>
            </a:r>
            <a:r>
              <a:rPr lang="es-ES" sz="1000" dirty="0" err="1" smtClean="0"/>
              <a:t>the</a:t>
            </a:r>
            <a:r>
              <a:rPr lang="es-ES" sz="1000" dirty="0" smtClean="0"/>
              <a:t> </a:t>
            </a:r>
            <a:r>
              <a:rPr lang="es-ES" sz="1000" dirty="0" err="1" smtClean="0"/>
              <a:t>neutron-rich</a:t>
            </a:r>
            <a:r>
              <a:rPr lang="es-ES" sz="1000" dirty="0" smtClean="0"/>
              <a:t> </a:t>
            </a:r>
            <a:r>
              <a:rPr lang="es-ES" sz="1000" dirty="0" err="1" smtClean="0"/>
              <a:t>nucleus</a:t>
            </a:r>
            <a:r>
              <a:rPr lang="es-ES" sz="1000" dirty="0" smtClean="0"/>
              <a:t> </a:t>
            </a:r>
            <a:r>
              <a:rPr lang="es-ES" sz="1000" baseline="30000" dirty="0" smtClean="0"/>
              <a:t>132</a:t>
            </a:r>
            <a:r>
              <a:rPr lang="es-ES" sz="1000" dirty="0" smtClean="0"/>
              <a:t>Te. </a:t>
            </a:r>
            <a:r>
              <a:rPr lang="es-ES" sz="1000" dirty="0" err="1" smtClean="0"/>
              <a:t>Phys</a:t>
            </a:r>
            <a:r>
              <a:rPr lang="es-ES" sz="1000" dirty="0" smtClean="0"/>
              <a:t>. Rev. C., 84:061306, 2011.</a:t>
            </a:r>
          </a:p>
          <a:p>
            <a:r>
              <a:rPr lang="es-ES" sz="1000" b="1" dirty="0" smtClean="0">
                <a:latin typeface="Arial" pitchFamily="34" charset="0"/>
                <a:cs typeface="Arial" pitchFamily="34" charset="0"/>
              </a:rPr>
              <a:t>[F+08]	</a:t>
            </a:r>
            <a:r>
              <a:rPr lang="da-DK" sz="1000" dirty="0" smtClean="0"/>
              <a:t>L. M. Fraile </a:t>
            </a:r>
            <a:r>
              <a:rPr lang="da-DK" sz="1000" i="1" dirty="0" smtClean="0"/>
              <a:t>et al.</a:t>
            </a:r>
            <a:r>
              <a:rPr lang="da-DK" sz="1000" dirty="0" smtClean="0"/>
              <a:t>. </a:t>
            </a:r>
            <a:r>
              <a:rPr lang="en-US" sz="1000" dirty="0" smtClean="0"/>
              <a:t>INPC 2007 proceedings. </a:t>
            </a:r>
            <a:r>
              <a:rPr lang="en-US" sz="1000" dirty="0" err="1" smtClean="0"/>
              <a:t>Nucl</a:t>
            </a:r>
            <a:r>
              <a:rPr lang="en-US" sz="1000" dirty="0" smtClean="0"/>
              <a:t>. Phys. A, 805:218, 2008.</a:t>
            </a:r>
          </a:p>
          <a:p>
            <a:r>
              <a:rPr lang="en-US" sz="1000" b="1" dirty="0" smtClean="0">
                <a:latin typeface="Arial" pitchFamily="34" charset="0"/>
                <a:cs typeface="Arial" pitchFamily="34" charset="0"/>
              </a:rPr>
              <a:t>[RBB+02]	</a:t>
            </a:r>
            <a:r>
              <a:rPr lang="es-ES" sz="1000" dirty="0" smtClean="0"/>
              <a:t>D. C. </a:t>
            </a:r>
            <a:r>
              <a:rPr lang="es-ES" sz="1000" dirty="0" err="1" smtClean="0"/>
              <a:t>Radford</a:t>
            </a:r>
            <a:r>
              <a:rPr lang="es-ES" sz="1000" dirty="0" smtClean="0"/>
              <a:t> </a:t>
            </a:r>
            <a:r>
              <a:rPr lang="es-ES" sz="1000" i="1" dirty="0" smtClean="0"/>
              <a:t>et al</a:t>
            </a:r>
            <a:r>
              <a:rPr lang="es-ES" sz="1000" dirty="0" smtClean="0"/>
              <a:t>.. Coulomb </a:t>
            </a:r>
            <a:r>
              <a:rPr lang="es-ES" sz="1000" dirty="0" err="1" smtClean="0"/>
              <a:t>excitation</a:t>
            </a:r>
            <a:r>
              <a:rPr lang="es-ES" sz="1000" dirty="0" smtClean="0"/>
              <a:t> of </a:t>
            </a:r>
            <a:r>
              <a:rPr lang="es-ES" sz="1000" dirty="0" err="1" smtClean="0"/>
              <a:t>radioactive</a:t>
            </a:r>
            <a:r>
              <a:rPr lang="es-ES" sz="1000" dirty="0" smtClean="0"/>
              <a:t> </a:t>
            </a:r>
            <a:r>
              <a:rPr lang="en-US" sz="1000" baseline="30000" dirty="0" smtClean="0"/>
              <a:t>132;134;136</a:t>
            </a:r>
            <a:r>
              <a:rPr lang="en-US" sz="1000" dirty="0" smtClean="0"/>
              <a:t>Te beams and the low B(E2) of </a:t>
            </a:r>
            <a:r>
              <a:rPr lang="en-US" sz="1000" baseline="30000" dirty="0" smtClean="0"/>
              <a:t>136</a:t>
            </a:r>
            <a:r>
              <a:rPr lang="en-US" sz="1000" dirty="0" smtClean="0"/>
              <a:t>Te. </a:t>
            </a:r>
            <a:r>
              <a:rPr lang="es-ES" sz="1000" dirty="0" err="1" smtClean="0"/>
              <a:t>Phys</a:t>
            </a:r>
            <a:r>
              <a:rPr lang="es-ES" sz="1000" dirty="0" smtClean="0"/>
              <a:t>. Rev. </a:t>
            </a:r>
            <a:r>
              <a:rPr lang="es-ES" sz="1000" dirty="0" err="1" smtClean="0"/>
              <a:t>Lett</a:t>
            </a:r>
            <a:r>
              <a:rPr lang="es-ES" sz="1000" dirty="0" smtClean="0"/>
              <a:t>., 88:222501.</a:t>
            </a:r>
            <a:endParaRPr lang="en-US" sz="1000" b="1" dirty="0" smtClean="0">
              <a:latin typeface="Arial" pitchFamily="34" charset="0"/>
              <a:cs typeface="Arial" pitchFamily="34" charset="0"/>
            </a:endParaRPr>
          </a:p>
        </p:txBody>
      </p:sp>
    </p:spTree>
  </p:cSld>
  <p:clrMapOvr>
    <a:masterClrMapping/>
  </p:clrMapOvr>
  <p:transition spd="slow">
    <p:pull dir="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547664" y="116632"/>
            <a:ext cx="7812360" cy="677108"/>
          </a:xfrm>
          <a:prstGeom prst="rect">
            <a:avLst/>
          </a:prstGeom>
          <a:noFill/>
          <a:ln w="9525">
            <a:noFill/>
            <a:miter lim="800000"/>
            <a:headEnd/>
            <a:tailEnd/>
          </a:ln>
        </p:spPr>
        <p:txBody>
          <a:bodyPr wrap="square">
            <a:spAutoFit/>
          </a:bodyPr>
          <a:lstStyle/>
          <a:p>
            <a:pPr algn="ctr"/>
            <a:r>
              <a:rPr lang="en-GB" sz="3700" b="1" dirty="0" smtClean="0">
                <a:solidFill>
                  <a:srgbClr val="B80000"/>
                </a:solidFill>
                <a:effectLst>
                  <a:outerShdw blurRad="38100" dist="38100" dir="2700000" algn="tl">
                    <a:srgbClr val="000000">
                      <a:alpha val="43137"/>
                    </a:srgbClr>
                  </a:outerShdw>
                </a:effectLst>
              </a:rPr>
              <a:t>Lifetime measurements in</a:t>
            </a:r>
            <a:r>
              <a:rPr lang="en-GB" sz="3700" b="1" baseline="30000" dirty="0" smtClean="0">
                <a:solidFill>
                  <a:srgbClr val="B80000"/>
                </a:solidFill>
                <a:effectLst>
                  <a:outerShdw blurRad="38100" dist="38100" dir="2700000" algn="tl">
                    <a:srgbClr val="000000">
                      <a:alpha val="43137"/>
                    </a:srgbClr>
                  </a:outerShdw>
                </a:effectLst>
              </a:rPr>
              <a:t>136</a:t>
            </a:r>
            <a:r>
              <a:rPr lang="en-GB" sz="3700" b="1" dirty="0" smtClean="0">
                <a:solidFill>
                  <a:srgbClr val="B80000"/>
                </a:solidFill>
                <a:effectLst>
                  <a:outerShdw blurRad="38100" dist="38100" dir="2700000" algn="tl">
                    <a:srgbClr val="000000">
                      <a:alpha val="43137"/>
                    </a:srgbClr>
                  </a:outerShdw>
                </a:effectLst>
              </a:rPr>
              <a:t>Te</a:t>
            </a:r>
            <a:endParaRPr lang="es-ES_tradnl" sz="3700" b="1" dirty="0">
              <a:solidFill>
                <a:srgbClr val="B80000"/>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 sz="1100" b="1" i="1" dirty="0" err="1" smtClean="0">
                <a:solidFill>
                  <a:schemeClr val="tx1">
                    <a:lumMod val="65000"/>
                    <a:lumOff val="35000"/>
                  </a:schemeClr>
                </a:solidFill>
                <a:latin typeface="Arial" charset="0"/>
                <a:cs typeface="Arial" charset="0"/>
              </a:rPr>
              <a:t>PhD</a:t>
            </a:r>
            <a:r>
              <a:rPr lang="es-ES" sz="1100" b="1" i="1" dirty="0" smtClean="0">
                <a:solidFill>
                  <a:schemeClr val="tx1">
                    <a:lumMod val="65000"/>
                    <a:lumOff val="35000"/>
                  </a:schemeClr>
                </a:solidFill>
                <a:latin typeface="Arial" charset="0"/>
                <a:cs typeface="Arial" charset="0"/>
              </a:rPr>
              <a:t> </a:t>
            </a:r>
            <a:r>
              <a:rPr lang="es-ES" sz="1100" b="1" i="1" dirty="0" err="1" smtClean="0">
                <a:solidFill>
                  <a:schemeClr val="tx1">
                    <a:lumMod val="65000"/>
                    <a:lumOff val="35000"/>
                  </a:schemeClr>
                </a:solidFill>
                <a:latin typeface="Arial" charset="0"/>
                <a:cs typeface="Arial" charset="0"/>
              </a:rPr>
              <a:t>dissertation</a:t>
            </a:r>
            <a:r>
              <a:rPr lang="es-ES" sz="1100" b="1" i="1" dirty="0" smtClean="0">
                <a:solidFill>
                  <a:schemeClr val="tx1">
                    <a:lumMod val="65000"/>
                    <a:lumOff val="35000"/>
                  </a:schemeClr>
                </a:solidFill>
                <a:latin typeface="Arial" charset="0"/>
                <a:cs typeface="Arial" charset="0"/>
              </a:rPr>
              <a:t> V. Vedia. </a:t>
            </a:r>
            <a:r>
              <a:rPr lang="en-US" sz="1100" b="1" i="1" dirty="0" smtClean="0">
                <a:solidFill>
                  <a:schemeClr val="tx1">
                    <a:lumMod val="65000"/>
                    <a:lumOff val="35000"/>
                  </a:schemeClr>
                </a:solidFill>
                <a:latin typeface="Arial" charset="0"/>
                <a:cs typeface="Arial" charset="0"/>
              </a:rPr>
              <a:t>Fast-timing investigation with LaBr3(Ce) arrays: detector optimization and measurements in </a:t>
            </a:r>
            <a:r>
              <a:rPr lang="en-US" sz="1100" b="1" i="1" baseline="30000" dirty="0" smtClean="0">
                <a:solidFill>
                  <a:schemeClr val="tx1">
                    <a:lumMod val="65000"/>
                    <a:lumOff val="35000"/>
                  </a:schemeClr>
                </a:solidFill>
                <a:latin typeface="Arial" charset="0"/>
                <a:cs typeface="Arial" charset="0"/>
              </a:rPr>
              <a:t>136</a:t>
            </a:r>
            <a:r>
              <a:rPr lang="en-US" sz="1100" b="1" i="1" dirty="0" smtClean="0">
                <a:solidFill>
                  <a:schemeClr val="tx1">
                    <a:lumMod val="65000"/>
                    <a:lumOff val="35000"/>
                  </a:schemeClr>
                </a:solidFill>
                <a:latin typeface="Arial" charset="0"/>
                <a:cs typeface="Arial" charset="0"/>
              </a:rPr>
              <a:t>Te</a:t>
            </a:r>
            <a:endParaRPr lang="es-ES" sz="1100" b="1" i="1" dirty="0" smtClean="0">
              <a:solidFill>
                <a:schemeClr val="tx1">
                  <a:lumMod val="65000"/>
                  <a:lumOff val="35000"/>
                </a:schemeClr>
              </a:solidFill>
              <a:latin typeface="Arial" charset="0"/>
              <a:cs typeface="Arial" charset="0"/>
            </a:endParaRPr>
          </a:p>
        </p:txBody>
      </p:sp>
      <p:sp>
        <p:nvSpPr>
          <p:cNvPr id="18" name="30 Marcador de número de diapositiva"/>
          <p:cNvSpPr>
            <a:spLocks noGrp="1"/>
          </p:cNvSpPr>
          <p:nvPr>
            <p:ph type="sldNum" sz="quarter" idx="12"/>
          </p:nvPr>
        </p:nvSpPr>
        <p:spPr>
          <a:xfrm>
            <a:off x="8748464" y="6592267"/>
            <a:ext cx="395536" cy="365125"/>
          </a:xfrm>
        </p:spPr>
        <p:txBody>
          <a:bodyPr/>
          <a:lstStyle/>
          <a:p>
            <a:pPr>
              <a:defRPr/>
            </a:pPr>
            <a:fld id="{98A2EE96-BED7-4DAD-871F-BA89A52F8872}" type="slidenum">
              <a:rPr lang="es-ES" b="1" smtClean="0">
                <a:solidFill>
                  <a:schemeClr val="tx1"/>
                </a:solidFill>
              </a:rPr>
              <a:pPr>
                <a:defRPr/>
              </a:pPr>
              <a:t>77</a:t>
            </a:fld>
            <a:endParaRPr lang="es-ES" b="1" dirty="0">
              <a:solidFill>
                <a:schemeClr val="tx1"/>
              </a:solidFill>
            </a:endParaRPr>
          </a:p>
        </p:txBody>
      </p:sp>
      <p:sp>
        <p:nvSpPr>
          <p:cNvPr id="13" name="8 CuadroTexto"/>
          <p:cNvSpPr txBox="1">
            <a:spLocks noChangeArrowheads="1"/>
          </p:cNvSpPr>
          <p:nvPr/>
        </p:nvSpPr>
        <p:spPr bwMode="auto">
          <a:xfrm>
            <a:off x="107504" y="980728"/>
            <a:ext cx="7848872" cy="584775"/>
          </a:xfrm>
          <a:prstGeom prst="rect">
            <a:avLst/>
          </a:prstGeom>
          <a:noFill/>
          <a:ln w="9525">
            <a:noFill/>
            <a:miter lim="800000"/>
            <a:headEnd/>
            <a:tailEnd/>
          </a:ln>
        </p:spPr>
        <p:txBody>
          <a:bodyPr wrap="square">
            <a:spAutoFit/>
          </a:bodyPr>
          <a:lstStyle/>
          <a:p>
            <a:pPr>
              <a:buFont typeface="Wingdings" pitchFamily="2" charset="2"/>
              <a:buChar char="Ø"/>
            </a:pPr>
            <a:r>
              <a:rPr lang="en-GB" sz="3200" b="1" dirty="0"/>
              <a:t> </a:t>
            </a:r>
            <a:r>
              <a:rPr lang="en-GB" sz="3000" b="1" dirty="0" smtClean="0">
                <a:solidFill>
                  <a:srgbClr val="060ABA"/>
                </a:solidFill>
              </a:rPr>
              <a:t>Conclusions</a:t>
            </a:r>
            <a:r>
              <a:rPr lang="en-GB" sz="3000" b="1" dirty="0" smtClean="0"/>
              <a:t> </a:t>
            </a:r>
            <a:endParaRPr lang="es-ES_tradnl" sz="3000" dirty="0"/>
          </a:p>
        </p:txBody>
      </p:sp>
      <p:sp>
        <p:nvSpPr>
          <p:cNvPr id="8" name="Text Box 16"/>
          <p:cNvSpPr txBox="1">
            <a:spLocks noChangeArrowheads="1"/>
          </p:cNvSpPr>
          <p:nvPr/>
        </p:nvSpPr>
        <p:spPr bwMode="auto">
          <a:xfrm>
            <a:off x="179512" y="1559719"/>
            <a:ext cx="8856984" cy="4647396"/>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pPr>
              <a:buFont typeface="Wingdings" pitchFamily="2" charset="2"/>
              <a:buChar char="ü"/>
            </a:pPr>
            <a:r>
              <a:rPr lang="en-US" sz="1600" dirty="0" smtClean="0">
                <a:solidFill>
                  <a:srgbClr val="920000"/>
                </a:solidFill>
              </a:rPr>
              <a:t>Theoretical calculations for the 2</a:t>
            </a:r>
            <a:r>
              <a:rPr lang="en-US" sz="1600" baseline="30000" dirty="0" smtClean="0">
                <a:solidFill>
                  <a:srgbClr val="920000"/>
                </a:solidFill>
              </a:rPr>
              <a:t>+</a:t>
            </a:r>
            <a:r>
              <a:rPr lang="en-US" sz="1600" baseline="-25000" dirty="0" smtClean="0">
                <a:solidFill>
                  <a:srgbClr val="920000"/>
                </a:solidFill>
              </a:rPr>
              <a:t>1</a:t>
            </a:r>
            <a:r>
              <a:rPr lang="en-US" sz="1600" dirty="0" smtClean="0">
                <a:solidFill>
                  <a:srgbClr val="920000"/>
                </a:solidFill>
              </a:rPr>
              <a:t> lifetime (</a:t>
            </a:r>
            <a:r>
              <a:rPr lang="en-US" sz="1600" dirty="0" smtClean="0">
                <a:solidFill>
                  <a:srgbClr val="920000"/>
                </a:solidFill>
                <a:latin typeface="Symbol" pitchFamily="18" charset="2"/>
              </a:rPr>
              <a:t>t</a:t>
            </a:r>
            <a:r>
              <a:rPr lang="en-US" sz="1600" baseline="-25000" dirty="0" smtClean="0">
                <a:solidFill>
                  <a:srgbClr val="920000"/>
                </a:solidFill>
              </a:rPr>
              <a:t>2+</a:t>
            </a:r>
            <a:r>
              <a:rPr lang="en-US" sz="1600" dirty="0" smtClean="0">
                <a:solidFill>
                  <a:srgbClr val="920000"/>
                </a:solidFill>
              </a:rPr>
              <a:t>): </a:t>
            </a:r>
            <a:r>
              <a:rPr lang="en-US" sz="1600" dirty="0" smtClean="0"/>
              <a:t>Among the several different theoretical calculations</a:t>
            </a:r>
            <a:r>
              <a:rPr lang="en-US" sz="1600" dirty="0" smtClean="0">
                <a:solidFill>
                  <a:srgbClr val="920000"/>
                </a:solidFill>
              </a:rPr>
              <a:t> </a:t>
            </a:r>
            <a:r>
              <a:rPr lang="en-US" sz="1600" dirty="0" smtClean="0"/>
              <a:t>the experimental value of 2</a:t>
            </a:r>
            <a:r>
              <a:rPr lang="en-US" sz="1600" baseline="30000" dirty="0" smtClean="0"/>
              <a:t>+</a:t>
            </a:r>
            <a:r>
              <a:rPr lang="en-US" sz="1600" baseline="-25000" dirty="0" smtClean="0"/>
              <a:t>1</a:t>
            </a:r>
            <a:r>
              <a:rPr lang="en-US" sz="1600" dirty="0" smtClean="0"/>
              <a:t>=34(8) ps is in best agreement with the Shell-model values from by S. D. </a:t>
            </a:r>
            <a:r>
              <a:rPr lang="en-US" sz="1600" dirty="0" err="1" smtClean="0"/>
              <a:t>Bianco</a:t>
            </a:r>
            <a:r>
              <a:rPr lang="en-US" sz="1600" dirty="0" smtClean="0"/>
              <a:t> and coworkers in [BLIA+13] and N. Shimizu et al. in [SOMH04] and with the </a:t>
            </a:r>
            <a:r>
              <a:rPr lang="en-US" sz="1600" dirty="0" smtClean="0">
                <a:latin typeface="Symbol" pitchFamily="18" charset="2"/>
              </a:rPr>
              <a:t>a</a:t>
            </a:r>
            <a:r>
              <a:rPr lang="en-US" sz="1600" dirty="0" smtClean="0"/>
              <a:t>-cluster model from [WPX13]. The higher B(E2) points towards a higher proton contribution of the first 2</a:t>
            </a:r>
            <a:r>
              <a:rPr lang="en-US" sz="1600" baseline="30000" dirty="0" smtClean="0"/>
              <a:t>+</a:t>
            </a:r>
            <a:r>
              <a:rPr lang="en-US" sz="1600" dirty="0" smtClean="0"/>
              <a:t> in </a:t>
            </a:r>
            <a:r>
              <a:rPr lang="en-US" sz="1600" baseline="30000" dirty="0" smtClean="0"/>
              <a:t>136</a:t>
            </a:r>
            <a:r>
              <a:rPr lang="en-US" sz="1600" dirty="0" smtClean="0"/>
              <a:t>Te with respect to previous </a:t>
            </a:r>
            <a:r>
              <a:rPr lang="es-ES" sz="1600" dirty="0" err="1" smtClean="0"/>
              <a:t>assessment</a:t>
            </a:r>
            <a:r>
              <a:rPr lang="es-ES" sz="1600" dirty="0" smtClean="0"/>
              <a:t>.</a:t>
            </a:r>
          </a:p>
          <a:p>
            <a:pPr>
              <a:spcBef>
                <a:spcPts val="1200"/>
              </a:spcBef>
              <a:buFont typeface="Wingdings" pitchFamily="2" charset="2"/>
              <a:buChar char="ü"/>
            </a:pPr>
            <a:r>
              <a:rPr lang="en-US" sz="1600" dirty="0" smtClean="0">
                <a:solidFill>
                  <a:srgbClr val="920000"/>
                </a:solidFill>
                <a:latin typeface="Arial" pitchFamily="34" charset="0"/>
                <a:cs typeface="Arial" pitchFamily="34" charset="0"/>
              </a:rPr>
              <a:t>Lifetime value of the </a:t>
            </a:r>
            <a:r>
              <a:rPr lang="en-US" sz="1600" dirty="0" smtClean="0">
                <a:solidFill>
                  <a:srgbClr val="920000"/>
                </a:solidFill>
              </a:rPr>
              <a:t>4</a:t>
            </a:r>
            <a:r>
              <a:rPr lang="en-US" sz="1600" baseline="30000" dirty="0" smtClean="0">
                <a:solidFill>
                  <a:srgbClr val="920000"/>
                </a:solidFill>
              </a:rPr>
              <a:t>+</a:t>
            </a:r>
            <a:r>
              <a:rPr lang="en-US" sz="1600" baseline="-25000" dirty="0" smtClean="0">
                <a:solidFill>
                  <a:srgbClr val="920000"/>
                </a:solidFill>
              </a:rPr>
              <a:t>1</a:t>
            </a:r>
            <a:r>
              <a:rPr lang="en-US" sz="1600" dirty="0" smtClean="0">
                <a:solidFill>
                  <a:srgbClr val="920000"/>
                </a:solidFill>
              </a:rPr>
              <a:t> state: </a:t>
            </a:r>
            <a:r>
              <a:rPr lang="en-US" sz="1600" dirty="0" smtClean="0"/>
              <a:t>We have measured the lifetime of the 4</a:t>
            </a:r>
            <a:r>
              <a:rPr lang="en-US" sz="1600" baseline="30000" dirty="0" smtClean="0"/>
              <a:t>+</a:t>
            </a:r>
            <a:r>
              <a:rPr lang="en-US" sz="1600" baseline="-25000" dirty="0" smtClean="0"/>
              <a:t>1</a:t>
            </a:r>
            <a:r>
              <a:rPr lang="en-US" sz="1600" dirty="0" smtClean="0"/>
              <a:t> state, </a:t>
            </a:r>
            <a:r>
              <a:rPr lang="en-US" sz="1600" dirty="0" smtClean="0">
                <a:latin typeface="Symbol" pitchFamily="18" charset="2"/>
              </a:rPr>
              <a:t>t</a:t>
            </a:r>
            <a:r>
              <a:rPr lang="en-US" sz="1600" baseline="-25000" dirty="0" smtClean="0"/>
              <a:t>4+</a:t>
            </a:r>
            <a:r>
              <a:rPr lang="en-US" sz="1600" dirty="0" smtClean="0"/>
              <a:t>= =85(11) ps and it is found in agreement with the previously reported value </a:t>
            </a:r>
            <a:r>
              <a:rPr lang="en-US" sz="1600" dirty="0" smtClean="0">
                <a:latin typeface="Symbol" pitchFamily="18" charset="2"/>
              </a:rPr>
              <a:t>t</a:t>
            </a:r>
            <a:r>
              <a:rPr lang="en-US" sz="1600" baseline="-25000" dirty="0" smtClean="0"/>
              <a:t>4+</a:t>
            </a:r>
            <a:r>
              <a:rPr lang="en-US" sz="1600" dirty="0" smtClean="0"/>
              <a:t>=100(15) ps from J. </a:t>
            </a:r>
            <a:r>
              <a:rPr lang="en-US" sz="1600" dirty="0" err="1" smtClean="0"/>
              <a:t>Allmond</a:t>
            </a:r>
            <a:r>
              <a:rPr lang="en-US" sz="1600" dirty="0" smtClean="0"/>
              <a:t> </a:t>
            </a:r>
            <a:r>
              <a:rPr lang="es-ES" sz="1600" dirty="0" smtClean="0"/>
              <a:t>and </a:t>
            </a:r>
            <a:r>
              <a:rPr lang="es-ES" sz="1600" dirty="0" err="1" smtClean="0"/>
              <a:t>coworkers</a:t>
            </a:r>
            <a:r>
              <a:rPr lang="es-ES" sz="1600" dirty="0" smtClean="0"/>
              <a:t> [ASB+17].</a:t>
            </a:r>
          </a:p>
          <a:p>
            <a:pPr>
              <a:spcBef>
                <a:spcPts val="1200"/>
              </a:spcBef>
              <a:buFont typeface="Wingdings" pitchFamily="2" charset="2"/>
              <a:buChar char="ü"/>
            </a:pPr>
            <a:r>
              <a:rPr lang="es-ES" sz="1600" dirty="0" err="1" smtClean="0">
                <a:solidFill>
                  <a:srgbClr val="920000"/>
                </a:solidFill>
              </a:rPr>
              <a:t>Lifetimes</a:t>
            </a:r>
            <a:r>
              <a:rPr lang="es-ES" sz="1600" dirty="0" smtClean="0">
                <a:solidFill>
                  <a:srgbClr val="920000"/>
                </a:solidFill>
              </a:rPr>
              <a:t> of </a:t>
            </a:r>
            <a:r>
              <a:rPr lang="es-ES" sz="1600" dirty="0" err="1" smtClean="0">
                <a:solidFill>
                  <a:srgbClr val="920000"/>
                </a:solidFill>
              </a:rPr>
              <a:t>the</a:t>
            </a:r>
            <a:r>
              <a:rPr lang="es-ES" sz="1600" dirty="0" smtClean="0">
                <a:solidFill>
                  <a:srgbClr val="920000"/>
                </a:solidFill>
              </a:rPr>
              <a:t> </a:t>
            </a:r>
            <a:r>
              <a:rPr lang="en-US" sz="1600" dirty="0" smtClean="0">
                <a:solidFill>
                  <a:srgbClr val="920000"/>
                </a:solidFill>
              </a:rPr>
              <a:t>6</a:t>
            </a:r>
            <a:r>
              <a:rPr lang="en-US" sz="1600" baseline="30000" dirty="0" smtClean="0">
                <a:solidFill>
                  <a:srgbClr val="920000"/>
                </a:solidFill>
              </a:rPr>
              <a:t>+</a:t>
            </a:r>
            <a:r>
              <a:rPr lang="en-US" sz="1600" baseline="-25000" dirty="0" smtClean="0">
                <a:solidFill>
                  <a:srgbClr val="920000"/>
                </a:solidFill>
              </a:rPr>
              <a:t>1</a:t>
            </a:r>
            <a:r>
              <a:rPr lang="en-US" sz="1600" dirty="0" smtClean="0">
                <a:solidFill>
                  <a:srgbClr val="920000"/>
                </a:solidFill>
              </a:rPr>
              <a:t> and 8</a:t>
            </a:r>
            <a:r>
              <a:rPr lang="en-US" sz="1600" baseline="30000" dirty="0" smtClean="0">
                <a:solidFill>
                  <a:srgbClr val="920000"/>
                </a:solidFill>
              </a:rPr>
              <a:t>+</a:t>
            </a:r>
            <a:r>
              <a:rPr lang="en-US" sz="1600" baseline="-25000" dirty="0" smtClean="0">
                <a:solidFill>
                  <a:srgbClr val="920000"/>
                </a:solidFill>
              </a:rPr>
              <a:t>1</a:t>
            </a:r>
            <a:r>
              <a:rPr lang="en-US" sz="1600" dirty="0" smtClean="0">
                <a:solidFill>
                  <a:srgbClr val="920000"/>
                </a:solidFill>
              </a:rPr>
              <a:t> states measured for the first time: </a:t>
            </a:r>
            <a:r>
              <a:rPr lang="en-US" sz="1600" dirty="0" smtClean="0"/>
              <a:t>The lifetimes of the 6</a:t>
            </a:r>
            <a:r>
              <a:rPr lang="en-US" sz="1600" baseline="30000" dirty="0" smtClean="0"/>
              <a:t>+</a:t>
            </a:r>
            <a:r>
              <a:rPr lang="en-US" sz="1600" dirty="0" smtClean="0"/>
              <a:t> and 8</a:t>
            </a:r>
            <a:r>
              <a:rPr lang="en-US" sz="1600" baseline="30000" dirty="0" smtClean="0"/>
              <a:t>+</a:t>
            </a:r>
            <a:r>
              <a:rPr lang="en-US" sz="1600" dirty="0" smtClean="0"/>
              <a:t> states were measured here for the first time yielding values of </a:t>
            </a:r>
            <a:r>
              <a:rPr lang="en-US" sz="1600" dirty="0" smtClean="0">
                <a:latin typeface="Symbol" pitchFamily="18" charset="2"/>
              </a:rPr>
              <a:t>t</a:t>
            </a:r>
            <a:r>
              <a:rPr lang="en-US" sz="1600" baseline="-25000" dirty="0" smtClean="0"/>
              <a:t>6+</a:t>
            </a:r>
            <a:r>
              <a:rPr lang="en-US" sz="1600" dirty="0" smtClean="0"/>
              <a:t>=238(22) ps and </a:t>
            </a:r>
            <a:r>
              <a:rPr lang="en-US" sz="1600" dirty="0" smtClean="0">
                <a:latin typeface="Symbol" pitchFamily="18" charset="2"/>
              </a:rPr>
              <a:t>t</a:t>
            </a:r>
            <a:r>
              <a:rPr lang="en-US" sz="1600" baseline="-25000" dirty="0" smtClean="0"/>
              <a:t>8+</a:t>
            </a:r>
            <a:r>
              <a:rPr lang="en-US" sz="1600" dirty="0" smtClean="0"/>
              <a:t>≤14 ps, respectively.</a:t>
            </a:r>
          </a:p>
          <a:p>
            <a:pPr>
              <a:spcBef>
                <a:spcPts val="1200"/>
              </a:spcBef>
              <a:buFont typeface="Wingdings" pitchFamily="2" charset="2"/>
              <a:buChar char="ü"/>
            </a:pPr>
            <a:r>
              <a:rPr lang="en-US" sz="1600" dirty="0" smtClean="0">
                <a:solidFill>
                  <a:srgbClr val="920000"/>
                </a:solidFill>
              </a:rPr>
              <a:t>Complete set of B(E2) measurements:</a:t>
            </a:r>
            <a:r>
              <a:rPr lang="en-US" sz="1600" dirty="0" smtClean="0"/>
              <a:t> We provide a complete set of B(E2) measurements for the </a:t>
            </a:r>
            <a:r>
              <a:rPr lang="en-US" sz="1600" dirty="0" err="1" smtClean="0"/>
              <a:t>yrast</a:t>
            </a:r>
            <a:r>
              <a:rPr lang="en-US" sz="1600" dirty="0" smtClean="0"/>
              <a:t> g.s band from the 2</a:t>
            </a:r>
            <a:r>
              <a:rPr lang="en-US" sz="1600" baseline="30000" dirty="0" smtClean="0"/>
              <a:t>+</a:t>
            </a:r>
            <a:r>
              <a:rPr lang="en-US" sz="1600" dirty="0" smtClean="0"/>
              <a:t> to the 8</a:t>
            </a:r>
            <a:r>
              <a:rPr lang="en-US" sz="1600" baseline="30000" dirty="0" smtClean="0"/>
              <a:t>+</a:t>
            </a:r>
            <a:r>
              <a:rPr lang="en-US" sz="1600" dirty="0" smtClean="0"/>
              <a:t>.</a:t>
            </a:r>
          </a:p>
          <a:p>
            <a:pPr>
              <a:spcBef>
                <a:spcPts val="1200"/>
              </a:spcBef>
              <a:buFont typeface="Wingdings" pitchFamily="2" charset="2"/>
              <a:buChar char="ü"/>
            </a:pPr>
            <a:r>
              <a:rPr lang="en-US" sz="1600" dirty="0" smtClean="0">
                <a:solidFill>
                  <a:srgbClr val="920000"/>
                </a:solidFill>
              </a:rPr>
              <a:t>Theoretical calculations for the entire band:</a:t>
            </a:r>
            <a:r>
              <a:rPr lang="en-US" sz="1600" dirty="0" smtClean="0"/>
              <a:t> Most of the theoretical calculations have difficulties in simultaneously explaining </a:t>
            </a:r>
            <a:r>
              <a:rPr lang="es-ES" sz="1600" dirty="0" err="1" smtClean="0"/>
              <a:t>the</a:t>
            </a:r>
            <a:r>
              <a:rPr lang="es-ES" sz="1600" dirty="0" smtClean="0"/>
              <a:t> </a:t>
            </a:r>
            <a:r>
              <a:rPr lang="es-ES" sz="1600" dirty="0" err="1" smtClean="0"/>
              <a:t>depleted</a:t>
            </a:r>
            <a:r>
              <a:rPr lang="es-ES" sz="1600" dirty="0" smtClean="0"/>
              <a:t> </a:t>
            </a:r>
            <a:r>
              <a:rPr lang="en-US" sz="1600" dirty="0" smtClean="0"/>
              <a:t>B(E2; 0</a:t>
            </a:r>
            <a:r>
              <a:rPr lang="en-US" sz="1600" baseline="30000" dirty="0" smtClean="0"/>
              <a:t>+</a:t>
            </a:r>
            <a:r>
              <a:rPr lang="en-US" sz="1600" dirty="0" smtClean="0"/>
              <a:t>-&gt;2</a:t>
            </a:r>
            <a:r>
              <a:rPr lang="en-US" sz="1600" baseline="30000" dirty="0" smtClean="0"/>
              <a:t>+</a:t>
            </a:r>
            <a:r>
              <a:rPr lang="en-US" sz="1600" dirty="0" smtClean="0"/>
              <a:t>) value and the measured B(E2) rates for the other </a:t>
            </a:r>
            <a:r>
              <a:rPr lang="es-ES" sz="1600" dirty="0" err="1" smtClean="0"/>
              <a:t>states</a:t>
            </a:r>
            <a:r>
              <a:rPr lang="es-ES" sz="1600" dirty="0" smtClean="0"/>
              <a:t>.</a:t>
            </a:r>
            <a:endParaRPr lang="en-US" sz="1600" dirty="0" smtClean="0">
              <a:latin typeface="Arial" pitchFamily="34" charset="0"/>
              <a:cs typeface="Arial" pitchFamily="34" charset="0"/>
            </a:endParaRPr>
          </a:p>
        </p:txBody>
      </p:sp>
      <p:sp>
        <p:nvSpPr>
          <p:cNvPr id="9" name="Text Box 16"/>
          <p:cNvSpPr txBox="1">
            <a:spLocks noChangeArrowheads="1"/>
          </p:cNvSpPr>
          <p:nvPr/>
        </p:nvSpPr>
        <p:spPr bwMode="auto">
          <a:xfrm>
            <a:off x="179512" y="6237312"/>
            <a:ext cx="8856984" cy="400079"/>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r>
              <a:rPr lang="en-US" sz="1000" b="1" dirty="0" smtClean="0">
                <a:latin typeface="Arial" pitchFamily="34" charset="0"/>
                <a:cs typeface="Arial" pitchFamily="34" charset="0"/>
              </a:rPr>
              <a:t>[ASB+17]</a:t>
            </a:r>
            <a:r>
              <a:rPr lang="en-US" sz="1000" dirty="0" smtClean="0">
                <a:latin typeface="Arial" pitchFamily="34" charset="0"/>
                <a:cs typeface="Arial" pitchFamily="34" charset="0"/>
              </a:rPr>
              <a:t>	J. M. </a:t>
            </a:r>
            <a:r>
              <a:rPr lang="en-US" sz="1000" dirty="0" err="1" smtClean="0">
                <a:latin typeface="Arial" pitchFamily="34" charset="0"/>
                <a:cs typeface="Arial" pitchFamily="34" charset="0"/>
              </a:rPr>
              <a:t>Allmond</a:t>
            </a:r>
            <a:r>
              <a:rPr lang="en-US" sz="1000" dirty="0" smtClean="0">
                <a:latin typeface="Arial" pitchFamily="34" charset="0"/>
                <a:cs typeface="Arial" pitchFamily="34" charset="0"/>
              </a:rPr>
              <a:t> </a:t>
            </a:r>
            <a:r>
              <a:rPr lang="en-US" sz="1000" i="1" dirty="0" smtClean="0">
                <a:latin typeface="Arial" pitchFamily="34" charset="0"/>
                <a:cs typeface="Arial" pitchFamily="34" charset="0"/>
              </a:rPr>
              <a:t>et al</a:t>
            </a:r>
            <a:r>
              <a:rPr lang="en-US" sz="1000" dirty="0" smtClean="0">
                <a:latin typeface="Arial" pitchFamily="34" charset="0"/>
                <a:cs typeface="Arial" pitchFamily="34" charset="0"/>
              </a:rPr>
              <a:t>.. </a:t>
            </a:r>
            <a:r>
              <a:rPr lang="en-US" sz="1000" dirty="0" smtClean="0"/>
              <a:t>Electromagnetic moments of radioactive </a:t>
            </a:r>
            <a:r>
              <a:rPr lang="en-US" sz="1000" baseline="30000" dirty="0" smtClean="0"/>
              <a:t>136</a:t>
            </a:r>
            <a:r>
              <a:rPr lang="en-US" sz="1000" dirty="0" smtClean="0"/>
              <a:t>Te and the emergence of </a:t>
            </a:r>
            <a:r>
              <a:rPr lang="es-ES" sz="1000" dirty="0" err="1" smtClean="0"/>
              <a:t>collectivity</a:t>
            </a:r>
            <a:r>
              <a:rPr lang="es-ES" sz="1000" dirty="0" smtClean="0"/>
              <a:t> 2p</a:t>
            </a:r>
            <a:r>
              <a:rPr lang="es-ES" sz="1000" dirty="0" smtClean="0">
                <a:sym typeface="Symbol"/>
              </a:rPr>
              <a:t></a:t>
            </a:r>
            <a:r>
              <a:rPr lang="en-US" sz="1000" dirty="0" smtClean="0"/>
              <a:t>2n outside of  double-magic</a:t>
            </a:r>
            <a:r>
              <a:rPr lang="en-US" sz="1000" baseline="30000" dirty="0" smtClean="0"/>
              <a:t>132</a:t>
            </a:r>
            <a:r>
              <a:rPr lang="en-US" sz="1000" dirty="0" smtClean="0"/>
              <a:t>Sn.       	</a:t>
            </a:r>
            <a:r>
              <a:rPr lang="es-ES" sz="1000" dirty="0" err="1" smtClean="0"/>
              <a:t>Phys</a:t>
            </a:r>
            <a:r>
              <a:rPr lang="es-ES" sz="1000" dirty="0" smtClean="0"/>
              <a:t>. Rev. </a:t>
            </a:r>
            <a:r>
              <a:rPr lang="es-ES" sz="1000" dirty="0" err="1" smtClean="0"/>
              <a:t>Lett</a:t>
            </a:r>
            <a:r>
              <a:rPr lang="es-ES" sz="1000" dirty="0" smtClean="0"/>
              <a:t>., 118:092503,2017.</a:t>
            </a:r>
            <a:endParaRPr lang="en-US" sz="1000" dirty="0" smtClean="0">
              <a:latin typeface="Arial" pitchFamily="34" charset="0"/>
              <a:cs typeface="Arial" pitchFamily="34" charset="0"/>
            </a:endParaRPr>
          </a:p>
        </p:txBody>
      </p:sp>
    </p:spTree>
  </p:cSld>
  <p:clrMapOvr>
    <a:masterClrMapping/>
  </p:clrMapOvr>
  <p:transition spd="slow">
    <p:pull dir="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619672" y="150892"/>
            <a:ext cx="7704856" cy="1261884"/>
          </a:xfrm>
          <a:prstGeom prst="rect">
            <a:avLst/>
          </a:prstGeom>
          <a:noFill/>
          <a:ln w="9525">
            <a:noFill/>
            <a:miter lim="800000"/>
            <a:headEnd/>
            <a:tailEnd/>
          </a:ln>
        </p:spPr>
        <p:txBody>
          <a:bodyPr wrap="square">
            <a:spAutoFit/>
          </a:bodyPr>
          <a:lstStyle/>
          <a:p>
            <a:pPr algn="ctr"/>
            <a:r>
              <a:rPr lang="en-GB" sz="3800" b="1" dirty="0" smtClean="0">
                <a:solidFill>
                  <a:srgbClr val="B80000"/>
                </a:solidFill>
                <a:effectLst>
                  <a:outerShdw blurRad="38100" dist="38100" dir="2700000" algn="tl">
                    <a:srgbClr val="000000">
                      <a:alpha val="43137"/>
                    </a:srgbClr>
                  </a:outerShdw>
                </a:effectLst>
              </a:rPr>
              <a:t>Analysis method and Compton correction procedure</a:t>
            </a:r>
            <a:endParaRPr lang="es-ES_tradnl" sz="3800" b="1" dirty="0">
              <a:solidFill>
                <a:srgbClr val="B80000"/>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 sz="1100" b="1" i="1" dirty="0" err="1" smtClean="0">
                <a:solidFill>
                  <a:schemeClr val="tx1">
                    <a:lumMod val="65000"/>
                    <a:lumOff val="35000"/>
                  </a:schemeClr>
                </a:solidFill>
                <a:latin typeface="Arial" charset="0"/>
                <a:cs typeface="Arial" charset="0"/>
              </a:rPr>
              <a:t>PhD</a:t>
            </a:r>
            <a:r>
              <a:rPr lang="es-ES" sz="1100" b="1" i="1" dirty="0" smtClean="0">
                <a:solidFill>
                  <a:schemeClr val="tx1">
                    <a:lumMod val="65000"/>
                    <a:lumOff val="35000"/>
                  </a:schemeClr>
                </a:solidFill>
                <a:latin typeface="Arial" charset="0"/>
                <a:cs typeface="Arial" charset="0"/>
              </a:rPr>
              <a:t> </a:t>
            </a:r>
            <a:r>
              <a:rPr lang="es-ES" sz="1100" b="1" i="1" dirty="0" err="1" smtClean="0">
                <a:solidFill>
                  <a:schemeClr val="tx1">
                    <a:lumMod val="65000"/>
                    <a:lumOff val="35000"/>
                  </a:schemeClr>
                </a:solidFill>
                <a:latin typeface="Arial" charset="0"/>
                <a:cs typeface="Arial" charset="0"/>
              </a:rPr>
              <a:t>dissertation</a:t>
            </a:r>
            <a:r>
              <a:rPr lang="es-ES" sz="1100" b="1" i="1" dirty="0" smtClean="0">
                <a:solidFill>
                  <a:schemeClr val="tx1">
                    <a:lumMod val="65000"/>
                    <a:lumOff val="35000"/>
                  </a:schemeClr>
                </a:solidFill>
                <a:latin typeface="Arial" charset="0"/>
                <a:cs typeface="Arial" charset="0"/>
              </a:rPr>
              <a:t> V. Vedia. </a:t>
            </a:r>
            <a:r>
              <a:rPr lang="en-US" sz="1100" b="1" i="1" dirty="0" smtClean="0">
                <a:solidFill>
                  <a:schemeClr val="tx1">
                    <a:lumMod val="65000"/>
                    <a:lumOff val="35000"/>
                  </a:schemeClr>
                </a:solidFill>
                <a:latin typeface="Arial" charset="0"/>
                <a:cs typeface="Arial" charset="0"/>
              </a:rPr>
              <a:t>Fast-timing investigation with LaBr3(Ce) arrays: detector optimization and measurements in </a:t>
            </a:r>
            <a:r>
              <a:rPr lang="en-US" sz="1100" b="1" i="1" baseline="30000" dirty="0" smtClean="0">
                <a:solidFill>
                  <a:schemeClr val="tx1">
                    <a:lumMod val="65000"/>
                    <a:lumOff val="35000"/>
                  </a:schemeClr>
                </a:solidFill>
                <a:latin typeface="Arial" charset="0"/>
                <a:cs typeface="Arial" charset="0"/>
              </a:rPr>
              <a:t>136</a:t>
            </a:r>
            <a:r>
              <a:rPr lang="en-US" sz="1100" b="1" i="1" dirty="0" smtClean="0">
                <a:solidFill>
                  <a:schemeClr val="tx1">
                    <a:lumMod val="65000"/>
                    <a:lumOff val="35000"/>
                  </a:schemeClr>
                </a:solidFill>
                <a:latin typeface="Arial" charset="0"/>
                <a:cs typeface="Arial" charset="0"/>
              </a:rPr>
              <a:t>Te</a:t>
            </a:r>
            <a:endParaRPr lang="es-ES" sz="1100" b="1" i="1" dirty="0" smtClean="0">
              <a:solidFill>
                <a:schemeClr val="tx1">
                  <a:lumMod val="65000"/>
                  <a:lumOff val="35000"/>
                </a:schemeClr>
              </a:solidFill>
              <a:latin typeface="Arial" charset="0"/>
              <a:cs typeface="Arial" charset="0"/>
            </a:endParaRPr>
          </a:p>
        </p:txBody>
      </p:sp>
      <p:sp>
        <p:nvSpPr>
          <p:cNvPr id="18" name="30 Marcador de número de diapositiva"/>
          <p:cNvSpPr>
            <a:spLocks noGrp="1"/>
          </p:cNvSpPr>
          <p:nvPr>
            <p:ph type="sldNum" sz="quarter" idx="12"/>
          </p:nvPr>
        </p:nvSpPr>
        <p:spPr>
          <a:xfrm>
            <a:off x="8748464" y="6592267"/>
            <a:ext cx="395536" cy="365125"/>
          </a:xfrm>
        </p:spPr>
        <p:txBody>
          <a:bodyPr/>
          <a:lstStyle/>
          <a:p>
            <a:pPr>
              <a:defRPr/>
            </a:pPr>
            <a:fld id="{98A2EE96-BED7-4DAD-871F-BA89A52F8872}" type="slidenum">
              <a:rPr lang="es-ES" b="1" smtClean="0">
                <a:solidFill>
                  <a:schemeClr val="tx1"/>
                </a:solidFill>
              </a:rPr>
              <a:pPr>
                <a:defRPr/>
              </a:pPr>
              <a:t>78</a:t>
            </a:fld>
            <a:endParaRPr lang="es-ES" b="1" dirty="0">
              <a:solidFill>
                <a:schemeClr val="tx1"/>
              </a:solidFill>
            </a:endParaRPr>
          </a:p>
        </p:txBody>
      </p:sp>
      <p:sp>
        <p:nvSpPr>
          <p:cNvPr id="13" name="8 CuadroTexto"/>
          <p:cNvSpPr txBox="1">
            <a:spLocks noChangeArrowheads="1"/>
          </p:cNvSpPr>
          <p:nvPr/>
        </p:nvSpPr>
        <p:spPr bwMode="auto">
          <a:xfrm>
            <a:off x="179512" y="1332057"/>
            <a:ext cx="7848872" cy="584775"/>
          </a:xfrm>
          <a:prstGeom prst="rect">
            <a:avLst/>
          </a:prstGeom>
          <a:noFill/>
          <a:ln w="9525">
            <a:noFill/>
            <a:miter lim="800000"/>
            <a:headEnd/>
            <a:tailEnd/>
          </a:ln>
        </p:spPr>
        <p:txBody>
          <a:bodyPr wrap="square">
            <a:spAutoFit/>
          </a:bodyPr>
          <a:lstStyle/>
          <a:p>
            <a:pPr>
              <a:buFont typeface="Wingdings" pitchFamily="2" charset="2"/>
              <a:buChar char="Ø"/>
            </a:pPr>
            <a:r>
              <a:rPr lang="en-GB" sz="3200" b="1" dirty="0"/>
              <a:t> </a:t>
            </a:r>
            <a:r>
              <a:rPr lang="en-GB" sz="3000" b="1" dirty="0" smtClean="0">
                <a:solidFill>
                  <a:srgbClr val="060ABA"/>
                </a:solidFill>
              </a:rPr>
              <a:t>Conclusions</a:t>
            </a:r>
            <a:r>
              <a:rPr lang="en-GB" sz="3000" b="1" dirty="0" smtClean="0"/>
              <a:t> </a:t>
            </a:r>
            <a:endParaRPr lang="es-ES_tradnl" sz="3000" dirty="0"/>
          </a:p>
        </p:txBody>
      </p:sp>
      <p:sp>
        <p:nvSpPr>
          <p:cNvPr id="8" name="Text Box 16"/>
          <p:cNvSpPr txBox="1">
            <a:spLocks noChangeArrowheads="1"/>
          </p:cNvSpPr>
          <p:nvPr/>
        </p:nvSpPr>
        <p:spPr bwMode="auto">
          <a:xfrm>
            <a:off x="251520" y="2133461"/>
            <a:ext cx="8748464" cy="4031843"/>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r>
              <a:rPr lang="en-US" sz="1600" dirty="0" smtClean="0">
                <a:solidFill>
                  <a:srgbClr val="9E0000"/>
                </a:solidFill>
                <a:latin typeface="Arial" pitchFamily="34" charset="0"/>
                <a:cs typeface="Arial" pitchFamily="34" charset="0"/>
              </a:rPr>
              <a:t>The best suited conditions for the analysis: </a:t>
            </a:r>
            <a:r>
              <a:rPr lang="en-US" sz="1600" dirty="0" smtClean="0">
                <a:latin typeface="Arial" pitchFamily="34" charset="0"/>
                <a:cs typeface="Arial" pitchFamily="34" charset="0"/>
              </a:rPr>
              <a:t>We have carefully explored the different analysis conditions and found the best suited ones for the study of </a:t>
            </a:r>
            <a:r>
              <a:rPr lang="en-US" sz="1600" baseline="30000" dirty="0" smtClean="0">
                <a:latin typeface="Arial" pitchFamily="34" charset="0"/>
                <a:cs typeface="Arial" pitchFamily="34" charset="0"/>
              </a:rPr>
              <a:t>136</a:t>
            </a:r>
            <a:r>
              <a:rPr lang="en-US" sz="1600" dirty="0" smtClean="0">
                <a:latin typeface="Arial" pitchFamily="34" charset="0"/>
                <a:cs typeface="Arial" pitchFamily="34" charset="0"/>
              </a:rPr>
              <a:t>Te. Although both </a:t>
            </a:r>
            <a:r>
              <a:rPr lang="en-US" sz="1600" baseline="30000" dirty="0" smtClean="0">
                <a:latin typeface="Arial" pitchFamily="34" charset="0"/>
                <a:cs typeface="Arial" pitchFamily="34" charset="0"/>
              </a:rPr>
              <a:t>235</a:t>
            </a:r>
            <a:r>
              <a:rPr lang="en-US" sz="1600" dirty="0" smtClean="0">
                <a:latin typeface="Arial" pitchFamily="34" charset="0"/>
                <a:cs typeface="Arial" pitchFamily="34" charset="0"/>
              </a:rPr>
              <a:t>U and </a:t>
            </a:r>
            <a:r>
              <a:rPr lang="en-US" sz="1600" baseline="30000" dirty="0" smtClean="0">
                <a:latin typeface="Arial" pitchFamily="34" charset="0"/>
                <a:cs typeface="Arial" pitchFamily="34" charset="0"/>
              </a:rPr>
              <a:t>241</a:t>
            </a:r>
            <a:r>
              <a:rPr lang="en-US" sz="1600" dirty="0" smtClean="0">
                <a:latin typeface="Arial" pitchFamily="34" charset="0"/>
                <a:cs typeface="Arial" pitchFamily="34" charset="0"/>
              </a:rPr>
              <a:t>Pu targets abundantly produce </a:t>
            </a:r>
            <a:r>
              <a:rPr lang="en-US" sz="1600" baseline="30000" dirty="0" smtClean="0">
                <a:latin typeface="Arial" pitchFamily="34" charset="0"/>
                <a:cs typeface="Arial" pitchFamily="34" charset="0"/>
              </a:rPr>
              <a:t>136</a:t>
            </a:r>
            <a:r>
              <a:rPr lang="en-US" sz="1600" dirty="0" smtClean="0">
                <a:latin typeface="Arial" pitchFamily="34" charset="0"/>
                <a:cs typeface="Arial" pitchFamily="34" charset="0"/>
              </a:rPr>
              <a:t>Te in fission, most of the lifetimes reported in this thesis were measured using the </a:t>
            </a:r>
            <a:r>
              <a:rPr lang="en-US" sz="1600" baseline="30000" dirty="0" smtClean="0">
                <a:latin typeface="Arial" pitchFamily="34" charset="0"/>
                <a:cs typeface="Arial" pitchFamily="34" charset="0"/>
              </a:rPr>
              <a:t>241</a:t>
            </a:r>
            <a:r>
              <a:rPr lang="en-US" sz="1600" dirty="0" smtClean="0">
                <a:latin typeface="Arial" pitchFamily="34" charset="0"/>
                <a:cs typeface="Arial" pitchFamily="34" charset="0"/>
              </a:rPr>
              <a:t>Pu target </a:t>
            </a:r>
            <a:r>
              <a:rPr lang="es-ES" sz="1600" dirty="0" err="1" smtClean="0"/>
              <a:t>because</a:t>
            </a:r>
            <a:r>
              <a:rPr lang="es-ES" sz="1600" dirty="0" smtClean="0"/>
              <a:t> of </a:t>
            </a:r>
            <a:r>
              <a:rPr lang="es-ES" sz="1600" dirty="0" err="1" smtClean="0"/>
              <a:t>the</a:t>
            </a:r>
            <a:r>
              <a:rPr lang="es-ES" sz="1600" dirty="0" smtClean="0"/>
              <a:t> </a:t>
            </a:r>
            <a:r>
              <a:rPr lang="es-ES" sz="1600" dirty="0" err="1" smtClean="0"/>
              <a:t>long-lived</a:t>
            </a:r>
            <a:r>
              <a:rPr lang="es-ES" sz="1600" dirty="0" smtClean="0"/>
              <a:t> </a:t>
            </a:r>
            <a:r>
              <a:rPr lang="en-US" sz="1600" dirty="0" err="1" smtClean="0"/>
              <a:t>Zr</a:t>
            </a:r>
            <a:r>
              <a:rPr lang="en-US" sz="1600" dirty="0" smtClean="0"/>
              <a:t> isotopes that come as partners in the fission of </a:t>
            </a:r>
            <a:r>
              <a:rPr lang="en-US" sz="1600" baseline="30000" dirty="0" smtClean="0"/>
              <a:t>235</a:t>
            </a:r>
            <a:r>
              <a:rPr lang="en-US" sz="1600" dirty="0" smtClean="0"/>
              <a:t>U and significantly hamper the analysis. It is found that the use of triple </a:t>
            </a:r>
            <a:r>
              <a:rPr lang="en-US" sz="1600" dirty="0" err="1" smtClean="0">
                <a:latin typeface="Symbol" pitchFamily="18" charset="2"/>
              </a:rPr>
              <a:t>ggg</a:t>
            </a:r>
            <a:r>
              <a:rPr lang="en-US" sz="1600" dirty="0" smtClean="0"/>
              <a:t>(t) events once the right background reduction procedures are applied, is normally more favorable than the use of quadruple </a:t>
            </a:r>
            <a:r>
              <a:rPr lang="en-US" sz="1600" dirty="0" err="1" smtClean="0">
                <a:latin typeface="Symbol" pitchFamily="18" charset="2"/>
              </a:rPr>
              <a:t>gggg</a:t>
            </a:r>
            <a:r>
              <a:rPr lang="en-US" sz="1600" dirty="0" smtClean="0"/>
              <a:t>(t) events.</a:t>
            </a:r>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pPr>
              <a:buFont typeface="Wingdings" pitchFamily="2" charset="2"/>
              <a:buChar char="ü"/>
            </a:pPr>
            <a:r>
              <a:rPr lang="en-US" sz="1600" dirty="0" smtClean="0">
                <a:solidFill>
                  <a:srgbClr val="9E0000"/>
                </a:solidFill>
                <a:latin typeface="Arial" pitchFamily="34" charset="0"/>
                <a:cs typeface="Arial" pitchFamily="34" charset="0"/>
              </a:rPr>
              <a:t>Background reduction: </a:t>
            </a:r>
            <a:r>
              <a:rPr lang="en-US" sz="1600" dirty="0" smtClean="0">
                <a:latin typeface="Arial" pitchFamily="34" charset="0"/>
                <a:cs typeface="Arial" pitchFamily="34" charset="0"/>
              </a:rPr>
              <a:t>We have explored different strategies of background reduction in the data analysis </a:t>
            </a:r>
            <a:r>
              <a:rPr lang="en-US" sz="1600" dirty="0" err="1" smtClean="0">
                <a:latin typeface="Arial" pitchFamily="34" charset="0"/>
                <a:cs typeface="Arial" pitchFamily="34" charset="0"/>
              </a:rPr>
              <a:t>namelly</a:t>
            </a:r>
            <a:r>
              <a:rPr lang="en-US" sz="1600" dirty="0" smtClean="0">
                <a:latin typeface="Arial" pitchFamily="34" charset="0"/>
                <a:cs typeface="Arial" pitchFamily="34" charset="0"/>
              </a:rPr>
              <a:t> exclusion of detectors combinations. It was found that </a:t>
            </a:r>
            <a:r>
              <a:rPr lang="es-ES" sz="1600" dirty="0" smtClean="0"/>
              <a:t>subtracting to </a:t>
            </a:r>
            <a:r>
              <a:rPr lang="en-US" sz="1600" dirty="0" smtClean="0"/>
              <a:t>the fast-timing matrices the events that are in coincidences with the background underneath the Ge-gated peaks is crucial being the best approach. The (P/B)=A</a:t>
            </a:r>
            <a:r>
              <a:rPr lang="en-US" sz="1600" baseline="-25000" dirty="0" smtClean="0"/>
              <a:t>FEP</a:t>
            </a:r>
            <a:r>
              <a:rPr lang="en-US" sz="1600" dirty="0" smtClean="0"/>
              <a:t>/</a:t>
            </a:r>
            <a:r>
              <a:rPr lang="en-US" sz="1600" dirty="0" err="1" smtClean="0"/>
              <a:t>A</a:t>
            </a:r>
            <a:r>
              <a:rPr lang="en-US" sz="1600" baseline="-25000" dirty="0" err="1" smtClean="0"/>
              <a:t>bkg</a:t>
            </a:r>
            <a:r>
              <a:rPr lang="en-US" sz="1600" baseline="-25000" dirty="0" smtClean="0"/>
              <a:t> </a:t>
            </a:r>
            <a:r>
              <a:rPr lang="en-US" sz="1600" dirty="0" smtClean="0"/>
              <a:t>improves by more than a factor 6 and in some cases up to a factor of 18. This strategy prevents from the contribution of contaminants or fission partners whose Compton edge sits underneath the Ge-gated peaks, and </a:t>
            </a:r>
            <a:r>
              <a:rPr lang="es-ES" sz="1600" dirty="0" smtClean="0"/>
              <a:t>appear in coincidences.</a:t>
            </a:r>
          </a:p>
          <a:p>
            <a:pPr>
              <a:buFont typeface="Wingdings" pitchFamily="2" charset="2"/>
              <a:buChar char="ü"/>
            </a:pPr>
            <a:endParaRPr lang="en-US" sz="1600" dirty="0" smtClean="0">
              <a:solidFill>
                <a:srgbClr val="B80000"/>
              </a:solidFill>
              <a:latin typeface="Arial" pitchFamily="34" charset="0"/>
              <a:cs typeface="Arial" pitchFamily="34" charset="0"/>
            </a:endParaRPr>
          </a:p>
        </p:txBody>
      </p:sp>
    </p:spTree>
  </p:cSld>
  <p:clrMapOvr>
    <a:masterClrMapping/>
  </p:clrMapOvr>
  <p:transition spd="slow">
    <p:pull dir="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619672" y="150892"/>
            <a:ext cx="7704856" cy="1261884"/>
          </a:xfrm>
          <a:prstGeom prst="rect">
            <a:avLst/>
          </a:prstGeom>
          <a:noFill/>
          <a:ln w="9525">
            <a:noFill/>
            <a:miter lim="800000"/>
            <a:headEnd/>
            <a:tailEnd/>
          </a:ln>
        </p:spPr>
        <p:txBody>
          <a:bodyPr wrap="square">
            <a:spAutoFit/>
          </a:bodyPr>
          <a:lstStyle/>
          <a:p>
            <a:pPr algn="ctr"/>
            <a:r>
              <a:rPr lang="en-GB" sz="3800" b="1" dirty="0" smtClean="0">
                <a:solidFill>
                  <a:srgbClr val="B80000"/>
                </a:solidFill>
                <a:effectLst>
                  <a:outerShdw blurRad="38100" dist="38100" dir="2700000" algn="tl">
                    <a:srgbClr val="000000">
                      <a:alpha val="43137"/>
                    </a:srgbClr>
                  </a:outerShdw>
                </a:effectLst>
              </a:rPr>
              <a:t>Analysis method and Compton correction procedure</a:t>
            </a:r>
            <a:endParaRPr lang="es-ES_tradnl" sz="3800" b="1" dirty="0">
              <a:solidFill>
                <a:srgbClr val="B80000"/>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 sz="1100" b="1" i="1" dirty="0" err="1" smtClean="0">
                <a:solidFill>
                  <a:schemeClr val="tx1">
                    <a:lumMod val="65000"/>
                    <a:lumOff val="35000"/>
                  </a:schemeClr>
                </a:solidFill>
                <a:latin typeface="Arial" charset="0"/>
                <a:cs typeface="Arial" charset="0"/>
              </a:rPr>
              <a:t>PhD</a:t>
            </a:r>
            <a:r>
              <a:rPr lang="es-ES" sz="1100" b="1" i="1" dirty="0" smtClean="0">
                <a:solidFill>
                  <a:schemeClr val="tx1">
                    <a:lumMod val="65000"/>
                    <a:lumOff val="35000"/>
                  </a:schemeClr>
                </a:solidFill>
                <a:latin typeface="Arial" charset="0"/>
                <a:cs typeface="Arial" charset="0"/>
              </a:rPr>
              <a:t> </a:t>
            </a:r>
            <a:r>
              <a:rPr lang="es-ES" sz="1100" b="1" i="1" dirty="0" err="1" smtClean="0">
                <a:solidFill>
                  <a:schemeClr val="tx1">
                    <a:lumMod val="65000"/>
                    <a:lumOff val="35000"/>
                  </a:schemeClr>
                </a:solidFill>
                <a:latin typeface="Arial" charset="0"/>
                <a:cs typeface="Arial" charset="0"/>
              </a:rPr>
              <a:t>dissertation</a:t>
            </a:r>
            <a:r>
              <a:rPr lang="es-ES" sz="1100" b="1" i="1" dirty="0" smtClean="0">
                <a:solidFill>
                  <a:schemeClr val="tx1">
                    <a:lumMod val="65000"/>
                    <a:lumOff val="35000"/>
                  </a:schemeClr>
                </a:solidFill>
                <a:latin typeface="Arial" charset="0"/>
                <a:cs typeface="Arial" charset="0"/>
              </a:rPr>
              <a:t> V. Vedia. </a:t>
            </a:r>
            <a:r>
              <a:rPr lang="en-US" sz="1100" b="1" i="1" dirty="0" smtClean="0">
                <a:solidFill>
                  <a:schemeClr val="tx1">
                    <a:lumMod val="65000"/>
                    <a:lumOff val="35000"/>
                  </a:schemeClr>
                </a:solidFill>
                <a:latin typeface="Arial" charset="0"/>
                <a:cs typeface="Arial" charset="0"/>
              </a:rPr>
              <a:t>Fast-timing investigation with LaBr</a:t>
            </a:r>
            <a:r>
              <a:rPr lang="en-US" sz="1100" b="1" i="1" baseline="-25000" dirty="0" smtClean="0">
                <a:solidFill>
                  <a:schemeClr val="tx1">
                    <a:lumMod val="65000"/>
                    <a:lumOff val="35000"/>
                  </a:schemeClr>
                </a:solidFill>
                <a:latin typeface="Arial" charset="0"/>
                <a:cs typeface="Arial" charset="0"/>
              </a:rPr>
              <a:t>3</a:t>
            </a:r>
            <a:r>
              <a:rPr lang="en-US" sz="1100" b="1" i="1" dirty="0" smtClean="0">
                <a:solidFill>
                  <a:schemeClr val="tx1">
                    <a:lumMod val="65000"/>
                    <a:lumOff val="35000"/>
                  </a:schemeClr>
                </a:solidFill>
                <a:latin typeface="Arial" charset="0"/>
                <a:cs typeface="Arial" charset="0"/>
              </a:rPr>
              <a:t>(Ce) arrays: detector optimization and measurements in </a:t>
            </a:r>
            <a:r>
              <a:rPr lang="en-US" sz="1100" b="1" i="1" baseline="30000" dirty="0" smtClean="0">
                <a:solidFill>
                  <a:schemeClr val="tx1">
                    <a:lumMod val="65000"/>
                    <a:lumOff val="35000"/>
                  </a:schemeClr>
                </a:solidFill>
                <a:latin typeface="Arial" charset="0"/>
                <a:cs typeface="Arial" charset="0"/>
              </a:rPr>
              <a:t>136</a:t>
            </a:r>
            <a:r>
              <a:rPr lang="en-US" sz="1100" b="1" i="1" dirty="0" smtClean="0">
                <a:solidFill>
                  <a:schemeClr val="tx1">
                    <a:lumMod val="65000"/>
                    <a:lumOff val="35000"/>
                  </a:schemeClr>
                </a:solidFill>
                <a:latin typeface="Arial" charset="0"/>
                <a:cs typeface="Arial" charset="0"/>
              </a:rPr>
              <a:t>Te</a:t>
            </a:r>
            <a:endParaRPr lang="es-ES" sz="1100" b="1" i="1" dirty="0" smtClean="0">
              <a:solidFill>
                <a:schemeClr val="tx1">
                  <a:lumMod val="65000"/>
                  <a:lumOff val="35000"/>
                </a:schemeClr>
              </a:solidFill>
              <a:latin typeface="Arial" charset="0"/>
              <a:cs typeface="Arial" charset="0"/>
            </a:endParaRPr>
          </a:p>
        </p:txBody>
      </p:sp>
      <p:sp>
        <p:nvSpPr>
          <p:cNvPr id="18" name="30 Marcador de número de diapositiva"/>
          <p:cNvSpPr>
            <a:spLocks noGrp="1"/>
          </p:cNvSpPr>
          <p:nvPr>
            <p:ph type="sldNum" sz="quarter" idx="12"/>
          </p:nvPr>
        </p:nvSpPr>
        <p:spPr>
          <a:xfrm>
            <a:off x="8748464" y="6592267"/>
            <a:ext cx="395536" cy="365125"/>
          </a:xfrm>
        </p:spPr>
        <p:txBody>
          <a:bodyPr/>
          <a:lstStyle/>
          <a:p>
            <a:pPr>
              <a:defRPr/>
            </a:pPr>
            <a:fld id="{98A2EE96-BED7-4DAD-871F-BA89A52F8872}" type="slidenum">
              <a:rPr lang="es-ES" b="1" smtClean="0">
                <a:solidFill>
                  <a:schemeClr val="tx1"/>
                </a:solidFill>
              </a:rPr>
              <a:pPr>
                <a:defRPr/>
              </a:pPr>
              <a:t>79</a:t>
            </a:fld>
            <a:endParaRPr lang="es-ES" b="1" dirty="0">
              <a:solidFill>
                <a:schemeClr val="tx1"/>
              </a:solidFill>
            </a:endParaRPr>
          </a:p>
        </p:txBody>
      </p:sp>
      <p:sp>
        <p:nvSpPr>
          <p:cNvPr id="13" name="8 CuadroTexto"/>
          <p:cNvSpPr txBox="1">
            <a:spLocks noChangeArrowheads="1"/>
          </p:cNvSpPr>
          <p:nvPr/>
        </p:nvSpPr>
        <p:spPr bwMode="auto">
          <a:xfrm>
            <a:off x="179512" y="1332057"/>
            <a:ext cx="7848872" cy="584775"/>
          </a:xfrm>
          <a:prstGeom prst="rect">
            <a:avLst/>
          </a:prstGeom>
          <a:noFill/>
          <a:ln w="9525">
            <a:noFill/>
            <a:miter lim="800000"/>
            <a:headEnd/>
            <a:tailEnd/>
          </a:ln>
        </p:spPr>
        <p:txBody>
          <a:bodyPr wrap="square">
            <a:spAutoFit/>
          </a:bodyPr>
          <a:lstStyle/>
          <a:p>
            <a:pPr>
              <a:buFont typeface="Wingdings" pitchFamily="2" charset="2"/>
              <a:buChar char="Ø"/>
            </a:pPr>
            <a:r>
              <a:rPr lang="en-GB" sz="3200" b="1" dirty="0"/>
              <a:t> </a:t>
            </a:r>
            <a:r>
              <a:rPr lang="en-GB" sz="3000" b="1" dirty="0" smtClean="0">
                <a:solidFill>
                  <a:srgbClr val="060ABA"/>
                </a:solidFill>
              </a:rPr>
              <a:t>Conclusions</a:t>
            </a:r>
            <a:r>
              <a:rPr lang="en-GB" sz="3000" b="1" dirty="0" smtClean="0"/>
              <a:t> </a:t>
            </a:r>
            <a:endParaRPr lang="es-ES_tradnl" sz="3000" dirty="0"/>
          </a:p>
        </p:txBody>
      </p:sp>
      <p:sp>
        <p:nvSpPr>
          <p:cNvPr id="8" name="Text Box 16"/>
          <p:cNvSpPr txBox="1">
            <a:spLocks noChangeArrowheads="1"/>
          </p:cNvSpPr>
          <p:nvPr/>
        </p:nvSpPr>
        <p:spPr bwMode="auto">
          <a:xfrm>
            <a:off x="251520" y="2110234"/>
            <a:ext cx="8748464" cy="3046958"/>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pPr>
              <a:buFont typeface="Wingdings" pitchFamily="2" charset="2"/>
              <a:buChar char="ü"/>
            </a:pPr>
            <a:r>
              <a:rPr lang="en-US" sz="1600" dirty="0" smtClean="0">
                <a:solidFill>
                  <a:srgbClr val="9E0000"/>
                </a:solidFill>
                <a:latin typeface="Arial" pitchFamily="34" charset="0"/>
                <a:cs typeface="Arial" pitchFamily="34" charset="0"/>
              </a:rPr>
              <a:t>Compton correction procedure at second order: </a:t>
            </a:r>
            <a:r>
              <a:rPr lang="en-US" sz="1600" dirty="0" smtClean="0"/>
              <a:t>We have defined and implemented a new method of timing corrections that fully takes into account the effect of Compton background continuum under full-energy peaks, and explored its impact in timing measurements within the EXILL-FATIMA campaign. We have found that the previous-existing procedure, coined here as Compton correction at first order does not totally correct the Compton contribution, very frequently it yields shorter lifetimes than applying </a:t>
            </a:r>
            <a:r>
              <a:rPr lang="es-ES" sz="1600" dirty="0" err="1" smtClean="0"/>
              <a:t>the</a:t>
            </a:r>
            <a:r>
              <a:rPr lang="es-ES" sz="1600" dirty="0" smtClean="0"/>
              <a:t> full correction.</a:t>
            </a:r>
          </a:p>
          <a:p>
            <a:pPr>
              <a:buFont typeface="Wingdings" pitchFamily="2" charset="2"/>
              <a:buChar char="ü"/>
            </a:pPr>
            <a:endParaRPr lang="es-ES" sz="1600" dirty="0" smtClean="0">
              <a:solidFill>
                <a:srgbClr val="920000"/>
              </a:solidFill>
            </a:endParaRPr>
          </a:p>
          <a:p>
            <a:pPr>
              <a:buFont typeface="Wingdings" pitchFamily="2" charset="2"/>
              <a:buChar char="ü"/>
            </a:pPr>
            <a:r>
              <a:rPr lang="es-ES" sz="1600" dirty="0" smtClean="0">
                <a:solidFill>
                  <a:srgbClr val="920000"/>
                </a:solidFill>
              </a:rPr>
              <a:t> </a:t>
            </a:r>
            <a:r>
              <a:rPr lang="es-ES" sz="1600" dirty="0" smtClean="0">
                <a:solidFill>
                  <a:srgbClr val="920000"/>
                </a:solidFill>
                <a:latin typeface="Arial" pitchFamily="34" charset="0"/>
                <a:cs typeface="Arial" pitchFamily="34" charset="0"/>
              </a:rPr>
              <a:t>Test and </a:t>
            </a:r>
            <a:r>
              <a:rPr lang="es-ES" sz="1600" dirty="0" err="1" smtClean="0">
                <a:solidFill>
                  <a:srgbClr val="920000"/>
                </a:solidFill>
                <a:latin typeface="Arial" pitchFamily="34" charset="0"/>
                <a:cs typeface="Arial" pitchFamily="34" charset="0"/>
              </a:rPr>
              <a:t>validation</a:t>
            </a:r>
            <a:r>
              <a:rPr lang="es-ES" sz="1600" dirty="0" smtClean="0">
                <a:solidFill>
                  <a:srgbClr val="920000"/>
                </a:solidFill>
                <a:latin typeface="Arial" pitchFamily="34" charset="0"/>
                <a:cs typeface="Arial" pitchFamily="34" charset="0"/>
              </a:rPr>
              <a:t> </a:t>
            </a:r>
            <a:r>
              <a:rPr lang="es-ES" sz="1600" dirty="0" err="1" smtClean="0">
                <a:solidFill>
                  <a:srgbClr val="920000"/>
                </a:solidFill>
                <a:latin typeface="Arial" pitchFamily="34" charset="0"/>
                <a:cs typeface="Arial" pitchFamily="34" charset="0"/>
              </a:rPr>
              <a:t>using</a:t>
            </a:r>
            <a:r>
              <a:rPr lang="es-ES" sz="1600" dirty="0" smtClean="0">
                <a:solidFill>
                  <a:srgbClr val="920000"/>
                </a:solidFill>
                <a:latin typeface="Arial" pitchFamily="34" charset="0"/>
                <a:cs typeface="Arial" pitchFamily="34" charset="0"/>
              </a:rPr>
              <a:t> </a:t>
            </a:r>
            <a:r>
              <a:rPr lang="es-ES" sz="1600" dirty="0" err="1" smtClean="0">
                <a:solidFill>
                  <a:srgbClr val="920000"/>
                </a:solidFill>
                <a:latin typeface="Arial" pitchFamily="34" charset="0"/>
                <a:cs typeface="Arial" pitchFamily="34" charset="0"/>
              </a:rPr>
              <a:t>the</a:t>
            </a:r>
            <a:r>
              <a:rPr lang="es-ES" sz="1600" dirty="0" smtClean="0">
                <a:solidFill>
                  <a:srgbClr val="920000"/>
                </a:solidFill>
                <a:latin typeface="Arial" pitchFamily="34" charset="0"/>
                <a:cs typeface="Arial" pitchFamily="34" charset="0"/>
              </a:rPr>
              <a:t> </a:t>
            </a:r>
            <a:r>
              <a:rPr lang="es-ES" sz="1600" baseline="30000" dirty="0" smtClean="0">
                <a:solidFill>
                  <a:srgbClr val="920000"/>
                </a:solidFill>
                <a:latin typeface="Arial" pitchFamily="34" charset="0"/>
                <a:cs typeface="Arial" pitchFamily="34" charset="0"/>
              </a:rPr>
              <a:t>100</a:t>
            </a:r>
            <a:r>
              <a:rPr lang="es-ES" sz="1600" dirty="0" smtClean="0">
                <a:solidFill>
                  <a:srgbClr val="920000"/>
                </a:solidFill>
                <a:latin typeface="Arial" pitchFamily="34" charset="0"/>
                <a:cs typeface="Arial" pitchFamily="34" charset="0"/>
              </a:rPr>
              <a:t>Zr </a:t>
            </a:r>
            <a:r>
              <a:rPr lang="es-ES" sz="1600" dirty="0" err="1" smtClean="0">
                <a:solidFill>
                  <a:srgbClr val="920000"/>
                </a:solidFill>
                <a:latin typeface="Arial" pitchFamily="34" charset="0"/>
                <a:cs typeface="Arial" pitchFamily="34" charset="0"/>
              </a:rPr>
              <a:t>contaminant</a:t>
            </a:r>
            <a:r>
              <a:rPr lang="es-ES" sz="1600" dirty="0" smtClean="0">
                <a:solidFill>
                  <a:srgbClr val="920000"/>
                </a:solidFill>
                <a:latin typeface="Arial" pitchFamily="34" charset="0"/>
                <a:cs typeface="Arial" pitchFamily="34" charset="0"/>
              </a:rPr>
              <a:t>:</a:t>
            </a:r>
            <a:r>
              <a:rPr lang="es-ES" sz="1600" dirty="0" smtClean="0">
                <a:latin typeface="Arial" pitchFamily="34" charset="0"/>
                <a:cs typeface="Arial" pitchFamily="34" charset="0"/>
              </a:rPr>
              <a:t> </a:t>
            </a:r>
            <a:r>
              <a:rPr lang="en-US" sz="1600" dirty="0" smtClean="0"/>
              <a:t>Taking advantage of the </a:t>
            </a:r>
            <a:r>
              <a:rPr lang="en-US" sz="1600" baseline="30000" dirty="0" smtClean="0"/>
              <a:t>100</a:t>
            </a:r>
            <a:r>
              <a:rPr lang="en-US" sz="1600" dirty="0" smtClean="0"/>
              <a:t>Zr nucleus, which comes as a contaminant, the Compton correction procedure developed in this work was tested and validated by measuring the 4</a:t>
            </a:r>
            <a:r>
              <a:rPr lang="en-US" sz="1600" baseline="30000" dirty="0" smtClean="0"/>
              <a:t>+</a:t>
            </a:r>
            <a:r>
              <a:rPr lang="en-US" sz="1600" baseline="-25000" dirty="0" smtClean="0"/>
              <a:t>1</a:t>
            </a:r>
            <a:r>
              <a:rPr lang="en-US" sz="1600" dirty="0" smtClean="0"/>
              <a:t> state lifetime. We report a value of </a:t>
            </a:r>
            <a:r>
              <a:rPr lang="en-US" sz="1600" dirty="0" smtClean="0">
                <a:latin typeface="Symbol" pitchFamily="18" charset="2"/>
              </a:rPr>
              <a:t>t</a:t>
            </a:r>
            <a:r>
              <a:rPr lang="en-US" sz="1600" baseline="-25000" dirty="0" smtClean="0"/>
              <a:t>4+</a:t>
            </a:r>
            <a:r>
              <a:rPr lang="en-US" sz="1600" dirty="0" smtClean="0"/>
              <a:t>=31(8) ps, which is in agreement with the published value </a:t>
            </a:r>
            <a:r>
              <a:rPr lang="en-US" sz="1600" dirty="0" smtClean="0">
                <a:latin typeface="Symbol" pitchFamily="18" charset="2"/>
              </a:rPr>
              <a:t>t</a:t>
            </a:r>
            <a:r>
              <a:rPr lang="en-US" sz="1600" baseline="-25000" dirty="0" smtClean="0"/>
              <a:t>4+</a:t>
            </a:r>
            <a:r>
              <a:rPr lang="en-US" sz="1600" dirty="0" smtClean="0"/>
              <a:t>= =37(4) ps by S. </a:t>
            </a:r>
            <a:r>
              <a:rPr lang="en-US" sz="1600" dirty="0" err="1" smtClean="0"/>
              <a:t>Ansari</a:t>
            </a:r>
            <a:r>
              <a:rPr lang="en-US" sz="1600" dirty="0" smtClean="0"/>
              <a:t> et al. in [ARJ+17] and at variance with </a:t>
            </a:r>
            <a:r>
              <a:rPr lang="en-US" sz="1600" dirty="0" smtClean="0">
                <a:latin typeface="Symbol" pitchFamily="18" charset="2"/>
              </a:rPr>
              <a:t>t</a:t>
            </a:r>
            <a:r>
              <a:rPr lang="en-US" sz="1600" baseline="-25000" dirty="0" smtClean="0"/>
              <a:t>4+</a:t>
            </a:r>
            <a:r>
              <a:rPr lang="en-US" sz="1600" dirty="0" smtClean="0"/>
              <a:t>=54(4) ps published by A. G. Smith and coworkers in [SWP+02].</a:t>
            </a:r>
            <a:endParaRPr lang="en-US" sz="1600" dirty="0" smtClean="0">
              <a:latin typeface="Arial" pitchFamily="34" charset="0"/>
              <a:cs typeface="Arial" pitchFamily="34" charset="0"/>
            </a:endParaRPr>
          </a:p>
        </p:txBody>
      </p:sp>
      <p:sp>
        <p:nvSpPr>
          <p:cNvPr id="10" name="Text Box 16"/>
          <p:cNvSpPr txBox="1">
            <a:spLocks noChangeArrowheads="1"/>
          </p:cNvSpPr>
          <p:nvPr/>
        </p:nvSpPr>
        <p:spPr bwMode="auto">
          <a:xfrm>
            <a:off x="251520" y="5894432"/>
            <a:ext cx="8784976" cy="630912"/>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pPr>
              <a:spcBef>
                <a:spcPct val="50000"/>
              </a:spcBef>
            </a:pPr>
            <a:r>
              <a:rPr lang="en-US" sz="1000" b="1" dirty="0" smtClean="0">
                <a:latin typeface="Arial" pitchFamily="34" charset="0"/>
                <a:cs typeface="Arial" pitchFamily="34" charset="0"/>
              </a:rPr>
              <a:t>[ARJ+17]</a:t>
            </a:r>
            <a:r>
              <a:rPr lang="en-US" sz="1000" dirty="0" smtClean="0">
                <a:latin typeface="Arial" pitchFamily="34" charset="0"/>
                <a:cs typeface="Arial" pitchFamily="34" charset="0"/>
              </a:rPr>
              <a:t>	S. </a:t>
            </a:r>
            <a:r>
              <a:rPr lang="en-US" sz="1000" dirty="0" err="1" smtClean="0">
                <a:latin typeface="Arial" pitchFamily="34" charset="0"/>
                <a:cs typeface="Arial" pitchFamily="34" charset="0"/>
              </a:rPr>
              <a:t>Ansari</a:t>
            </a:r>
            <a:r>
              <a:rPr lang="en-US" sz="1000" dirty="0" smtClean="0">
                <a:latin typeface="Arial" pitchFamily="34" charset="0"/>
                <a:cs typeface="Arial" pitchFamily="34" charset="0"/>
              </a:rPr>
              <a:t> </a:t>
            </a:r>
            <a:r>
              <a:rPr lang="en-US" sz="1000" i="1" dirty="0" smtClean="0">
                <a:latin typeface="Arial" pitchFamily="34" charset="0"/>
                <a:cs typeface="Arial" pitchFamily="34" charset="0"/>
              </a:rPr>
              <a:t>et al</a:t>
            </a:r>
            <a:r>
              <a:rPr lang="en-US" sz="1000" dirty="0" smtClean="0">
                <a:latin typeface="Arial" pitchFamily="34" charset="0"/>
                <a:cs typeface="Arial" pitchFamily="34" charset="0"/>
              </a:rPr>
              <a:t>.. Experimental study of the lifetime and phase transition in neutron rich </a:t>
            </a:r>
            <a:r>
              <a:rPr lang="en-US" sz="1000" baseline="30000" dirty="0" smtClean="0">
                <a:latin typeface="Arial" pitchFamily="34" charset="0"/>
                <a:cs typeface="Arial" pitchFamily="34" charset="0"/>
              </a:rPr>
              <a:t>98,100,102</a:t>
            </a:r>
            <a:r>
              <a:rPr lang="en-US" sz="1000" dirty="0" smtClean="0">
                <a:latin typeface="Arial" pitchFamily="34" charset="0"/>
                <a:cs typeface="Arial" pitchFamily="34" charset="0"/>
              </a:rPr>
              <a:t>Zr. Phys. Rev. C, 96:054323, 2017.</a:t>
            </a:r>
          </a:p>
          <a:p>
            <a:pPr>
              <a:spcBef>
                <a:spcPct val="50000"/>
              </a:spcBef>
            </a:pPr>
            <a:r>
              <a:rPr lang="en-US" sz="1000" b="1" dirty="0" smtClean="0">
                <a:latin typeface="Arial" pitchFamily="34" charset="0"/>
                <a:cs typeface="Arial" pitchFamily="34" charset="0"/>
              </a:rPr>
              <a:t>[SWP+02]</a:t>
            </a:r>
            <a:r>
              <a:rPr lang="en-US" sz="1000" dirty="0" smtClean="0">
                <a:latin typeface="Arial" pitchFamily="34" charset="0"/>
                <a:cs typeface="Arial" pitchFamily="34" charset="0"/>
              </a:rPr>
              <a:t>	A. G. Smith </a:t>
            </a:r>
            <a:r>
              <a:rPr lang="en-US" sz="1000" i="1" dirty="0" smtClean="0">
                <a:latin typeface="Arial" pitchFamily="34" charset="0"/>
                <a:cs typeface="Arial" pitchFamily="34" charset="0"/>
              </a:rPr>
              <a:t>et al</a:t>
            </a:r>
            <a:r>
              <a:rPr lang="en-US" sz="1000" dirty="0" smtClean="0">
                <a:latin typeface="Arial" pitchFamily="34" charset="0"/>
                <a:cs typeface="Arial" pitchFamily="34" charset="0"/>
              </a:rPr>
              <a:t>.. </a:t>
            </a:r>
            <a:r>
              <a:rPr lang="es-ES" sz="1000" dirty="0" err="1" smtClean="0"/>
              <a:t>Lifetimes</a:t>
            </a:r>
            <a:r>
              <a:rPr lang="es-ES" sz="1000" dirty="0" smtClean="0"/>
              <a:t> of </a:t>
            </a:r>
            <a:r>
              <a:rPr lang="es-ES" sz="1000" dirty="0" err="1" smtClean="0"/>
              <a:t>yrast</a:t>
            </a:r>
            <a:r>
              <a:rPr lang="es-ES" sz="1000" dirty="0" smtClean="0"/>
              <a:t> </a:t>
            </a:r>
            <a:r>
              <a:rPr lang="es-ES" sz="1000" dirty="0" err="1" smtClean="0"/>
              <a:t>rotational</a:t>
            </a:r>
            <a:r>
              <a:rPr lang="es-ES" sz="1000" dirty="0" smtClean="0"/>
              <a:t> </a:t>
            </a:r>
            <a:r>
              <a:rPr lang="en-US" sz="1000" dirty="0" smtClean="0"/>
              <a:t>states of the fission fragments </a:t>
            </a:r>
            <a:r>
              <a:rPr lang="en-US" sz="1000" baseline="30000" dirty="0" smtClean="0"/>
              <a:t>100</a:t>
            </a:r>
            <a:r>
              <a:rPr lang="en-US" sz="1000" dirty="0" smtClean="0"/>
              <a:t>Zr and </a:t>
            </a:r>
            <a:r>
              <a:rPr lang="en-US" sz="1000" baseline="30000" dirty="0" smtClean="0"/>
              <a:t>104</a:t>
            </a:r>
            <a:r>
              <a:rPr lang="en-US" sz="1000" dirty="0" smtClean="0"/>
              <a:t>Mo measured using a </a:t>
            </a:r>
            <a:r>
              <a:rPr lang="en-US" sz="1000" dirty="0" err="1" smtClean="0"/>
              <a:t>diferential</a:t>
            </a:r>
            <a:r>
              <a:rPr lang="en-US" sz="1000" dirty="0" smtClean="0"/>
              <a:t> </a:t>
            </a:r>
            <a:r>
              <a:rPr lang="es-ES" sz="1000" dirty="0" err="1" smtClean="0"/>
              <a:t>plunger</a:t>
            </a:r>
            <a:r>
              <a:rPr lang="es-ES" sz="1000" dirty="0" smtClean="0"/>
              <a:t>. 	</a:t>
            </a:r>
            <a:r>
              <a:rPr lang="en-US" sz="1000" dirty="0" smtClean="0"/>
              <a:t>Journal of Physics G: Nuclear and Particle Physics, 28(8):2307, 2002.</a:t>
            </a:r>
            <a:endParaRPr lang="en-US" sz="1000" dirty="0" smtClean="0">
              <a:latin typeface="Arial" pitchFamily="34" charset="0"/>
              <a:cs typeface="Arial" pitchFamily="34" charset="0"/>
            </a:endParaRPr>
          </a:p>
        </p:txBody>
      </p:sp>
    </p:spTree>
  </p:cSld>
  <p:clrMapOvr>
    <a:masterClrMapping/>
  </p:clrMapOvr>
  <p:transition spd="slow">
    <p:pull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p:cNvSpPr txBox="1">
            <a:spLocks noChangeArrowheads="1"/>
          </p:cNvSpPr>
          <p:nvPr/>
        </p:nvSpPr>
        <p:spPr bwMode="auto">
          <a:xfrm>
            <a:off x="728166"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153" name="152 Grupo"/>
          <p:cNvGrpSpPr/>
          <p:nvPr/>
        </p:nvGrpSpPr>
        <p:grpSpPr>
          <a:xfrm>
            <a:off x="1173872" y="6093296"/>
            <a:ext cx="7214552" cy="432048"/>
            <a:chOff x="1355797" y="1249596"/>
            <a:chExt cx="7214552" cy="432048"/>
          </a:xfrm>
        </p:grpSpPr>
        <p:sp>
          <p:nvSpPr>
            <p:cNvPr id="173" name="172 CuadroTexto"/>
            <p:cNvSpPr txBox="1"/>
            <p:nvPr/>
          </p:nvSpPr>
          <p:spPr>
            <a:xfrm>
              <a:off x="4905563" y="1281534"/>
              <a:ext cx="3664786" cy="400110"/>
            </a:xfrm>
            <a:prstGeom prst="rect">
              <a:avLst/>
            </a:prstGeom>
            <a:noFill/>
          </p:spPr>
          <p:txBody>
            <a:bodyPr wrap="none" rtlCol="0">
              <a:spAutoFit/>
            </a:bodyPr>
            <a:lstStyle/>
            <a:p>
              <a:r>
                <a:rPr lang="en-US" sz="2000" b="1" dirty="0" smtClean="0">
                  <a:cs typeface="ＭＳ Ｐゴシック" charset="0"/>
                </a:rPr>
                <a:t>HPGe-LaBr</a:t>
              </a:r>
              <a:r>
                <a:rPr lang="en-US" sz="2000" b="1" baseline="-25000" dirty="0" smtClean="0">
                  <a:cs typeface="ＭＳ Ｐゴシック" charset="0"/>
                </a:rPr>
                <a:t>3</a:t>
              </a:r>
              <a:r>
                <a:rPr lang="en-US" sz="2000" b="1" dirty="0" smtClean="0">
                  <a:cs typeface="ＭＳ Ｐゴシック" charset="0"/>
                </a:rPr>
                <a:t>(Ce)-LaBr</a:t>
              </a:r>
              <a:r>
                <a:rPr lang="en-US" sz="2000" b="1" baseline="-25000" dirty="0" smtClean="0">
                  <a:cs typeface="ＭＳ Ｐゴシック" charset="0"/>
                </a:rPr>
                <a:t>3</a:t>
              </a:r>
              <a:r>
                <a:rPr lang="en-US" sz="2000" b="1" dirty="0" smtClean="0">
                  <a:cs typeface="ＭＳ Ｐゴシック" charset="0"/>
                </a:rPr>
                <a:t>(Ce)(t)</a:t>
              </a:r>
              <a:endParaRPr lang="es-ES" sz="2000" dirty="0"/>
            </a:p>
          </p:txBody>
        </p:sp>
        <p:sp>
          <p:nvSpPr>
            <p:cNvPr id="148" name="147 CuadroTexto"/>
            <p:cNvSpPr txBox="1"/>
            <p:nvPr/>
          </p:nvSpPr>
          <p:spPr>
            <a:xfrm>
              <a:off x="1355797" y="1268760"/>
              <a:ext cx="2757678" cy="400110"/>
            </a:xfrm>
            <a:prstGeom prst="rect">
              <a:avLst/>
            </a:prstGeom>
            <a:noFill/>
          </p:spPr>
          <p:txBody>
            <a:bodyPr wrap="none" rtlCol="0">
              <a:spAutoFit/>
            </a:bodyPr>
            <a:lstStyle/>
            <a:p>
              <a:r>
                <a:rPr lang="en-GB" sz="2000" b="1" dirty="0" smtClean="0">
                  <a:solidFill>
                    <a:srgbClr val="060ABA"/>
                  </a:solidFill>
                  <a:effectLst>
                    <a:outerShdw blurRad="38100" dist="38100" dir="2700000" algn="tl">
                      <a:srgbClr val="000000">
                        <a:alpha val="43137"/>
                      </a:srgbClr>
                    </a:outerShdw>
                  </a:effectLst>
                </a:rPr>
                <a:t>Fast-Timing Methods</a:t>
              </a:r>
              <a:endParaRPr lang="es-ES" sz="2000" dirty="0">
                <a:solidFill>
                  <a:srgbClr val="060ABA"/>
                </a:solidFill>
                <a:effectLst>
                  <a:outerShdw blurRad="38100" dist="38100" dir="2700000" algn="tl">
                    <a:srgbClr val="000000">
                      <a:alpha val="43137"/>
                    </a:srgbClr>
                  </a:outerShdw>
                </a:effectLst>
              </a:endParaRPr>
            </a:p>
          </p:txBody>
        </p:sp>
        <p:sp>
          <p:nvSpPr>
            <p:cNvPr id="149" name="148 CuadroTexto"/>
            <p:cNvSpPr txBox="1"/>
            <p:nvPr/>
          </p:nvSpPr>
          <p:spPr>
            <a:xfrm>
              <a:off x="4067944" y="1249596"/>
              <a:ext cx="821059" cy="400110"/>
            </a:xfrm>
            <a:prstGeom prst="rect">
              <a:avLst/>
            </a:prstGeom>
            <a:noFill/>
          </p:spPr>
          <p:txBody>
            <a:bodyPr wrap="none" rtlCol="0">
              <a:spAutoFit/>
            </a:bodyPr>
            <a:lstStyle/>
            <a:p>
              <a:r>
                <a:rPr lang="en-GB" sz="2000" b="1" dirty="0" smtClean="0">
                  <a:solidFill>
                    <a:srgbClr val="C00000"/>
                  </a:solidFill>
                  <a:effectLst>
                    <a:outerShdw blurRad="38100" dist="38100" dir="2700000" algn="tl">
                      <a:srgbClr val="000000">
                        <a:alpha val="43137"/>
                      </a:srgbClr>
                    </a:outerShdw>
                  </a:effectLst>
                  <a:latin typeface="Symbol" pitchFamily="18" charset="2"/>
                </a:rPr>
                <a:t> </a:t>
              </a:r>
              <a:r>
                <a:rPr lang="en-GB" sz="2000" b="1" dirty="0" err="1" smtClean="0">
                  <a:solidFill>
                    <a:srgbClr val="C00000"/>
                  </a:solidFill>
                  <a:effectLst>
                    <a:outerShdw blurRad="38100" dist="38100" dir="2700000" algn="tl">
                      <a:srgbClr val="000000">
                        <a:alpha val="43137"/>
                      </a:srgbClr>
                    </a:outerShdw>
                  </a:effectLst>
                  <a:latin typeface="Symbol" pitchFamily="18" charset="2"/>
                </a:rPr>
                <a:t>ggg</a:t>
              </a:r>
              <a:r>
                <a:rPr lang="en-GB" sz="2000" b="1" dirty="0" smtClean="0">
                  <a:solidFill>
                    <a:srgbClr val="C00000"/>
                  </a:solidFill>
                  <a:effectLst>
                    <a:outerShdw blurRad="38100" dist="38100" dir="2700000" algn="tl">
                      <a:srgbClr val="000000">
                        <a:alpha val="43137"/>
                      </a:srgbClr>
                    </a:outerShdw>
                  </a:effectLst>
                </a:rPr>
                <a:t>(t)</a:t>
              </a:r>
              <a:endParaRPr lang="es-ES" sz="2000" dirty="0"/>
            </a:p>
          </p:txBody>
        </p:sp>
      </p:grpSp>
      <p:sp>
        <p:nvSpPr>
          <p:cNvPr id="162" name="161 CuadroTexto"/>
          <p:cNvSpPr txBox="1"/>
          <p:nvPr/>
        </p:nvSpPr>
        <p:spPr>
          <a:xfrm>
            <a:off x="2611249" y="817548"/>
            <a:ext cx="4697055" cy="523220"/>
          </a:xfrm>
          <a:prstGeom prst="rect">
            <a:avLst/>
          </a:prstGeom>
          <a:noFill/>
        </p:spPr>
        <p:txBody>
          <a:bodyPr wrap="none" rtlCol="0">
            <a:spAutoFit/>
          </a:bodyPr>
          <a:lstStyle/>
          <a:p>
            <a:r>
              <a:rPr lang="en-GB" sz="2800" b="1" dirty="0" smtClean="0">
                <a:solidFill>
                  <a:srgbClr val="060ABA"/>
                </a:solidFill>
                <a:effectLst>
                  <a:outerShdw blurRad="38100" dist="38100" dir="2700000" algn="tl">
                    <a:srgbClr val="000000">
                      <a:alpha val="43137"/>
                    </a:srgbClr>
                  </a:outerShdw>
                </a:effectLst>
              </a:rPr>
              <a:t>Fast-Timing Methods </a:t>
            </a:r>
            <a:r>
              <a:rPr lang="en-GB" sz="2800" b="1" dirty="0" err="1" smtClean="0">
                <a:solidFill>
                  <a:srgbClr val="060ABA"/>
                </a:solidFill>
                <a:effectLst>
                  <a:outerShdw blurRad="38100" dist="38100" dir="2700000" algn="tl">
                    <a:srgbClr val="000000">
                      <a:alpha val="43137"/>
                    </a:srgbClr>
                  </a:outerShdw>
                </a:effectLst>
                <a:latin typeface="Symbol" pitchFamily="18" charset="2"/>
              </a:rPr>
              <a:t>ggg</a:t>
            </a:r>
            <a:r>
              <a:rPr lang="en-GB" sz="2800" b="1" dirty="0" smtClean="0">
                <a:solidFill>
                  <a:srgbClr val="060ABA"/>
                </a:solidFill>
                <a:effectLst>
                  <a:outerShdw blurRad="38100" dist="38100" dir="2700000" algn="tl">
                    <a:srgbClr val="000000">
                      <a:alpha val="43137"/>
                    </a:srgbClr>
                  </a:outerShdw>
                </a:effectLst>
              </a:rPr>
              <a:t>(t)</a:t>
            </a:r>
            <a:endParaRPr lang="es-ES" sz="2800" dirty="0">
              <a:solidFill>
                <a:srgbClr val="060ABA"/>
              </a:solidFill>
              <a:effectLst>
                <a:outerShdw blurRad="38100" dist="38100" dir="2700000" algn="tl">
                  <a:srgbClr val="000000">
                    <a:alpha val="43137"/>
                  </a:srgbClr>
                </a:outerShdw>
              </a:effectLst>
            </a:endParaRPr>
          </a:p>
        </p:txBody>
      </p:sp>
      <p:sp>
        <p:nvSpPr>
          <p:cNvPr id="525" name="Text Box 31"/>
          <p:cNvSpPr txBox="1">
            <a:spLocks noChangeArrowheads="1"/>
          </p:cNvSpPr>
          <p:nvPr/>
        </p:nvSpPr>
        <p:spPr bwMode="auto">
          <a:xfrm>
            <a:off x="2771800" y="1628800"/>
            <a:ext cx="878788" cy="361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000099"/>
                </a:solidFill>
                <a:latin typeface="Arial" charset="0"/>
              </a:rPr>
              <a:t>start</a:t>
            </a:r>
          </a:p>
        </p:txBody>
      </p:sp>
      <p:grpSp>
        <p:nvGrpSpPr>
          <p:cNvPr id="540" name="539 Grupo"/>
          <p:cNvGrpSpPr/>
          <p:nvPr/>
        </p:nvGrpSpPr>
        <p:grpSpPr>
          <a:xfrm>
            <a:off x="251520" y="1628801"/>
            <a:ext cx="6408712" cy="2736304"/>
            <a:chOff x="2195736" y="1547625"/>
            <a:chExt cx="6583982" cy="2889487"/>
          </a:xfrm>
        </p:grpSpPr>
        <p:grpSp>
          <p:nvGrpSpPr>
            <p:cNvPr id="164" name="163 Grupo"/>
            <p:cNvGrpSpPr/>
            <p:nvPr/>
          </p:nvGrpSpPr>
          <p:grpSpPr>
            <a:xfrm>
              <a:off x="5004048" y="1547625"/>
              <a:ext cx="3775670" cy="2889487"/>
              <a:chOff x="5025441" y="3799782"/>
              <a:chExt cx="3775670" cy="2889487"/>
            </a:xfrm>
          </p:grpSpPr>
          <p:grpSp>
            <p:nvGrpSpPr>
              <p:cNvPr id="39" name="193 Grupo"/>
              <p:cNvGrpSpPr/>
              <p:nvPr/>
            </p:nvGrpSpPr>
            <p:grpSpPr>
              <a:xfrm>
                <a:off x="5025441" y="3799782"/>
                <a:ext cx="3083700" cy="2889487"/>
                <a:chOff x="4967321" y="1513245"/>
                <a:chExt cx="3141817" cy="2955155"/>
              </a:xfrm>
            </p:grpSpPr>
            <p:grpSp>
              <p:nvGrpSpPr>
                <p:cNvPr id="41" name="158 Grupo"/>
                <p:cNvGrpSpPr/>
                <p:nvPr/>
              </p:nvGrpSpPr>
              <p:grpSpPr>
                <a:xfrm>
                  <a:off x="4967321" y="1513245"/>
                  <a:ext cx="3141817" cy="2493659"/>
                  <a:chOff x="4751297" y="2809506"/>
                  <a:chExt cx="3141817" cy="2493660"/>
                </a:xfrm>
              </p:grpSpPr>
              <p:grpSp>
                <p:nvGrpSpPr>
                  <p:cNvPr id="42" name="157 Grupo"/>
                  <p:cNvGrpSpPr/>
                  <p:nvPr/>
                </p:nvGrpSpPr>
                <p:grpSpPr>
                  <a:xfrm>
                    <a:off x="4751297" y="2809506"/>
                    <a:ext cx="3141817" cy="2493660"/>
                    <a:chOff x="4751297" y="2953522"/>
                    <a:chExt cx="3141817" cy="2493660"/>
                  </a:xfrm>
                </p:grpSpPr>
                <p:pic>
                  <p:nvPicPr>
                    <p:cNvPr id="1532945" name="Picture 17" descr="0_Stopwatch"/>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51297" y="3836284"/>
                      <a:ext cx="1540667" cy="1610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3" name="Group 48"/>
                    <p:cNvGrpSpPr>
                      <a:grpSpLocks/>
                    </p:cNvGrpSpPr>
                    <p:nvPr/>
                  </p:nvGrpSpPr>
                  <p:grpSpPr bwMode="auto">
                    <a:xfrm>
                      <a:off x="6641080" y="2953522"/>
                      <a:ext cx="1252034" cy="1852040"/>
                      <a:chOff x="3505" y="1038"/>
                      <a:chExt cx="606" cy="778"/>
                    </a:xfrm>
                  </p:grpSpPr>
                  <p:sp>
                    <p:nvSpPr>
                      <p:cNvPr id="10256" name="Line 32"/>
                      <p:cNvSpPr>
                        <a:spLocks noChangeShapeType="1"/>
                      </p:cNvSpPr>
                      <p:nvPr/>
                    </p:nvSpPr>
                    <p:spPr bwMode="auto">
                      <a:xfrm>
                        <a:off x="3522" y="1060"/>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0257" name="Line 33"/>
                      <p:cNvSpPr>
                        <a:spLocks noChangeShapeType="1"/>
                      </p:cNvSpPr>
                      <p:nvPr/>
                    </p:nvSpPr>
                    <p:spPr bwMode="auto">
                      <a:xfrm>
                        <a:off x="3522" y="1816"/>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0258" name="Line 34"/>
                      <p:cNvSpPr>
                        <a:spLocks noChangeShapeType="1"/>
                      </p:cNvSpPr>
                      <p:nvPr/>
                    </p:nvSpPr>
                    <p:spPr bwMode="auto">
                      <a:xfrm>
                        <a:off x="3505" y="1363"/>
                        <a:ext cx="526"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0259" name="Freeform 39"/>
                      <p:cNvSpPr>
                        <a:spLocks/>
                      </p:cNvSpPr>
                      <p:nvPr/>
                    </p:nvSpPr>
                    <p:spPr bwMode="auto">
                      <a:xfrm>
                        <a:off x="3834" y="1363"/>
                        <a:ext cx="43" cy="453"/>
                      </a:xfrm>
                      <a:custGeom>
                        <a:avLst/>
                        <a:gdLst>
                          <a:gd name="T0" fmla="*/ 0 w 79"/>
                          <a:gd name="T1" fmla="*/ 0 h 1089"/>
                          <a:gd name="T2" fmla="*/ 1 w 79"/>
                          <a:gd name="T3" fmla="*/ 0 h 1089"/>
                          <a:gd name="T4" fmla="*/ 0 w 79"/>
                          <a:gd name="T5" fmla="*/ 0 h 1089"/>
                          <a:gd name="T6" fmla="*/ 1 w 79"/>
                          <a:gd name="T7" fmla="*/ 0 h 1089"/>
                          <a:gd name="T8" fmla="*/ 0 w 79"/>
                          <a:gd name="T9" fmla="*/ 0 h 1089"/>
                          <a:gd name="T10" fmla="*/ 1 w 79"/>
                          <a:gd name="T11" fmla="*/ 0 h 1089"/>
                          <a:gd name="T12" fmla="*/ 0 w 79"/>
                          <a:gd name="T13" fmla="*/ 0 h 1089"/>
                          <a:gd name="T14" fmla="*/ 1 w 79"/>
                          <a:gd name="T15" fmla="*/ 0 h 1089"/>
                          <a:gd name="T16" fmla="*/ 0 w 79"/>
                          <a:gd name="T17" fmla="*/ 0 h 1089"/>
                          <a:gd name="T18" fmla="*/ 1 w 79"/>
                          <a:gd name="T19" fmla="*/ 0 h 1089"/>
                          <a:gd name="T20" fmla="*/ 0 w 79"/>
                          <a:gd name="T21" fmla="*/ 0 h 1089"/>
                          <a:gd name="T22" fmla="*/ 1 w 79"/>
                          <a:gd name="T23" fmla="*/ 0 h 1089"/>
                          <a:gd name="T24" fmla="*/ 0 w 79"/>
                          <a:gd name="T25" fmla="*/ 0 h 1089"/>
                          <a:gd name="T26" fmla="*/ 1 w 79"/>
                          <a:gd name="T27" fmla="*/ 0 h 1089"/>
                          <a:gd name="T28" fmla="*/ 0 w 79"/>
                          <a:gd name="T29" fmla="*/ 0 h 1089"/>
                          <a:gd name="T30" fmla="*/ 1 w 79"/>
                          <a:gd name="T31" fmla="*/ 0 h 1089"/>
                          <a:gd name="T32" fmla="*/ 1 w 79"/>
                          <a:gd name="T33" fmla="*/ 0 h 10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1089"/>
                          <a:gd name="T53" fmla="*/ 79 w 79"/>
                          <a:gd name="T54" fmla="*/ 1089 h 10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1089">
                            <a:moveTo>
                              <a:pt x="0" y="0"/>
                            </a:moveTo>
                            <a:cubicBezTo>
                              <a:pt x="34" y="22"/>
                              <a:pt x="68" y="45"/>
                              <a:pt x="68" y="68"/>
                            </a:cubicBezTo>
                            <a:cubicBezTo>
                              <a:pt x="68" y="91"/>
                              <a:pt x="0" y="113"/>
                              <a:pt x="0" y="136"/>
                            </a:cubicBezTo>
                            <a:cubicBezTo>
                              <a:pt x="0" y="159"/>
                              <a:pt x="68" y="181"/>
                              <a:pt x="68" y="204"/>
                            </a:cubicBezTo>
                            <a:cubicBezTo>
                              <a:pt x="68" y="227"/>
                              <a:pt x="0" y="249"/>
                              <a:pt x="0" y="272"/>
                            </a:cubicBezTo>
                            <a:cubicBezTo>
                              <a:pt x="0" y="295"/>
                              <a:pt x="68" y="317"/>
                              <a:pt x="68" y="340"/>
                            </a:cubicBezTo>
                            <a:cubicBezTo>
                              <a:pt x="68" y="363"/>
                              <a:pt x="0" y="385"/>
                              <a:pt x="0" y="408"/>
                            </a:cubicBezTo>
                            <a:cubicBezTo>
                              <a:pt x="0" y="431"/>
                              <a:pt x="68" y="453"/>
                              <a:pt x="68" y="476"/>
                            </a:cubicBezTo>
                            <a:cubicBezTo>
                              <a:pt x="68" y="499"/>
                              <a:pt x="0" y="521"/>
                              <a:pt x="0" y="544"/>
                            </a:cubicBezTo>
                            <a:cubicBezTo>
                              <a:pt x="0" y="567"/>
                              <a:pt x="68" y="590"/>
                              <a:pt x="68" y="613"/>
                            </a:cubicBezTo>
                            <a:cubicBezTo>
                              <a:pt x="68" y="636"/>
                              <a:pt x="0" y="658"/>
                              <a:pt x="0" y="681"/>
                            </a:cubicBezTo>
                            <a:cubicBezTo>
                              <a:pt x="0" y="704"/>
                              <a:pt x="68" y="726"/>
                              <a:pt x="68" y="749"/>
                            </a:cubicBezTo>
                            <a:cubicBezTo>
                              <a:pt x="68" y="772"/>
                              <a:pt x="0" y="794"/>
                              <a:pt x="0" y="817"/>
                            </a:cubicBezTo>
                            <a:cubicBezTo>
                              <a:pt x="0" y="840"/>
                              <a:pt x="68" y="862"/>
                              <a:pt x="68" y="885"/>
                            </a:cubicBezTo>
                            <a:cubicBezTo>
                              <a:pt x="68" y="908"/>
                              <a:pt x="0" y="930"/>
                              <a:pt x="0" y="953"/>
                            </a:cubicBezTo>
                            <a:cubicBezTo>
                              <a:pt x="0" y="976"/>
                              <a:pt x="57" y="998"/>
                              <a:pt x="68" y="1021"/>
                            </a:cubicBezTo>
                            <a:cubicBezTo>
                              <a:pt x="79" y="1044"/>
                              <a:pt x="73" y="1066"/>
                              <a:pt x="68" y="1089"/>
                            </a:cubicBezTo>
                          </a:path>
                        </a:pathLst>
                      </a:custGeom>
                      <a:noFill/>
                      <a:ln w="12700">
                        <a:solidFill>
                          <a:srgbClr val="FF0000"/>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pPr>
                          <a:lnSpc>
                            <a:spcPct val="90000"/>
                          </a:lnSpc>
                          <a:spcBef>
                            <a:spcPct val="20000"/>
                          </a:spcBef>
                          <a:buClr>
                            <a:schemeClr val="accent2"/>
                          </a:buClr>
                          <a:buFont typeface="Wingdings" charset="0"/>
                          <a:buChar char="ü"/>
                        </a:pPr>
                        <a:endParaRPr lang="en-US"/>
                      </a:p>
                    </p:txBody>
                  </p:sp>
                  <p:sp>
                    <p:nvSpPr>
                      <p:cNvPr id="10260" name="Freeform 40"/>
                      <p:cNvSpPr>
                        <a:spLocks/>
                      </p:cNvSpPr>
                      <p:nvPr/>
                    </p:nvSpPr>
                    <p:spPr bwMode="auto">
                      <a:xfrm>
                        <a:off x="3710" y="1060"/>
                        <a:ext cx="43" cy="277"/>
                      </a:xfrm>
                      <a:custGeom>
                        <a:avLst/>
                        <a:gdLst>
                          <a:gd name="T0" fmla="*/ 0 w 79"/>
                          <a:gd name="T1" fmla="*/ 0 h 817"/>
                          <a:gd name="T2" fmla="*/ 1 w 79"/>
                          <a:gd name="T3" fmla="*/ 0 h 817"/>
                          <a:gd name="T4" fmla="*/ 0 w 79"/>
                          <a:gd name="T5" fmla="*/ 0 h 817"/>
                          <a:gd name="T6" fmla="*/ 1 w 79"/>
                          <a:gd name="T7" fmla="*/ 0 h 817"/>
                          <a:gd name="T8" fmla="*/ 0 w 79"/>
                          <a:gd name="T9" fmla="*/ 0 h 817"/>
                          <a:gd name="T10" fmla="*/ 1 w 79"/>
                          <a:gd name="T11" fmla="*/ 0 h 817"/>
                          <a:gd name="T12" fmla="*/ 0 w 79"/>
                          <a:gd name="T13" fmla="*/ 0 h 817"/>
                          <a:gd name="T14" fmla="*/ 1 w 79"/>
                          <a:gd name="T15" fmla="*/ 0 h 817"/>
                          <a:gd name="T16" fmla="*/ 0 w 79"/>
                          <a:gd name="T17" fmla="*/ 0 h 817"/>
                          <a:gd name="T18" fmla="*/ 1 w 79"/>
                          <a:gd name="T19" fmla="*/ 0 h 817"/>
                          <a:gd name="T20" fmla="*/ 0 w 79"/>
                          <a:gd name="T21" fmla="*/ 0 h 817"/>
                          <a:gd name="T22" fmla="*/ 1 w 79"/>
                          <a:gd name="T23" fmla="*/ 0 h 817"/>
                          <a:gd name="T24" fmla="*/ 1 w 79"/>
                          <a:gd name="T25" fmla="*/ 0 h 8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
                          <a:gd name="T40" fmla="*/ 0 h 817"/>
                          <a:gd name="T41" fmla="*/ 79 w 79"/>
                          <a:gd name="T42" fmla="*/ 817 h 8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 h="817">
                            <a:moveTo>
                              <a:pt x="0" y="0"/>
                            </a:moveTo>
                            <a:cubicBezTo>
                              <a:pt x="34" y="22"/>
                              <a:pt x="68" y="45"/>
                              <a:pt x="68" y="68"/>
                            </a:cubicBezTo>
                            <a:cubicBezTo>
                              <a:pt x="68" y="91"/>
                              <a:pt x="0" y="113"/>
                              <a:pt x="0" y="136"/>
                            </a:cubicBezTo>
                            <a:cubicBezTo>
                              <a:pt x="0" y="159"/>
                              <a:pt x="68" y="181"/>
                              <a:pt x="68" y="204"/>
                            </a:cubicBezTo>
                            <a:cubicBezTo>
                              <a:pt x="68" y="227"/>
                              <a:pt x="0" y="249"/>
                              <a:pt x="0" y="272"/>
                            </a:cubicBezTo>
                            <a:cubicBezTo>
                              <a:pt x="0" y="295"/>
                              <a:pt x="68" y="317"/>
                              <a:pt x="68" y="340"/>
                            </a:cubicBezTo>
                            <a:cubicBezTo>
                              <a:pt x="68" y="363"/>
                              <a:pt x="0" y="385"/>
                              <a:pt x="0" y="408"/>
                            </a:cubicBezTo>
                            <a:cubicBezTo>
                              <a:pt x="0" y="431"/>
                              <a:pt x="68" y="453"/>
                              <a:pt x="68" y="476"/>
                            </a:cubicBezTo>
                            <a:cubicBezTo>
                              <a:pt x="68" y="499"/>
                              <a:pt x="0" y="521"/>
                              <a:pt x="0" y="544"/>
                            </a:cubicBezTo>
                            <a:cubicBezTo>
                              <a:pt x="0" y="567"/>
                              <a:pt x="68" y="590"/>
                              <a:pt x="68" y="613"/>
                            </a:cubicBezTo>
                            <a:cubicBezTo>
                              <a:pt x="68" y="636"/>
                              <a:pt x="0" y="658"/>
                              <a:pt x="0" y="681"/>
                            </a:cubicBezTo>
                            <a:cubicBezTo>
                              <a:pt x="0" y="704"/>
                              <a:pt x="57" y="726"/>
                              <a:pt x="68" y="749"/>
                            </a:cubicBezTo>
                            <a:cubicBezTo>
                              <a:pt x="79" y="772"/>
                              <a:pt x="73" y="794"/>
                              <a:pt x="68" y="817"/>
                            </a:cubicBezTo>
                          </a:path>
                        </a:pathLst>
                      </a:custGeom>
                      <a:noFill/>
                      <a:ln w="12700">
                        <a:solidFill>
                          <a:schemeClr val="accent2"/>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pPr>
                          <a:lnSpc>
                            <a:spcPct val="90000"/>
                          </a:lnSpc>
                          <a:spcBef>
                            <a:spcPct val="20000"/>
                          </a:spcBef>
                          <a:buClr>
                            <a:schemeClr val="accent2"/>
                          </a:buClr>
                          <a:buFont typeface="Wingdings" charset="0"/>
                          <a:buChar char="ü"/>
                        </a:pPr>
                        <a:endParaRPr lang="en-US"/>
                      </a:p>
                    </p:txBody>
                  </p:sp>
                  <p:sp>
                    <p:nvSpPr>
                      <p:cNvPr id="10263" name="Text Box 43"/>
                      <p:cNvSpPr txBox="1">
                        <a:spLocks noChangeArrowheads="1"/>
                      </p:cNvSpPr>
                      <p:nvPr/>
                    </p:nvSpPr>
                    <p:spPr bwMode="auto">
                      <a:xfrm>
                        <a:off x="3754" y="1038"/>
                        <a:ext cx="24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800" b="1" u="sng" dirty="0" smtClean="0">
                            <a:latin typeface="Arial" charset="0"/>
                            <a:sym typeface="Symbol" charset="0"/>
                          </a:rPr>
                          <a:t></a:t>
                        </a:r>
                        <a:r>
                          <a:rPr lang="en-US" sz="1800" b="1" u="sng" baseline="-25000" dirty="0" smtClean="0">
                            <a:latin typeface="Arial" charset="0"/>
                            <a:sym typeface="Symbol" charset="0"/>
                          </a:rPr>
                          <a:t>1</a:t>
                        </a:r>
                        <a:endParaRPr lang="en-US" sz="1800" b="1" u="sng" baseline="-25000" dirty="0">
                          <a:latin typeface="Arial" charset="0"/>
                          <a:sym typeface="Symbol" charset="0"/>
                        </a:endParaRPr>
                      </a:p>
                    </p:txBody>
                  </p:sp>
                  <p:sp>
                    <p:nvSpPr>
                      <p:cNvPr id="10264" name="Text Box 44"/>
                      <p:cNvSpPr txBox="1">
                        <a:spLocks noChangeArrowheads="1"/>
                      </p:cNvSpPr>
                      <p:nvPr/>
                    </p:nvSpPr>
                    <p:spPr bwMode="auto">
                      <a:xfrm>
                        <a:off x="3863" y="1431"/>
                        <a:ext cx="24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800" b="1" dirty="0" smtClean="0">
                            <a:solidFill>
                              <a:srgbClr val="FF0000"/>
                            </a:solidFill>
                            <a:effectLst>
                              <a:outerShdw blurRad="38100" dist="38100" dir="2700000" algn="tl">
                                <a:srgbClr val="000000">
                                  <a:alpha val="43137"/>
                                </a:srgbClr>
                              </a:outerShdw>
                            </a:effectLst>
                            <a:latin typeface="Arial" charset="0"/>
                            <a:sym typeface="Symbol" charset="0"/>
                          </a:rPr>
                          <a:t></a:t>
                        </a:r>
                        <a:r>
                          <a:rPr lang="en-US" sz="1800" b="1" baseline="-25000" dirty="0" smtClean="0">
                            <a:solidFill>
                              <a:srgbClr val="FF0000"/>
                            </a:solidFill>
                            <a:effectLst>
                              <a:outerShdw blurRad="38100" dist="38100" dir="2700000" algn="tl">
                                <a:srgbClr val="000000">
                                  <a:alpha val="43137"/>
                                </a:srgbClr>
                              </a:outerShdw>
                            </a:effectLst>
                            <a:latin typeface="Arial" charset="0"/>
                            <a:sym typeface="Symbol" charset="0"/>
                          </a:rPr>
                          <a:t>2</a:t>
                        </a:r>
                        <a:endParaRPr lang="en-US" sz="1800" b="1" baseline="-25000" dirty="0">
                          <a:solidFill>
                            <a:srgbClr val="FF0000"/>
                          </a:solidFill>
                          <a:effectLst>
                            <a:outerShdw blurRad="38100" dist="38100" dir="2700000" algn="tl">
                              <a:srgbClr val="000000">
                                <a:alpha val="43137"/>
                              </a:srgbClr>
                            </a:outerShdw>
                          </a:effectLst>
                          <a:latin typeface="Arial" charset="0"/>
                          <a:sym typeface="Symbol" charset="0"/>
                        </a:endParaRPr>
                      </a:p>
                    </p:txBody>
                  </p:sp>
                </p:grpSp>
              </p:grpSp>
              <p:sp>
                <p:nvSpPr>
                  <p:cNvPr id="156" name="Text Box 31"/>
                  <p:cNvSpPr txBox="1">
                    <a:spLocks noChangeArrowheads="1"/>
                  </p:cNvSpPr>
                  <p:nvPr/>
                </p:nvSpPr>
                <p:spPr bwMode="auto">
                  <a:xfrm>
                    <a:off x="6300192" y="2925081"/>
                    <a:ext cx="895350" cy="36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000099"/>
                        </a:solidFill>
                        <a:latin typeface="Arial" charset="0"/>
                      </a:rPr>
                      <a:t>start</a:t>
                    </a:r>
                  </a:p>
                </p:txBody>
              </p:sp>
              <p:sp>
                <p:nvSpPr>
                  <p:cNvPr id="157" name="Text Box 30"/>
                  <p:cNvSpPr txBox="1">
                    <a:spLocks noChangeArrowheads="1"/>
                  </p:cNvSpPr>
                  <p:nvPr/>
                </p:nvSpPr>
                <p:spPr bwMode="auto">
                  <a:xfrm>
                    <a:off x="6372200" y="3861185"/>
                    <a:ext cx="895350" cy="36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C00000"/>
                        </a:solidFill>
                        <a:latin typeface="Arial" charset="0"/>
                      </a:rPr>
                      <a:t>stop</a:t>
                    </a:r>
                  </a:p>
                </p:txBody>
              </p:sp>
            </p:grpSp>
            <p:sp>
              <p:nvSpPr>
                <p:cNvPr id="183" name="182 CuadroTexto"/>
                <p:cNvSpPr txBox="1"/>
                <p:nvPr/>
              </p:nvSpPr>
              <p:spPr>
                <a:xfrm>
                  <a:off x="5334146" y="4099068"/>
                  <a:ext cx="642035" cy="369332"/>
                </a:xfrm>
                <a:prstGeom prst="rect">
                  <a:avLst/>
                </a:prstGeom>
                <a:noFill/>
              </p:spPr>
              <p:txBody>
                <a:bodyPr wrap="none" rtlCol="0">
                  <a:spAutoFit/>
                </a:bodyPr>
                <a:lstStyle/>
                <a:p>
                  <a:r>
                    <a:rPr lang="en-US" b="1" dirty="0" smtClean="0">
                      <a:solidFill>
                        <a:srgbClr val="000099"/>
                      </a:solidFill>
                    </a:rPr>
                    <a:t>TAC</a:t>
                  </a:r>
                  <a:endParaRPr lang="es-ES" dirty="0">
                    <a:solidFill>
                      <a:srgbClr val="000099"/>
                    </a:solidFill>
                  </a:endParaRPr>
                </a:p>
              </p:txBody>
            </p:sp>
          </p:grpSp>
          <p:sp>
            <p:nvSpPr>
              <p:cNvPr id="155" name="Text Box 45"/>
              <p:cNvSpPr txBox="1">
                <a:spLocks noChangeArrowheads="1"/>
              </p:cNvSpPr>
              <p:nvPr/>
            </p:nvSpPr>
            <p:spPr bwMode="auto">
              <a:xfrm>
                <a:off x="8100392" y="4222829"/>
                <a:ext cx="57606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4000" dirty="0" smtClean="0">
                    <a:solidFill>
                      <a:schemeClr val="tx1"/>
                    </a:solidFill>
                    <a:latin typeface="Symbol" pitchFamily="18" charset="2"/>
                    <a:sym typeface="Symbol" charset="0"/>
                  </a:rPr>
                  <a:t>t</a:t>
                </a:r>
                <a:r>
                  <a:rPr lang="en-US" sz="1800" dirty="0" smtClean="0">
                    <a:solidFill>
                      <a:schemeClr val="tx1"/>
                    </a:solidFill>
                    <a:latin typeface="Arial" charset="0"/>
                    <a:sym typeface="Symbol" charset="0"/>
                  </a:rPr>
                  <a:t>  </a:t>
                </a:r>
                <a:endParaRPr lang="en-US" sz="1800" dirty="0">
                  <a:solidFill>
                    <a:schemeClr val="tx1"/>
                  </a:solidFill>
                  <a:latin typeface="Arial" charset="0"/>
                  <a:sym typeface="Symbol" charset="0"/>
                </a:endParaRPr>
              </a:p>
            </p:txBody>
          </p:sp>
          <p:sp>
            <p:nvSpPr>
              <p:cNvPr id="158" name="Line 32"/>
              <p:cNvSpPr>
                <a:spLocks noChangeShapeType="1"/>
              </p:cNvSpPr>
              <p:nvPr/>
            </p:nvSpPr>
            <p:spPr bwMode="auto">
              <a:xfrm>
                <a:off x="6876256" y="6165304"/>
                <a:ext cx="1086749"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59" name="Freeform 40"/>
              <p:cNvSpPr>
                <a:spLocks/>
              </p:cNvSpPr>
              <p:nvPr/>
            </p:nvSpPr>
            <p:spPr bwMode="auto">
              <a:xfrm>
                <a:off x="7041665" y="5609149"/>
                <a:ext cx="122623" cy="556155"/>
              </a:xfrm>
              <a:custGeom>
                <a:avLst/>
                <a:gdLst>
                  <a:gd name="T0" fmla="*/ 0 w 79"/>
                  <a:gd name="T1" fmla="*/ 0 h 817"/>
                  <a:gd name="T2" fmla="*/ 1 w 79"/>
                  <a:gd name="T3" fmla="*/ 0 h 817"/>
                  <a:gd name="T4" fmla="*/ 0 w 79"/>
                  <a:gd name="T5" fmla="*/ 0 h 817"/>
                  <a:gd name="T6" fmla="*/ 1 w 79"/>
                  <a:gd name="T7" fmla="*/ 0 h 817"/>
                  <a:gd name="T8" fmla="*/ 0 w 79"/>
                  <a:gd name="T9" fmla="*/ 0 h 817"/>
                  <a:gd name="T10" fmla="*/ 1 w 79"/>
                  <a:gd name="T11" fmla="*/ 0 h 817"/>
                  <a:gd name="T12" fmla="*/ 0 w 79"/>
                  <a:gd name="T13" fmla="*/ 0 h 817"/>
                  <a:gd name="T14" fmla="*/ 1 w 79"/>
                  <a:gd name="T15" fmla="*/ 0 h 817"/>
                  <a:gd name="T16" fmla="*/ 0 w 79"/>
                  <a:gd name="T17" fmla="*/ 0 h 817"/>
                  <a:gd name="T18" fmla="*/ 1 w 79"/>
                  <a:gd name="T19" fmla="*/ 0 h 817"/>
                  <a:gd name="T20" fmla="*/ 0 w 79"/>
                  <a:gd name="T21" fmla="*/ 0 h 817"/>
                  <a:gd name="T22" fmla="*/ 1 w 79"/>
                  <a:gd name="T23" fmla="*/ 0 h 817"/>
                  <a:gd name="T24" fmla="*/ 1 w 79"/>
                  <a:gd name="T25" fmla="*/ 0 h 8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
                  <a:gd name="T40" fmla="*/ 0 h 817"/>
                  <a:gd name="T41" fmla="*/ 79 w 79"/>
                  <a:gd name="T42" fmla="*/ 817 h 8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 h="817">
                    <a:moveTo>
                      <a:pt x="0" y="0"/>
                    </a:moveTo>
                    <a:cubicBezTo>
                      <a:pt x="34" y="22"/>
                      <a:pt x="68" y="45"/>
                      <a:pt x="68" y="68"/>
                    </a:cubicBezTo>
                    <a:cubicBezTo>
                      <a:pt x="68" y="91"/>
                      <a:pt x="0" y="113"/>
                      <a:pt x="0" y="136"/>
                    </a:cubicBezTo>
                    <a:cubicBezTo>
                      <a:pt x="0" y="159"/>
                      <a:pt x="68" y="181"/>
                      <a:pt x="68" y="204"/>
                    </a:cubicBezTo>
                    <a:cubicBezTo>
                      <a:pt x="68" y="227"/>
                      <a:pt x="0" y="249"/>
                      <a:pt x="0" y="272"/>
                    </a:cubicBezTo>
                    <a:cubicBezTo>
                      <a:pt x="0" y="295"/>
                      <a:pt x="68" y="317"/>
                      <a:pt x="68" y="340"/>
                    </a:cubicBezTo>
                    <a:cubicBezTo>
                      <a:pt x="68" y="363"/>
                      <a:pt x="0" y="385"/>
                      <a:pt x="0" y="408"/>
                    </a:cubicBezTo>
                    <a:cubicBezTo>
                      <a:pt x="0" y="431"/>
                      <a:pt x="68" y="453"/>
                      <a:pt x="68" y="476"/>
                    </a:cubicBezTo>
                    <a:cubicBezTo>
                      <a:pt x="68" y="499"/>
                      <a:pt x="0" y="521"/>
                      <a:pt x="0" y="544"/>
                    </a:cubicBezTo>
                    <a:cubicBezTo>
                      <a:pt x="0" y="567"/>
                      <a:pt x="68" y="590"/>
                      <a:pt x="68" y="613"/>
                    </a:cubicBezTo>
                    <a:cubicBezTo>
                      <a:pt x="68" y="636"/>
                      <a:pt x="0" y="658"/>
                      <a:pt x="0" y="681"/>
                    </a:cubicBezTo>
                    <a:cubicBezTo>
                      <a:pt x="0" y="704"/>
                      <a:pt x="57" y="726"/>
                      <a:pt x="68" y="749"/>
                    </a:cubicBezTo>
                    <a:cubicBezTo>
                      <a:pt x="79" y="772"/>
                      <a:pt x="73" y="794"/>
                      <a:pt x="68" y="817"/>
                    </a:cubicBezTo>
                  </a:path>
                </a:pathLst>
              </a:custGeom>
              <a:noFill/>
              <a:ln w="12700">
                <a:solidFill>
                  <a:schemeClr val="accent2"/>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pPr>
                  <a:lnSpc>
                    <a:spcPct val="90000"/>
                  </a:lnSpc>
                  <a:spcBef>
                    <a:spcPct val="20000"/>
                  </a:spcBef>
                  <a:buClr>
                    <a:schemeClr val="accent2"/>
                  </a:buClr>
                  <a:buFont typeface="Wingdings" charset="0"/>
                  <a:buChar char="ü"/>
                </a:pPr>
                <a:endParaRPr lang="en-US" dirty="0"/>
              </a:p>
            </p:txBody>
          </p:sp>
          <p:sp>
            <p:nvSpPr>
              <p:cNvPr id="160" name="Text Box 43"/>
              <p:cNvSpPr txBox="1">
                <a:spLocks noChangeArrowheads="1"/>
              </p:cNvSpPr>
              <p:nvPr/>
            </p:nvSpPr>
            <p:spPr bwMode="auto">
              <a:xfrm>
                <a:off x="7236296" y="5733256"/>
                <a:ext cx="512384"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800" b="1" u="sng" dirty="0" smtClean="0">
                    <a:solidFill>
                      <a:schemeClr val="tx1"/>
                    </a:solidFill>
                    <a:latin typeface="Arial" charset="0"/>
                    <a:sym typeface="Symbol" charset="0"/>
                  </a:rPr>
                  <a:t></a:t>
                </a:r>
                <a:r>
                  <a:rPr lang="en-US" sz="1800" b="1" u="sng" baseline="-25000" dirty="0" smtClean="0">
                    <a:solidFill>
                      <a:schemeClr val="tx1"/>
                    </a:solidFill>
                    <a:latin typeface="Arial" charset="0"/>
                    <a:sym typeface="Symbol" charset="0"/>
                  </a:rPr>
                  <a:t>3</a:t>
                </a:r>
                <a:endParaRPr lang="en-US" sz="1800" b="1" u="sng" baseline="-25000" dirty="0">
                  <a:solidFill>
                    <a:schemeClr val="tx1"/>
                  </a:solidFill>
                  <a:latin typeface="Arial" charset="0"/>
                  <a:sym typeface="Symbol" charset="0"/>
                </a:endParaRPr>
              </a:p>
            </p:txBody>
          </p:sp>
          <p:sp>
            <p:nvSpPr>
              <p:cNvPr id="161" name="Text Box 31"/>
              <p:cNvSpPr txBox="1">
                <a:spLocks noChangeArrowheads="1"/>
              </p:cNvSpPr>
              <p:nvPr/>
            </p:nvSpPr>
            <p:spPr bwMode="auto">
              <a:xfrm>
                <a:off x="7905761" y="5805264"/>
                <a:ext cx="895350" cy="28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1400" b="1" dirty="0" err="1" smtClean="0">
                    <a:solidFill>
                      <a:schemeClr val="tx1"/>
                    </a:solidFill>
                    <a:latin typeface="Arial" charset="0"/>
                  </a:rPr>
                  <a:t>HPGe</a:t>
                </a:r>
                <a:endParaRPr lang="en-US" sz="1400" b="1" dirty="0">
                  <a:solidFill>
                    <a:schemeClr val="tx1"/>
                  </a:solidFill>
                  <a:latin typeface="Arial" charset="0"/>
                </a:endParaRPr>
              </a:p>
            </p:txBody>
          </p:sp>
        </p:grpSp>
        <p:grpSp>
          <p:nvGrpSpPr>
            <p:cNvPr id="524" name="523 Grupo"/>
            <p:cNvGrpSpPr/>
            <p:nvPr/>
          </p:nvGrpSpPr>
          <p:grpSpPr>
            <a:xfrm>
              <a:off x="2195736" y="1828603"/>
              <a:ext cx="2687518" cy="1672405"/>
              <a:chOff x="2100506" y="1701076"/>
              <a:chExt cx="2687518" cy="1672405"/>
            </a:xfrm>
          </p:grpSpPr>
          <p:grpSp>
            <p:nvGrpSpPr>
              <p:cNvPr id="523" name="522 Grupo"/>
              <p:cNvGrpSpPr/>
              <p:nvPr/>
            </p:nvGrpSpPr>
            <p:grpSpPr>
              <a:xfrm>
                <a:off x="2100506" y="1701076"/>
                <a:ext cx="2687518" cy="1672405"/>
                <a:chOff x="1020386" y="1701076"/>
                <a:chExt cx="2687518" cy="1672405"/>
              </a:xfrm>
            </p:grpSpPr>
            <p:grpSp>
              <p:nvGrpSpPr>
                <p:cNvPr id="290" name="289 Grupo"/>
                <p:cNvGrpSpPr/>
                <p:nvPr/>
              </p:nvGrpSpPr>
              <p:grpSpPr>
                <a:xfrm rot="19706013">
                  <a:off x="1331640" y="3013441"/>
                  <a:ext cx="864096" cy="360040"/>
                  <a:chOff x="622564" y="2477466"/>
                  <a:chExt cx="542004" cy="187720"/>
                </a:xfrm>
              </p:grpSpPr>
              <p:sp>
                <p:nvSpPr>
                  <p:cNvPr id="214" name="213 Cilindro"/>
                  <p:cNvSpPr/>
                  <p:nvPr/>
                </p:nvSpPr>
                <p:spPr>
                  <a:xfrm rot="5940000">
                    <a:off x="773887" y="2326143"/>
                    <a:ext cx="178545" cy="481191"/>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215 Cilindro"/>
                  <p:cNvSpPr/>
                  <p:nvPr/>
                </p:nvSpPr>
                <p:spPr>
                  <a:xfrm rot="5700000">
                    <a:off x="1052155" y="2552773"/>
                    <a:ext cx="108367" cy="116459"/>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2" name="521 Grupo"/>
                <p:cNvGrpSpPr/>
                <p:nvPr/>
              </p:nvGrpSpPr>
              <p:grpSpPr>
                <a:xfrm>
                  <a:off x="1020386" y="1701076"/>
                  <a:ext cx="2687518" cy="1655916"/>
                  <a:chOff x="1020278" y="1541192"/>
                  <a:chExt cx="2687518" cy="1655916"/>
                </a:xfrm>
              </p:grpSpPr>
              <p:grpSp>
                <p:nvGrpSpPr>
                  <p:cNvPr id="291" name="290 Grupo"/>
                  <p:cNvGrpSpPr/>
                  <p:nvPr/>
                </p:nvGrpSpPr>
                <p:grpSpPr>
                  <a:xfrm rot="20567597">
                    <a:off x="2843808" y="1988840"/>
                    <a:ext cx="863988" cy="382731"/>
                    <a:chOff x="1413710" y="2340996"/>
                    <a:chExt cx="551551" cy="187545"/>
                  </a:xfrm>
                </p:grpSpPr>
                <p:sp>
                  <p:nvSpPr>
                    <p:cNvPr id="236" name="235 Cilindro"/>
                    <p:cNvSpPr/>
                    <p:nvPr/>
                  </p:nvSpPr>
                  <p:spPr>
                    <a:xfrm rot="15360000">
                      <a:off x="1635393" y="2189673"/>
                      <a:ext cx="178546" cy="481191"/>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209 Cilindro"/>
                    <p:cNvSpPr/>
                    <p:nvPr/>
                  </p:nvSpPr>
                  <p:spPr>
                    <a:xfrm rot="15480000">
                      <a:off x="1421137" y="2411604"/>
                      <a:ext cx="109510" cy="124364"/>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1" name="Picture 3"/>
                  <p:cNvPicPr>
                    <a:picLocks noChangeAspect="1" noChangeArrowheads="1"/>
                  </p:cNvPicPr>
                  <p:nvPr/>
                </p:nvPicPr>
                <p:blipFill>
                  <a:blip r:embed="rId4" cstate="print">
                    <a:clrChange>
                      <a:clrFrom>
                        <a:srgbClr val="DBDEE3"/>
                      </a:clrFrom>
                      <a:clrTo>
                        <a:srgbClr val="DBDEE3">
                          <a:alpha val="0"/>
                        </a:srgbClr>
                      </a:clrTo>
                    </a:clrChange>
                  </a:blip>
                  <a:srcRect l="9482" r="5183"/>
                  <a:stretch>
                    <a:fillRect/>
                  </a:stretch>
                </p:blipFill>
                <p:spPr bwMode="auto">
                  <a:xfrm>
                    <a:off x="2318086" y="2420888"/>
                    <a:ext cx="597730" cy="616273"/>
                  </a:xfrm>
                  <a:prstGeom prst="rect">
                    <a:avLst/>
                  </a:prstGeom>
                  <a:noFill/>
                  <a:ln w="9525">
                    <a:noFill/>
                    <a:miter lim="800000"/>
                    <a:headEnd/>
                    <a:tailEnd/>
                  </a:ln>
                </p:spPr>
              </p:pic>
              <p:grpSp>
                <p:nvGrpSpPr>
                  <p:cNvPr id="437" name="145 Grupo"/>
                  <p:cNvGrpSpPr/>
                  <p:nvPr/>
                </p:nvGrpSpPr>
                <p:grpSpPr>
                  <a:xfrm rot="18896293">
                    <a:off x="1520299" y="1041171"/>
                    <a:ext cx="592652" cy="1592694"/>
                    <a:chOff x="4376936" y="-168548"/>
                    <a:chExt cx="819091" cy="2508301"/>
                  </a:xfrm>
                </p:grpSpPr>
                <p:grpSp>
                  <p:nvGrpSpPr>
                    <p:cNvPr id="438" name="65 Grupo"/>
                    <p:cNvGrpSpPr/>
                    <p:nvPr/>
                  </p:nvGrpSpPr>
                  <p:grpSpPr>
                    <a:xfrm rot="16200000">
                      <a:off x="3616605" y="760331"/>
                      <a:ext cx="2339753" cy="819091"/>
                      <a:chOff x="3923927" y="2924944"/>
                      <a:chExt cx="3024337" cy="1080120"/>
                    </a:xfrm>
                  </p:grpSpPr>
                  <p:sp>
                    <p:nvSpPr>
                      <p:cNvPr id="440" name="439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441" name="440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441 Conector fuera de página"/>
                      <p:cNvSpPr/>
                      <p:nvPr/>
                    </p:nvSpPr>
                    <p:spPr>
                      <a:xfrm rot="5400000">
                        <a:off x="4012206" y="3187740"/>
                        <a:ext cx="405046" cy="581603"/>
                      </a:xfrm>
                      <a:prstGeom prst="flowChartOffpageConnector">
                        <a:avLst/>
                      </a:prstGeom>
                      <a:solidFill>
                        <a:srgbClr val="FFD44B"/>
                      </a:solidFill>
                      <a:ln w="28575">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39" name="438 CuadroTexto"/>
                    <p:cNvSpPr txBox="1"/>
                    <p:nvPr/>
                  </p:nvSpPr>
                  <p:spPr>
                    <a:xfrm rot="5169466">
                      <a:off x="4181268" y="283809"/>
                      <a:ext cx="1330085" cy="425372"/>
                    </a:xfrm>
                    <a:prstGeom prst="rect">
                      <a:avLst/>
                    </a:prstGeom>
                    <a:noFill/>
                  </p:spPr>
                  <p:txBody>
                    <a:bodyPr wrap="square" rtlCol="0">
                      <a:spAutoFit/>
                    </a:bodyPr>
                    <a:lstStyle/>
                    <a:p>
                      <a:pPr algn="ctr"/>
                      <a:r>
                        <a:rPr lang="en-GB" sz="1400" b="1" dirty="0" err="1" smtClean="0"/>
                        <a:t>HPGe</a:t>
                      </a:r>
                      <a:endParaRPr lang="en-GB" sz="1400" b="1" dirty="0"/>
                    </a:p>
                  </p:txBody>
                </p:sp>
              </p:grpSp>
              <p:sp>
                <p:nvSpPr>
                  <p:cNvPr id="513" name="512 CuadroTexto"/>
                  <p:cNvSpPr txBox="1"/>
                  <p:nvPr/>
                </p:nvSpPr>
                <p:spPr>
                  <a:xfrm rot="20257193">
                    <a:off x="1386563" y="2889331"/>
                    <a:ext cx="630301" cy="307777"/>
                  </a:xfrm>
                  <a:prstGeom prst="rect">
                    <a:avLst/>
                  </a:prstGeom>
                  <a:noFill/>
                </p:spPr>
                <p:txBody>
                  <a:bodyPr wrap="none" rtlCol="0">
                    <a:spAutoFit/>
                  </a:bodyPr>
                  <a:lstStyle/>
                  <a:p>
                    <a:r>
                      <a:rPr lang="es-ES" sz="1400" dirty="0" smtClean="0">
                        <a:solidFill>
                          <a:schemeClr val="bg1"/>
                        </a:solidFill>
                      </a:rPr>
                      <a:t>LaBr</a:t>
                    </a:r>
                    <a:r>
                      <a:rPr lang="es-ES" sz="1400" baseline="-25000" dirty="0" smtClean="0">
                        <a:solidFill>
                          <a:schemeClr val="bg1"/>
                        </a:solidFill>
                      </a:rPr>
                      <a:t>3</a:t>
                    </a:r>
                    <a:endParaRPr lang="es-ES" sz="1400" dirty="0">
                      <a:solidFill>
                        <a:schemeClr val="bg1"/>
                      </a:solidFill>
                    </a:endParaRPr>
                  </a:p>
                </p:txBody>
              </p:sp>
            </p:grpSp>
          </p:grpSp>
          <p:sp>
            <p:nvSpPr>
              <p:cNvPr id="514" name="513 CuadroTexto"/>
              <p:cNvSpPr txBox="1"/>
              <p:nvPr/>
            </p:nvSpPr>
            <p:spPr>
              <a:xfrm rot="19733211">
                <a:off x="4123539" y="2116416"/>
                <a:ext cx="630301" cy="307777"/>
              </a:xfrm>
              <a:prstGeom prst="rect">
                <a:avLst/>
              </a:prstGeom>
              <a:noFill/>
            </p:spPr>
            <p:txBody>
              <a:bodyPr wrap="none" rtlCol="0">
                <a:spAutoFit/>
              </a:bodyPr>
              <a:lstStyle/>
              <a:p>
                <a:r>
                  <a:rPr lang="es-ES" sz="1400" dirty="0" smtClean="0">
                    <a:solidFill>
                      <a:schemeClr val="bg1"/>
                    </a:solidFill>
                  </a:rPr>
                  <a:t>LaBr</a:t>
                </a:r>
                <a:r>
                  <a:rPr lang="es-ES" sz="1400" baseline="-25000" dirty="0" smtClean="0">
                    <a:solidFill>
                      <a:schemeClr val="bg1"/>
                    </a:solidFill>
                  </a:rPr>
                  <a:t>3</a:t>
                </a:r>
                <a:endParaRPr lang="es-ES" sz="1400" dirty="0">
                  <a:solidFill>
                    <a:schemeClr val="bg1"/>
                  </a:solidFill>
                </a:endParaRPr>
              </a:p>
            </p:txBody>
          </p:sp>
        </p:grpSp>
        <p:sp>
          <p:nvSpPr>
            <p:cNvPr id="518" name="Text Box 30"/>
            <p:cNvSpPr txBox="1">
              <a:spLocks noChangeArrowheads="1"/>
            </p:cNvSpPr>
            <p:nvPr/>
          </p:nvSpPr>
          <p:spPr bwMode="auto">
            <a:xfrm>
              <a:off x="3419872" y="3429000"/>
              <a:ext cx="878788" cy="361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1" tIns="45710" rIns="91421" bIns="45710">
              <a:spAutoFit/>
            </a:bodyP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eaLnBrk="1" hangingPunct="1">
                <a:lnSpc>
                  <a:spcPct val="90000"/>
                </a:lnSpc>
                <a:spcBef>
                  <a:spcPct val="50000"/>
                </a:spcBef>
                <a:buClr>
                  <a:schemeClr val="accent2"/>
                </a:buClr>
                <a:buFont typeface="Wingdings" charset="0"/>
                <a:buNone/>
              </a:pPr>
              <a:r>
                <a:rPr lang="en-US" sz="2000" dirty="0">
                  <a:solidFill>
                    <a:srgbClr val="C00000"/>
                  </a:solidFill>
                  <a:latin typeface="Arial" charset="0"/>
                </a:rPr>
                <a:t>stop</a:t>
              </a:r>
            </a:p>
          </p:txBody>
        </p:sp>
        <p:cxnSp>
          <p:nvCxnSpPr>
            <p:cNvPr id="527" name="526 Conector recto de flecha"/>
            <p:cNvCxnSpPr/>
            <p:nvPr/>
          </p:nvCxnSpPr>
          <p:spPr>
            <a:xfrm flipV="1">
              <a:off x="2339752" y="3717032"/>
              <a:ext cx="2664296" cy="7200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30" name="529 Conector recto"/>
            <p:cNvCxnSpPr/>
            <p:nvPr/>
          </p:nvCxnSpPr>
          <p:spPr>
            <a:xfrm flipV="1">
              <a:off x="2339752" y="3573016"/>
              <a:ext cx="0" cy="21602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2" name="531 Conector recto"/>
            <p:cNvCxnSpPr>
              <a:endCxn id="214" idx="3"/>
            </p:cNvCxnSpPr>
            <p:nvPr/>
          </p:nvCxnSpPr>
          <p:spPr>
            <a:xfrm flipV="1">
              <a:off x="2339752" y="3486066"/>
              <a:ext cx="199174" cy="869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4" name="533 Conector recto de flecha"/>
            <p:cNvCxnSpPr/>
            <p:nvPr/>
          </p:nvCxnSpPr>
          <p:spPr>
            <a:xfrm>
              <a:off x="5076056" y="2060848"/>
              <a:ext cx="432048" cy="648072"/>
            </a:xfrm>
            <a:prstGeom prst="straightConnector1">
              <a:avLst/>
            </a:prstGeom>
            <a:ln w="28575">
              <a:solidFill>
                <a:srgbClr val="060ABA"/>
              </a:solidFill>
              <a:tailEnd type="arrow"/>
            </a:ln>
          </p:spPr>
          <p:style>
            <a:lnRef idx="1">
              <a:schemeClr val="accent1"/>
            </a:lnRef>
            <a:fillRef idx="0">
              <a:schemeClr val="accent1"/>
            </a:fillRef>
            <a:effectRef idx="0">
              <a:schemeClr val="accent1"/>
            </a:effectRef>
            <a:fontRef idx="minor">
              <a:schemeClr val="tx1"/>
            </a:fontRef>
          </p:style>
        </p:cxnSp>
        <p:cxnSp>
          <p:nvCxnSpPr>
            <p:cNvPr id="539" name="538 Conector recto"/>
            <p:cNvCxnSpPr>
              <a:stCxn id="514" idx="3"/>
            </p:cNvCxnSpPr>
            <p:nvPr/>
          </p:nvCxnSpPr>
          <p:spPr>
            <a:xfrm flipV="1">
              <a:off x="4803735" y="2060848"/>
              <a:ext cx="272321" cy="174136"/>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541"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sp>
        <p:nvSpPr>
          <p:cNvPr id="542" name="Text Box 18"/>
          <p:cNvSpPr txBox="1">
            <a:spLocks noChangeArrowheads="1"/>
          </p:cNvSpPr>
          <p:nvPr/>
        </p:nvSpPr>
        <p:spPr bwMode="auto">
          <a:xfrm>
            <a:off x="1259632" y="5147900"/>
            <a:ext cx="3419475" cy="369332"/>
          </a:xfrm>
          <a:prstGeom prst="rect">
            <a:avLst/>
          </a:prstGeom>
          <a:noFill/>
          <a:ln w="9525">
            <a:noFill/>
            <a:miter lim="800000"/>
            <a:headEnd/>
            <a:tailEnd/>
          </a:ln>
        </p:spPr>
        <p:txBody>
          <a:bodyPr>
            <a:spAutoFit/>
          </a:bodyPr>
          <a:lstStyle/>
          <a:p>
            <a:r>
              <a:rPr lang="en-US" b="1" dirty="0" err="1">
                <a:solidFill>
                  <a:srgbClr val="060ABA"/>
                </a:solidFill>
                <a:latin typeface="Arial" pitchFamily="34" charset="0"/>
              </a:rPr>
              <a:t>HPGe</a:t>
            </a:r>
            <a:r>
              <a:rPr lang="en-US" b="1" dirty="0">
                <a:solidFill>
                  <a:srgbClr val="060ABA"/>
                </a:solidFill>
                <a:latin typeface="Arial" pitchFamily="34" charset="0"/>
              </a:rPr>
              <a:t>:</a:t>
            </a:r>
            <a:r>
              <a:rPr lang="en-US" dirty="0">
                <a:solidFill>
                  <a:srgbClr val="060ABA"/>
                </a:solidFill>
                <a:latin typeface="Arial" pitchFamily="34" charset="0"/>
              </a:rPr>
              <a:t>  </a:t>
            </a:r>
            <a:r>
              <a:rPr lang="en-US" b="1" dirty="0" smtClean="0">
                <a:solidFill>
                  <a:srgbClr val="060ABA"/>
                </a:solidFill>
                <a:latin typeface="Arial" pitchFamily="34" charset="0"/>
              </a:rPr>
              <a:t>Branch selection</a:t>
            </a:r>
          </a:p>
        </p:txBody>
      </p:sp>
      <p:sp>
        <p:nvSpPr>
          <p:cNvPr id="543" name="Text Box 19"/>
          <p:cNvSpPr txBox="1">
            <a:spLocks noChangeArrowheads="1"/>
          </p:cNvSpPr>
          <p:nvPr/>
        </p:nvSpPr>
        <p:spPr bwMode="auto">
          <a:xfrm>
            <a:off x="5796136" y="5147900"/>
            <a:ext cx="2592288" cy="369332"/>
          </a:xfrm>
          <a:prstGeom prst="rect">
            <a:avLst/>
          </a:prstGeom>
          <a:noFill/>
          <a:ln w="9525">
            <a:noFill/>
            <a:miter lim="800000"/>
            <a:headEnd/>
            <a:tailEnd/>
          </a:ln>
        </p:spPr>
        <p:txBody>
          <a:bodyPr wrap="square">
            <a:spAutoFit/>
          </a:bodyPr>
          <a:lstStyle/>
          <a:p>
            <a:r>
              <a:rPr lang="en-US" b="1" dirty="0">
                <a:solidFill>
                  <a:srgbClr val="C00000"/>
                </a:solidFill>
                <a:latin typeface="Arial" pitchFamily="34" charset="0"/>
              </a:rPr>
              <a:t>LaBr</a:t>
            </a:r>
            <a:r>
              <a:rPr lang="en-US" b="1" baseline="-25000" dirty="0">
                <a:solidFill>
                  <a:srgbClr val="C00000"/>
                </a:solidFill>
                <a:latin typeface="Arial" pitchFamily="34" charset="0"/>
              </a:rPr>
              <a:t>3</a:t>
            </a:r>
            <a:r>
              <a:rPr lang="en-US" b="1" dirty="0">
                <a:solidFill>
                  <a:srgbClr val="C00000"/>
                </a:solidFill>
                <a:latin typeface="Arial" pitchFamily="34" charset="0"/>
              </a:rPr>
              <a:t>(Ce</a:t>
            </a:r>
            <a:r>
              <a:rPr lang="en-US" b="1" dirty="0" smtClean="0">
                <a:solidFill>
                  <a:srgbClr val="C00000"/>
                </a:solidFill>
                <a:latin typeface="Arial" pitchFamily="34" charset="0"/>
              </a:rPr>
              <a:t>): Timing</a:t>
            </a:r>
            <a:endParaRPr lang="en-US" b="1" dirty="0">
              <a:solidFill>
                <a:srgbClr val="C00000"/>
              </a:solidFill>
              <a:latin typeface="Arial" pitchFamily="34" charset="0"/>
            </a:endParaRPr>
          </a:p>
        </p:txBody>
      </p:sp>
      <p:sp>
        <p:nvSpPr>
          <p:cNvPr id="550" name="30 Marcador de número de diapositiva"/>
          <p:cNvSpPr>
            <a:spLocks noGrp="1"/>
          </p:cNvSpPr>
          <p:nvPr>
            <p:ph type="sldNum" sz="quarter" idx="12"/>
          </p:nvPr>
        </p:nvSpPr>
        <p:spPr>
          <a:xfrm>
            <a:off x="8917632" y="6592267"/>
            <a:ext cx="226368" cy="365125"/>
          </a:xfrm>
        </p:spPr>
        <p:txBody>
          <a:bodyPr/>
          <a:lstStyle/>
          <a:p>
            <a:pPr>
              <a:defRPr/>
            </a:pPr>
            <a:fld id="{98A2EE96-BED7-4DAD-871F-BA89A52F8872}" type="slidenum">
              <a:rPr lang="es-ES" b="1" smtClean="0">
                <a:solidFill>
                  <a:schemeClr val="tx1"/>
                </a:solidFill>
              </a:rPr>
              <a:pPr>
                <a:defRPr/>
              </a:pPr>
              <a:t>8</a:t>
            </a:fld>
            <a:endParaRPr lang="es-ES" b="1" dirty="0">
              <a:solidFill>
                <a:schemeClr val="tx1"/>
              </a:solidFill>
            </a:endParaRPr>
          </a:p>
        </p:txBody>
      </p:sp>
      <p:sp>
        <p:nvSpPr>
          <p:cNvPr id="63" name="62 CuadroTexto"/>
          <p:cNvSpPr txBox="1"/>
          <p:nvPr/>
        </p:nvSpPr>
        <p:spPr>
          <a:xfrm>
            <a:off x="6660232" y="1556792"/>
            <a:ext cx="2218877" cy="400110"/>
          </a:xfrm>
          <a:prstGeom prst="rect">
            <a:avLst/>
          </a:prstGeom>
          <a:noFill/>
          <a:ln>
            <a:solidFill>
              <a:srgbClr val="060ABA"/>
            </a:solidFill>
          </a:ln>
        </p:spPr>
        <p:txBody>
          <a:bodyPr wrap="none" rtlCol="0">
            <a:spAutoFit/>
          </a:bodyPr>
          <a:lstStyle/>
          <a:p>
            <a:r>
              <a:rPr lang="en-GB" sz="2000" b="1" dirty="0" smtClean="0">
                <a:solidFill>
                  <a:srgbClr val="060ABA"/>
                </a:solidFill>
                <a:effectLst>
                  <a:outerShdw blurRad="38100" dist="38100" dir="2700000" algn="tl">
                    <a:srgbClr val="000000">
                      <a:alpha val="43137"/>
                    </a:srgbClr>
                  </a:outerShdw>
                </a:effectLst>
              </a:rPr>
              <a:t>Fast scintillators</a:t>
            </a:r>
            <a:endParaRPr lang="es-ES" sz="2000" dirty="0">
              <a:solidFill>
                <a:srgbClr val="060ABA"/>
              </a:solidFill>
              <a:effectLst>
                <a:outerShdw blurRad="38100" dist="38100" dir="2700000" algn="tl">
                  <a:srgbClr val="000000">
                    <a:alpha val="43137"/>
                  </a:srgbClr>
                </a:outerShdw>
              </a:effectLst>
            </a:endParaRPr>
          </a:p>
        </p:txBody>
      </p:sp>
      <p:sp>
        <p:nvSpPr>
          <p:cNvPr id="64" name="63 CuadroTexto"/>
          <p:cNvSpPr txBox="1"/>
          <p:nvPr/>
        </p:nvSpPr>
        <p:spPr>
          <a:xfrm>
            <a:off x="6660233" y="2545740"/>
            <a:ext cx="2483768" cy="2339102"/>
          </a:xfrm>
          <a:prstGeom prst="rect">
            <a:avLst/>
          </a:prstGeom>
          <a:noFill/>
        </p:spPr>
        <p:txBody>
          <a:bodyPr wrap="square" rtlCol="0">
            <a:spAutoFit/>
          </a:bodyPr>
          <a:lstStyle/>
          <a:p>
            <a:r>
              <a:rPr lang="en-GB" sz="2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LaBr</a:t>
            </a:r>
            <a:r>
              <a:rPr lang="en-GB" sz="2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en-GB" sz="2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(Ce)</a:t>
            </a:r>
          </a:p>
          <a:p>
            <a:endParaRPr lang="es-ES" dirty="0" smtClean="0">
              <a:latin typeface="Arial" pitchFamily="34" charset="0"/>
              <a:cs typeface="Arial" pitchFamily="34" charset="0"/>
            </a:endParaRPr>
          </a:p>
          <a:p>
            <a:r>
              <a:rPr lang="es-ES" dirty="0" err="1" smtClean="0">
                <a:latin typeface="Arial" pitchFamily="34" charset="0"/>
                <a:cs typeface="Arial" pitchFamily="34" charset="0"/>
              </a:rPr>
              <a:t>Excellent</a:t>
            </a:r>
            <a:r>
              <a:rPr lang="es-ES" dirty="0" smtClean="0">
                <a:latin typeface="Arial" pitchFamily="34" charset="0"/>
                <a:cs typeface="Arial" pitchFamily="34" charset="0"/>
              </a:rPr>
              <a:t> </a:t>
            </a:r>
            <a:r>
              <a:rPr lang="es-ES" dirty="0">
                <a:latin typeface="Arial" pitchFamily="34" charset="0"/>
                <a:cs typeface="Arial" pitchFamily="34" charset="0"/>
              </a:rPr>
              <a:t>time </a:t>
            </a:r>
            <a:r>
              <a:rPr lang="es-ES" dirty="0" err="1" smtClean="0">
                <a:latin typeface="Arial" pitchFamily="34" charset="0"/>
                <a:cs typeface="Arial" pitchFamily="34" charset="0"/>
              </a:rPr>
              <a:t>resolution</a:t>
            </a:r>
            <a:endParaRPr lang="es-ES" dirty="0" smtClean="0">
              <a:latin typeface="Arial" pitchFamily="34" charset="0"/>
              <a:cs typeface="Arial" pitchFamily="34" charset="0"/>
            </a:endParaRPr>
          </a:p>
          <a:p>
            <a:endParaRPr lang="es-ES" dirty="0">
              <a:latin typeface="Arial" pitchFamily="34" charset="0"/>
              <a:cs typeface="Arial" pitchFamily="34" charset="0"/>
            </a:endParaRPr>
          </a:p>
          <a:p>
            <a:r>
              <a:rPr lang="en-GB" dirty="0" smtClean="0">
                <a:latin typeface="Arial" pitchFamily="34" charset="0"/>
              </a:rPr>
              <a:t>Good </a:t>
            </a:r>
            <a:r>
              <a:rPr lang="en-US" dirty="0" smtClean="0">
                <a:latin typeface="Arial" pitchFamily="34" charset="0"/>
              </a:rPr>
              <a:t>E resolution,</a:t>
            </a:r>
          </a:p>
          <a:p>
            <a:r>
              <a:rPr lang="en-US" dirty="0">
                <a:latin typeface="Arial" pitchFamily="34" charset="0"/>
                <a:cs typeface="Arial" pitchFamily="34" charset="0"/>
              </a:rPr>
              <a:t>t</a:t>
            </a:r>
            <a:r>
              <a:rPr lang="en-US" dirty="0" smtClean="0">
                <a:latin typeface="Arial" pitchFamily="34" charset="0"/>
                <a:cs typeface="Arial" pitchFamily="34" charset="0"/>
              </a:rPr>
              <a:t>hus best peak to background ratio</a:t>
            </a:r>
          </a:p>
        </p:txBody>
      </p:sp>
      <p:cxnSp>
        <p:nvCxnSpPr>
          <p:cNvPr id="65" name="64 Conector recto de flecha"/>
          <p:cNvCxnSpPr>
            <a:endCxn id="64" idx="0"/>
          </p:cNvCxnSpPr>
          <p:nvPr/>
        </p:nvCxnSpPr>
        <p:spPr>
          <a:xfrm>
            <a:off x="7400939" y="2060848"/>
            <a:ext cx="501178" cy="48489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3893994"/>
      </p:ext>
    </p:extLst>
  </p:cSld>
  <p:clrMapOvr>
    <a:masterClrMapping/>
  </p:clrMapOvr>
  <p:transition spd="med">
    <p:pull dir="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152128" y="116632"/>
            <a:ext cx="7812360" cy="677108"/>
          </a:xfrm>
          <a:prstGeom prst="rect">
            <a:avLst/>
          </a:prstGeom>
          <a:noFill/>
          <a:ln w="9525">
            <a:noFill/>
            <a:miter lim="800000"/>
            <a:headEnd/>
            <a:tailEnd/>
          </a:ln>
        </p:spPr>
        <p:txBody>
          <a:bodyPr wrap="square">
            <a:spAutoFit/>
          </a:bodyPr>
          <a:lstStyle/>
          <a:p>
            <a:pPr algn="ctr"/>
            <a:r>
              <a:rPr lang="en-GB" sz="3700" b="1" dirty="0" smtClean="0">
                <a:solidFill>
                  <a:srgbClr val="B80000"/>
                </a:solidFill>
                <a:effectLst>
                  <a:outerShdw blurRad="38100" dist="38100" dir="2700000" algn="tl">
                    <a:srgbClr val="000000">
                      <a:alpha val="43137"/>
                    </a:srgbClr>
                  </a:outerShdw>
                </a:effectLst>
              </a:rPr>
              <a:t>Conclusions of this thesis</a:t>
            </a:r>
            <a:endParaRPr lang="es-ES_tradnl" sz="3700" b="1" dirty="0">
              <a:solidFill>
                <a:srgbClr val="B80000"/>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 sz="1100" b="1" i="1" dirty="0" err="1" smtClean="0">
                <a:solidFill>
                  <a:schemeClr val="tx1">
                    <a:lumMod val="65000"/>
                    <a:lumOff val="35000"/>
                  </a:schemeClr>
                </a:solidFill>
                <a:latin typeface="Arial" charset="0"/>
                <a:cs typeface="Arial" charset="0"/>
              </a:rPr>
              <a:t>PhD</a:t>
            </a:r>
            <a:r>
              <a:rPr lang="es-ES" sz="1100" b="1" i="1" dirty="0" smtClean="0">
                <a:solidFill>
                  <a:schemeClr val="tx1">
                    <a:lumMod val="65000"/>
                    <a:lumOff val="35000"/>
                  </a:schemeClr>
                </a:solidFill>
                <a:latin typeface="Arial" charset="0"/>
                <a:cs typeface="Arial" charset="0"/>
              </a:rPr>
              <a:t> </a:t>
            </a:r>
            <a:r>
              <a:rPr lang="es-ES" sz="1100" b="1" i="1" dirty="0" err="1" smtClean="0">
                <a:solidFill>
                  <a:schemeClr val="tx1">
                    <a:lumMod val="65000"/>
                    <a:lumOff val="35000"/>
                  </a:schemeClr>
                </a:solidFill>
                <a:latin typeface="Arial" charset="0"/>
                <a:cs typeface="Arial" charset="0"/>
              </a:rPr>
              <a:t>dissertation</a:t>
            </a:r>
            <a:r>
              <a:rPr lang="es-ES" sz="1100" b="1" i="1" dirty="0" smtClean="0">
                <a:solidFill>
                  <a:schemeClr val="tx1">
                    <a:lumMod val="65000"/>
                    <a:lumOff val="35000"/>
                  </a:schemeClr>
                </a:solidFill>
                <a:latin typeface="Arial" charset="0"/>
                <a:cs typeface="Arial" charset="0"/>
              </a:rPr>
              <a:t> V. Vedia. </a:t>
            </a:r>
            <a:r>
              <a:rPr lang="en-US" sz="1100" b="1" i="1" dirty="0" smtClean="0">
                <a:solidFill>
                  <a:schemeClr val="tx1">
                    <a:lumMod val="65000"/>
                    <a:lumOff val="35000"/>
                  </a:schemeClr>
                </a:solidFill>
                <a:latin typeface="Arial" charset="0"/>
                <a:cs typeface="Arial" charset="0"/>
              </a:rPr>
              <a:t>Fast-timing investigation with LaBr3(Ce) arrays: detector optimization and measurements in </a:t>
            </a:r>
            <a:r>
              <a:rPr lang="en-US" sz="1100" b="1" i="1" baseline="30000" dirty="0" smtClean="0">
                <a:solidFill>
                  <a:schemeClr val="tx1">
                    <a:lumMod val="65000"/>
                    <a:lumOff val="35000"/>
                  </a:schemeClr>
                </a:solidFill>
                <a:latin typeface="Arial" charset="0"/>
                <a:cs typeface="Arial" charset="0"/>
              </a:rPr>
              <a:t>136</a:t>
            </a:r>
            <a:r>
              <a:rPr lang="en-US" sz="1100" b="1" i="1" dirty="0" smtClean="0">
                <a:solidFill>
                  <a:schemeClr val="tx1">
                    <a:lumMod val="65000"/>
                    <a:lumOff val="35000"/>
                  </a:schemeClr>
                </a:solidFill>
                <a:latin typeface="Arial" charset="0"/>
                <a:cs typeface="Arial" charset="0"/>
              </a:rPr>
              <a:t>Te</a:t>
            </a:r>
            <a:endParaRPr lang="es-ES" sz="1100" b="1" i="1" dirty="0" smtClean="0">
              <a:solidFill>
                <a:schemeClr val="tx1">
                  <a:lumMod val="65000"/>
                  <a:lumOff val="35000"/>
                </a:schemeClr>
              </a:solidFill>
              <a:latin typeface="Arial" charset="0"/>
              <a:cs typeface="Arial" charset="0"/>
            </a:endParaRPr>
          </a:p>
        </p:txBody>
      </p:sp>
      <p:sp>
        <p:nvSpPr>
          <p:cNvPr id="18" name="30 Marcador de número de diapositiva"/>
          <p:cNvSpPr>
            <a:spLocks noGrp="1"/>
          </p:cNvSpPr>
          <p:nvPr>
            <p:ph type="sldNum" sz="quarter" idx="12"/>
          </p:nvPr>
        </p:nvSpPr>
        <p:spPr>
          <a:xfrm>
            <a:off x="8748464" y="6592267"/>
            <a:ext cx="395536" cy="365125"/>
          </a:xfrm>
        </p:spPr>
        <p:txBody>
          <a:bodyPr/>
          <a:lstStyle/>
          <a:p>
            <a:pPr>
              <a:defRPr/>
            </a:pPr>
            <a:fld id="{98A2EE96-BED7-4DAD-871F-BA89A52F8872}" type="slidenum">
              <a:rPr lang="es-ES" b="1" smtClean="0">
                <a:solidFill>
                  <a:schemeClr val="tx1"/>
                </a:solidFill>
              </a:rPr>
              <a:pPr>
                <a:defRPr/>
              </a:pPr>
              <a:t>80</a:t>
            </a:fld>
            <a:endParaRPr lang="es-ES" b="1" dirty="0">
              <a:solidFill>
                <a:schemeClr val="tx1"/>
              </a:solidFill>
            </a:endParaRPr>
          </a:p>
        </p:txBody>
      </p:sp>
      <p:sp>
        <p:nvSpPr>
          <p:cNvPr id="13" name="8 CuadroTexto"/>
          <p:cNvSpPr txBox="1">
            <a:spLocks noChangeArrowheads="1"/>
          </p:cNvSpPr>
          <p:nvPr/>
        </p:nvSpPr>
        <p:spPr bwMode="auto">
          <a:xfrm>
            <a:off x="107504" y="980728"/>
            <a:ext cx="7848872" cy="553998"/>
          </a:xfrm>
          <a:prstGeom prst="rect">
            <a:avLst/>
          </a:prstGeom>
          <a:noFill/>
          <a:ln w="9525">
            <a:noFill/>
            <a:miter lim="800000"/>
            <a:headEnd/>
            <a:tailEnd/>
          </a:ln>
        </p:spPr>
        <p:txBody>
          <a:bodyPr wrap="square">
            <a:spAutoFit/>
          </a:bodyPr>
          <a:lstStyle/>
          <a:p>
            <a:r>
              <a:rPr lang="en-GB" sz="3000" b="1" dirty="0" smtClean="0"/>
              <a:t> </a:t>
            </a:r>
            <a:endParaRPr lang="es-ES_tradnl" sz="3000" dirty="0"/>
          </a:p>
        </p:txBody>
      </p:sp>
      <p:sp>
        <p:nvSpPr>
          <p:cNvPr id="8" name="Text Box 16"/>
          <p:cNvSpPr txBox="1">
            <a:spLocks noChangeArrowheads="1"/>
          </p:cNvSpPr>
          <p:nvPr/>
        </p:nvSpPr>
        <p:spPr bwMode="auto">
          <a:xfrm>
            <a:off x="179512" y="1124744"/>
            <a:ext cx="8856984" cy="5524559"/>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r>
              <a:rPr lang="en-US" sz="1600" b="1" dirty="0" smtClean="0">
                <a:solidFill>
                  <a:srgbClr val="920000"/>
                </a:solidFill>
              </a:rPr>
              <a:t>Block I:</a:t>
            </a:r>
            <a:r>
              <a:rPr lang="en-GB" sz="1600" b="1" dirty="0" smtClean="0">
                <a:solidFill>
                  <a:srgbClr val="060ABA"/>
                </a:solidFill>
                <a:effectLst>
                  <a:outerShdw blurRad="38100" dist="38100" dir="2700000" algn="tl">
                    <a:srgbClr val="000000">
                      <a:alpha val="43137"/>
                    </a:srgbClr>
                  </a:outerShdw>
                </a:effectLst>
              </a:rPr>
              <a:t> </a:t>
            </a:r>
            <a:r>
              <a:rPr lang="en-GB" sz="1600" b="1" dirty="0" smtClean="0">
                <a:solidFill>
                  <a:srgbClr val="060ABA"/>
                </a:solidFill>
              </a:rPr>
              <a:t>LaBr</a:t>
            </a:r>
            <a:r>
              <a:rPr lang="en-GB" sz="1600" b="1" baseline="-25000" dirty="0" smtClean="0">
                <a:solidFill>
                  <a:srgbClr val="060ABA"/>
                </a:solidFill>
              </a:rPr>
              <a:t>3</a:t>
            </a:r>
            <a:r>
              <a:rPr lang="en-GB" sz="1600" b="1" dirty="0" smtClean="0">
                <a:solidFill>
                  <a:srgbClr val="060ABA"/>
                </a:solidFill>
              </a:rPr>
              <a:t>(Ce) detectors and Setup optimization</a:t>
            </a:r>
            <a:endParaRPr lang="en-US" sz="1600" dirty="0" smtClean="0">
              <a:solidFill>
                <a:srgbClr val="060ABA"/>
              </a:solidFill>
            </a:endParaRPr>
          </a:p>
          <a:p>
            <a:pPr marL="342900" indent="-342900">
              <a:spcBef>
                <a:spcPts val="600"/>
              </a:spcBef>
              <a:buFont typeface="+mj-lt"/>
              <a:buAutoNum type="arabicPeriod"/>
            </a:pPr>
            <a:r>
              <a:rPr lang="en-US" sz="1600" dirty="0" smtClean="0">
                <a:latin typeface="Arial" pitchFamily="34" charset="0"/>
                <a:cs typeface="Arial" pitchFamily="34" charset="0"/>
              </a:rPr>
              <a:t>Optimization of a standard fast-timing set up finding the best values of PMT bias voltage, the CFD external delay and the zero-crossing (Z), leading to excellent time resolution values.</a:t>
            </a:r>
          </a:p>
          <a:p>
            <a:pPr marL="342900" indent="-342900">
              <a:spcBef>
                <a:spcPts val="600"/>
              </a:spcBef>
              <a:buFont typeface="+mj-lt"/>
              <a:buAutoNum type="arabicPeriod"/>
            </a:pPr>
            <a:r>
              <a:rPr lang="en-US" sz="1600" dirty="0" smtClean="0">
                <a:latin typeface="Arial" pitchFamily="34" charset="0"/>
                <a:cs typeface="Arial" pitchFamily="34" charset="0"/>
              </a:rPr>
              <a:t>We have characterized in depth different geometries of LaBr</a:t>
            </a:r>
            <a:r>
              <a:rPr lang="en-US" sz="1600" baseline="-25000" dirty="0" smtClean="0">
                <a:latin typeface="Arial" pitchFamily="34" charset="0"/>
                <a:cs typeface="Arial" pitchFamily="34" charset="0"/>
              </a:rPr>
              <a:t>3</a:t>
            </a:r>
            <a:r>
              <a:rPr lang="en-US" sz="1600" dirty="0" smtClean="0">
                <a:latin typeface="Arial" pitchFamily="34" charset="0"/>
                <a:cs typeface="Arial" pitchFamily="34" charset="0"/>
              </a:rPr>
              <a:t>(Ce) crystals. A 1 in. x 1in. cylinder, a truncated cone and a hybrid-tapered.</a:t>
            </a:r>
          </a:p>
          <a:p>
            <a:pPr marL="342900" indent="-342900">
              <a:spcBef>
                <a:spcPts val="600"/>
              </a:spcBef>
              <a:buFont typeface="+mj-lt"/>
              <a:buAutoNum type="arabicPeriod"/>
            </a:pPr>
            <a:r>
              <a:rPr lang="en-US" sz="1600" dirty="0" smtClean="0">
                <a:latin typeface="Arial" pitchFamily="34" charset="0"/>
                <a:cs typeface="Arial" pitchFamily="34" charset="0"/>
              </a:rPr>
              <a:t>Special geometries of LaBr</a:t>
            </a:r>
            <a:r>
              <a:rPr lang="en-US" sz="1600" baseline="-25000" dirty="0" smtClean="0">
                <a:latin typeface="Arial" pitchFamily="34" charset="0"/>
                <a:cs typeface="Arial" pitchFamily="34" charset="0"/>
              </a:rPr>
              <a:t>3</a:t>
            </a:r>
            <a:r>
              <a:rPr lang="en-US" sz="1600" dirty="0" smtClean="0">
                <a:latin typeface="Arial" pitchFamily="34" charset="0"/>
                <a:cs typeface="Arial" pitchFamily="34" charset="0"/>
              </a:rPr>
              <a:t>(Ce) crystals:</a:t>
            </a:r>
          </a:p>
          <a:p>
            <a:pPr marL="342900" indent="-342900">
              <a:spcBef>
                <a:spcPts val="600"/>
              </a:spcBef>
              <a:buFont typeface="+mj-lt"/>
              <a:buAutoNum type="arabicPeriod"/>
            </a:pPr>
            <a:r>
              <a:rPr lang="en-US" sz="1600" dirty="0" smtClean="0">
                <a:latin typeface="Arial" pitchFamily="34" charset="0"/>
                <a:cs typeface="Arial" pitchFamily="34" charset="0"/>
              </a:rPr>
              <a:t>Best value of time resolution to date for the three geometries : 98(3), 110(3) and 111(3) ps at </a:t>
            </a:r>
            <a:r>
              <a:rPr lang="en-US" sz="1600" baseline="30000" dirty="0" smtClean="0">
                <a:latin typeface="Arial" pitchFamily="34" charset="0"/>
                <a:cs typeface="Arial" pitchFamily="34" charset="0"/>
              </a:rPr>
              <a:t>60</a:t>
            </a:r>
            <a:r>
              <a:rPr lang="en-US" sz="1600" dirty="0" smtClean="0">
                <a:latin typeface="Arial" pitchFamily="34" charset="0"/>
                <a:cs typeface="Arial" pitchFamily="34" charset="0"/>
              </a:rPr>
              <a:t>Co energies and 144(3),158(3) and 160(3) ps at 511 keV (</a:t>
            </a:r>
            <a:r>
              <a:rPr lang="en-US" sz="1600" baseline="30000" dirty="0" smtClean="0">
                <a:latin typeface="Arial" pitchFamily="34" charset="0"/>
                <a:cs typeface="Arial" pitchFamily="34" charset="0"/>
              </a:rPr>
              <a:t>22</a:t>
            </a:r>
            <a:r>
              <a:rPr lang="en-US" sz="1600" dirty="0" smtClean="0">
                <a:latin typeface="Arial" pitchFamily="34" charset="0"/>
                <a:cs typeface="Arial" pitchFamily="34" charset="0"/>
              </a:rPr>
              <a:t>Na) for the cylinder, for the conical and tapered crystals respectively.</a:t>
            </a:r>
          </a:p>
          <a:p>
            <a:pPr marL="342900" indent="-342900">
              <a:spcBef>
                <a:spcPts val="600"/>
              </a:spcBef>
              <a:buFont typeface="+mj-lt"/>
              <a:buAutoNum type="arabicPeriod"/>
            </a:pPr>
            <a:r>
              <a:rPr lang="en-US" sz="1600" dirty="0" smtClean="0">
                <a:latin typeface="Arial" pitchFamily="34" charset="0"/>
                <a:cs typeface="Arial" pitchFamily="34" charset="0"/>
              </a:rPr>
              <a:t>We have studied the time resolution of three cylindrical LaBr</a:t>
            </a:r>
            <a:r>
              <a:rPr lang="en-US" sz="1600" baseline="-25000" dirty="0" smtClean="0">
                <a:latin typeface="Arial" pitchFamily="34" charset="0"/>
                <a:cs typeface="Arial" pitchFamily="34" charset="0"/>
              </a:rPr>
              <a:t>3</a:t>
            </a:r>
            <a:r>
              <a:rPr lang="en-US" sz="1600" dirty="0" smtClean="0">
                <a:latin typeface="Arial" pitchFamily="34" charset="0"/>
                <a:cs typeface="Arial" pitchFamily="34" charset="0"/>
              </a:rPr>
              <a:t>(Ce) vs. the Ce concentration.</a:t>
            </a:r>
          </a:p>
          <a:p>
            <a:pPr marL="342900" indent="-342900">
              <a:spcBef>
                <a:spcPts val="600"/>
              </a:spcBef>
              <a:buFont typeface="+mj-lt"/>
              <a:buAutoNum type="arabicPeriod"/>
            </a:pPr>
            <a:r>
              <a:rPr lang="en-US" sz="1600" dirty="0" smtClean="0">
                <a:latin typeface="Arial" pitchFamily="34" charset="0"/>
                <a:cs typeface="Arial" pitchFamily="34" charset="0"/>
              </a:rPr>
              <a:t>The truncated cone LaBr</a:t>
            </a:r>
            <a:r>
              <a:rPr lang="en-US" sz="1600" baseline="-25000" dirty="0" smtClean="0">
                <a:latin typeface="Arial" pitchFamily="34" charset="0"/>
                <a:cs typeface="Arial" pitchFamily="34" charset="0"/>
              </a:rPr>
              <a:t>3</a:t>
            </a:r>
            <a:r>
              <a:rPr lang="en-US" sz="1600" dirty="0" smtClean="0">
                <a:latin typeface="Arial" pitchFamily="34" charset="0"/>
                <a:cs typeface="Arial" pitchFamily="34" charset="0"/>
              </a:rPr>
              <a:t>(Ce) is an excellent candidate for fast-timing applications.</a:t>
            </a:r>
          </a:p>
          <a:p>
            <a:pPr marL="342900" indent="-342900">
              <a:spcBef>
                <a:spcPts val="600"/>
              </a:spcBef>
              <a:buFont typeface="+mj-lt"/>
              <a:buAutoNum type="arabicPeriod"/>
            </a:pPr>
            <a:r>
              <a:rPr lang="en-US" sz="1600" dirty="0" smtClean="0">
                <a:latin typeface="Arial" pitchFamily="34" charset="0"/>
                <a:cs typeface="Arial" pitchFamily="34" charset="0"/>
              </a:rPr>
              <a:t>The hybrid-tapered LaBr</a:t>
            </a:r>
            <a:r>
              <a:rPr lang="en-US" sz="1600" baseline="-25000" dirty="0" smtClean="0">
                <a:latin typeface="Arial" pitchFamily="34" charset="0"/>
                <a:cs typeface="Arial" pitchFamily="34" charset="0"/>
              </a:rPr>
              <a:t>3</a:t>
            </a:r>
            <a:r>
              <a:rPr lang="en-US" sz="1600" dirty="0" smtClean="0">
                <a:latin typeface="Arial" pitchFamily="34" charset="0"/>
                <a:cs typeface="Arial" pitchFamily="34" charset="0"/>
              </a:rPr>
              <a:t>(Ce) is not well suited despite its good time resolution.</a:t>
            </a:r>
          </a:p>
          <a:p>
            <a:pPr marL="342900" indent="-342900">
              <a:spcBef>
                <a:spcPts val="600"/>
              </a:spcBef>
              <a:buFont typeface="+mj-lt"/>
              <a:buAutoNum type="arabicPeriod"/>
            </a:pPr>
            <a:r>
              <a:rPr lang="en-US" sz="1600" dirty="0" smtClean="0">
                <a:latin typeface="Arial" pitchFamily="34" charset="0"/>
                <a:cs typeface="Arial" pitchFamily="34" charset="0"/>
              </a:rPr>
              <a:t>The characterization and optimization work has been summarized in two publications.</a:t>
            </a:r>
          </a:p>
          <a:p>
            <a:pPr marL="342900" indent="-342900">
              <a:spcBef>
                <a:spcPts val="600"/>
              </a:spcBef>
            </a:pPr>
            <a:r>
              <a:rPr lang="en-US" sz="1600" dirty="0" smtClean="0">
                <a:solidFill>
                  <a:srgbClr val="920000"/>
                </a:solidFill>
                <a:latin typeface="Arial" pitchFamily="34" charset="0"/>
                <a:cs typeface="Arial" pitchFamily="34" charset="0"/>
              </a:rPr>
              <a:t>Block II: </a:t>
            </a:r>
            <a:r>
              <a:rPr lang="en-GB" sz="1600" b="1" dirty="0" smtClean="0">
                <a:solidFill>
                  <a:srgbClr val="060ABA"/>
                </a:solidFill>
              </a:rPr>
              <a:t>Analysis method and Compton correction procedure</a:t>
            </a:r>
          </a:p>
          <a:p>
            <a:pPr marL="342900" indent="-342900">
              <a:spcBef>
                <a:spcPts val="600"/>
              </a:spcBef>
              <a:buFont typeface="+mj-lt"/>
              <a:buAutoNum type="arabicPeriod"/>
            </a:pPr>
            <a:r>
              <a:rPr lang="en-US" sz="1600" dirty="0" smtClean="0">
                <a:latin typeface="Arial" pitchFamily="34" charset="0"/>
                <a:cs typeface="Arial" pitchFamily="34" charset="0"/>
              </a:rPr>
              <a:t>We have studied and found the best suited conditions for the analysis of </a:t>
            </a:r>
            <a:r>
              <a:rPr lang="en-US" sz="1600" baseline="30000" dirty="0" smtClean="0">
                <a:latin typeface="Arial" pitchFamily="34" charset="0"/>
                <a:cs typeface="Arial" pitchFamily="34" charset="0"/>
              </a:rPr>
              <a:t>136</a:t>
            </a:r>
            <a:r>
              <a:rPr lang="en-US" sz="1600" dirty="0" smtClean="0">
                <a:latin typeface="Arial" pitchFamily="34" charset="0"/>
                <a:cs typeface="Arial" pitchFamily="34" charset="0"/>
              </a:rPr>
              <a:t>Te.</a:t>
            </a:r>
          </a:p>
          <a:p>
            <a:pPr marL="342900" indent="-342900">
              <a:spcBef>
                <a:spcPts val="600"/>
              </a:spcBef>
              <a:buFont typeface="+mj-lt"/>
              <a:buAutoNum type="arabicPeriod"/>
            </a:pPr>
            <a:r>
              <a:rPr lang="en-US" sz="1600" dirty="0" smtClean="0">
                <a:latin typeface="Arial" pitchFamily="34" charset="0"/>
                <a:cs typeface="Arial" pitchFamily="34" charset="0"/>
              </a:rPr>
              <a:t>We have investigated different background reduction strategies founding the best one.</a:t>
            </a:r>
          </a:p>
          <a:p>
            <a:pPr marL="342900" indent="-342900">
              <a:spcBef>
                <a:spcPts val="600"/>
              </a:spcBef>
              <a:buFont typeface="+mj-lt"/>
              <a:buAutoNum type="arabicPeriod"/>
            </a:pPr>
            <a:r>
              <a:rPr lang="en-US" sz="1600" dirty="0" smtClean="0">
                <a:latin typeface="Arial" pitchFamily="34" charset="0"/>
                <a:cs typeface="Arial" pitchFamily="34" charset="0"/>
              </a:rPr>
              <a:t>We have developed a Compton correction procedure that fully accounts for the Compton.</a:t>
            </a:r>
          </a:p>
          <a:p>
            <a:pPr marL="342900" indent="-342900">
              <a:spcBef>
                <a:spcPts val="600"/>
              </a:spcBef>
              <a:buFont typeface="+mj-lt"/>
              <a:buAutoNum type="arabicPeriod"/>
            </a:pPr>
            <a:r>
              <a:rPr lang="es-ES" sz="1600" dirty="0" err="1" smtClean="0">
                <a:latin typeface="Arial" pitchFamily="34" charset="0"/>
                <a:cs typeface="Arial" pitchFamily="34" charset="0"/>
              </a:rPr>
              <a:t>We</a:t>
            </a:r>
            <a:r>
              <a:rPr lang="es-ES" sz="1600" dirty="0" smtClean="0">
                <a:latin typeface="Arial" pitchFamily="34" charset="0"/>
                <a:cs typeface="Arial" pitchFamily="34" charset="0"/>
              </a:rPr>
              <a:t> </a:t>
            </a:r>
            <a:r>
              <a:rPr lang="es-ES" sz="1600" dirty="0" err="1" smtClean="0">
                <a:latin typeface="Arial" pitchFamily="34" charset="0"/>
                <a:cs typeface="Arial" pitchFamily="34" charset="0"/>
              </a:rPr>
              <a:t>have</a:t>
            </a:r>
            <a:r>
              <a:rPr lang="es-ES" sz="1600" dirty="0" smtClean="0">
                <a:latin typeface="Arial" pitchFamily="34" charset="0"/>
                <a:cs typeface="Arial" pitchFamily="34" charset="0"/>
              </a:rPr>
              <a:t> </a:t>
            </a:r>
            <a:r>
              <a:rPr lang="es-ES" sz="1600" dirty="0" err="1" smtClean="0">
                <a:latin typeface="Arial" pitchFamily="34" charset="0"/>
                <a:cs typeface="Arial" pitchFamily="34" charset="0"/>
              </a:rPr>
              <a:t>tested</a:t>
            </a:r>
            <a:r>
              <a:rPr lang="es-ES" sz="1600" dirty="0" smtClean="0">
                <a:latin typeface="Arial" pitchFamily="34" charset="0"/>
                <a:cs typeface="Arial" pitchFamily="34" charset="0"/>
              </a:rPr>
              <a:t> and </a:t>
            </a:r>
            <a:r>
              <a:rPr lang="es-ES" sz="1600" dirty="0" err="1" smtClean="0">
                <a:latin typeface="Arial" pitchFamily="34" charset="0"/>
                <a:cs typeface="Arial" pitchFamily="34" charset="0"/>
              </a:rPr>
              <a:t>validatied</a:t>
            </a:r>
            <a:r>
              <a:rPr lang="es-ES" sz="1600" dirty="0" smtClean="0">
                <a:latin typeface="Arial" pitchFamily="34" charset="0"/>
                <a:cs typeface="Arial" pitchFamily="34" charset="0"/>
              </a:rPr>
              <a:t> </a:t>
            </a:r>
            <a:r>
              <a:rPr lang="es-ES" sz="1600" dirty="0" err="1" smtClean="0">
                <a:latin typeface="Arial" pitchFamily="34" charset="0"/>
                <a:cs typeface="Arial" pitchFamily="34" charset="0"/>
              </a:rPr>
              <a:t>the</a:t>
            </a:r>
            <a:r>
              <a:rPr lang="es-ES" sz="1600" dirty="0" smtClean="0">
                <a:latin typeface="Arial" pitchFamily="34" charset="0"/>
                <a:cs typeface="Arial" pitchFamily="34" charset="0"/>
              </a:rPr>
              <a:t> </a:t>
            </a:r>
            <a:r>
              <a:rPr lang="es-ES" sz="1600" dirty="0" err="1" smtClean="0">
                <a:latin typeface="Arial" pitchFamily="34" charset="0"/>
                <a:cs typeface="Arial" pitchFamily="34" charset="0"/>
              </a:rPr>
              <a:t>developed</a:t>
            </a:r>
            <a:r>
              <a:rPr lang="es-ES" sz="1600" dirty="0" smtClean="0">
                <a:latin typeface="Arial" pitchFamily="34" charset="0"/>
                <a:cs typeface="Arial" pitchFamily="34" charset="0"/>
              </a:rPr>
              <a:t> </a:t>
            </a:r>
            <a:r>
              <a:rPr lang="es-ES" sz="1600" dirty="0" err="1" smtClean="0">
                <a:latin typeface="Arial" pitchFamily="34" charset="0"/>
                <a:cs typeface="Arial" pitchFamily="34" charset="0"/>
              </a:rPr>
              <a:t>procedure</a:t>
            </a:r>
            <a:r>
              <a:rPr lang="es-ES" sz="1600" dirty="0" smtClean="0">
                <a:latin typeface="Arial" pitchFamily="34" charset="0"/>
                <a:cs typeface="Arial" pitchFamily="34" charset="0"/>
              </a:rPr>
              <a:t> </a:t>
            </a:r>
            <a:r>
              <a:rPr lang="es-ES" sz="1600" dirty="0" err="1" smtClean="0">
                <a:latin typeface="Arial" pitchFamily="34" charset="0"/>
                <a:cs typeface="Arial" pitchFamily="34" charset="0"/>
              </a:rPr>
              <a:t>using</a:t>
            </a:r>
            <a:r>
              <a:rPr lang="es-ES" sz="1600" dirty="0" smtClean="0">
                <a:latin typeface="Arial" pitchFamily="34" charset="0"/>
                <a:cs typeface="Arial" pitchFamily="34" charset="0"/>
              </a:rPr>
              <a:t> </a:t>
            </a:r>
            <a:r>
              <a:rPr lang="es-ES" sz="1600" dirty="0" err="1" smtClean="0">
                <a:latin typeface="Arial" pitchFamily="34" charset="0"/>
                <a:cs typeface="Arial" pitchFamily="34" charset="0"/>
              </a:rPr>
              <a:t>the</a:t>
            </a:r>
            <a:r>
              <a:rPr lang="es-ES" sz="1600" dirty="0" smtClean="0">
                <a:latin typeface="Arial" pitchFamily="34" charset="0"/>
                <a:cs typeface="Arial" pitchFamily="34" charset="0"/>
              </a:rPr>
              <a:t> </a:t>
            </a:r>
            <a:r>
              <a:rPr lang="es-ES" sz="1600" baseline="30000" dirty="0" smtClean="0">
                <a:latin typeface="Arial" pitchFamily="34" charset="0"/>
                <a:cs typeface="Arial" pitchFamily="34" charset="0"/>
              </a:rPr>
              <a:t>100</a:t>
            </a:r>
            <a:r>
              <a:rPr lang="es-ES" sz="1600" dirty="0" smtClean="0">
                <a:latin typeface="Arial" pitchFamily="34" charset="0"/>
                <a:cs typeface="Arial" pitchFamily="34" charset="0"/>
              </a:rPr>
              <a:t>Zr </a:t>
            </a:r>
            <a:r>
              <a:rPr lang="es-ES" sz="1600" dirty="0" err="1" smtClean="0">
                <a:latin typeface="Arial" pitchFamily="34" charset="0"/>
                <a:cs typeface="Arial" pitchFamily="34" charset="0"/>
              </a:rPr>
              <a:t>contaminant</a:t>
            </a:r>
            <a:r>
              <a:rPr lang="es-ES" sz="1600" dirty="0" smtClean="0">
                <a:latin typeface="Arial" pitchFamily="34" charset="0"/>
                <a:cs typeface="Arial" pitchFamily="34" charset="0"/>
              </a:rPr>
              <a:t>.</a:t>
            </a:r>
            <a:endParaRPr lang="en-GB" sz="1600" b="1" dirty="0" smtClean="0"/>
          </a:p>
        </p:txBody>
      </p:sp>
    </p:spTree>
  </p:cSld>
  <p:clrMapOvr>
    <a:masterClrMapping/>
  </p:clrMapOvr>
  <p:transition spd="slow">
    <p:pull dir="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152128" y="116632"/>
            <a:ext cx="7812360" cy="677108"/>
          </a:xfrm>
          <a:prstGeom prst="rect">
            <a:avLst/>
          </a:prstGeom>
          <a:noFill/>
          <a:ln w="9525">
            <a:noFill/>
            <a:miter lim="800000"/>
            <a:headEnd/>
            <a:tailEnd/>
          </a:ln>
        </p:spPr>
        <p:txBody>
          <a:bodyPr wrap="square">
            <a:spAutoFit/>
          </a:bodyPr>
          <a:lstStyle/>
          <a:p>
            <a:pPr algn="ctr"/>
            <a:r>
              <a:rPr lang="en-GB" sz="3700" b="1" dirty="0" smtClean="0">
                <a:solidFill>
                  <a:srgbClr val="B80000"/>
                </a:solidFill>
                <a:effectLst>
                  <a:outerShdw blurRad="38100" dist="38100" dir="2700000" algn="tl">
                    <a:srgbClr val="000000">
                      <a:alpha val="43137"/>
                    </a:srgbClr>
                  </a:outerShdw>
                </a:effectLst>
              </a:rPr>
              <a:t>Conclusions of this thesis</a:t>
            </a:r>
            <a:endParaRPr lang="es-ES_tradnl" sz="3700" b="1" dirty="0">
              <a:solidFill>
                <a:srgbClr val="B80000"/>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 sz="1100" b="1" i="1" dirty="0" err="1" smtClean="0">
                <a:solidFill>
                  <a:schemeClr val="tx1">
                    <a:lumMod val="65000"/>
                    <a:lumOff val="35000"/>
                  </a:schemeClr>
                </a:solidFill>
                <a:latin typeface="Arial" charset="0"/>
                <a:cs typeface="Arial" charset="0"/>
              </a:rPr>
              <a:t>PhD</a:t>
            </a:r>
            <a:r>
              <a:rPr lang="es-ES" sz="1100" b="1" i="1" dirty="0" smtClean="0">
                <a:solidFill>
                  <a:schemeClr val="tx1">
                    <a:lumMod val="65000"/>
                    <a:lumOff val="35000"/>
                  </a:schemeClr>
                </a:solidFill>
                <a:latin typeface="Arial" charset="0"/>
                <a:cs typeface="Arial" charset="0"/>
              </a:rPr>
              <a:t> </a:t>
            </a:r>
            <a:r>
              <a:rPr lang="es-ES" sz="1100" b="1" i="1" dirty="0" err="1" smtClean="0">
                <a:solidFill>
                  <a:schemeClr val="tx1">
                    <a:lumMod val="65000"/>
                    <a:lumOff val="35000"/>
                  </a:schemeClr>
                </a:solidFill>
                <a:latin typeface="Arial" charset="0"/>
                <a:cs typeface="Arial" charset="0"/>
              </a:rPr>
              <a:t>dissertation</a:t>
            </a:r>
            <a:r>
              <a:rPr lang="es-ES" sz="1100" b="1" i="1" dirty="0" smtClean="0">
                <a:solidFill>
                  <a:schemeClr val="tx1">
                    <a:lumMod val="65000"/>
                    <a:lumOff val="35000"/>
                  </a:schemeClr>
                </a:solidFill>
                <a:latin typeface="Arial" charset="0"/>
                <a:cs typeface="Arial" charset="0"/>
              </a:rPr>
              <a:t> V. Vedia. </a:t>
            </a:r>
            <a:r>
              <a:rPr lang="en-US" sz="1100" b="1" i="1" dirty="0" smtClean="0">
                <a:solidFill>
                  <a:schemeClr val="tx1">
                    <a:lumMod val="65000"/>
                    <a:lumOff val="35000"/>
                  </a:schemeClr>
                </a:solidFill>
                <a:latin typeface="Arial" charset="0"/>
                <a:cs typeface="Arial" charset="0"/>
              </a:rPr>
              <a:t>Fast-timing investigation with LaBr3(Ce) arrays: detector optimization and measurements in </a:t>
            </a:r>
            <a:r>
              <a:rPr lang="en-US" sz="1100" b="1" i="1" baseline="30000" dirty="0" smtClean="0">
                <a:solidFill>
                  <a:schemeClr val="tx1">
                    <a:lumMod val="65000"/>
                    <a:lumOff val="35000"/>
                  </a:schemeClr>
                </a:solidFill>
                <a:latin typeface="Arial" charset="0"/>
                <a:cs typeface="Arial" charset="0"/>
              </a:rPr>
              <a:t>136</a:t>
            </a:r>
            <a:r>
              <a:rPr lang="en-US" sz="1100" b="1" i="1" dirty="0" smtClean="0">
                <a:solidFill>
                  <a:schemeClr val="tx1">
                    <a:lumMod val="65000"/>
                    <a:lumOff val="35000"/>
                  </a:schemeClr>
                </a:solidFill>
                <a:latin typeface="Arial" charset="0"/>
                <a:cs typeface="Arial" charset="0"/>
              </a:rPr>
              <a:t>Te</a:t>
            </a:r>
            <a:endParaRPr lang="es-ES" sz="1100" b="1" i="1" dirty="0" smtClean="0">
              <a:solidFill>
                <a:schemeClr val="tx1">
                  <a:lumMod val="65000"/>
                  <a:lumOff val="35000"/>
                </a:schemeClr>
              </a:solidFill>
              <a:latin typeface="Arial" charset="0"/>
              <a:cs typeface="Arial" charset="0"/>
            </a:endParaRPr>
          </a:p>
        </p:txBody>
      </p:sp>
      <p:sp>
        <p:nvSpPr>
          <p:cNvPr id="18" name="30 Marcador de número de diapositiva"/>
          <p:cNvSpPr>
            <a:spLocks noGrp="1"/>
          </p:cNvSpPr>
          <p:nvPr>
            <p:ph type="sldNum" sz="quarter" idx="12"/>
          </p:nvPr>
        </p:nvSpPr>
        <p:spPr>
          <a:xfrm>
            <a:off x="8748464" y="6592267"/>
            <a:ext cx="395536" cy="365125"/>
          </a:xfrm>
        </p:spPr>
        <p:txBody>
          <a:bodyPr/>
          <a:lstStyle/>
          <a:p>
            <a:pPr>
              <a:defRPr/>
            </a:pPr>
            <a:fld id="{98A2EE96-BED7-4DAD-871F-BA89A52F8872}" type="slidenum">
              <a:rPr lang="es-ES" b="1" smtClean="0">
                <a:solidFill>
                  <a:schemeClr val="tx1"/>
                </a:solidFill>
              </a:rPr>
              <a:pPr>
                <a:defRPr/>
              </a:pPr>
              <a:t>81</a:t>
            </a:fld>
            <a:endParaRPr lang="es-ES" b="1" dirty="0">
              <a:solidFill>
                <a:schemeClr val="tx1"/>
              </a:solidFill>
            </a:endParaRPr>
          </a:p>
        </p:txBody>
      </p:sp>
      <p:sp>
        <p:nvSpPr>
          <p:cNvPr id="13" name="8 CuadroTexto"/>
          <p:cNvSpPr txBox="1">
            <a:spLocks noChangeArrowheads="1"/>
          </p:cNvSpPr>
          <p:nvPr/>
        </p:nvSpPr>
        <p:spPr bwMode="auto">
          <a:xfrm>
            <a:off x="107504" y="980728"/>
            <a:ext cx="7848872" cy="553998"/>
          </a:xfrm>
          <a:prstGeom prst="rect">
            <a:avLst/>
          </a:prstGeom>
          <a:noFill/>
          <a:ln w="9525">
            <a:noFill/>
            <a:miter lim="800000"/>
            <a:headEnd/>
            <a:tailEnd/>
          </a:ln>
        </p:spPr>
        <p:txBody>
          <a:bodyPr wrap="square">
            <a:spAutoFit/>
          </a:bodyPr>
          <a:lstStyle/>
          <a:p>
            <a:r>
              <a:rPr lang="en-GB" sz="3000" b="1" dirty="0" smtClean="0"/>
              <a:t> </a:t>
            </a:r>
            <a:endParaRPr lang="es-ES_tradnl" sz="3000" dirty="0"/>
          </a:p>
        </p:txBody>
      </p:sp>
      <p:sp>
        <p:nvSpPr>
          <p:cNvPr id="8" name="Text Box 16"/>
          <p:cNvSpPr txBox="1">
            <a:spLocks noChangeArrowheads="1"/>
          </p:cNvSpPr>
          <p:nvPr/>
        </p:nvSpPr>
        <p:spPr bwMode="auto">
          <a:xfrm>
            <a:off x="179512" y="980728"/>
            <a:ext cx="8856984" cy="5632281"/>
          </a:xfrm>
          <a:prstGeom prst="rect">
            <a:avLst/>
          </a:prstGeom>
          <a:solidFill>
            <a:schemeClr val="bg1"/>
          </a:solidFill>
          <a:ln w="9525">
            <a:solidFill>
              <a:srgbClr val="3333CC"/>
            </a:solidFill>
            <a:miter lim="800000"/>
            <a:headEnd/>
            <a:tailEnd/>
          </a:ln>
        </p:spPr>
        <p:txBody>
          <a:bodyPr wrap="square" lIns="91411" tIns="45705" rIns="91411" bIns="45705">
            <a:prstTxWarp prst="textNoShape">
              <a:avLst/>
            </a:prstTxWarp>
            <a:spAutoFit/>
          </a:bodyPr>
          <a:lstStyle/>
          <a:p>
            <a:r>
              <a:rPr lang="en-US" sz="1500" b="1" dirty="0" smtClean="0">
                <a:solidFill>
                  <a:srgbClr val="920000"/>
                </a:solidFill>
              </a:rPr>
              <a:t>Block III:</a:t>
            </a:r>
            <a:r>
              <a:rPr lang="en-GB" sz="1500" b="1" dirty="0" smtClean="0">
                <a:solidFill>
                  <a:srgbClr val="060ABA"/>
                </a:solidFill>
                <a:effectLst>
                  <a:outerShdw blurRad="38100" dist="38100" dir="2700000" algn="tl">
                    <a:srgbClr val="000000">
                      <a:alpha val="43137"/>
                    </a:srgbClr>
                  </a:outerShdw>
                </a:effectLst>
              </a:rPr>
              <a:t> </a:t>
            </a:r>
            <a:r>
              <a:rPr lang="en-GB" sz="1500" b="1" dirty="0" smtClean="0">
                <a:solidFill>
                  <a:srgbClr val="060ABA"/>
                </a:solidFill>
              </a:rPr>
              <a:t>Lifetime measurements in</a:t>
            </a:r>
            <a:r>
              <a:rPr lang="en-GB" sz="1500" b="1" baseline="30000" dirty="0" smtClean="0">
                <a:solidFill>
                  <a:srgbClr val="060ABA"/>
                </a:solidFill>
              </a:rPr>
              <a:t>136</a:t>
            </a:r>
            <a:r>
              <a:rPr lang="en-GB" sz="1500" b="1" dirty="0" smtClean="0">
                <a:solidFill>
                  <a:srgbClr val="060ABA"/>
                </a:solidFill>
              </a:rPr>
              <a:t>Te</a:t>
            </a:r>
          </a:p>
          <a:p>
            <a:pPr marL="342900" indent="-342900">
              <a:spcBef>
                <a:spcPts val="600"/>
              </a:spcBef>
              <a:buFont typeface="+mj-lt"/>
              <a:buAutoNum type="arabicPeriod"/>
            </a:pPr>
            <a:r>
              <a:rPr lang="en-US" sz="1500" dirty="0" smtClean="0">
                <a:latin typeface="Arial" pitchFamily="34" charset="0"/>
                <a:cs typeface="Arial" pitchFamily="34" charset="0"/>
              </a:rPr>
              <a:t>We have studied the</a:t>
            </a:r>
            <a:r>
              <a:rPr lang="en-US" sz="1500" baseline="30000" dirty="0" smtClean="0">
                <a:latin typeface="Arial" pitchFamily="34" charset="0"/>
                <a:cs typeface="Arial" pitchFamily="34" charset="0"/>
              </a:rPr>
              <a:t>136</a:t>
            </a:r>
            <a:r>
              <a:rPr lang="en-US" sz="1500" dirty="0" smtClean="0">
                <a:latin typeface="Arial" pitchFamily="34" charset="0"/>
                <a:cs typeface="Arial" pitchFamily="34" charset="0"/>
              </a:rPr>
              <a:t>Te nucleus through the lifetime measurements of its excited states.</a:t>
            </a:r>
          </a:p>
          <a:p>
            <a:pPr marL="342900" indent="-342900">
              <a:spcBef>
                <a:spcPts val="600"/>
              </a:spcBef>
              <a:buFont typeface="+mj-lt"/>
              <a:buAutoNum type="arabicPeriod"/>
            </a:pPr>
            <a:r>
              <a:rPr lang="es-ES" sz="1500" dirty="0" err="1" smtClean="0"/>
              <a:t>We</a:t>
            </a:r>
            <a:r>
              <a:rPr lang="es-ES" sz="1500" dirty="0" smtClean="0"/>
              <a:t> </a:t>
            </a:r>
            <a:r>
              <a:rPr lang="es-ES" sz="1500" dirty="0" err="1" smtClean="0"/>
              <a:t>have</a:t>
            </a:r>
            <a:r>
              <a:rPr lang="es-ES" sz="1500" dirty="0" smtClean="0"/>
              <a:t> </a:t>
            </a:r>
            <a:r>
              <a:rPr lang="en-US" sz="1500" dirty="0" smtClean="0"/>
              <a:t>compared our experimental results with state-of-the-art shell model calculations, which helps the interpretation of the structure of </a:t>
            </a:r>
            <a:r>
              <a:rPr lang="en-US" sz="1500" baseline="30000" dirty="0" smtClean="0"/>
              <a:t>136</a:t>
            </a:r>
            <a:r>
              <a:rPr lang="en-US" sz="1500" dirty="0" smtClean="0"/>
              <a:t>Te.</a:t>
            </a:r>
          </a:p>
          <a:p>
            <a:pPr marL="342900" indent="-342900">
              <a:spcBef>
                <a:spcPts val="600"/>
              </a:spcBef>
              <a:buFont typeface="+mj-lt"/>
              <a:buAutoNum type="arabicPeriod"/>
            </a:pPr>
            <a:r>
              <a:rPr lang="en-US" sz="1500" dirty="0" smtClean="0">
                <a:latin typeface="Arial" pitchFamily="34" charset="0"/>
                <a:cs typeface="Arial" pitchFamily="34" charset="0"/>
              </a:rPr>
              <a:t>The lifetime of </a:t>
            </a:r>
            <a:r>
              <a:rPr lang="en-US" sz="1500" dirty="0" smtClean="0">
                <a:latin typeface="Symbol" pitchFamily="18" charset="2"/>
              </a:rPr>
              <a:t>t</a:t>
            </a:r>
            <a:r>
              <a:rPr lang="en-US" sz="1500" baseline="-25000" dirty="0" smtClean="0"/>
              <a:t>2+</a:t>
            </a:r>
            <a:r>
              <a:rPr lang="en-US" sz="1500" dirty="0" smtClean="0"/>
              <a:t>= =34(8) ps </a:t>
            </a:r>
            <a:r>
              <a:rPr lang="es-ES" sz="1500" dirty="0" err="1" smtClean="0"/>
              <a:t>points</a:t>
            </a:r>
            <a:r>
              <a:rPr lang="es-ES" sz="1500" dirty="0" smtClean="0"/>
              <a:t> </a:t>
            </a:r>
            <a:r>
              <a:rPr lang="es-ES" sz="1500" dirty="0" err="1" smtClean="0"/>
              <a:t>towards</a:t>
            </a:r>
            <a:r>
              <a:rPr lang="es-ES" sz="1500" dirty="0" smtClean="0"/>
              <a:t> </a:t>
            </a:r>
            <a:r>
              <a:rPr lang="es-ES" sz="1500" dirty="0" err="1" smtClean="0"/>
              <a:t>shorter</a:t>
            </a:r>
            <a:r>
              <a:rPr lang="es-ES" sz="1500" dirty="0" smtClean="0"/>
              <a:t> </a:t>
            </a:r>
            <a:r>
              <a:rPr lang="es-ES" sz="1500" dirty="0" err="1" smtClean="0"/>
              <a:t>values</a:t>
            </a:r>
            <a:r>
              <a:rPr lang="es-ES" sz="1500" dirty="0" smtClean="0"/>
              <a:t> </a:t>
            </a:r>
            <a:r>
              <a:rPr lang="en-US" sz="1500" dirty="0" smtClean="0"/>
              <a:t>in better agreement with </a:t>
            </a:r>
            <a:r>
              <a:rPr lang="en-US" sz="1500" dirty="0" smtClean="0">
                <a:latin typeface="Symbol" pitchFamily="18" charset="2"/>
              </a:rPr>
              <a:t>t</a:t>
            </a:r>
            <a:r>
              <a:rPr lang="en-US" sz="1500" baseline="-25000" dirty="0" smtClean="0"/>
              <a:t>2+</a:t>
            </a:r>
            <a:r>
              <a:rPr lang="en-US" sz="1500" dirty="0" smtClean="0"/>
              <a:t>=27.5(23) ps from J. M. </a:t>
            </a:r>
            <a:r>
              <a:rPr lang="en-US" sz="1500" dirty="0" err="1" smtClean="0"/>
              <a:t>Allmond</a:t>
            </a:r>
            <a:r>
              <a:rPr lang="en-US" sz="1500" dirty="0" smtClean="0"/>
              <a:t> </a:t>
            </a:r>
            <a:r>
              <a:rPr lang="en-US" sz="1500" i="1" dirty="0" smtClean="0"/>
              <a:t>et al. </a:t>
            </a:r>
            <a:r>
              <a:rPr lang="en-US" sz="1500" dirty="0" smtClean="0"/>
              <a:t>in [ASB+17] than previous measurements from </a:t>
            </a:r>
            <a:r>
              <a:rPr lang="en-US" sz="1500" dirty="0" err="1" smtClean="0"/>
              <a:t>CoulEX</a:t>
            </a:r>
            <a:r>
              <a:rPr lang="en-US" sz="1500" dirty="0" smtClean="0"/>
              <a:t> experiments [RBB+02, DRP+11] or preliminary fast-timing studies [F+08].</a:t>
            </a:r>
          </a:p>
          <a:p>
            <a:pPr marL="342900" indent="-342900">
              <a:spcBef>
                <a:spcPts val="600"/>
              </a:spcBef>
              <a:buFont typeface="+mj-lt"/>
              <a:buAutoNum type="arabicPeriod"/>
            </a:pPr>
            <a:r>
              <a:rPr lang="en-US" sz="1500" dirty="0" smtClean="0"/>
              <a:t>The B(E2; 0</a:t>
            </a:r>
            <a:r>
              <a:rPr lang="en-US" sz="1500" baseline="30000" dirty="0" smtClean="0"/>
              <a:t>+</a:t>
            </a:r>
            <a:r>
              <a:rPr lang="en-US" sz="1500" dirty="0" smtClean="0"/>
              <a:t>-&gt;2</a:t>
            </a:r>
            <a:r>
              <a:rPr lang="en-US" sz="1500" baseline="30000" dirty="0" smtClean="0"/>
              <a:t>+</a:t>
            </a:r>
            <a:r>
              <a:rPr lang="en-US" sz="1500" dirty="0" smtClean="0"/>
              <a:t>)=</a:t>
            </a:r>
            <a:r>
              <a:rPr lang="es-ES" sz="1500" dirty="0" smtClean="0"/>
              <a:t> 290(70) e</a:t>
            </a:r>
            <a:r>
              <a:rPr lang="es-ES" sz="1500" baseline="30000" dirty="0" smtClean="0"/>
              <a:t>2</a:t>
            </a:r>
            <a:r>
              <a:rPr lang="es-ES" sz="1500" dirty="0" smtClean="0"/>
              <a:t>fm</a:t>
            </a:r>
            <a:r>
              <a:rPr lang="es-ES" sz="1500" baseline="30000" dirty="0" smtClean="0"/>
              <a:t>4</a:t>
            </a:r>
            <a:r>
              <a:rPr lang="en-US" sz="1500" dirty="0" smtClean="0"/>
              <a:t> is at variance with the low value of B(E2; 2</a:t>
            </a:r>
            <a:r>
              <a:rPr lang="en-US" sz="1500" baseline="30000" dirty="0" smtClean="0"/>
              <a:t>+</a:t>
            </a:r>
            <a:r>
              <a:rPr lang="en-US" sz="1500" dirty="0" smtClean="0"/>
              <a:t> -&gt;0</a:t>
            </a:r>
            <a:r>
              <a:rPr lang="en-US" sz="1500" baseline="30000" dirty="0" smtClean="0"/>
              <a:t>+</a:t>
            </a:r>
            <a:r>
              <a:rPr lang="en-US" sz="1500" dirty="0" smtClean="0"/>
              <a:t>)=208(29) e</a:t>
            </a:r>
            <a:r>
              <a:rPr lang="en-US" sz="1500" baseline="30000" dirty="0" smtClean="0"/>
              <a:t>2</a:t>
            </a:r>
            <a:r>
              <a:rPr lang="en-US" sz="1500" dirty="0" smtClean="0"/>
              <a:t>fm</a:t>
            </a:r>
            <a:r>
              <a:rPr lang="en-US" sz="1500" baseline="30000" dirty="0" smtClean="0"/>
              <a:t>4</a:t>
            </a:r>
            <a:r>
              <a:rPr lang="en-US" sz="1500" dirty="0" smtClean="0"/>
              <a:t> reported by Radford </a:t>
            </a:r>
            <a:r>
              <a:rPr lang="en-US" sz="1500" i="1" dirty="0" smtClean="0"/>
              <a:t>et al.</a:t>
            </a:r>
            <a:r>
              <a:rPr lang="en-US" sz="1500" dirty="0" smtClean="0"/>
              <a:t> in [RBB+02], and fits better the systematic of the region. However, it still points to certain abnormality as it does not follow the Grodzins product rule.</a:t>
            </a:r>
            <a:endParaRPr lang="es-ES_tradnl" sz="1500" b="1" dirty="0" smtClean="0">
              <a:solidFill>
                <a:srgbClr val="060ABA"/>
              </a:solidFill>
            </a:endParaRPr>
          </a:p>
          <a:p>
            <a:pPr marL="342900" indent="-342900">
              <a:spcBef>
                <a:spcPts val="600"/>
              </a:spcBef>
              <a:buFont typeface="+mj-lt"/>
              <a:buAutoNum type="arabicPeriod"/>
            </a:pPr>
            <a:r>
              <a:rPr lang="en-US" sz="1500" dirty="0" smtClean="0"/>
              <a:t>The experimental value of 2</a:t>
            </a:r>
            <a:r>
              <a:rPr lang="en-US" sz="1500" baseline="30000" dirty="0" smtClean="0"/>
              <a:t>+</a:t>
            </a:r>
            <a:r>
              <a:rPr lang="en-US" sz="1500" baseline="-25000" dirty="0" smtClean="0"/>
              <a:t>1</a:t>
            </a:r>
            <a:r>
              <a:rPr lang="en-US" sz="1500" dirty="0" smtClean="0"/>
              <a:t>=34(8) ps is in best agreement with the Shell-model values from by S. D. </a:t>
            </a:r>
            <a:r>
              <a:rPr lang="en-US" sz="1500" dirty="0" err="1" smtClean="0"/>
              <a:t>Bianco</a:t>
            </a:r>
            <a:r>
              <a:rPr lang="en-US" sz="1500" dirty="0" smtClean="0"/>
              <a:t> and coworkers in [BLIA+13] and N. Shimizu et al. in [SOMH04] and with the </a:t>
            </a:r>
            <a:r>
              <a:rPr lang="en-US" sz="1500" dirty="0" smtClean="0">
                <a:latin typeface="Symbol" pitchFamily="18" charset="2"/>
              </a:rPr>
              <a:t>a</a:t>
            </a:r>
            <a:r>
              <a:rPr lang="en-US" sz="1500" dirty="0" smtClean="0"/>
              <a:t>-cluster model from [WPX13]. The higher B(E2) points towards a higher proton contribution of the first 2</a:t>
            </a:r>
            <a:r>
              <a:rPr lang="en-US" sz="1500" baseline="30000" dirty="0" smtClean="0"/>
              <a:t>+</a:t>
            </a:r>
            <a:r>
              <a:rPr lang="en-US" sz="1500" dirty="0" smtClean="0"/>
              <a:t> in </a:t>
            </a:r>
            <a:r>
              <a:rPr lang="en-US" sz="1500" baseline="30000" dirty="0" smtClean="0"/>
              <a:t>136</a:t>
            </a:r>
            <a:r>
              <a:rPr lang="en-US" sz="1500" dirty="0" smtClean="0"/>
              <a:t>Te with respect to previous </a:t>
            </a:r>
            <a:r>
              <a:rPr lang="es-ES" sz="1500" dirty="0" err="1" smtClean="0"/>
              <a:t>assessment</a:t>
            </a:r>
            <a:r>
              <a:rPr lang="es-ES" sz="1500" dirty="0" smtClean="0"/>
              <a:t>.</a:t>
            </a:r>
          </a:p>
          <a:p>
            <a:pPr marL="342900" indent="-342900">
              <a:spcBef>
                <a:spcPts val="600"/>
              </a:spcBef>
              <a:buFont typeface="+mj-lt"/>
              <a:buAutoNum type="arabicPeriod"/>
            </a:pPr>
            <a:r>
              <a:rPr lang="en-US" sz="1500" dirty="0" smtClean="0">
                <a:latin typeface="Arial" pitchFamily="34" charset="0"/>
                <a:cs typeface="Arial" pitchFamily="34" charset="0"/>
              </a:rPr>
              <a:t> We have measured the lifetime of the </a:t>
            </a:r>
            <a:r>
              <a:rPr lang="en-US" sz="1500" dirty="0" smtClean="0"/>
              <a:t>4</a:t>
            </a:r>
            <a:r>
              <a:rPr lang="en-US" sz="1500" baseline="30000" dirty="0" smtClean="0"/>
              <a:t>+</a:t>
            </a:r>
            <a:r>
              <a:rPr lang="en-US" sz="1500" baseline="-25000" dirty="0" smtClean="0"/>
              <a:t>1</a:t>
            </a:r>
            <a:r>
              <a:rPr lang="en-US" sz="1500" dirty="0" smtClean="0"/>
              <a:t> state,</a:t>
            </a:r>
            <a:r>
              <a:rPr lang="en-US" sz="1500" dirty="0" smtClean="0">
                <a:latin typeface="Symbol" pitchFamily="18" charset="2"/>
              </a:rPr>
              <a:t>t</a:t>
            </a:r>
            <a:r>
              <a:rPr lang="en-US" sz="1500" baseline="-25000" dirty="0" smtClean="0"/>
              <a:t>4+</a:t>
            </a:r>
            <a:r>
              <a:rPr lang="en-US" sz="1500" dirty="0" smtClean="0"/>
              <a:t>= =85(11) ps, founding it in agreement with the previously reported value </a:t>
            </a:r>
            <a:r>
              <a:rPr lang="en-US" sz="1500" dirty="0" smtClean="0">
                <a:latin typeface="Symbol" pitchFamily="18" charset="2"/>
              </a:rPr>
              <a:t>t</a:t>
            </a:r>
            <a:r>
              <a:rPr lang="en-US" sz="1500" baseline="-25000" dirty="0" smtClean="0"/>
              <a:t>4+</a:t>
            </a:r>
            <a:r>
              <a:rPr lang="en-US" sz="1500" dirty="0" smtClean="0"/>
              <a:t>=100(15) ps from J. </a:t>
            </a:r>
            <a:r>
              <a:rPr lang="en-US" sz="1500" dirty="0" err="1" smtClean="0"/>
              <a:t>Allmond</a:t>
            </a:r>
            <a:r>
              <a:rPr lang="en-US" sz="1500" dirty="0" smtClean="0"/>
              <a:t> </a:t>
            </a:r>
            <a:r>
              <a:rPr lang="es-ES" sz="1500" dirty="0" smtClean="0"/>
              <a:t>and </a:t>
            </a:r>
            <a:r>
              <a:rPr lang="es-ES" sz="1500" dirty="0" err="1" smtClean="0"/>
              <a:t>coworkers</a:t>
            </a:r>
            <a:r>
              <a:rPr lang="es-ES" sz="1500" dirty="0" smtClean="0"/>
              <a:t> [ASB+17].</a:t>
            </a:r>
          </a:p>
          <a:p>
            <a:pPr marL="342900" indent="-342900">
              <a:spcBef>
                <a:spcPts val="600"/>
              </a:spcBef>
              <a:buFont typeface="+mj-lt"/>
              <a:buAutoNum type="arabicPeriod"/>
            </a:pPr>
            <a:r>
              <a:rPr lang="es-ES" sz="1500" dirty="0" smtClean="0"/>
              <a:t> </a:t>
            </a:r>
            <a:r>
              <a:rPr lang="es-ES" sz="1500" dirty="0" err="1" smtClean="0"/>
              <a:t>We</a:t>
            </a:r>
            <a:r>
              <a:rPr lang="es-ES" sz="1500" dirty="0" smtClean="0"/>
              <a:t> </a:t>
            </a:r>
            <a:r>
              <a:rPr lang="es-ES" sz="1500" dirty="0" err="1" smtClean="0"/>
              <a:t>have</a:t>
            </a:r>
            <a:r>
              <a:rPr lang="es-ES" sz="1500" dirty="0" smtClean="0"/>
              <a:t> </a:t>
            </a:r>
            <a:r>
              <a:rPr lang="es-ES" sz="1500" dirty="0" err="1" smtClean="0"/>
              <a:t>measured</a:t>
            </a:r>
            <a:r>
              <a:rPr lang="es-ES" sz="1500" dirty="0" smtClean="0"/>
              <a:t> </a:t>
            </a:r>
            <a:r>
              <a:rPr lang="es-ES" sz="1500" dirty="0" err="1" smtClean="0"/>
              <a:t>for</a:t>
            </a:r>
            <a:r>
              <a:rPr lang="es-ES" sz="1500" dirty="0" smtClean="0"/>
              <a:t> </a:t>
            </a:r>
            <a:r>
              <a:rPr lang="es-ES" sz="1500" dirty="0" err="1" smtClean="0"/>
              <a:t>the</a:t>
            </a:r>
            <a:r>
              <a:rPr lang="es-ES" sz="1500" dirty="0" smtClean="0"/>
              <a:t> </a:t>
            </a:r>
            <a:r>
              <a:rPr lang="es-ES" sz="1500" dirty="0" err="1" smtClean="0"/>
              <a:t>first</a:t>
            </a:r>
            <a:r>
              <a:rPr lang="es-ES" sz="1500" dirty="0" smtClean="0"/>
              <a:t> time </a:t>
            </a:r>
            <a:r>
              <a:rPr lang="es-ES" sz="1500" dirty="0" err="1" smtClean="0"/>
              <a:t>the</a:t>
            </a:r>
            <a:r>
              <a:rPr lang="es-ES" sz="1500" dirty="0" smtClean="0"/>
              <a:t> </a:t>
            </a:r>
            <a:r>
              <a:rPr lang="es-ES" sz="1500" dirty="0" err="1" smtClean="0"/>
              <a:t>lifetimes</a:t>
            </a:r>
            <a:r>
              <a:rPr lang="es-ES" sz="1500" dirty="0" smtClean="0"/>
              <a:t> of </a:t>
            </a:r>
            <a:r>
              <a:rPr lang="es-ES" sz="1500" dirty="0" err="1" smtClean="0"/>
              <a:t>the</a:t>
            </a:r>
            <a:r>
              <a:rPr lang="es-ES" sz="1500" dirty="0" smtClean="0"/>
              <a:t> </a:t>
            </a:r>
            <a:r>
              <a:rPr lang="en-US" sz="1500" dirty="0" smtClean="0"/>
              <a:t>6</a:t>
            </a:r>
            <a:r>
              <a:rPr lang="en-US" sz="1500" baseline="30000" dirty="0" smtClean="0"/>
              <a:t>+</a:t>
            </a:r>
            <a:r>
              <a:rPr lang="en-US" sz="1500" baseline="-25000" dirty="0" smtClean="0"/>
              <a:t>1</a:t>
            </a:r>
            <a:r>
              <a:rPr lang="en-US" sz="1500" dirty="0" smtClean="0"/>
              <a:t> and 8</a:t>
            </a:r>
            <a:r>
              <a:rPr lang="en-US" sz="1500" baseline="30000" dirty="0" smtClean="0"/>
              <a:t>+</a:t>
            </a:r>
            <a:r>
              <a:rPr lang="en-US" sz="1500" baseline="-25000" dirty="0" smtClean="0"/>
              <a:t>1</a:t>
            </a:r>
            <a:r>
              <a:rPr lang="en-US" sz="1500" dirty="0" smtClean="0"/>
              <a:t>, </a:t>
            </a:r>
            <a:r>
              <a:rPr lang="en-US" sz="1500" dirty="0" smtClean="0">
                <a:latin typeface="Symbol" pitchFamily="18" charset="2"/>
              </a:rPr>
              <a:t>t</a:t>
            </a:r>
            <a:r>
              <a:rPr lang="en-US" sz="1500" baseline="-25000" dirty="0" smtClean="0"/>
              <a:t>6+</a:t>
            </a:r>
            <a:r>
              <a:rPr lang="en-US" sz="1500" dirty="0" smtClean="0"/>
              <a:t>=238(22) ps and </a:t>
            </a:r>
            <a:r>
              <a:rPr lang="en-US" sz="1500" dirty="0" smtClean="0">
                <a:latin typeface="Symbol" pitchFamily="18" charset="2"/>
              </a:rPr>
              <a:t>t</a:t>
            </a:r>
            <a:r>
              <a:rPr lang="en-US" sz="1500" baseline="-25000" dirty="0" smtClean="0"/>
              <a:t>8+</a:t>
            </a:r>
            <a:r>
              <a:rPr lang="en-US" sz="1500" dirty="0" smtClean="0"/>
              <a:t>≤14 ps, respectively.</a:t>
            </a:r>
          </a:p>
          <a:p>
            <a:pPr marL="342900" indent="-342900">
              <a:spcBef>
                <a:spcPts val="600"/>
              </a:spcBef>
              <a:buFont typeface="+mj-lt"/>
              <a:buAutoNum type="arabicPeriod"/>
            </a:pPr>
            <a:r>
              <a:rPr lang="en-US" sz="1500" dirty="0" smtClean="0"/>
              <a:t> We provide a complete set of B(E2) measurements for the g.s band from the 2</a:t>
            </a:r>
            <a:r>
              <a:rPr lang="en-US" sz="1500" baseline="30000" dirty="0" smtClean="0"/>
              <a:t>+</a:t>
            </a:r>
            <a:r>
              <a:rPr lang="en-US" sz="1500" baseline="-25000" dirty="0" smtClean="0"/>
              <a:t>1</a:t>
            </a:r>
            <a:r>
              <a:rPr lang="en-US" sz="1500" dirty="0" smtClean="0"/>
              <a:t> to the 8</a:t>
            </a:r>
            <a:r>
              <a:rPr lang="en-US" sz="1500" baseline="30000" dirty="0" smtClean="0"/>
              <a:t>+</a:t>
            </a:r>
            <a:r>
              <a:rPr lang="en-US" sz="1500" baseline="-25000" dirty="0" smtClean="0"/>
              <a:t>1</a:t>
            </a:r>
            <a:r>
              <a:rPr lang="en-US" sz="1500" dirty="0" smtClean="0"/>
              <a:t>.</a:t>
            </a:r>
          </a:p>
          <a:p>
            <a:pPr marL="342900" indent="-342900">
              <a:spcBef>
                <a:spcPts val="600"/>
              </a:spcBef>
              <a:buFont typeface="+mj-lt"/>
              <a:buAutoNum type="arabicPeriod"/>
            </a:pPr>
            <a:r>
              <a:rPr lang="en-US" sz="1500" dirty="0" smtClean="0"/>
              <a:t> Most of the theoretical calculations available have difficulties in simultaneously explaining </a:t>
            </a:r>
            <a:r>
              <a:rPr lang="es-ES" sz="1500" dirty="0" err="1" smtClean="0"/>
              <a:t>the</a:t>
            </a:r>
            <a:r>
              <a:rPr lang="es-ES" sz="1500" dirty="0" smtClean="0"/>
              <a:t> </a:t>
            </a:r>
            <a:r>
              <a:rPr lang="es-ES" sz="1500" dirty="0" err="1" smtClean="0"/>
              <a:t>depleted</a:t>
            </a:r>
            <a:r>
              <a:rPr lang="es-ES" sz="1500" dirty="0" smtClean="0"/>
              <a:t> </a:t>
            </a:r>
            <a:r>
              <a:rPr lang="en-US" sz="1500" dirty="0" smtClean="0"/>
              <a:t>B(E2; 0</a:t>
            </a:r>
            <a:r>
              <a:rPr lang="en-US" sz="1500" baseline="30000" dirty="0" smtClean="0"/>
              <a:t>+</a:t>
            </a:r>
            <a:r>
              <a:rPr lang="en-US" sz="1500" dirty="0" smtClean="0"/>
              <a:t>-&gt;2</a:t>
            </a:r>
            <a:r>
              <a:rPr lang="en-US" sz="1500" baseline="30000" dirty="0" smtClean="0"/>
              <a:t>+</a:t>
            </a:r>
            <a:r>
              <a:rPr lang="en-US" sz="1500" dirty="0" smtClean="0"/>
              <a:t>) value and the measured B(E2) rates for the other </a:t>
            </a:r>
            <a:r>
              <a:rPr lang="es-ES" sz="1500" dirty="0" err="1" smtClean="0"/>
              <a:t>states</a:t>
            </a:r>
            <a:r>
              <a:rPr lang="es-ES" sz="1500" dirty="0" smtClean="0"/>
              <a:t>.</a:t>
            </a:r>
            <a:endParaRPr lang="en-US" sz="1500" dirty="0" smtClean="0">
              <a:latin typeface="Arial" pitchFamily="34" charset="0"/>
              <a:cs typeface="Arial" pitchFamily="34" charset="0"/>
            </a:endParaRPr>
          </a:p>
        </p:txBody>
      </p:sp>
    </p:spTree>
  </p:cSld>
  <p:clrMapOvr>
    <a:masterClrMapping/>
  </p:clrMapOvr>
  <p:transition spd="slow">
    <p:pull dir="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p:cNvSpPr txBox="1">
            <a:spLocks noChangeArrowheads="1"/>
          </p:cNvSpPr>
          <p:nvPr/>
        </p:nvSpPr>
        <p:spPr bwMode="auto">
          <a:xfrm>
            <a:off x="827584" y="332656"/>
            <a:ext cx="8524354" cy="936104"/>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s-ES" sz="4000" b="1" dirty="0" err="1" smtClean="0">
                <a:solidFill>
                  <a:srgbClr val="C00000"/>
                </a:solidFill>
                <a:effectLst>
                  <a:outerShdw blurRad="38100" dist="38100" dir="2700000" algn="tl">
                    <a:srgbClr val="000000">
                      <a:alpha val="43137"/>
                    </a:srgbClr>
                  </a:outerShdw>
                </a:effectLst>
                <a:latin typeface="+mn-lt"/>
              </a:rPr>
              <a:t>The</a:t>
            </a:r>
            <a:r>
              <a:rPr lang="es-ES" sz="4000" b="1" dirty="0" smtClean="0">
                <a:solidFill>
                  <a:srgbClr val="C00000"/>
                </a:solidFill>
                <a:effectLst>
                  <a:outerShdw blurRad="38100" dist="38100" dir="2700000" algn="tl">
                    <a:srgbClr val="000000">
                      <a:alpha val="43137"/>
                    </a:srgbClr>
                  </a:outerShdw>
                </a:effectLst>
                <a:latin typeface="+mn-lt"/>
              </a:rPr>
              <a:t> </a:t>
            </a:r>
            <a:r>
              <a:rPr lang="es-ES" sz="4000" b="1" dirty="0" err="1" smtClean="0">
                <a:solidFill>
                  <a:srgbClr val="C00000"/>
                </a:solidFill>
                <a:effectLst>
                  <a:outerShdw blurRad="38100" dist="38100" dir="2700000" algn="tl">
                    <a:srgbClr val="000000">
                      <a:alpha val="43137"/>
                    </a:srgbClr>
                  </a:outerShdw>
                </a:effectLst>
                <a:latin typeface="+mn-lt"/>
              </a:rPr>
              <a:t>Generalized</a:t>
            </a:r>
            <a:r>
              <a:rPr lang="es-ES" sz="4000" b="1" dirty="0" smtClean="0">
                <a:solidFill>
                  <a:srgbClr val="C00000"/>
                </a:solidFill>
                <a:effectLst>
                  <a:outerShdw blurRad="38100" dist="38100" dir="2700000" algn="tl">
                    <a:srgbClr val="000000">
                      <a:alpha val="43137"/>
                    </a:srgbClr>
                  </a:outerShdw>
                </a:effectLst>
                <a:latin typeface="+mn-lt"/>
              </a:rPr>
              <a:t> Centroid </a:t>
            </a:r>
          </a:p>
          <a:p>
            <a:pPr algn="ctr"/>
            <a:r>
              <a:rPr lang="es-ES" sz="4000" b="1" dirty="0" err="1" smtClean="0">
                <a:solidFill>
                  <a:srgbClr val="C00000"/>
                </a:solidFill>
                <a:effectLst>
                  <a:outerShdw blurRad="38100" dist="38100" dir="2700000" algn="tl">
                    <a:srgbClr val="000000">
                      <a:alpha val="43137"/>
                    </a:srgbClr>
                  </a:outerShdw>
                </a:effectLst>
                <a:latin typeface="+mn-lt"/>
              </a:rPr>
              <a:t>Difference</a:t>
            </a:r>
            <a:r>
              <a:rPr lang="es-ES" sz="4000" b="1" dirty="0" smtClean="0">
                <a:solidFill>
                  <a:srgbClr val="C00000"/>
                </a:solidFill>
                <a:effectLst>
                  <a:outerShdw blurRad="38100" dist="38100" dir="2700000" algn="tl">
                    <a:srgbClr val="000000">
                      <a:alpha val="43137"/>
                    </a:srgbClr>
                  </a:outerShdw>
                </a:effectLst>
                <a:latin typeface="+mn-lt"/>
              </a:rPr>
              <a:t> </a:t>
            </a:r>
            <a:r>
              <a:rPr lang="es-ES" sz="4000" b="1" dirty="0" err="1" smtClean="0">
                <a:solidFill>
                  <a:srgbClr val="C00000"/>
                </a:solidFill>
                <a:effectLst>
                  <a:outerShdw blurRad="38100" dist="38100" dir="2700000" algn="tl">
                    <a:srgbClr val="000000">
                      <a:alpha val="43137"/>
                    </a:srgbClr>
                  </a:outerShdw>
                </a:effectLst>
                <a:latin typeface="+mn-lt"/>
              </a:rPr>
              <a:t>Method</a:t>
            </a:r>
            <a:r>
              <a:rPr lang="es-ES" sz="4000" b="1" dirty="0" smtClean="0">
                <a:solidFill>
                  <a:srgbClr val="C00000"/>
                </a:solidFill>
                <a:effectLst>
                  <a:outerShdw blurRad="38100" dist="38100" dir="2700000" algn="tl">
                    <a:srgbClr val="000000">
                      <a:alpha val="43137"/>
                    </a:srgbClr>
                  </a:outerShdw>
                </a:effectLst>
                <a:latin typeface="+mn-lt"/>
              </a:rPr>
              <a:t> (GCD)</a:t>
            </a:r>
          </a:p>
        </p:txBody>
      </p:sp>
      <p:grpSp>
        <p:nvGrpSpPr>
          <p:cNvPr id="2" name="11 Grupo"/>
          <p:cNvGrpSpPr/>
          <p:nvPr/>
        </p:nvGrpSpPr>
        <p:grpSpPr>
          <a:xfrm>
            <a:off x="29752" y="6237312"/>
            <a:ext cx="3030080" cy="595809"/>
            <a:chOff x="6299852" y="6237312"/>
            <a:chExt cx="3030080" cy="595809"/>
          </a:xfrm>
        </p:grpSpPr>
        <p:sp>
          <p:nvSpPr>
            <p:cNvPr id="145" name="144 CuadroTexto"/>
            <p:cNvSpPr txBox="1"/>
            <p:nvPr/>
          </p:nvSpPr>
          <p:spPr>
            <a:xfrm>
              <a:off x="6299852" y="6525344"/>
              <a:ext cx="2930354" cy="307777"/>
            </a:xfrm>
            <a:prstGeom prst="rect">
              <a:avLst/>
            </a:prstGeom>
            <a:noFill/>
          </p:spPr>
          <p:txBody>
            <a:bodyPr wrap="none" rtlCol="0">
              <a:spAutoFit/>
            </a:bodyPr>
            <a:lstStyle/>
            <a:p>
              <a:r>
                <a:rPr lang="fr-FR" altLang="es-ES" sz="1400" dirty="0" smtClean="0">
                  <a:latin typeface="+mj-lt"/>
                </a:rPr>
                <a:t>J-M. Régis et al., NIM A726 (2013)</a:t>
              </a:r>
              <a:endParaRPr lang="es-ES" sz="1400" dirty="0">
                <a:latin typeface="+mj-lt"/>
              </a:endParaRPr>
            </a:p>
          </p:txBody>
        </p:sp>
        <p:sp>
          <p:nvSpPr>
            <p:cNvPr id="8" name="7 CuadroTexto"/>
            <p:cNvSpPr txBox="1"/>
            <p:nvPr/>
          </p:nvSpPr>
          <p:spPr>
            <a:xfrm>
              <a:off x="6300192" y="6237312"/>
              <a:ext cx="3029740" cy="307777"/>
            </a:xfrm>
            <a:prstGeom prst="rect">
              <a:avLst/>
            </a:prstGeom>
            <a:noFill/>
          </p:spPr>
          <p:txBody>
            <a:bodyPr wrap="none" rtlCol="0">
              <a:spAutoFit/>
            </a:bodyPr>
            <a:lstStyle/>
            <a:p>
              <a:r>
                <a:rPr lang="fr-FR" altLang="es-ES" sz="1400" dirty="0" smtClean="0">
                  <a:latin typeface="+mn-lt"/>
                </a:rPr>
                <a:t>J-M. Régis et al., NIM A763 (2014)</a:t>
              </a:r>
              <a:endParaRPr lang="es-ES" sz="1400" dirty="0">
                <a:latin typeface="+mn-lt"/>
              </a:endParaRPr>
            </a:p>
          </p:txBody>
        </p:sp>
      </p:grpSp>
      <p:grpSp>
        <p:nvGrpSpPr>
          <p:cNvPr id="3" name="8 Grupo"/>
          <p:cNvGrpSpPr/>
          <p:nvPr/>
        </p:nvGrpSpPr>
        <p:grpSpPr>
          <a:xfrm>
            <a:off x="1691680" y="1556792"/>
            <a:ext cx="6156176" cy="5109126"/>
            <a:chOff x="2447925" y="980728"/>
            <a:chExt cx="6696075" cy="5685190"/>
          </a:xfrm>
        </p:grpSpPr>
        <p:pic>
          <p:nvPicPr>
            <p:cNvPr id="10" name="Picture 2"/>
            <p:cNvPicPr>
              <a:picLocks noChangeAspect="1" noChangeArrowheads="1"/>
            </p:cNvPicPr>
            <p:nvPr/>
          </p:nvPicPr>
          <p:blipFill>
            <a:blip r:embed="rId3" cstate="print"/>
            <a:srcRect/>
            <a:stretch>
              <a:fillRect/>
            </a:stretch>
          </p:blipFill>
          <p:spPr bwMode="auto">
            <a:xfrm>
              <a:off x="2447925" y="980728"/>
              <a:ext cx="6696075" cy="4448175"/>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4427984" y="5445224"/>
              <a:ext cx="3087638" cy="1220694"/>
            </a:xfrm>
            <a:prstGeom prst="rect">
              <a:avLst/>
            </a:prstGeom>
            <a:noFill/>
            <a:ln w="9525">
              <a:solidFill>
                <a:srgbClr val="000099"/>
              </a:solidFill>
              <a:miter lim="800000"/>
              <a:headEnd/>
              <a:tailEnd/>
            </a:ln>
          </p:spPr>
        </p:pic>
      </p:grpSp>
    </p:spTree>
    <p:extLst>
      <p:ext uri="{BB962C8B-B14F-4D97-AF65-F5344CB8AC3E}">
        <p14:creationId xmlns:p14="http://schemas.microsoft.com/office/powerpoint/2010/main" xmlns="" val="183893994"/>
      </p:ext>
    </p:extLst>
  </p:cSld>
  <p:clrMapOvr>
    <a:masterClrMapping/>
  </p:clrMapOvr>
  <p:transition spd="med">
    <p:pull dir="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392436" y="188640"/>
            <a:ext cx="8004100" cy="1368624"/>
          </a:xfrm>
          <a:prstGeom prst="rect">
            <a:avLst/>
          </a:prstGeom>
        </p:spPr>
        <p:txBody>
          <a:bodyPr/>
          <a:lstStyle/>
          <a:p>
            <a:pPr>
              <a:defRPr/>
            </a:pPr>
            <a:r>
              <a:rPr lang="es-ES_tradnl" sz="4000" b="1" dirty="0" smtClean="0">
                <a:solidFill>
                  <a:srgbClr val="3333CC"/>
                </a:solidFill>
                <a:effectLst>
                  <a:outerShdw blurRad="38100" dist="38100" dir="2700000" algn="tl">
                    <a:srgbClr val="C0C0C0"/>
                  </a:outerShdw>
                </a:effectLst>
              </a:rPr>
              <a:t>Time </a:t>
            </a:r>
            <a:r>
              <a:rPr lang="es-ES_tradnl" sz="4000" b="1" dirty="0" err="1" smtClean="0">
                <a:solidFill>
                  <a:srgbClr val="3333CC"/>
                </a:solidFill>
                <a:effectLst>
                  <a:outerShdw blurRad="38100" dist="38100" dir="2700000" algn="tl">
                    <a:srgbClr val="C0C0C0"/>
                  </a:outerShdw>
                </a:effectLst>
              </a:rPr>
              <a:t>measurements</a:t>
            </a:r>
            <a:r>
              <a:rPr lang="es-ES_tradnl" sz="4000" b="1" dirty="0" smtClean="0">
                <a:solidFill>
                  <a:srgbClr val="3333CC"/>
                </a:solidFill>
                <a:effectLst>
                  <a:outerShdw blurRad="38100" dist="38100" dir="2700000" algn="tl">
                    <a:srgbClr val="C0C0C0"/>
                  </a:outerShdw>
                </a:effectLst>
              </a:rPr>
              <a:t> </a:t>
            </a:r>
            <a:r>
              <a:rPr lang="es-ES_tradnl" sz="4000" b="1" dirty="0" err="1" smtClean="0">
                <a:solidFill>
                  <a:srgbClr val="3333CC"/>
                </a:solidFill>
                <a:effectLst>
                  <a:outerShdw blurRad="38100" dist="38100" dir="2700000" algn="tl">
                    <a:srgbClr val="C0C0C0"/>
                  </a:outerShdw>
                </a:effectLst>
              </a:rPr>
              <a:t>analysis</a:t>
            </a:r>
            <a:endParaRPr lang="es-ES" sz="4000" dirty="0"/>
          </a:p>
        </p:txBody>
      </p:sp>
      <p:sp>
        <p:nvSpPr>
          <p:cNvPr id="13324" name="22 CuadroTexto"/>
          <p:cNvSpPr txBox="1">
            <a:spLocks noChangeArrowheads="1"/>
          </p:cNvSpPr>
          <p:nvPr/>
        </p:nvSpPr>
        <p:spPr bwMode="auto">
          <a:xfrm>
            <a:off x="7668344" y="6373068"/>
            <a:ext cx="876300" cy="368300"/>
          </a:xfrm>
          <a:prstGeom prst="rect">
            <a:avLst/>
          </a:prstGeom>
          <a:noFill/>
          <a:ln w="9525">
            <a:noFill/>
            <a:miter lim="800000"/>
            <a:headEnd/>
            <a:tailEnd/>
          </a:ln>
        </p:spPr>
        <p:txBody>
          <a:bodyPr wrap="none">
            <a:spAutoFit/>
          </a:bodyPr>
          <a:lstStyle/>
          <a:p>
            <a:r>
              <a:rPr lang="es-ES" b="1" dirty="0"/>
              <a:t>ADC 3</a:t>
            </a:r>
          </a:p>
        </p:txBody>
      </p:sp>
      <p:cxnSp>
        <p:nvCxnSpPr>
          <p:cNvPr id="32" name="31 Conector recto de flecha"/>
          <p:cNvCxnSpPr/>
          <p:nvPr/>
        </p:nvCxnSpPr>
        <p:spPr>
          <a:xfrm>
            <a:off x="6084168" y="4508798"/>
            <a:ext cx="0" cy="360362"/>
          </a:xfrm>
          <a:prstGeom prst="straightConnector1">
            <a:avLst/>
          </a:prstGeom>
          <a:ln w="19050">
            <a:solidFill>
              <a:srgbClr val="000099"/>
            </a:solidFill>
            <a:tailEnd type="arrow"/>
          </a:ln>
        </p:spPr>
        <p:style>
          <a:lnRef idx="1">
            <a:schemeClr val="accent1"/>
          </a:lnRef>
          <a:fillRef idx="0">
            <a:schemeClr val="accent1"/>
          </a:fillRef>
          <a:effectRef idx="0">
            <a:schemeClr val="accent1"/>
          </a:effectRef>
          <a:fontRef idx="minor">
            <a:schemeClr val="tx1"/>
          </a:fontRef>
        </p:style>
      </p:cxnSp>
      <p:grpSp>
        <p:nvGrpSpPr>
          <p:cNvPr id="3" name="27 Grupo"/>
          <p:cNvGrpSpPr/>
          <p:nvPr/>
        </p:nvGrpSpPr>
        <p:grpSpPr>
          <a:xfrm>
            <a:off x="5076056" y="1700808"/>
            <a:ext cx="3899569" cy="4896544"/>
            <a:chOff x="4788024" y="1556792"/>
            <a:chExt cx="4187601" cy="5184576"/>
          </a:xfrm>
        </p:grpSpPr>
        <p:pic>
          <p:nvPicPr>
            <p:cNvPr id="13315" name="Picture 8" descr="http://media.liveauctiongroup.net/i/8569/9899238_1.jpg"/>
            <p:cNvPicPr>
              <a:picLocks noChangeAspect="1" noChangeArrowheads="1"/>
            </p:cNvPicPr>
            <p:nvPr/>
          </p:nvPicPr>
          <p:blipFill>
            <a:blip r:embed="rId2" cstate="print"/>
            <a:srcRect l="56821" t="2614" r="2002"/>
            <a:stretch>
              <a:fillRect/>
            </a:stretch>
          </p:blipFill>
          <p:spPr bwMode="auto">
            <a:xfrm>
              <a:off x="7381180" y="1556792"/>
              <a:ext cx="1511300" cy="2682875"/>
            </a:xfrm>
            <a:prstGeom prst="rect">
              <a:avLst/>
            </a:prstGeom>
            <a:noFill/>
            <a:ln w="19050">
              <a:solidFill>
                <a:srgbClr val="000099"/>
              </a:solidFill>
              <a:miter lim="800000"/>
              <a:headEnd/>
              <a:tailEnd/>
            </a:ln>
          </p:spPr>
        </p:pic>
        <p:pic>
          <p:nvPicPr>
            <p:cNvPr id="13321" name="Picture 14"/>
            <p:cNvPicPr>
              <a:picLocks noChangeAspect="1" noChangeArrowheads="1"/>
            </p:cNvPicPr>
            <p:nvPr/>
          </p:nvPicPr>
          <p:blipFill>
            <a:blip r:embed="rId3" cstate="print"/>
            <a:srcRect/>
            <a:stretch>
              <a:fillRect/>
            </a:stretch>
          </p:blipFill>
          <p:spPr bwMode="auto">
            <a:xfrm>
              <a:off x="7092280" y="4941168"/>
              <a:ext cx="1883345" cy="1368152"/>
            </a:xfrm>
            <a:prstGeom prst="rect">
              <a:avLst/>
            </a:prstGeom>
            <a:noFill/>
            <a:ln w="19050">
              <a:solidFill>
                <a:srgbClr val="000099"/>
              </a:solidFill>
              <a:miter lim="800000"/>
              <a:headEnd/>
              <a:tailEnd/>
            </a:ln>
          </p:spPr>
        </p:pic>
        <p:sp>
          <p:nvSpPr>
            <p:cNvPr id="13322" name="15 CuadroTexto"/>
            <p:cNvSpPr txBox="1">
              <a:spLocks noChangeArrowheads="1"/>
            </p:cNvSpPr>
            <p:nvPr/>
          </p:nvSpPr>
          <p:spPr bwMode="auto">
            <a:xfrm>
              <a:off x="6670675" y="5373142"/>
              <a:ext cx="349250" cy="431800"/>
            </a:xfrm>
            <a:prstGeom prst="rect">
              <a:avLst/>
            </a:prstGeom>
            <a:noFill/>
            <a:ln w="9525">
              <a:noFill/>
              <a:miter lim="800000"/>
              <a:headEnd/>
              <a:tailEnd/>
            </a:ln>
          </p:spPr>
          <p:txBody>
            <a:bodyPr wrap="none">
              <a:spAutoFit/>
            </a:bodyPr>
            <a:lstStyle/>
            <a:p>
              <a:r>
                <a:rPr lang="es-ES" sz="2200">
                  <a:solidFill>
                    <a:srgbClr val="000099"/>
                  </a:solidFill>
                </a:rPr>
                <a:t>+</a:t>
              </a:r>
            </a:p>
          </p:txBody>
        </p:sp>
        <p:cxnSp>
          <p:nvCxnSpPr>
            <p:cNvPr id="22" name="21 Conector recto de flecha"/>
            <p:cNvCxnSpPr/>
            <p:nvPr/>
          </p:nvCxnSpPr>
          <p:spPr>
            <a:xfrm>
              <a:off x="8676456" y="4222204"/>
              <a:ext cx="0" cy="647700"/>
            </a:xfrm>
            <a:prstGeom prst="straightConnector1">
              <a:avLst/>
            </a:prstGeom>
            <a:ln w="190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36" name="35 Conector recto"/>
            <p:cNvCxnSpPr/>
            <p:nvPr/>
          </p:nvCxnSpPr>
          <p:spPr>
            <a:xfrm>
              <a:off x="5867350" y="4509542"/>
              <a:ext cx="2305050"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42" name="41 Conector recto"/>
            <p:cNvCxnSpPr/>
            <p:nvPr/>
          </p:nvCxnSpPr>
          <p:spPr>
            <a:xfrm flipV="1">
              <a:off x="8172971" y="4222204"/>
              <a:ext cx="71437" cy="287338"/>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pic>
          <p:nvPicPr>
            <p:cNvPr id="13330" name="Picture 16"/>
            <p:cNvPicPr>
              <a:picLocks noChangeAspect="1" noChangeArrowheads="1"/>
            </p:cNvPicPr>
            <p:nvPr/>
          </p:nvPicPr>
          <p:blipFill>
            <a:blip r:embed="rId4" cstate="print"/>
            <a:srcRect l="33972" r="33972"/>
            <a:stretch>
              <a:fillRect/>
            </a:stretch>
          </p:blipFill>
          <p:spPr bwMode="auto">
            <a:xfrm>
              <a:off x="4788024" y="4941342"/>
              <a:ext cx="1871663" cy="1367978"/>
            </a:xfrm>
            <a:prstGeom prst="rect">
              <a:avLst/>
            </a:prstGeom>
            <a:noFill/>
            <a:ln w="28575">
              <a:solidFill>
                <a:srgbClr val="000099"/>
              </a:solidFill>
              <a:miter lim="800000"/>
              <a:headEnd/>
              <a:tailEnd/>
            </a:ln>
          </p:spPr>
        </p:pic>
        <p:pic>
          <p:nvPicPr>
            <p:cNvPr id="13331" name="Picture 16"/>
            <p:cNvPicPr>
              <a:picLocks noChangeAspect="1" noChangeArrowheads="1"/>
            </p:cNvPicPr>
            <p:nvPr/>
          </p:nvPicPr>
          <p:blipFill>
            <a:blip r:embed="rId4" cstate="print"/>
            <a:srcRect r="64848"/>
            <a:stretch>
              <a:fillRect/>
            </a:stretch>
          </p:blipFill>
          <p:spPr bwMode="auto">
            <a:xfrm>
              <a:off x="5364089" y="1772816"/>
              <a:ext cx="1800200" cy="1230287"/>
            </a:xfrm>
            <a:prstGeom prst="rect">
              <a:avLst/>
            </a:prstGeom>
            <a:noFill/>
            <a:ln w="19050">
              <a:solidFill>
                <a:srgbClr val="000099"/>
              </a:solidFill>
              <a:miter lim="800000"/>
              <a:headEnd/>
              <a:tailEnd/>
            </a:ln>
          </p:spPr>
        </p:pic>
        <p:sp>
          <p:nvSpPr>
            <p:cNvPr id="13332" name="46 CuadroTexto"/>
            <p:cNvSpPr txBox="1">
              <a:spLocks noChangeArrowheads="1"/>
            </p:cNvSpPr>
            <p:nvPr/>
          </p:nvSpPr>
          <p:spPr bwMode="auto">
            <a:xfrm>
              <a:off x="5278288" y="6373068"/>
              <a:ext cx="877888" cy="368300"/>
            </a:xfrm>
            <a:prstGeom prst="rect">
              <a:avLst/>
            </a:prstGeom>
            <a:noFill/>
            <a:ln w="9525">
              <a:noFill/>
              <a:miter lim="800000"/>
              <a:headEnd/>
              <a:tailEnd/>
            </a:ln>
          </p:spPr>
          <p:txBody>
            <a:bodyPr wrap="none">
              <a:spAutoFit/>
            </a:bodyPr>
            <a:lstStyle/>
            <a:p>
              <a:r>
                <a:rPr lang="es-ES" b="1" dirty="0"/>
                <a:t>ADC 2</a:t>
              </a:r>
            </a:p>
          </p:txBody>
        </p:sp>
        <p:sp>
          <p:nvSpPr>
            <p:cNvPr id="13333" name="47 CuadroTexto"/>
            <p:cNvSpPr txBox="1">
              <a:spLocks noChangeArrowheads="1"/>
            </p:cNvSpPr>
            <p:nvPr/>
          </p:nvSpPr>
          <p:spPr bwMode="auto">
            <a:xfrm>
              <a:off x="5868144" y="3068960"/>
              <a:ext cx="877163" cy="369332"/>
            </a:xfrm>
            <a:prstGeom prst="rect">
              <a:avLst/>
            </a:prstGeom>
            <a:noFill/>
            <a:ln w="9525">
              <a:noFill/>
              <a:miter lim="800000"/>
              <a:headEnd/>
              <a:tailEnd/>
            </a:ln>
          </p:spPr>
          <p:txBody>
            <a:bodyPr wrap="none">
              <a:spAutoFit/>
            </a:bodyPr>
            <a:lstStyle/>
            <a:p>
              <a:r>
                <a:rPr lang="es-ES" b="1" dirty="0"/>
                <a:t>ADC </a:t>
              </a:r>
              <a:r>
                <a:rPr lang="es-ES" b="1" dirty="0" smtClean="0"/>
                <a:t>1</a:t>
              </a:r>
              <a:endParaRPr lang="es-ES" b="1" dirty="0"/>
            </a:p>
          </p:txBody>
        </p:sp>
        <p:cxnSp>
          <p:nvCxnSpPr>
            <p:cNvPr id="26" name="25 Conector recto de flecha"/>
            <p:cNvCxnSpPr/>
            <p:nvPr/>
          </p:nvCxnSpPr>
          <p:spPr>
            <a:xfrm flipH="1">
              <a:off x="7124127" y="2776692"/>
              <a:ext cx="215678" cy="100"/>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32 Grupo"/>
          <p:cNvGrpSpPr/>
          <p:nvPr/>
        </p:nvGrpSpPr>
        <p:grpSpPr>
          <a:xfrm>
            <a:off x="323528" y="980728"/>
            <a:ext cx="5117974" cy="3312365"/>
            <a:chOff x="323528" y="980728"/>
            <a:chExt cx="5117974" cy="3312365"/>
          </a:xfrm>
        </p:grpSpPr>
        <p:grpSp>
          <p:nvGrpSpPr>
            <p:cNvPr id="5" name="26 Grupo"/>
            <p:cNvGrpSpPr/>
            <p:nvPr/>
          </p:nvGrpSpPr>
          <p:grpSpPr>
            <a:xfrm>
              <a:off x="323528" y="980728"/>
              <a:ext cx="5117974" cy="3312365"/>
              <a:chOff x="252196" y="3125726"/>
              <a:chExt cx="5126131" cy="2804226"/>
            </a:xfrm>
          </p:grpSpPr>
          <p:pic>
            <p:nvPicPr>
              <p:cNvPr id="13320" name="Picture 13"/>
              <p:cNvPicPr>
                <a:picLocks noChangeAspect="1" noChangeArrowheads="1"/>
              </p:cNvPicPr>
              <p:nvPr/>
            </p:nvPicPr>
            <p:blipFill>
              <a:blip r:embed="rId5" cstate="print"/>
              <a:srcRect/>
              <a:stretch>
                <a:fillRect/>
              </a:stretch>
            </p:blipFill>
            <p:spPr bwMode="auto">
              <a:xfrm>
                <a:off x="2667549" y="4101110"/>
                <a:ext cx="2416872" cy="1402114"/>
              </a:xfrm>
              <a:prstGeom prst="rect">
                <a:avLst/>
              </a:prstGeom>
              <a:noFill/>
              <a:ln w="19050">
                <a:solidFill>
                  <a:srgbClr val="060ABA"/>
                </a:solidFill>
                <a:miter lim="800000"/>
                <a:headEnd/>
                <a:tailEnd/>
              </a:ln>
            </p:spPr>
          </p:pic>
          <p:sp>
            <p:nvSpPr>
              <p:cNvPr id="13325" name="24 CuadroTexto"/>
              <p:cNvSpPr txBox="1">
                <a:spLocks noChangeArrowheads="1"/>
              </p:cNvSpPr>
              <p:nvPr/>
            </p:nvSpPr>
            <p:spPr bwMode="auto">
              <a:xfrm>
                <a:off x="2488002" y="5643335"/>
                <a:ext cx="2890325" cy="286617"/>
              </a:xfrm>
              <a:prstGeom prst="rect">
                <a:avLst/>
              </a:prstGeom>
              <a:noFill/>
              <a:ln w="9525">
                <a:noFill/>
                <a:miter lim="800000"/>
                <a:headEnd/>
                <a:tailEnd/>
              </a:ln>
            </p:spPr>
            <p:txBody>
              <a:bodyPr wrap="none">
                <a:spAutoFit/>
              </a:bodyPr>
              <a:lstStyle/>
              <a:p>
                <a:r>
                  <a:rPr lang="es-ES" sz="1600" b="1" dirty="0" err="1" smtClean="0"/>
                  <a:t>Proyected</a:t>
                </a:r>
                <a:r>
                  <a:rPr lang="es-ES" sz="1600" b="1" dirty="0" smtClean="0"/>
                  <a:t> </a:t>
                </a:r>
                <a:r>
                  <a:rPr lang="es-ES" sz="1600" b="1" dirty="0" err="1" smtClean="0"/>
                  <a:t>energy</a:t>
                </a:r>
                <a:r>
                  <a:rPr lang="es-ES" sz="1600" b="1" dirty="0" smtClean="0"/>
                  <a:t> </a:t>
                </a:r>
                <a:r>
                  <a:rPr lang="es-ES" sz="1600" b="1" dirty="0" err="1" smtClean="0"/>
                  <a:t>spectrum</a:t>
                </a:r>
                <a:endParaRPr lang="es-ES" sz="1600" b="1" dirty="0"/>
              </a:p>
            </p:txBody>
          </p:sp>
          <p:sp>
            <p:nvSpPr>
              <p:cNvPr id="13334" name="Text Box 23"/>
              <p:cNvSpPr txBox="1">
                <a:spLocks noChangeArrowheads="1"/>
              </p:cNvSpPr>
              <p:nvPr/>
            </p:nvSpPr>
            <p:spPr bwMode="auto">
              <a:xfrm>
                <a:off x="1375415" y="3125726"/>
                <a:ext cx="2915656" cy="312674"/>
              </a:xfrm>
              <a:prstGeom prst="rect">
                <a:avLst/>
              </a:prstGeom>
              <a:noFill/>
              <a:ln w="19050">
                <a:noFill/>
                <a:miter lim="800000"/>
                <a:headEnd/>
                <a:tailEnd/>
              </a:ln>
            </p:spPr>
            <p:txBody>
              <a:bodyPr wrap="square">
                <a:spAutoFit/>
              </a:bodyPr>
              <a:lstStyle/>
              <a:p>
                <a:r>
                  <a:rPr lang="es-ES_tradnl" b="1" dirty="0" smtClean="0">
                    <a:solidFill>
                      <a:srgbClr val="000099"/>
                    </a:solidFill>
                  </a:rPr>
                  <a:t>SORTM.exe  </a:t>
                </a:r>
                <a:r>
                  <a:rPr lang="es-ES_tradnl" b="1" dirty="0" err="1" smtClean="0">
                    <a:solidFill>
                      <a:srgbClr val="000099"/>
                    </a:solidFill>
                  </a:rPr>
                  <a:t>by</a:t>
                </a:r>
                <a:r>
                  <a:rPr lang="es-ES_tradnl" b="1" dirty="0" smtClean="0">
                    <a:solidFill>
                      <a:srgbClr val="000099"/>
                    </a:solidFill>
                  </a:rPr>
                  <a:t> Henryk</a:t>
                </a:r>
                <a:endParaRPr lang="es-ES" b="1" dirty="0">
                  <a:solidFill>
                    <a:srgbClr val="000099"/>
                  </a:solidFill>
                </a:endParaRPr>
              </a:p>
            </p:txBody>
          </p:sp>
          <p:pic>
            <p:nvPicPr>
              <p:cNvPr id="13335" name="Picture 14"/>
              <p:cNvPicPr>
                <a:picLocks noChangeAspect="1" noChangeArrowheads="1"/>
              </p:cNvPicPr>
              <p:nvPr/>
            </p:nvPicPr>
            <p:blipFill>
              <a:blip r:embed="rId3" cstate="print"/>
              <a:srcRect/>
              <a:stretch>
                <a:fillRect/>
              </a:stretch>
            </p:blipFill>
            <p:spPr bwMode="auto">
              <a:xfrm>
                <a:off x="252196" y="4101111"/>
                <a:ext cx="2263689" cy="1402114"/>
              </a:xfrm>
              <a:prstGeom prst="rect">
                <a:avLst/>
              </a:prstGeom>
              <a:noFill/>
              <a:ln w="19050">
                <a:solidFill>
                  <a:srgbClr val="000099"/>
                </a:solidFill>
                <a:miter lim="800000"/>
                <a:headEnd/>
                <a:tailEnd/>
              </a:ln>
            </p:spPr>
          </p:pic>
          <p:sp>
            <p:nvSpPr>
              <p:cNvPr id="13336" name="24 CuadroTexto"/>
              <p:cNvSpPr txBox="1">
                <a:spLocks noChangeArrowheads="1"/>
              </p:cNvSpPr>
              <p:nvPr/>
            </p:nvSpPr>
            <p:spPr bwMode="auto">
              <a:xfrm>
                <a:off x="480987" y="5643335"/>
                <a:ext cx="1862769" cy="286617"/>
              </a:xfrm>
              <a:prstGeom prst="rect">
                <a:avLst/>
              </a:prstGeom>
              <a:noFill/>
              <a:ln w="9525">
                <a:noFill/>
                <a:miter lim="800000"/>
                <a:headEnd/>
                <a:tailEnd/>
              </a:ln>
            </p:spPr>
            <p:txBody>
              <a:bodyPr wrap="none">
                <a:spAutoFit/>
              </a:bodyPr>
              <a:lstStyle/>
              <a:p>
                <a:r>
                  <a:rPr lang="es-ES" sz="1600" b="1" dirty="0" err="1" smtClean="0"/>
                  <a:t>Energy</a:t>
                </a:r>
                <a:r>
                  <a:rPr lang="es-ES" sz="1600" b="1" dirty="0" smtClean="0"/>
                  <a:t> </a:t>
                </a:r>
                <a:r>
                  <a:rPr lang="es-ES" sz="1600" b="1" dirty="0" err="1" smtClean="0"/>
                  <a:t>spectrum</a:t>
                </a:r>
                <a:endParaRPr lang="es-ES" sz="1600" b="1" dirty="0"/>
              </a:p>
            </p:txBody>
          </p:sp>
        </p:grpSp>
        <p:sp>
          <p:nvSpPr>
            <p:cNvPr id="29" name="CustomShape 32"/>
            <p:cNvSpPr/>
            <p:nvPr/>
          </p:nvSpPr>
          <p:spPr>
            <a:xfrm>
              <a:off x="323528" y="1357048"/>
              <a:ext cx="2160240" cy="703800"/>
            </a:xfrm>
            <a:prstGeom prst="rect">
              <a:avLst/>
            </a:prstGeom>
          </p:spPr>
          <p:txBody>
            <a:bodyPr wrap="none" lIns="90000" tIns="46800" rIns="90000" bIns="46800"/>
            <a:lstStyle/>
            <a:p>
              <a:pPr algn="ctr">
                <a:lnSpc>
                  <a:spcPct val="100000"/>
                </a:lnSpc>
              </a:pPr>
              <a:r>
                <a:rPr lang="es-ES" sz="2000" b="1" dirty="0" smtClean="0">
                  <a:solidFill>
                    <a:srgbClr val="000099"/>
                  </a:solidFill>
                  <a:latin typeface="+mn-lt"/>
                </a:rPr>
                <a:t>1  </a:t>
              </a:r>
              <a:r>
                <a:rPr lang="es-ES" sz="1600" b="1" dirty="0" err="1" smtClean="0">
                  <a:latin typeface="+mn-lt"/>
                </a:rPr>
                <a:t>Gate</a:t>
              </a:r>
              <a:r>
                <a:rPr lang="es-ES" sz="1600" b="1" dirty="0" smtClean="0">
                  <a:latin typeface="+mn-lt"/>
                </a:rPr>
                <a:t> </a:t>
              </a:r>
              <a:r>
                <a:rPr lang="es-ES" sz="1600" b="1" dirty="0" err="1">
                  <a:latin typeface="+mn-lt"/>
                </a:rPr>
                <a:t>selection</a:t>
              </a:r>
              <a:r>
                <a:rPr lang="es-ES" sz="1600" b="1" dirty="0">
                  <a:latin typeface="+mn-lt"/>
                </a:rPr>
                <a:t> </a:t>
              </a:r>
              <a:r>
                <a:rPr lang="es-ES" sz="1600" b="1" dirty="0" err="1" smtClean="0">
                  <a:latin typeface="+mn-lt"/>
                </a:rPr>
                <a:t>on</a:t>
              </a:r>
              <a:endParaRPr lang="es-ES" sz="1600" b="1" dirty="0" smtClean="0">
                <a:latin typeface="+mn-lt"/>
              </a:endParaRPr>
            </a:p>
            <a:p>
              <a:pPr algn="ctr">
                <a:lnSpc>
                  <a:spcPct val="100000"/>
                </a:lnSpc>
              </a:pPr>
              <a:r>
                <a:rPr lang="es-ES" sz="1600" b="1" dirty="0" smtClean="0">
                  <a:latin typeface="+mn-lt"/>
                </a:rPr>
                <a:t>1332 keV  FEP</a:t>
              </a:r>
              <a:endParaRPr sz="1600" b="1" dirty="0">
                <a:latin typeface="+mn-lt"/>
              </a:endParaRPr>
            </a:p>
          </p:txBody>
        </p:sp>
      </p:grpSp>
      <p:pic>
        <p:nvPicPr>
          <p:cNvPr id="31" name="Picture 8"/>
          <p:cNvPicPr>
            <a:picLocks noChangeAspect="1" noChangeArrowheads="1"/>
          </p:cNvPicPr>
          <p:nvPr/>
        </p:nvPicPr>
        <p:blipFill>
          <a:blip r:embed="rId6" cstate="print"/>
          <a:srcRect/>
          <a:stretch>
            <a:fillRect/>
          </a:stretch>
        </p:blipFill>
        <p:spPr bwMode="auto">
          <a:xfrm>
            <a:off x="1331640" y="4941168"/>
            <a:ext cx="2618532" cy="1674001"/>
          </a:xfrm>
          <a:prstGeom prst="rect">
            <a:avLst/>
          </a:prstGeom>
          <a:noFill/>
          <a:ln w="28575">
            <a:solidFill>
              <a:srgbClr val="060ABA"/>
            </a:solidFill>
            <a:miter lim="800000"/>
            <a:headEnd/>
            <a:tailEnd/>
          </a:ln>
          <a:effectLst/>
        </p:spPr>
      </p:pic>
      <p:sp>
        <p:nvSpPr>
          <p:cNvPr id="34" name="CustomShape 32"/>
          <p:cNvSpPr/>
          <p:nvPr/>
        </p:nvSpPr>
        <p:spPr>
          <a:xfrm>
            <a:off x="2915816" y="1340768"/>
            <a:ext cx="2160240" cy="703800"/>
          </a:xfrm>
          <a:prstGeom prst="rect">
            <a:avLst/>
          </a:prstGeom>
        </p:spPr>
        <p:txBody>
          <a:bodyPr wrap="none" lIns="90000" tIns="46800" rIns="90000" bIns="46800"/>
          <a:lstStyle/>
          <a:p>
            <a:pPr algn="ctr">
              <a:lnSpc>
                <a:spcPct val="100000"/>
              </a:lnSpc>
            </a:pPr>
            <a:r>
              <a:rPr lang="es-ES" sz="2000" b="1" dirty="0" smtClean="0">
                <a:solidFill>
                  <a:srgbClr val="000099"/>
                </a:solidFill>
                <a:latin typeface="+mn-lt"/>
              </a:rPr>
              <a:t>2  </a:t>
            </a:r>
            <a:r>
              <a:rPr lang="es-ES" sz="1600" b="1" dirty="0" err="1" smtClean="0">
                <a:latin typeface="+mn-lt"/>
              </a:rPr>
              <a:t>Gate</a:t>
            </a:r>
            <a:r>
              <a:rPr lang="es-ES" sz="1600" b="1" dirty="0" smtClean="0">
                <a:latin typeface="+mn-lt"/>
              </a:rPr>
              <a:t> </a:t>
            </a:r>
            <a:r>
              <a:rPr lang="es-ES" sz="1600" b="1" dirty="0" err="1">
                <a:latin typeface="+mn-lt"/>
              </a:rPr>
              <a:t>selection</a:t>
            </a:r>
            <a:r>
              <a:rPr lang="es-ES" sz="1600" b="1" dirty="0">
                <a:latin typeface="+mn-lt"/>
              </a:rPr>
              <a:t> </a:t>
            </a:r>
            <a:r>
              <a:rPr lang="es-ES" sz="1600" b="1" dirty="0" err="1" smtClean="0">
                <a:latin typeface="+mn-lt"/>
              </a:rPr>
              <a:t>on</a:t>
            </a:r>
            <a:endParaRPr lang="es-ES" sz="1600" b="1" dirty="0" smtClean="0">
              <a:latin typeface="+mn-lt"/>
            </a:endParaRPr>
          </a:p>
          <a:p>
            <a:pPr algn="ctr">
              <a:lnSpc>
                <a:spcPct val="100000"/>
              </a:lnSpc>
            </a:pPr>
            <a:r>
              <a:rPr lang="es-ES" sz="1600" b="1" dirty="0" smtClean="0">
                <a:latin typeface="+mn-lt"/>
              </a:rPr>
              <a:t>1173 keV  FEP</a:t>
            </a:r>
            <a:endParaRPr sz="1600" b="1" dirty="0">
              <a:latin typeface="+mn-lt"/>
            </a:endParaRPr>
          </a:p>
        </p:txBody>
      </p:sp>
      <p:sp>
        <p:nvSpPr>
          <p:cNvPr id="35" name="CustomShape 32"/>
          <p:cNvSpPr/>
          <p:nvPr/>
        </p:nvSpPr>
        <p:spPr>
          <a:xfrm>
            <a:off x="1043608" y="4453392"/>
            <a:ext cx="3024336" cy="703800"/>
          </a:xfrm>
          <a:prstGeom prst="rect">
            <a:avLst/>
          </a:prstGeom>
        </p:spPr>
        <p:txBody>
          <a:bodyPr wrap="none" lIns="90000" tIns="46800" rIns="90000" bIns="46800"/>
          <a:lstStyle/>
          <a:p>
            <a:pPr algn="ctr">
              <a:lnSpc>
                <a:spcPct val="100000"/>
              </a:lnSpc>
            </a:pPr>
            <a:r>
              <a:rPr lang="es-ES" sz="2000" b="1" dirty="0" smtClean="0">
                <a:solidFill>
                  <a:srgbClr val="000099"/>
                </a:solidFill>
                <a:latin typeface="+mn-lt"/>
              </a:rPr>
              <a:t>3  </a:t>
            </a:r>
            <a:r>
              <a:rPr lang="es-ES" sz="1600" b="1" dirty="0" err="1" smtClean="0">
                <a:latin typeface="+mn-lt"/>
              </a:rPr>
              <a:t>Sorting</a:t>
            </a:r>
            <a:r>
              <a:rPr lang="es-ES" sz="1600" b="1" dirty="0" smtClean="0">
                <a:latin typeface="+mn-lt"/>
              </a:rPr>
              <a:t> of </a:t>
            </a:r>
            <a:r>
              <a:rPr lang="es-ES" sz="1600" b="1" dirty="0" err="1" smtClean="0">
                <a:latin typeface="+mn-lt"/>
              </a:rPr>
              <a:t>the</a:t>
            </a:r>
            <a:r>
              <a:rPr lang="es-ES" sz="1600" b="1" dirty="0" smtClean="0">
                <a:latin typeface="+mn-lt"/>
              </a:rPr>
              <a:t> time </a:t>
            </a:r>
            <a:r>
              <a:rPr lang="es-ES" sz="1600" b="1" dirty="0" err="1" smtClean="0">
                <a:latin typeface="+mn-lt"/>
              </a:rPr>
              <a:t>spectrum</a:t>
            </a:r>
            <a:endParaRPr lang="es-ES" sz="1600" b="1" dirty="0" smtClean="0">
              <a:latin typeface="+mn-lt"/>
            </a:endParaRPr>
          </a:p>
        </p:txBody>
      </p:sp>
    </p:spTree>
  </p:cSld>
  <p:clrMapOvr>
    <a:masterClrMapping/>
  </p:clrMapOvr>
  <p:transition spd="med">
    <p:pull dir="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p:cNvPicPr>
            <a:picLocks noChangeAspect="1"/>
          </p:cNvPicPr>
          <p:nvPr/>
        </p:nvPicPr>
        <p:blipFill>
          <a:blip r:embed="rId2" cstate="print"/>
          <a:srcRect t="2335" b="2972"/>
          <a:stretch>
            <a:fillRect/>
          </a:stretch>
        </p:blipFill>
        <p:spPr>
          <a:xfrm>
            <a:off x="4575777" y="341456"/>
            <a:ext cx="4568224" cy="6516544"/>
          </a:xfrm>
          <a:prstGeom prst="rect">
            <a:avLst/>
          </a:prstGeom>
        </p:spPr>
      </p:pic>
      <p:pic>
        <p:nvPicPr>
          <p:cNvPr id="5" name="Bild 20" descr="angles2"/>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7469" y="2184532"/>
            <a:ext cx="1705031" cy="3855807"/>
          </a:xfrm>
          <a:prstGeom prst="rect">
            <a:avLst/>
          </a:prstGeom>
          <a:noFill/>
          <a:ln>
            <a:noFill/>
          </a:ln>
        </p:spPr>
      </p:pic>
      <p:pic>
        <p:nvPicPr>
          <p:cNvPr id="6" name="Bild 22" descr="setup"/>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17616" y="2602702"/>
            <a:ext cx="4350275" cy="4170127"/>
          </a:xfrm>
          <a:prstGeom prst="rect">
            <a:avLst/>
          </a:prstGeom>
          <a:solidFill>
            <a:srgbClr val="C6D9F1"/>
          </a:solidFill>
          <a:ln>
            <a:noFill/>
          </a:ln>
        </p:spPr>
      </p:pic>
      <p:sp>
        <p:nvSpPr>
          <p:cNvPr id="7" name="Rectangle 10"/>
          <p:cNvSpPr/>
          <p:nvPr/>
        </p:nvSpPr>
        <p:spPr>
          <a:xfrm>
            <a:off x="280858" y="1130964"/>
            <a:ext cx="4155232" cy="634975"/>
          </a:xfrm>
          <a:prstGeom prst="rect">
            <a:avLst/>
          </a:prstGeom>
        </p:spPr>
        <p:txBody>
          <a:bodyPr wrap="square" lIns="80193" tIns="40097" rIns="80193" bIns="40097">
            <a:spAutoFit/>
          </a:bodyPr>
          <a:lstStyle/>
          <a:p>
            <a:r>
              <a:rPr lang="es-ES_tradnl" b="1" dirty="0" smtClean="0">
                <a:solidFill>
                  <a:srgbClr val="000000"/>
                </a:solidFill>
                <a:latin typeface="Arial"/>
                <a:cs typeface="Arial"/>
              </a:rPr>
              <a:t>FATIMA</a:t>
            </a:r>
            <a:r>
              <a:rPr lang="es-ES_tradnl" dirty="0" smtClean="0">
                <a:solidFill>
                  <a:srgbClr val="000000"/>
                </a:solidFill>
                <a:latin typeface="Arial"/>
                <a:cs typeface="Arial"/>
              </a:rPr>
              <a:t>, </a:t>
            </a:r>
            <a:r>
              <a:rPr lang="es-ES_tradnl" dirty="0" err="1" smtClean="0">
                <a:solidFill>
                  <a:srgbClr val="000000"/>
                </a:solidFill>
                <a:latin typeface="Arial"/>
                <a:cs typeface="Arial"/>
              </a:rPr>
              <a:t>the</a:t>
            </a:r>
            <a:r>
              <a:rPr lang="es-ES_tradnl" dirty="0" smtClean="0">
                <a:solidFill>
                  <a:srgbClr val="000000"/>
                </a:solidFill>
                <a:latin typeface="Arial"/>
                <a:cs typeface="Arial"/>
              </a:rPr>
              <a:t> NUSTAR </a:t>
            </a:r>
            <a:r>
              <a:rPr lang="es-ES_tradnl" dirty="0" err="1" smtClean="0">
                <a:solidFill>
                  <a:srgbClr val="000000"/>
                </a:solidFill>
                <a:latin typeface="Arial"/>
                <a:cs typeface="Arial"/>
              </a:rPr>
              <a:t>FAst</a:t>
            </a:r>
            <a:r>
              <a:rPr lang="es-ES_tradnl" dirty="0" smtClean="0">
                <a:solidFill>
                  <a:srgbClr val="000000"/>
                </a:solidFill>
                <a:latin typeface="Arial"/>
                <a:cs typeface="Arial"/>
              </a:rPr>
              <a:t> TIMing </a:t>
            </a:r>
            <a:r>
              <a:rPr lang="es-ES_tradnl" dirty="0" err="1" smtClean="0">
                <a:solidFill>
                  <a:srgbClr val="000000"/>
                </a:solidFill>
                <a:latin typeface="Arial"/>
                <a:cs typeface="Arial"/>
              </a:rPr>
              <a:t>Array</a:t>
            </a:r>
            <a:endParaRPr lang="en-US" dirty="0">
              <a:solidFill>
                <a:srgbClr val="000000"/>
              </a:solidFill>
              <a:latin typeface="Arial"/>
              <a:cs typeface="Arial"/>
            </a:endParaRPr>
          </a:p>
        </p:txBody>
      </p:sp>
      <p:pic>
        <p:nvPicPr>
          <p:cNvPr id="4" name="Bild 21" descr="angle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12351" y="2087826"/>
            <a:ext cx="3301560" cy="3952512"/>
          </a:xfrm>
          <a:prstGeom prst="rect">
            <a:avLst/>
          </a:prstGeom>
          <a:noFill/>
          <a:ln>
            <a:noFill/>
          </a:ln>
        </p:spPr>
      </p:pic>
      <p:sp>
        <p:nvSpPr>
          <p:cNvPr id="8" name="Rectangle 2"/>
          <p:cNvSpPr txBox="1">
            <a:spLocks noChangeArrowheads="1"/>
          </p:cNvSpPr>
          <p:nvPr/>
        </p:nvSpPr>
        <p:spPr bwMode="auto">
          <a:xfrm>
            <a:off x="1152514" y="90492"/>
            <a:ext cx="3196595" cy="663575"/>
          </a:xfrm>
          <a:prstGeom prst="rect">
            <a:avLst/>
          </a:prstGeom>
          <a:noFill/>
          <a:ln w="9525">
            <a:noFill/>
            <a:miter lim="800000"/>
            <a:headEnd/>
            <a:tailEnd/>
          </a:ln>
          <a:effectLst/>
        </p:spPr>
        <p:txBody>
          <a:bodyPr lIns="91402" tIns="45700" rIns="91402" bIns="4570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n-GB" sz="3000" dirty="0" smtClean="0">
                <a:solidFill>
                  <a:srgbClr val="FFFFFF"/>
                </a:solidFill>
                <a:effectLst>
                  <a:outerShdw blurRad="38100" dist="38100" dir="2700000" algn="tl">
                    <a:srgbClr val="DDDDDD"/>
                  </a:outerShdw>
                </a:effectLst>
                <a:latin typeface="Arial" charset="0"/>
              </a:rPr>
              <a:t>FAIR TDR</a:t>
            </a:r>
            <a:endParaRPr lang="en-GB" sz="3000" dirty="0">
              <a:solidFill>
                <a:srgbClr val="FFFFFF"/>
              </a:solidFill>
              <a:effectLst>
                <a:outerShdw blurRad="38100" dist="38100" dir="2700000" algn="tl">
                  <a:srgbClr val="DDDDDD"/>
                </a:outerShdw>
              </a:effectLst>
              <a:latin typeface="Arial" charset="0"/>
            </a:endParaRPr>
          </a:p>
        </p:txBody>
      </p:sp>
    </p:spTree>
    <p:extLst>
      <p:ext uri="{BB962C8B-B14F-4D97-AF65-F5344CB8AC3E}">
        <p14:creationId xmlns:p14="http://schemas.microsoft.com/office/powerpoint/2010/main" xmlns="" val="4197287224"/>
      </p:ext>
    </p:extLst>
  </p:cSld>
  <p:clrMapOvr>
    <a:masterClrMapping/>
  </p:clrMapOvr>
  <p:transition spd="med">
    <p:pull dir="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3" name="AutoShape 4" descr="data:image/jpeg;base64,/9j/4AAQSkZJRgABAQAAAQABAAD/2wCEAAkGBhQSERUUExQVFBQWFhoYFhgYGRgYGhccFhoYGBoaGBwaGyYfHBsjGxcYIC8iIygpLC0tFyExNTAqNScrLCkBCQoKDgwOGg8PGiokHyIxLS0sKiwxLCwvLDQ0NCwqKiwsLCwvKTQsLCosNCksLywvLzUqLCwtMiwqLC8sLCwsLP/AABEIAOEA4QMBIgACEQEDEQH/xAAcAAABBAMBAAAAAAAAAAAAAAAABAUGBwECAwj/xABQEAABAgQDBAYFBggLCAMAAAABAhEAAwQhEjFBBSJRYQYTcYGR8AcyobHRFCNCcsHhJDM1UnN0srMIJTRTYoKSosLD8RUWQ1RjZJPSF0Ti/8QAGwEAAgMBAQEAAAAAAAAAAAAAAAQCAwUGAQf/xABAEQABAwICBggDBgQFBQAAAAABAAIRAyEEMQUSQVFxgRMiYZGhsdHwMsHhFDM0UnLxFSNisgYWJFPSNUJDkqL/2gAMAwEAAhEDEQA/AKNggggQiCCCBCIIIIEIggggQiCCCBCIII70NEqdMRLljEtaglI4lRAA9sCFwgizaX+D9tBV1LpkDmtSv2UGHem/g4zCPnK1CTwTKUq+outPujyVEvAVNwRcNZ/BynAfNVkpZ/poVL9oK4rzph0Nn7NnJk1BQVKRjGBWIMSpPAXdJj2UBwOSYYIIIFJEEEECEQQQQIRBBBAhEEEECEQQQQIW3WHifGMxpBHkLyAiCCCPV6iCCCBCIIIIEIggggQiCCCBCIdeiszDW0x4VEo/30w1Q4dHz+FSP00v9tMCi74SvWAcHM25nsjdajxPiY0xRlZiK5QOIBut0q4kmKN/hAH8Np/1b/Nm6ReCVRR/p+QfldMf+3/zZh+2PQtLAOmpyVWwQQR6ttEEEECEQQQQIRBBBAhEEEECEQQQQIRBBBAhEEEECEQQQQIRBBBAhEEEECEQQQQIRC3Ys4IqJKjYJmoJ1sFA6QijKTeBeG4XrwG/fBNMYWGWeSj74JuceLjCTBW0s+bRTX8ICX89Sq4ylh+xYLf3vbFyS/hFQ/wg071Gf6M73yoAtHR33gVQQQQR6ujRBBBAhEEEECEQQQQIRBBBAhEEEECEQQQQIRBBBAhEEEECEQRIujvQGsrWMmSrAf8AiK3JebWUr1mOeF2ic0PoBUR89VpSeEuUpdu1RSX5YYRxGkcLhzFR4B3ZnuEohVJBF9U/oRoEhlKnrOpK0pfuCbCFaPRHszWSvtM1fxjO/wAwYT+ru+qgajRtXnqCPRf/AMQ7M/mFf+WZ8Yyr0ObMIPzKxzE1b+0x5/mLCf1d31UxByXnOMiL6rvQRRKSermT5arsXSsd4IDjvEVl059HM7ZuFalpmyVqKUrAKSCzgLSfVJAJDEjdN7Q7hNK4bFHVY6+42XpBC9Gzlb6m/OPvMarW5jjIm4kpV+cAp/rAHLvjJjQlcM43I7V3lmKo/hAodNGrgZyfHqjFrS9IrD0+j8HpOU2YP7qIktLRp/mjmqUgggj1dMiCCCBCIIIIEIggggQiCCCBCIIIIEIggggQiCCCBCI2lqYxrGUx6M0L1vQT0iVLZkjAlgAwAwggBsheFSJyTkoHvERyTPBppC0ksqTKKe9AIfuvDUdqlKszcHtPvL39kfKRhzVqEbZSFXHOp1C2ApotuI8RHAgPmPERC63pCoAseF34h2y8vnDeeka+OXb54Qx9gqAlu5KvxWtfV8VZCVJH0k+I+MZNYgfSitD0iUf9c4dtkbUUtTW09r8uPviD8I9gko+2PAkNCnEutSSweK+9Pg/i6UWyqk+2VO+6JhTKuPPZ55RE/Til9ljlUS/2Zg9xEb2g6dP44605++avo4l9V4DlJdhzcVNIPGTKPjLTC6Gvo2fwSmP/AG0n92j74dAY65cvVtUdxK6y4rP0/D8GpW/nl/sJizEefPfFZ+n4/g1L+mmfsJia09Gx0oVIxlokvQPoWvaVQZaZglpQnHMUQ5CXCQEjVRJ1ZmeLw2J6NKCmSAmSJqg4K5zTCXP5vqDQWSPtj1btfFMo2Oa83U1IuYoJlpUtRySkFRPYBeHSR0OrVlk0lQT+iWPeI9ZMiXKCEshIG6lICUgWsAkAAZwgWuPbJTE6Q6Iw0ArzSPRttH/lJv8Ad+MCvRrtEf8A1Jvs+MekxC+RTpIDuDy7oLJejpGrVMACffavKVR0JrketSVA7Jaz+yDDXVUUyUrDMQpCuCklJ8CHj2BPpglr+zhCadLCgUHeBzB3kl83BsRBIV5x72GHtXkJoxHp3pF6KaCqBaSJEwpcLkshiOKAMBHIhzxGceeelfR5VDVzaZSgsy1AYhYKBAUC2liLQRN1o06ofkmiCCCPFaiCCCBCIIIIEIjIjEECF6H2HVY9l0axpTpR/YHV/wCH3QxVW1GUDcHiDdss27M+MO3Qz8j0n1Jn7yYPthh2uwVb28s/PxJjgaYH2ioI/wC53mVg4sRVISGori6vWy48O3gPdDWurUFZny9+RuYcpBDk918uI7vuhrr5TFx7Tfy9vGNalqzEKDBZdhXnj3DPQ8PLt2yTo7OJmJ7OGYtfTPy8Q5E0a34bxt4Z8Yk3RwqThN0pV6paxbg5Gp85RXi6Y6MwpQrNpS4HZ74ivpnW+yj+nle6ZElo127h7A0R30uS32VN5LlH++E+O/GfodxbWaO36KeEPXCfOjX8jpf1aT+7TDvDB0Nng0FIR/MS+FmSBfwN4exNAjtgbrDrkCo/iUoRFaenyX+CUx/66/aj/wDMWCasd/nOK99ON6GSeFR70K17o86Vs6oKd0c8dKEwegRTVdR+r/5sqLs6wd8Ul6Bh+F1P6v8A5sqLjmr8+MMtbrGFPTFQsqjh6pQpT5NGpeEyVnz5tG/WefPbF/QkZLC6cOzW9+MONAAA5WA+hIHbmYajMjGLz7NYl0TyFOhjG0H60TzT5UzksGWLcL+fuhIKgDXwHN/PbDfjjYKis0SEzU0kajtYABOC60khrWbiY81+lc/xtVfWR+6lx6Kl3PnS8edPSt+VqntR+6lxVELa0XVdUqEuOz0USgggiK30QQQQIRBBBAhEEEECFfXo/nYtjSM9xUwdjLUW04+2Gza4DuDm+nDj4Z84WejdRGxUNn10zPusYQbUnOTuJzzFre3hw98cO5v+rqEbz5rFxY/nHkmyTLYXPeHfVteA7+cIK5G6wbN2e1+5v9BllDoU7vDkw72zz9wMNde7OXw6G4GhsWAOuXHlD1Iy5RjqhIWGrvpbvvd/ec+UP/R1seuju3M5vewiOA72Zz8NOPKJdsKkQJguosWaw1ycX7hx7otxRimQVW50BWLs07gsMufnyYZfSih9k1HLAfCag+4Q90CnS+T5aec4ben6H2XVfon8FJP2RgYJ+rXbG8eYUsL8YSLoRVfxdSBz+KHsKh93hDsa8DP33tfxiIdDKk/IKS+YUnUlhMUC3gdWv4FbtZXg3HO3DJufLIWjpjiSyvB2FYeJoufVef6ipSmsvbUWY27uERP0w32ejVqhPtTMH2RnZW0FkgJNszlyHny+/pVT/FCTr8pR37s1xYseOXHWEqFZ32ljTtK1NFYQ65dPwqP+gY/hdR+r/wCbKi4Kgs/Z4+ftMUz6DJrV00caZXsXLMXJVDMj83uzzteOvp/FdL6bnpeS4Knt57vLRv1lvOv2w0zKsgkNl775eRpyjX5WTbt7nA+Ajbp0iWrn2NsSnidNtnp98I1VZ5+OvnhzjlUzCFXdjlnHEqLODbu7c37bfc86TBqgqAZvTkmqPlrQpQvhDUl24Z5jsGoY6WhwkudCO3zzHm0QqNAC8LL2ThTJ183jzt6VfyrU9qP3UuPRdNyvaPOvpW/K1T2o/dIjGfmV1uhmw7l6KIwRkCJFsf0e19Sxl00wJVktY6tDcQpbOOx4WfUZTGs8gDtsulUcgiwP/g/aPCR/5R8IIW+34X/cb3hewVX8EEEOLxEEEECFdfopqSdkTgcpc9TX0KEG98nUfOaWuVe+b69/jCj0NqSdmVCTn8ov2Klyx9hhNtOQUK3s/ZqezuN447Eav2qoBsPyB8yVj4z77kEnYnwfPn8PshnriSDc5ZvbVm+72Q/UtOVYmuBLWT/VHI/VGRENFTIBAJzYnuDN3k5dkNYWmXuhuxSMCk0nbKaJUs56W9r+fuaJX0cWDMIUWvr2kaAknlb7YjsyU1snIfMaBzzvZok+xkgTigA+thYBzmACWyufb4O4nCl7SDa4HMzHKyVcRNhKsOj9UNewy5jsBueMIOn35Lq/0J96YX0ILAqsMKWSCHe4ItwaE3TCRj2fVA2HUTD/AGUlXvHlr8bhTFdoO8eaYos1aglQnoUfwKhckDrWtq8+YDr2Qi2urCpaRoq2mRYd7Qt6Iyx/s2jX1qUFK1nCoEglM5agHHm8c9qbPJmqWmfIS5Lbx1Lj6BfPznHQVB/qXknafNUPNMdI0xra8jgkmwZxxBrEgtzYcs/b4ZOPpOlqGzGuwmyc9d2Zp2t4wk2Ns9iCZ8pgRdPWFmGhwAZj2aQ7+k2Uj/YysJxNPlElKWD7wc8HfPJz4+NIbi2cVPB0taqXA2EWvdQ70Hq/jI85Ez3pMXfNVn9X7R98Ud6EVgbTD/zM1vAGLsqCm72z597ec469okhI6aMVBwTRUJudR3cuPm8Jmv4ecvN4VTZaSbKD8G5d3m0I1J1dnPA9mn2Rt03kCFzjCl27hYtu27C+l8uyOXVXtq3I6s/tjnKkKUshBxuTk+ps5w+W74c5fR+YWJUEDRy9jyHdrCb8bRwv3jwOw+maupYatUPUaT5d63kDK/nT7PLwskSnOWnaffGaehlpzUqYb2uB5vxhYKoCyQEjs7PjGHiP8Q0RZgJ8Pr4LVw+jHNIdUIHZn9PFd6Wn3bgdp4eEV90j9E1PU10ypnzpjTCk9WgBPqoSCMRfg+QifpmEly8cKmUFKck24eXhGpiMXiqf8kas7f3+S1g+nhmyzPK6j2x+jdFSMJFLLSrIKVvrOR9ZTnR7HSHooWu6t0edB3R3lsBugDzxjcIOtvPnximloYF2viHFx5+Zk+SUqYypUtPouHyT+mfZBClkfnQQ7/CsJ+Tx+qo137x3rx/BBBGkuuRBBBAhW36FJ4+T1iT9FUpXimaOH9H3Q/1yVliBu8MLi54tldoYvQGkEVoN7SfYZ3P2+TOtp7Fp1ElRmJ7LjTkeQ744XST208e+dseQWZjGHWDgVHdnISVKdKfUWzJN91VntbxzvaGhctJLslWeliU5avhSHJOpGlok8vY1OCfnlEMd1SVAdrAjF5vDXtDZslTD5QEpy3ZSiptA2JglgAw1jcweKwdOhrE9bdBJPblbx7MzKz+ke1o4qPTtpyd4CWg6BWAA9pFyS5fTO8P9DtpaSzhlJBOYzclyki4JOfPjDYNgUj3qJqs8pQHCwueHHhDts+gpt281QDsDhQL3OQ8vC1THMFKoyD1oORsRxyzOSZptcHgblKNlT8SE8gzBy2Ttfh5tCvpGjFRzwP8Al537pXx9kabJTLCRgQQGs5xcAHN2hdtmSTTrADY5UwBwQ+JBSN0AqZ1B2B7I5ehTqVcQOiaSZGQnyTLgNYk2Cpno90iRKp6anKFTELU2JbJYrIJ6slhZRIBxB2OTNDtVS6Rcz6YUSXSJksEOdASSoO2Vm1LXZFdAhJaTOqEy5gusJlzlvjsHJQkCwy0z5Q9I6Cq6sI/2iWIKQlUmbhYkbv4wsHA5Wu5aPo9TQtUu6QNImefas2pSpElzXGTnn3rWRtKhp1FPzqyFAnE2XGXhG+DyIZs4RdOelRmUqZCcACt5QLAIAUAh0Aq3iBi3mLCwaEu2vR7V0svrwUzZAIImyT6ocJDoUQoXLWJblEVmElMzGcJUACbuSGwgkesCU3zuATxCY0c1lVrjcz4qylQaCHB0+/ZTt6MawU+0EzDdOCaHyBGEuwIuwuziLylK+UIxyRjSRY6P7tfZFAdCZj1iMVgEzHYWDoIJIBDADNrsIvvorObZ0s4tVBwWBaYoWbTLuh/SOLGBoNrNbJnV7xKXx2GbiK8PJgNm3ErVPRpvxkxKMrJdfI6ga84XU+zJEsNg6wubrv7Mm5QnVUX59jm8LJVPMI0SOfwjmKmlMfjTqsJjc23efUpSj0NOzGczfz9FtNrizAsOAt7hHAYlGzk+e4CFiKRAzBX2hh4R2CtBYcB90WUND1XXrOjhc++9FSsXG7lyk0avpMOy/nwjqkAZDte7xri4efP2Rvg4mNqhgKFD4Wyd5uq+lc6zUFRJ4xsKfjYR0Qlg4AA4m2fbAFgZXPHyIuq4inSHWPLar6eHL7uWhlEeqH5nn7I1KPzie6/2NGSsq+Aho2l0lkSCUqXiWPoJ3jm28RZN+JHZGTU0hVqHVoj5n0Ccp4NhNhPgE7sOJ/uwRGP9+k/zS/7Q/wDaCK+kxu/+1M/Zewd49V54nbKBDy1OOfx8fCEM2SUllAiHOZs5SWXKJIU5A5D2GCVtAK3JoA7jY627o+lV8Bh6jg1w6Jxy2sPA++Caa8gWv5pogh8XsNKw8tX2j4jTTWEVVsaahOIy1YdVDeT4jLMRkYrRuIwt3iRvFwrG1Wu2qY+iXbZpKmcCHSqVcWBsQQRiI0J45xZaek9NMYpniWpX0V/Nrs4v9E9ocXAimugoHXqdOImUoJ3StKcW66wAbNk9gWhBPqTiATZQZIe6yLAYTmC4OuTM0cfjNGU8VXc4kgwPmlKrDUqFu6FeqKRSlDCcQGeCYkktwD9h/qmGep2DUF2lqJyyfj5tFVbErsM5BABTiGJ2Ab6RWSFEAJOZBFtQCCunbdmKRhcPjcqK5oWxYsHmBBTbPCOGTQu3Q72GzxHD6qfQwwNKnkno5UAkqlOnVlJRk4zyf4ZQpk7LEoY5syTLQDvFUxDMTyObvxMVlO2yRMSohYCTczCZlmuLYBhxBwBxtkX4/wC0SkMEYeL4kkkkZnFY3ICrFnBJi/8AhVR9nO7h9SvKdI03SVeB27TyEkuZ6kMVJlsoJBvjUSzJDKL9uTxJ6mtfexEFt1YY97HkY87U9U7KSiXMABJRMMtZSpVr40pKnysX3RwEWH0M6ZplpEiowhI/FrSSsIDk9XMJBLDIKvndgBGlorCNwZcy5m8+CzseapEiJGz2V32l0flddjXUzllRD/NAkYG9YlY4Avlyh0mbckLTLlzBMWmWbEpErLMlnUc2sbvCvakqWuW6VJI4gggve+b6H7YhFXJGMrmzMCAbPdSy2QAuSebAalrx9AoxXZNRx6uWQ8gEph67qgIEhSr0h7ZSrZpp0JCetVLlpQBZ3xkZ5BKCTl4mKS+TDqpgwnIX3QQxckhnILDg1s84uHZPQE7UQmdPWqTISSmnQGKyHIUt8gVEZ3cAaC8s2d6PaSi3pUrGu4K5h6xV7kMRhSPqgG+scvVdT1obsPv3OS0Kbn0qRc+/vyVH9BOh1ZNnS5kuStMq4XMWClLKBBAJIckEZO2bGLx2HsrqKYSZhJIJJwqydRULlIJ8PjDiqY+cbS1J1B5wtitXFMFOo0FoMjiBHqkKuNNR5LYEiFylygj1EhPNr95N43e7x3nUjAKSXHNrRzFPwD9th4xUNSmIEAJc0qs6se+xapQT588o2RK7SeXnlGSLXL9lhlx10jbrODDW3shSpj6TMr+9+XzTbcDF6lvPuWyJPE4eWZ7L90bWSLeJvzyjiJh0hHtPaSZKQVm6iwvwck55BvFozamktazfD19AFoUMJruDKTZJ3pcqc/P2Dw8+yGfa3SWTTjeViVpLSLk6OTZIfVR+9t2ntlM5OBM0y3LOlL8r5nI6agRDdo1yJCiEJxTLute8q1nSDYW1LnK8W0adGqwvqP5CR9T380/V0biKTgKjTf3mnHaXSKpnA41CnlnRLhwdCo76u7CDe3FkmViEghAcjzl5PbG9Ls2fUnEolKHupTgnQs5J90PlFs2TTh/WUAHWtraGxsM4rraQpURqUW+voPPtWzhNEPeAalhuTP1s78z2H4wQ/f720/8APSvb/wC0EJ/bMR+V3itD+DUu1VL0Wq5blM1Lyj67G6f6aQNRf7Ls8j2hsSTKWmVVJxyl3kVEtnKXDGwKVAA3SBzAIIMQGgmKSrd7y1hwJifdH9ry1yzTVIPUKLoUxJkLuy0WJY3cX7LmPsGDnEYaSCYs8b+0do3bbjNcTiQ5jtZvvh2+YTdP6NTaMGokKE+nzCk5pvlMGjMxGV2LZQ8bB6Vy5jYnlzNZiHIPEzJRfFnmi+gYQgnTqnZlS1xkQtJdC0aFj6yL630BGcOc1FJtEYklNLPUMx+IWeYzlqubs2d1a3Cm2m0NnWpxYjMfTvHYEu/rCX3H5h8x74J2VsOQT1/VFCQX6+kJVLITcidKuQL3LK5m0Qzafo6msZ0hQqpJdjJKSoFyySjQgZ4XZucOtDLrKGemWoTELyBSAcYBzcWWj1XxC2J2GrmdpyZswqW9JUg3mymKFEGxWlO8ASAODAXzjOraJp1Ouy8jMfMfMTwUG1KlIy0yO/3y7lW2zKcpnBgCpCVKZy6mBOYulTOxaxAtFq9HNvUaZKMBShRSOss5Uo3UVKBJUSXLqfONdoBbJFdTIqULsiolllOu1piAASXydOrEuBEfr+gsipP4JUhK3PzM9wRpuLDhQysl1cg0c7pDQlSsJDurvFx74wug0fpSnSlz2zz+cHyT/wBIemkgSZiMRWCkgosQbNcZs+puDwtFa7J2aqekhPqIKSoq3msXCW4sbZcYztPovUUxKaiStNwy7FIcGz+qHzve3OE2yNqzadQXLVhJLG5Dte5y8YVo6NqYSkRRzP7fMb80+7HUMVWa6o3qDcbniVJKPo3LD7x70o1dxbmO7RoXLo+ps+JTOCCUtzYGxe/3Q1q6X1NQrCFdWVHcLsLaAgJD2DZZw6CSUkAhyblVy5IDnU5vrr3x0H+HsDUcS7EAEbOPDhv5JbTdTRz2huGZDtpvEc/RJJ8k5qF88gM9crnx+2NqVJFxcMzgG/3WFgNIVTEAKSLMzgmwvnhcgfbdoVIQo8GfNTgObPlyG6Dq7Xc9s6oAFzJdAuru6Kq/AaZgwMiWW54Q+nF4clod3ZvjEP8AR5tlBkppyQFofAMQJUm5LML5kgjMdheZ9X4/aP8ASPmmLpuZWcDvKepkVGCMlH5+6SOBbw/0jRcxKWLhzw7vbCfb+0pMlS1zVZXwhKlk/wBRIKshwa+ecRSu9IICh1CJasWRKnmF2GGXLQlRe+R55NGLWr1SdVpgdlyufGHAcbTuVgSJxTKUtZCUnVW6AAMydIUSF5EZNbv9nDwioBU1VXOxBU0oukqUCGCXcEEJYuSMIsLl4sPo/tRKZaJcyY60JCVKLJxYRmz7pbC78XGcYGkqVTq1BMA3n3s+a3dH4lrn9Dti23fM7uCd6tN7a5+z7I5ok+beWiP7b9JFJT5TBOX+ZKKVZcVuEjsd+UQiq6cV9YSJKUSJADGxxXyBWWL5OEgNxdoXpYavXEkQN7rDu9hNVRRpkvceSsfbPSSnpA8+YEFgQgAqmEOzpSN4ga290V5tzpp8tWkS5ZTKlglKipJUoqYXSl0pFrbxPHOGuk2TLl7ysM1QOkpEy4Z1EhZWWF3UdYWVfSBEtBxE4Ww4bKLs7JZBA4bx1ztDTcNTYerLnb93Ae+CjgtKOo4qm6gzWg5bTsMLiknznDts4oUkzVpBUktjNwAADxbXh7Ihc7pcEgkyi7OkJUWvzN9BxeIntjpBMqCQSUo0QCcI7eJ5mG6ej6tSQTAX0fSGlcO1gtLt27n6SrD6QekqVKJTK+eVxBZA79ewDv0FfbZ6Sz6k/OKOHRIskd2vfDeJJ9jxtTycSmbQ8e7IGOiwmhmUCIb1jadsrkcRpGrWkTDdwXLrOzwHwgjf5MYIc+xVvy+Sz9Zq2kEA3fs498KpNQAAQCFZuHcEZEXY66QnWsHJrZWVccLktG0tYGROWV2DXs12jXw1TojDY8PXlwuoOEqw9h7WlVsj5HPUxTenmlnlqNsJBuUKJAIyBPYRGK3Z82lnrlzQUrS1wysb5FvpA589RDdKqDjBfARfeduDMRwPviZ1+3JdXQFM5JNZJUBKVvOqWojGFbpCmA1Y8/zt1mtr69MyJuBsO+LwN+3bvSGoabrCx8Fno50xVg6iYgVEohTy1JNg9ylgSg8g4fhnHfaHRLr0mZQKUoJA+YKimbLA/NxFQWktbwBU0Q/Zb4gAoBj6pmCVmpsIJIbwhzXtBUucVoXvJuVBRUtKrO+FKTc5s498LE0TUhpDXEX3bzP/ACUHUi2oTTMHw5j2U57C6TTZC+rcutWApUDgKvzVpYJJuA6cJ4uLF3XQU9UPwdYpppb5taiZay5YIUACks5ANs9zWNtl7TptqqTKqRhnK3BPlOF3uRMThYiysxbK2sWXUrQChRSzMScNuGSgGYHQ9ri1rOu8n4TYyLg7JtZw8R2KOpr3HVdtTynbdXQL6qYFYTYS1ETEqFy6Rw+qoPrwOVT6Cr3pskyJmsyRiF2IBUnJII0wqdy5GvPZXTF0CVOAqqfVChdJ9bdL4gbNr2i8N/SWllS6iYKYkSbKRko5AqOJVgcZIvmzOTcFSk15moybE6zYg35Xvke8oa0617HeNqUH0ekpxUtRLnhN8sKg9ylacVnAbV8rG0blC5SgmahUtQyRNLn+opKTiGmYZvBsptpNgWcTOyVKwgJLJfDMSpg/2AWs8t2b0pmAplqV1qSSyFkKCilxZQz+iMyMuMKmkaQJw7xzsfHPwntKjWdU239+9iZU1C5uNQSN1FwkqBASQlwyjiDsHA5tqHyjkXQSiYpwkgCUsulQBxYm3mUQGLYgXe0OFJQUk9z1IkqOakLxl2OLFLxYkC17XBzjhTUVIkmSKiUCcJAOMIxBjYLmYkFzhVgUxcZRRi8fVZTsIj9s0jWfrAgAj32FTbYFBKEpKmx3UUlQIKXVfdIDG2Z7mjp0jrKhclYkzCDhO611jUAggpN8wdBHHZc5ZlJxgBaQEqwklPIpUQCpPj35wr6sHUW4Py5+bRw+Ir1apMlLtquaIb+6pyu2fPKyShQf1sMtSV4W1KGVk2vB+Ma7DVKJAWla0IcsMJ6xLK+kd8MQAQogbucTTpLUqRNEpIA+kFELYMASCAQksCS6iAG1uIYZlNLLrJlzGupUrrQqWVHdWoKWvCexsrHSKqbHubEe8vf1V7K0tioI4KT7NUKoKwFEpMtLlCwBMGiVAoWRhzAJHizQ70jBKWYMkAOQlyEtqwe3C94gUrbiqeUUyplLPSu61qKZqpYFkEolJSonCzuFsU5sxCvZPTKnSXm1iyq4VLTKSlIe+6DKMxKQA28fpaQljNFYmqw1jkMhBvskW3roNCdHhnkRGsM/Wcrc0p6S7FkJWJigBiJB9XC5D2wpJuACcSmhom1R9ZaUiXoAlKgSCBeYAkMxD4bDFlrHTpT0vp6kCnkkneG/gBSMm9Yh0Wu4AbuhsmFYGJcwTgGwIl4JfJwZgU76Ne5vGvovQeIxNMdJaDF5kcu0bbKjSdJjsQXNOfsxsuUtk41KJmlwUjCkCYQnEb3WhRDg8bvchyIa+maiJctkKSgKVbqwEusAuA1lbgu+K+cC9rrYLKKpAJZzhweJSkJsODBobavaXWlQTJlgFwVKOIXe+JG6DnwzjtKWiMNSpGi0XIzj5gb1RhtanVFTcmRVOp7u5Zw5dNyA9nGUcBK3yMJJw5APoxfXtPshxTKAJwkzAkAFQGFGTl1KIUz2GWViISTaxWFQSzkbymVcA5A5N7ecIUcJ0b4iIvG/hMT+/Yt6tWFSnO1aCnwsFF1M5SoHgcNnvbizc4SlZDhgM3Ab2HhYaxiVvKJseLlrn746TEqUWJds301OWkONBcwOpg5wO0dvcfGRtSfFJut7YzClkcVf2R/7RiKPs7/9wdylI3JPMmA3AY65Nno3ujNPM0J4s+T9h4xotnNiL2HDkYEC/HiIzmvcagdI5d3vbtU4suss3AcAE3zbvw3bshYarEC6HAFy7OeNzc2hEzMopseILHsMYlrY5kePkxoUcU6iYmxgbOWYIjsttvtUC0FOtBNR1w6wGbLY2ClA8mzIDgaawv2tMHWCZKJD4gWCwSSXICwGKnN8haGSjqAlQUBvBmswByvd2h02ihcpaUKScK0Am6QtWIYlErSWLEkbxyAByBherWPTh5JAOUXE8JuO/nCXc3rj3O9ddl7UTiSJils9jckh7MGZTGzkvbPhvWSl2UJalJKmEwpQFWAU4KVBrXBJLvnDRTqchDsPoqGDK59X84kjJTtoWjpUyyzEAFlAKSogOm5CknRifoi51hs49+oG/vbfnwm0hTNMAylcys3gtQWCMyhfWNyBcpCc7EHLOOqtphgkBWINv40rRhbCQpKUgAEcVWhF1q2RjCVEENjBZhk+6N0gC8bppt5imSxsCgoU5ZgzqBYsXU5Dnuix+Mc202MTsvG2Le+yFHVbtSgUqwsygiWoN/wRKmlVwLqS+FLkXNw4zh+2HLmKXgUAmwKgtBm7osCpSQwIOFIKgWa5AERtnIKpi5amQEYlK307zgLazbobK9zaJHsCkK0/MSpqxYdZMSmYrEc2wtMSgBjiAUOTxl4jFup5e+z0CWxNmmfJaUakpmqUZSlykqZSZQwhAcMsYJilYd4OGIyY2BiUVu05EyTLS4KQhJQZi0Lly8AuAySoJKfWExOYu7RF58yeaj5wTJcxMpJmLlSVOQFKwqCVKSpmLFaQlib6kukktKCkLKiFOFImUWLC27iK1GaFdodItDJxPS02AmZy28/fBJYimXQT2bffvNSDZfSAUgEr5hRJSSkLlIQErdZXKUlCE4d7JX9G7GJnT7cpzYTpWI5JExJ1bQnUEdx4RWU/aOAIWULxtjSn5whT4UlYxomIIFgSiYE2HIQ5I2tUTJCpKKhSSxGECUVJUxOFSlfOYS4Vuyjb6TOYyX4dpBfuKUNPabdvvYs9KelQPWCXOxKKglKJJMz1czNUiUFJuFDCFu5BbOITXVLJIUhMlZ3lFBmlalsUpSHSCkXUWKiC5d7NzqdrqlTVk9SmaR6yShgQbFAEsrSqwKXIw24CG2elC0EqUorLXUAsNqpUxBd3aykvvO9g7FPD6rYHZadts5sBuO+dwWth8O1gttXaVRImNiVM6w5BQky3PDrFzQWFxyAHGE82tbdLKYsFLBWm9rOtSBlmAMhpGiKYhJSnEoqb1kkCw0GpBJAvrk7RzmSMQ3VBagwJwszFhq5yzIjUpUZE6s7QM5jfe5vlCbgbcl1XtuevBKVNWZYv1bjAwFmS7Et8I2NWgy8OGUVpBYh0HT1nDKNvfCWokj6KVJWDkp9CPVGFuOpjOMKO6oAu4ADEEcXu9sw8OAEhzCZm4nbwnbIyjbkCvdUbAu9PUndLpSnQLYgtoQBe+nKNa6rKlBSlJxXulLA5vwBGloTCa5LkbzuQSm+dwbRstBwssqIzFgsXtmFMD4wx0r3U9pyvfszMjsujVEytVHESyXcXub9mXhfjHMJKXyGLLXI5MS/cY6FOAnEAASQ6VBRHFmNx8Y1XK1SUsdcgOR5xEjX60dYZiwMb8gbjbzK9yWi0hTDIDNwAeY5tnAtw7WuNWe2bm7HhzjcTEl8QAW+d2Ibh3e2DQEMNCHs4u+oIiqA8FwPMZ2sBx3jJSXLrBw93xjMLcY/6n/iR8YIe1R+f/wCFCexNAJN8+2Ms5LDujAXZrZ8L+MbpsCCw1uM+/SOOZDrEmM+fvmYyTKyZru9n4ADIWsABGNGa+lz7o0QlznGTZ3GcWNeYl2W/z97zJQlGzZKVTUpmKKEqIBUEqUQ+oSkgk8om22NmSJSUmcqq6xFhN6pRxBW80xExZBAuHBDi30XiDUU9SZiVJWqWQQQpLultQ13iz9k7RnplAInSqtKsXzyZ+CckvqiqsMwLAWY53OVjDVaA6m607TqydlyPO3zQxZe0gt9PGPDbuUYpdmIIC5dTTzjYdVMl4ScrOQb3zy5xy6RSlpVLE2RLkqILJQlEv6TByk5scySBws5mH+7qp6FTJjg4y6zKkVKlgkggGQXbRmBEbUuzp0hKjThC0qOXyfqZiRoUKUZSzZgSH+2FqOMF3Oix2+obHfklW4gAlxi3vMCFB9lbSdpM6rnSUjEApI6wMxZNiFXLhsoepHQhKxikoqZ6iCQooFNLBFrma5X/AFfGJ1tDanyVKAUkhbutU+VLuTe86ZvHkHyzhi2pQUipgUEifMnKBczpxClO26JKFjOzBmiAx9Ss7W1CB2Q6d0/CQBxGwQqftTnGWAgHdBB3z8JHekOzNn1Wz5bTaZNRJKhhSkmZMlnO1mAfNhmXh7l0c6crrTJ+ShJcYp0pwH3lMKdWb5qUAx5wim7JMidhp09StaQJicVQvEd4kbk0BSRzSDfnDrt2aiTJlrrEmcB/wkJJlFSX3sCgFEhNt9SgHcCFekNZ4jrOcN0k2MQNYjmTaOAVFR3SOBgEu4z3SR4qIr6QLnT+uEoGWkYfnGCEoBxEApwpYkuMSMWQxEiO1TXpC1b6VS1AlKErWzG+6uXJ0u6S5YDNnLHW19NNqJikINPKIThACFB74lMHCCQLBxxu8P1LXLMlKpKlEByoIlhaQ1yp/oal/fZ+2oAVaIAlpAmLSN+Q9zyTFemGxDY8PW65SFoKC8tYyZTzQHAJSPxaMBOblRF3eOlZRS5lOTPlzgHBCgEl7aTJYWlRZ3BAVxN7IETE3mBRAJdWIKKSS1liYspYEaXvYsIUVO35UliZf4z1zImoYJdr9SEkOxs6eTiJES065sTu3WEbY8lEtdrDUB+aaZteQhqdSylQLlaJcywYtiCCsNq4EN6doLwYQ5U9yMJSpIBADJS+ubjPLWO+2ZctR+bQhMpDnG7FeK7KNyTYs414Q0LQkEDeQNSd4HssItqh/SS4EWnPbkLndx4E7dSk1pExnvz5pWCGDoSguQQqwS93AO83YdIBUgsDhUolgyl7rs7MR4Oe+E4mpDgs7WUkqZyPpDj2Rt1qsOFRchyEnS/BViLnKLg8kNBvvi+QA1ecW53hWQt6lQNwGA5Mb8UqsY0RPK1YixsR6ub3Zn1vcRoBol0l7gFh+1n74wiY6Sk7xfEH1fvBBuTnF7qznP1pib5mCcxG63ZM8QvQLLomanIkpBFwQ7FmFyC4trlpGigxw7zHI2ANhkMm7+EZnJwBvnADzBB7m4NnAtIIBZJT/WF7m7ZeyDrPGqSA4Ra4sTcRu7QBE2EFCxNJ4pDaGxfvDjP2RlEsgerfJwRhOosQxyMc5aiwFmNruNXzdiO2Nkyw90txewBBuzG8eAl5Dic7botvh0eB7yvcltNU9nLJDW4nJ/YI5JqGU5YtZgwcN2BxGyJrKd8wwa4DZAhT8PLNAoEgghm5qLP3nhpHj6j3mWmHSe0Wy37OyM+QABZZ+Wjgf7R+MEcvk/IeP3wRT02I3M/9R/xR1fZSeZme0xlWXh7oII5yn8leMlhMKq71Zf1E/bGYIfw/3FTh8wonMJNL+MKK3/Cj3QQQD8MeI8kbVJek34qm/Vke4wp9Gf8ALU/VV74II5ir+GfzWc/8M7gVbR/Gp+sf2REd2N/J6rtPuMEEY9L8M3iPMLE/8A4qEejX8pH9HM+yFvpJ/KFL+jT+2YII6hv/AFRnAfNa7vxg/T6qS0f8pqP1cfszIju19f1hPunQQR0mH+8dz/uWa/4+5HSv1D9Qe5UadC/yVN/WD+6MYgieJ+Gjwf8ANXs/DH9Q81BJPqK7f8MyFmyfodqvcIIIjo37536T5hbL/n8kj2j+MX9Yws2j+LR2K/ZTBBHlP7ivwHzVjtibqrNP1E/siFUn+Tq+t9qIIIVo/e1P0nyCmcl0k/i1fW/wqjOy85nYPfBBHS0Piw/A/wBhVDvhK5q/E9x/aEa7M9f+qfdGIIz3fiKX6Wf2r3Y7mk49XvPujtL9TuHvVBBCVP46f6fkplawQQQ+or//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p>
        </p:txBody>
      </p:sp>
      <p:sp>
        <p:nvSpPr>
          <p:cNvPr id="10244" name="7 CuadroTexto"/>
          <p:cNvSpPr txBox="1">
            <a:spLocks noChangeArrowheads="1"/>
          </p:cNvSpPr>
          <p:nvPr/>
        </p:nvSpPr>
        <p:spPr bwMode="auto">
          <a:xfrm>
            <a:off x="1691680" y="116632"/>
            <a:ext cx="7452320" cy="430887"/>
          </a:xfrm>
          <a:prstGeom prst="rect">
            <a:avLst/>
          </a:prstGeom>
          <a:noFill/>
          <a:ln w="9525">
            <a:noFill/>
            <a:miter lim="800000"/>
            <a:headEnd/>
            <a:tailEnd/>
          </a:ln>
        </p:spPr>
        <p:txBody>
          <a:bodyPr wrap="square">
            <a:spAutoFit/>
          </a:bodyPr>
          <a:lstStyle/>
          <a:p>
            <a:pPr algn="ctr"/>
            <a:r>
              <a:rPr lang="en-GB" sz="2200" b="1" dirty="0" smtClean="0">
                <a:solidFill>
                  <a:srgbClr val="9E0000"/>
                </a:solidFill>
                <a:effectLst>
                  <a:outerShdw blurRad="38100" dist="38100" dir="2700000" algn="tl">
                    <a:srgbClr val="000000">
                      <a:alpha val="43137"/>
                    </a:srgbClr>
                  </a:outerShdw>
                </a:effectLst>
              </a:rPr>
              <a:t>Block I</a:t>
            </a:r>
            <a:r>
              <a:rPr lang="en-GB" sz="2200" b="1" dirty="0" smtClean="0">
                <a:solidFill>
                  <a:srgbClr val="B80000"/>
                </a:solidFill>
                <a:effectLst>
                  <a:outerShdw blurRad="38100" dist="38100" dir="2700000" algn="tl">
                    <a:srgbClr val="000000">
                      <a:alpha val="43137"/>
                    </a:srgbClr>
                  </a:outerShdw>
                </a:effectLst>
              </a:rPr>
              <a:t>: </a:t>
            </a:r>
            <a:r>
              <a:rPr lang="en-GB" sz="2200" b="1" dirty="0" smtClean="0">
                <a:solidFill>
                  <a:srgbClr val="060ABA"/>
                </a:solidFill>
                <a:effectLst>
                  <a:outerShdw blurRad="38100" dist="38100" dir="2700000" algn="tl">
                    <a:srgbClr val="000000">
                      <a:alpha val="43137"/>
                    </a:srgbClr>
                  </a:outerShdw>
                </a:effectLst>
              </a:rPr>
              <a:t>LaBr</a:t>
            </a:r>
            <a:r>
              <a:rPr lang="en-GB" sz="2200" b="1" baseline="-25000" dirty="0" smtClean="0">
                <a:solidFill>
                  <a:srgbClr val="060ABA"/>
                </a:solidFill>
                <a:effectLst>
                  <a:outerShdw blurRad="38100" dist="38100" dir="2700000" algn="tl">
                    <a:srgbClr val="000000">
                      <a:alpha val="43137"/>
                    </a:srgbClr>
                  </a:outerShdw>
                </a:effectLst>
              </a:rPr>
              <a:t>3</a:t>
            </a:r>
            <a:r>
              <a:rPr lang="en-GB" sz="2200" b="1" dirty="0" smtClean="0">
                <a:solidFill>
                  <a:srgbClr val="060ABA"/>
                </a:solidFill>
                <a:effectLst>
                  <a:outerShdw blurRad="38100" dist="38100" dir="2700000" algn="tl">
                    <a:srgbClr val="000000">
                      <a:alpha val="43137"/>
                    </a:srgbClr>
                  </a:outerShdw>
                </a:effectLst>
              </a:rPr>
              <a:t>(Ce) detectors and Setup optimization</a:t>
            </a:r>
            <a:endParaRPr lang="es-ES_tradnl" sz="2200" b="1" dirty="0">
              <a:solidFill>
                <a:srgbClr val="060ABA"/>
              </a:solidFill>
              <a:effectLst>
                <a:outerShdw blurRad="38100" dist="38100" dir="2700000" algn="tl">
                  <a:srgbClr val="000000">
                    <a:alpha val="43137"/>
                  </a:srgbClr>
                </a:outerShdw>
              </a:effectLst>
            </a:endParaRPr>
          </a:p>
        </p:txBody>
      </p:sp>
      <p:sp>
        <p:nvSpPr>
          <p:cNvPr id="1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 sz="1100" b="1" i="1" dirty="0" err="1" smtClean="0">
                <a:solidFill>
                  <a:schemeClr val="tx1">
                    <a:lumMod val="65000"/>
                    <a:lumOff val="35000"/>
                  </a:schemeClr>
                </a:solidFill>
                <a:latin typeface="Arial" charset="0"/>
                <a:cs typeface="Arial" charset="0"/>
              </a:rPr>
              <a:t>PhD</a:t>
            </a:r>
            <a:r>
              <a:rPr lang="es-ES" sz="1100" b="1" i="1" dirty="0" smtClean="0">
                <a:solidFill>
                  <a:schemeClr val="tx1">
                    <a:lumMod val="65000"/>
                    <a:lumOff val="35000"/>
                  </a:schemeClr>
                </a:solidFill>
                <a:latin typeface="Arial" charset="0"/>
                <a:cs typeface="Arial" charset="0"/>
              </a:rPr>
              <a:t> </a:t>
            </a:r>
            <a:r>
              <a:rPr lang="es-ES" sz="1100" b="1" i="1" dirty="0" err="1" smtClean="0">
                <a:solidFill>
                  <a:schemeClr val="tx1">
                    <a:lumMod val="65000"/>
                    <a:lumOff val="35000"/>
                  </a:schemeClr>
                </a:solidFill>
                <a:latin typeface="Arial" charset="0"/>
                <a:cs typeface="Arial" charset="0"/>
              </a:rPr>
              <a:t>dissertation</a:t>
            </a:r>
            <a:r>
              <a:rPr lang="es-ES" sz="1100" b="1" i="1" dirty="0" smtClean="0">
                <a:solidFill>
                  <a:schemeClr val="tx1">
                    <a:lumMod val="65000"/>
                    <a:lumOff val="35000"/>
                  </a:schemeClr>
                </a:solidFill>
                <a:latin typeface="Arial" charset="0"/>
                <a:cs typeface="Arial" charset="0"/>
              </a:rPr>
              <a:t> V. Vedia. </a:t>
            </a:r>
            <a:r>
              <a:rPr lang="en-US" sz="1100" b="1" i="1" dirty="0" smtClean="0">
                <a:solidFill>
                  <a:schemeClr val="tx1">
                    <a:lumMod val="65000"/>
                    <a:lumOff val="35000"/>
                  </a:schemeClr>
                </a:solidFill>
                <a:latin typeface="Arial" charset="0"/>
                <a:cs typeface="Arial" charset="0"/>
              </a:rPr>
              <a:t>Fast-timing investigation with LaBr3(Ce) arrays: detector optimization and measurements in </a:t>
            </a:r>
            <a:r>
              <a:rPr lang="en-US" sz="1100" b="1" i="1" baseline="30000" dirty="0" smtClean="0">
                <a:solidFill>
                  <a:schemeClr val="tx1">
                    <a:lumMod val="65000"/>
                    <a:lumOff val="35000"/>
                  </a:schemeClr>
                </a:solidFill>
                <a:latin typeface="Arial" charset="0"/>
                <a:cs typeface="Arial" charset="0"/>
              </a:rPr>
              <a:t>136</a:t>
            </a:r>
            <a:r>
              <a:rPr lang="en-US" sz="1100" b="1" i="1" dirty="0" smtClean="0">
                <a:solidFill>
                  <a:schemeClr val="tx1">
                    <a:lumMod val="65000"/>
                    <a:lumOff val="35000"/>
                  </a:schemeClr>
                </a:solidFill>
                <a:latin typeface="Arial" charset="0"/>
                <a:cs typeface="Arial" charset="0"/>
              </a:rPr>
              <a:t>Te</a:t>
            </a:r>
            <a:endParaRPr lang="es-ES" sz="1100" b="1" i="1" dirty="0" smtClean="0">
              <a:solidFill>
                <a:schemeClr val="tx1">
                  <a:lumMod val="65000"/>
                  <a:lumOff val="35000"/>
                </a:schemeClr>
              </a:solidFill>
              <a:latin typeface="Arial" charset="0"/>
              <a:cs typeface="Arial" charset="0"/>
            </a:endParaRPr>
          </a:p>
        </p:txBody>
      </p:sp>
      <p:sp>
        <p:nvSpPr>
          <p:cNvPr id="18" name="30 Marcador de número de diapositiva"/>
          <p:cNvSpPr>
            <a:spLocks noGrp="1"/>
          </p:cNvSpPr>
          <p:nvPr>
            <p:ph type="sldNum" sz="quarter" idx="12"/>
          </p:nvPr>
        </p:nvSpPr>
        <p:spPr>
          <a:xfrm>
            <a:off x="8676456" y="6592267"/>
            <a:ext cx="467544" cy="365125"/>
          </a:xfrm>
        </p:spPr>
        <p:txBody>
          <a:bodyPr/>
          <a:lstStyle/>
          <a:p>
            <a:pPr>
              <a:defRPr/>
            </a:pPr>
            <a:fld id="{98A2EE96-BED7-4DAD-871F-BA89A52F8872}" type="slidenum">
              <a:rPr lang="es-ES" b="1" smtClean="0">
                <a:solidFill>
                  <a:schemeClr val="tx1"/>
                </a:solidFill>
              </a:rPr>
              <a:pPr>
                <a:defRPr/>
              </a:pPr>
              <a:t>85</a:t>
            </a:fld>
            <a:endParaRPr lang="es-ES" b="1" dirty="0">
              <a:solidFill>
                <a:schemeClr val="tx1"/>
              </a:solidFill>
            </a:endParaRPr>
          </a:p>
        </p:txBody>
      </p:sp>
      <p:sp>
        <p:nvSpPr>
          <p:cNvPr id="13" name="8 CuadroTexto"/>
          <p:cNvSpPr txBox="1">
            <a:spLocks noChangeArrowheads="1"/>
          </p:cNvSpPr>
          <p:nvPr/>
        </p:nvSpPr>
        <p:spPr bwMode="auto">
          <a:xfrm>
            <a:off x="899592" y="642754"/>
            <a:ext cx="8244408" cy="553998"/>
          </a:xfrm>
          <a:prstGeom prst="rect">
            <a:avLst/>
          </a:prstGeom>
          <a:noFill/>
          <a:ln w="9525">
            <a:noFill/>
            <a:miter lim="800000"/>
            <a:headEnd/>
            <a:tailEnd/>
          </a:ln>
        </p:spPr>
        <p:txBody>
          <a:bodyPr wrap="square">
            <a:spAutoFit/>
          </a:bodyPr>
          <a:lstStyle/>
          <a:p>
            <a:r>
              <a:rPr lang="en-GB" sz="3000" b="1" dirty="0">
                <a:solidFill>
                  <a:srgbClr val="920000"/>
                </a:solidFill>
                <a:effectLst>
                  <a:outerShdw blurRad="38100" dist="38100" dir="2700000" algn="tl">
                    <a:srgbClr val="000000">
                      <a:alpha val="43137"/>
                    </a:srgbClr>
                  </a:outerShdw>
                </a:effectLst>
              </a:rPr>
              <a:t> </a:t>
            </a:r>
            <a:r>
              <a:rPr lang="en-GB" sz="3000" b="1" dirty="0" smtClean="0">
                <a:solidFill>
                  <a:srgbClr val="920000"/>
                </a:solidFill>
                <a:effectLst>
                  <a:outerShdw blurRad="38100" dist="38100" dir="2700000" algn="tl">
                    <a:srgbClr val="000000">
                      <a:alpha val="43137"/>
                    </a:srgbClr>
                  </a:outerShdw>
                </a:effectLst>
              </a:rPr>
              <a:t>Detection efficiency</a:t>
            </a:r>
            <a:r>
              <a:rPr lang="en-GB" sz="3000" b="1" dirty="0" smtClean="0">
                <a:effectLst>
                  <a:outerShdw blurRad="38100" dist="38100" dir="2700000" algn="tl">
                    <a:srgbClr val="000000">
                      <a:alpha val="43137"/>
                    </a:srgbClr>
                  </a:outerShdw>
                </a:effectLst>
              </a:rPr>
              <a:t> </a:t>
            </a:r>
            <a:endParaRPr lang="es-ES_tradnl" sz="3000" dirty="0">
              <a:effectLst>
                <a:outerShdw blurRad="38100" dist="38100" dir="2700000" algn="tl">
                  <a:srgbClr val="000000">
                    <a:alpha val="43137"/>
                  </a:srgbClr>
                </a:outerShdw>
              </a:effectLst>
            </a:endParaRPr>
          </a:p>
        </p:txBody>
      </p:sp>
      <p:graphicFrame>
        <p:nvGraphicFramePr>
          <p:cNvPr id="29" name="28 Tabla"/>
          <p:cNvGraphicFramePr>
            <a:graphicFrameLocks noGrp="1"/>
          </p:cNvGraphicFramePr>
          <p:nvPr/>
        </p:nvGraphicFramePr>
        <p:xfrm>
          <a:off x="3032059" y="4092277"/>
          <a:ext cx="5644397" cy="2505075"/>
        </p:xfrm>
        <a:graphic>
          <a:graphicData uri="http://schemas.openxmlformats.org/drawingml/2006/table">
            <a:tbl>
              <a:tblPr>
                <a:tableStyleId>{69CF1AB2-1976-4502-BF36-3FF5EA218861}</a:tableStyleId>
              </a:tblPr>
              <a:tblGrid>
                <a:gridCol w="1755965"/>
                <a:gridCol w="1944216"/>
                <a:gridCol w="1944216"/>
              </a:tblGrid>
              <a:tr h="562744">
                <a:tc>
                  <a:txBody>
                    <a:bodyPr/>
                    <a:lstStyle/>
                    <a:p>
                      <a:pPr algn="ctr" fontAlgn="b"/>
                      <a:r>
                        <a:rPr lang="es-ES" sz="2000" b="1" u="none" strike="noStrike" dirty="0" err="1">
                          <a:latin typeface="Cambria" pitchFamily="18" charset="0"/>
                        </a:rPr>
                        <a:t>Crystal</a:t>
                      </a:r>
                      <a:r>
                        <a:rPr lang="es-ES" sz="2000" b="1" u="none" strike="noStrike" dirty="0">
                          <a:latin typeface="Cambria" pitchFamily="18" charset="0"/>
                        </a:rPr>
                        <a:t> </a:t>
                      </a:r>
                      <a:endParaRPr lang="es-ES" sz="2000" b="1" u="none" strike="noStrike" dirty="0" smtClean="0">
                        <a:latin typeface="Cambria" pitchFamily="18" charset="0"/>
                      </a:endParaRPr>
                    </a:p>
                    <a:p>
                      <a:pPr algn="ctr" fontAlgn="b"/>
                      <a:endParaRPr lang="es-ES" sz="2000" b="1" i="0" u="none" strike="noStrike" dirty="0">
                        <a:solidFill>
                          <a:srgbClr val="000000"/>
                        </a:solidFill>
                        <a:latin typeface="Cambria" pitchFamily="18" charset="0"/>
                      </a:endParaRPr>
                    </a:p>
                  </a:txBody>
                  <a:tcPr marL="9525" marR="9525" marT="9525" marB="0" anchor="b"/>
                </a:tc>
                <a:tc>
                  <a:txBody>
                    <a:bodyPr/>
                    <a:lstStyle/>
                    <a:p>
                      <a:pPr algn="ctr" fontAlgn="b"/>
                      <a:r>
                        <a:rPr lang="es-ES" sz="2000" b="1" i="0" u="none" strike="noStrike" baseline="0" dirty="0" smtClean="0">
                          <a:solidFill>
                            <a:schemeClr val="dk1"/>
                          </a:solidFill>
                          <a:latin typeface="Cambria" pitchFamily="18" charset="0"/>
                        </a:rPr>
                        <a:t>PMT</a:t>
                      </a:r>
                    </a:p>
                    <a:p>
                      <a:pPr algn="ctr" fontAlgn="b"/>
                      <a:endParaRPr lang="es-ES" sz="2000" b="1" i="0" u="none" strike="noStrike" baseline="0" dirty="0">
                        <a:solidFill>
                          <a:srgbClr val="000000"/>
                        </a:solidFill>
                        <a:latin typeface="Cambria" pitchFamily="18" charset="0"/>
                      </a:endParaRPr>
                    </a:p>
                  </a:txBody>
                  <a:tcPr marL="9525" marR="9525" marT="9525" marB="0" anchor="b"/>
                </a:tc>
                <a:tc>
                  <a:txBody>
                    <a:bodyPr/>
                    <a:lstStyle/>
                    <a:p>
                      <a:pPr algn="ctr" fontAlgn="b"/>
                      <a:r>
                        <a:rPr lang="es-ES" sz="2000" b="1" u="none" strike="noStrike" dirty="0" smtClean="0">
                          <a:latin typeface="Cambria" pitchFamily="18" charset="0"/>
                        </a:rPr>
                        <a:t>ΔE/E (%)</a:t>
                      </a:r>
                    </a:p>
                    <a:p>
                      <a:pPr algn="ctr" fontAlgn="b"/>
                      <a:r>
                        <a:rPr lang="es-ES" sz="2000" b="1" u="none" strike="noStrike" dirty="0" smtClean="0">
                          <a:latin typeface="Cambria" pitchFamily="18" charset="0"/>
                        </a:rPr>
                        <a:t>@ 662 keV</a:t>
                      </a:r>
                    </a:p>
                  </a:txBody>
                  <a:tcPr marL="9525" marR="9525" marT="9525" marB="0" anchor="b"/>
                </a:tc>
              </a:tr>
              <a:tr h="284989">
                <a:tc>
                  <a:txBody>
                    <a:bodyPr/>
                    <a:lstStyle/>
                    <a:p>
                      <a:pPr algn="ctr" fontAlgn="b"/>
                      <a:r>
                        <a:rPr lang="es-ES" sz="2000" b="0" i="0" u="none" strike="noStrike" dirty="0" err="1" smtClean="0">
                          <a:solidFill>
                            <a:schemeClr val="dk1"/>
                          </a:solidFill>
                          <a:latin typeface="Cambria" pitchFamily="18" charset="0"/>
                        </a:rPr>
                        <a:t>Tapered</a:t>
                      </a:r>
                      <a:endParaRPr lang="es-ES" sz="2000" b="0" i="0" u="none" strike="noStrike" dirty="0">
                        <a:solidFill>
                          <a:srgbClr val="000000"/>
                        </a:solidFill>
                        <a:latin typeface="Cambria" pitchFamily="18" charset="0"/>
                      </a:endParaRPr>
                    </a:p>
                  </a:txBody>
                  <a:tcPr marL="9525" marR="9525" marT="9525" marB="0" anchor="b"/>
                </a:tc>
                <a:tc>
                  <a:txBody>
                    <a:bodyPr/>
                    <a:lstStyle/>
                    <a:p>
                      <a:pPr algn="ctr" fontAlgn="b"/>
                      <a:r>
                        <a:rPr lang="es-ES" sz="2000" b="0" i="0" u="none" strike="noStrike" dirty="0" smtClean="0">
                          <a:solidFill>
                            <a:schemeClr val="dk1"/>
                          </a:solidFill>
                          <a:latin typeface="Cambria" pitchFamily="18" charset="0"/>
                        </a:rPr>
                        <a:t>R6231</a:t>
                      </a:r>
                      <a:endParaRPr lang="es-ES" sz="2000" b="0" i="0" u="none" strike="noStrike" dirty="0">
                        <a:solidFill>
                          <a:srgbClr val="000000"/>
                        </a:solidFill>
                        <a:latin typeface="Cambria" pitchFamily="18" charset="0"/>
                      </a:endParaRPr>
                    </a:p>
                  </a:txBody>
                  <a:tcPr marL="9525" marR="9525" marT="9525" marB="0" anchor="b"/>
                </a:tc>
                <a:tc>
                  <a:txBody>
                    <a:bodyPr/>
                    <a:lstStyle/>
                    <a:p>
                      <a:pPr algn="ctr" fontAlgn="b"/>
                      <a:r>
                        <a:rPr lang="es-ES" sz="2000" u="none" strike="noStrike" dirty="0" smtClean="0">
                          <a:latin typeface="Cambria" pitchFamily="18" charset="0"/>
                        </a:rPr>
                        <a:t>3.8</a:t>
                      </a:r>
                      <a:endParaRPr lang="es-ES" sz="2000" b="0" i="0" u="none" strike="noStrike" dirty="0">
                        <a:solidFill>
                          <a:srgbClr val="000000"/>
                        </a:solidFill>
                        <a:latin typeface="Cambria" pitchFamily="18" charset="0"/>
                      </a:endParaRPr>
                    </a:p>
                  </a:txBody>
                  <a:tcPr marL="9525" marR="9525" marT="9525" marB="0" anchor="b"/>
                </a:tc>
              </a:tr>
              <a:tr h="284989">
                <a:tc>
                  <a:txBody>
                    <a:bodyPr/>
                    <a:lstStyle/>
                    <a:p>
                      <a:pPr algn="ctr" fontAlgn="b"/>
                      <a:r>
                        <a:rPr lang="es-ES" sz="2000" b="0" i="0" u="none" strike="noStrike" dirty="0" err="1" smtClean="0">
                          <a:solidFill>
                            <a:srgbClr val="000000"/>
                          </a:solidFill>
                          <a:latin typeface="Cambria" pitchFamily="18" charset="0"/>
                        </a:rPr>
                        <a:t>Truncated</a:t>
                      </a:r>
                      <a:r>
                        <a:rPr lang="es-ES" sz="2000" b="0" i="0" u="none" strike="noStrike" dirty="0" smtClean="0">
                          <a:solidFill>
                            <a:srgbClr val="000000"/>
                          </a:solidFill>
                          <a:latin typeface="Cambria" pitchFamily="18" charset="0"/>
                        </a:rPr>
                        <a:t> </a:t>
                      </a:r>
                      <a:r>
                        <a:rPr lang="es-ES" sz="2000" b="0" i="0" u="none" strike="noStrike" dirty="0" err="1" smtClean="0">
                          <a:solidFill>
                            <a:srgbClr val="000000"/>
                          </a:solidFill>
                          <a:latin typeface="Cambria" pitchFamily="18" charset="0"/>
                        </a:rPr>
                        <a:t>cone</a:t>
                      </a:r>
                      <a:endParaRPr lang="es-ES" sz="2000" b="0" i="0" u="none" strike="noStrike" dirty="0">
                        <a:solidFill>
                          <a:srgbClr val="000000"/>
                        </a:solidFill>
                        <a:latin typeface="Cambria" pitchFamily="18" charset="0"/>
                      </a:endParaRPr>
                    </a:p>
                  </a:txBody>
                  <a:tcPr marL="9525" marR="9525" marT="9525" marB="0" anchor="b"/>
                </a:tc>
                <a:tc>
                  <a:txBody>
                    <a:bodyPr/>
                    <a:lstStyle/>
                    <a:p>
                      <a:pPr marL="0" marR="0" indent="0" algn="ctr" defTabSz="914400" eaLnBrk="1" fontAlgn="b" latinLnBrk="0" hangingPunct="1">
                        <a:lnSpc>
                          <a:spcPct val="100000"/>
                        </a:lnSpc>
                        <a:spcBef>
                          <a:spcPts val="0"/>
                        </a:spcBef>
                        <a:spcAft>
                          <a:spcPts val="0"/>
                        </a:spcAft>
                        <a:buClrTx/>
                        <a:buSzTx/>
                        <a:buFontTx/>
                        <a:buNone/>
                        <a:tabLst/>
                        <a:defRPr/>
                      </a:pPr>
                      <a:r>
                        <a:rPr lang="es-ES" sz="2000" b="0" i="0" u="none" strike="noStrike" dirty="0" smtClean="0">
                          <a:solidFill>
                            <a:schemeClr val="dk1"/>
                          </a:solidFill>
                          <a:latin typeface="Cambria" pitchFamily="18" charset="0"/>
                        </a:rPr>
                        <a:t>R6231</a:t>
                      </a:r>
                      <a:endParaRPr lang="es-ES" sz="2000" b="0" i="0" u="none" strike="noStrike" dirty="0" smtClean="0">
                        <a:solidFill>
                          <a:srgbClr val="000000"/>
                        </a:solidFill>
                        <a:latin typeface="Cambria" pitchFamily="18" charset="0"/>
                      </a:endParaRPr>
                    </a:p>
                  </a:txBody>
                  <a:tcPr marL="9525" marR="9525" marT="9525" marB="0" anchor="b"/>
                </a:tc>
                <a:tc>
                  <a:txBody>
                    <a:bodyPr/>
                    <a:lstStyle/>
                    <a:p>
                      <a:pPr algn="ctr" fontAlgn="b"/>
                      <a:r>
                        <a:rPr lang="es-ES" sz="2000" b="0" i="0" u="none" strike="noStrike" dirty="0" smtClean="0">
                          <a:solidFill>
                            <a:srgbClr val="000000"/>
                          </a:solidFill>
                          <a:latin typeface="Cambria" pitchFamily="18" charset="0"/>
                        </a:rPr>
                        <a:t>3.3</a:t>
                      </a:r>
                      <a:endParaRPr lang="es-ES" sz="2000" b="0" i="0" u="none" strike="noStrike" dirty="0">
                        <a:solidFill>
                          <a:srgbClr val="000000"/>
                        </a:solidFill>
                        <a:latin typeface="Cambria" pitchFamily="18" charset="0"/>
                      </a:endParaRPr>
                    </a:p>
                  </a:txBody>
                  <a:tcPr marL="9525" marR="9525" marT="9525" marB="0" anchor="b"/>
                </a:tc>
              </a:tr>
              <a:tr h="284989">
                <a:tc>
                  <a:txBody>
                    <a:bodyPr/>
                    <a:lstStyle/>
                    <a:p>
                      <a:pPr algn="ctr" fontAlgn="b"/>
                      <a:r>
                        <a:rPr lang="es-ES" sz="2000" b="0" i="0" u="none" strike="noStrike" dirty="0" err="1" smtClean="0">
                          <a:solidFill>
                            <a:schemeClr val="dk1"/>
                          </a:solidFill>
                          <a:latin typeface="Cambria" pitchFamily="18" charset="0"/>
                        </a:rPr>
                        <a:t>Cylindrical</a:t>
                      </a:r>
                      <a:endParaRPr lang="es-ES" sz="2000" b="0" i="0" u="none" strike="noStrike" dirty="0">
                        <a:solidFill>
                          <a:srgbClr val="000000"/>
                        </a:solidFill>
                        <a:latin typeface="Cambria" pitchFamily="18" charset="0"/>
                      </a:endParaRPr>
                    </a:p>
                  </a:txBody>
                  <a:tcPr marL="9525" marR="9525" marT="9525" marB="0" anchor="b"/>
                </a:tc>
                <a:tc>
                  <a:txBody>
                    <a:bodyPr/>
                    <a:lstStyle/>
                    <a:p>
                      <a:pPr algn="ctr" fontAlgn="b"/>
                      <a:r>
                        <a:rPr lang="es-ES" sz="2000" b="0" i="0" u="none" strike="noStrike" dirty="0" smtClean="0">
                          <a:solidFill>
                            <a:schemeClr val="dk1"/>
                          </a:solidFill>
                          <a:latin typeface="Cambria" pitchFamily="18" charset="0"/>
                        </a:rPr>
                        <a:t>R6231</a:t>
                      </a:r>
                      <a:endParaRPr lang="es-ES" sz="2000" b="0" i="0" u="none" strike="noStrike" dirty="0">
                        <a:solidFill>
                          <a:srgbClr val="000000"/>
                        </a:solidFill>
                        <a:latin typeface="Cambria" pitchFamily="18" charset="0"/>
                      </a:endParaRPr>
                    </a:p>
                  </a:txBody>
                  <a:tcPr marL="9525" marR="9525" marT="9525" marB="0" anchor="b"/>
                </a:tc>
                <a:tc>
                  <a:txBody>
                    <a:bodyPr/>
                    <a:lstStyle/>
                    <a:p>
                      <a:pPr algn="ctr" fontAlgn="b"/>
                      <a:r>
                        <a:rPr lang="es-ES" sz="2000" b="0" i="0" u="none" strike="noStrike" dirty="0" smtClean="0">
                          <a:solidFill>
                            <a:schemeClr val="dk1"/>
                          </a:solidFill>
                          <a:latin typeface="Cambria" pitchFamily="18" charset="0"/>
                        </a:rPr>
                        <a:t>2.8</a:t>
                      </a:r>
                      <a:endParaRPr lang="es-ES" sz="2000" b="0" i="0" u="none" strike="noStrike" dirty="0">
                        <a:solidFill>
                          <a:srgbClr val="000000"/>
                        </a:solidFill>
                        <a:latin typeface="Cambria" pitchFamily="18" charset="0"/>
                      </a:endParaRPr>
                    </a:p>
                  </a:txBody>
                  <a:tcPr marL="9525" marR="9525" marT="9525" marB="0" anchor="b"/>
                </a:tc>
              </a:tr>
              <a:tr h="284989">
                <a:tc>
                  <a:txBody>
                    <a:bodyPr/>
                    <a:lstStyle/>
                    <a:p>
                      <a:pPr algn="ctr" fontAlgn="b"/>
                      <a:r>
                        <a:rPr lang="es-ES" sz="2000" b="0" i="0" u="none" strike="noStrike" dirty="0" err="1" smtClean="0">
                          <a:solidFill>
                            <a:schemeClr val="dk1"/>
                          </a:solidFill>
                          <a:latin typeface="Cambria" pitchFamily="18" charset="0"/>
                        </a:rPr>
                        <a:t>Tapered</a:t>
                      </a:r>
                      <a:endParaRPr lang="es-ES" sz="2000" b="0" i="0" u="none" strike="noStrike" dirty="0">
                        <a:solidFill>
                          <a:srgbClr val="000000"/>
                        </a:solidFill>
                        <a:latin typeface="Cambria" pitchFamily="18" charset="0"/>
                      </a:endParaRPr>
                    </a:p>
                  </a:txBody>
                  <a:tcPr marL="9525" marR="9525" marT="9525" marB="0" anchor="b"/>
                </a:tc>
                <a:tc>
                  <a:txBody>
                    <a:bodyPr/>
                    <a:lstStyle/>
                    <a:p>
                      <a:pPr algn="ctr" fontAlgn="b"/>
                      <a:r>
                        <a:rPr lang="es-ES" sz="2000" b="0" i="0" u="none" strike="noStrike" dirty="0" smtClean="0">
                          <a:solidFill>
                            <a:srgbClr val="000000"/>
                          </a:solidFill>
                          <a:latin typeface="Cambria" pitchFamily="18" charset="0"/>
                        </a:rPr>
                        <a:t>R9779</a:t>
                      </a:r>
                      <a:endParaRPr lang="es-ES" sz="2000" b="0" i="0" u="none" strike="noStrike" dirty="0">
                        <a:solidFill>
                          <a:srgbClr val="000000"/>
                        </a:solidFill>
                        <a:latin typeface="Cambria" pitchFamily="18" charset="0"/>
                      </a:endParaRPr>
                    </a:p>
                  </a:txBody>
                  <a:tcPr marL="9525" marR="9525" marT="9525" marB="0" anchor="b"/>
                </a:tc>
                <a:tc>
                  <a:txBody>
                    <a:bodyPr/>
                    <a:lstStyle/>
                    <a:p>
                      <a:pPr algn="ctr" fontAlgn="b"/>
                      <a:r>
                        <a:rPr lang="es-ES" sz="2000" b="0" i="0" u="none" strike="noStrike" dirty="0" smtClean="0">
                          <a:solidFill>
                            <a:srgbClr val="000000"/>
                          </a:solidFill>
                          <a:latin typeface="Cambria" pitchFamily="18" charset="0"/>
                        </a:rPr>
                        <a:t>4.3</a:t>
                      </a:r>
                      <a:endParaRPr lang="es-ES" sz="2000" b="0" i="0" u="none" strike="noStrike" dirty="0">
                        <a:solidFill>
                          <a:srgbClr val="000000"/>
                        </a:solidFill>
                        <a:latin typeface="Cambria" pitchFamily="18" charset="0"/>
                      </a:endParaRPr>
                    </a:p>
                  </a:txBody>
                  <a:tcPr marL="9525" marR="9525" marT="9525" marB="0" anchor="b"/>
                </a:tc>
              </a:tr>
              <a:tr h="284989">
                <a:tc>
                  <a:txBody>
                    <a:bodyPr/>
                    <a:lstStyle/>
                    <a:p>
                      <a:pPr algn="ctr" fontAlgn="b"/>
                      <a:r>
                        <a:rPr lang="es-ES" sz="2000" b="0" i="0" u="none" strike="noStrike" dirty="0" err="1" smtClean="0">
                          <a:solidFill>
                            <a:srgbClr val="000000"/>
                          </a:solidFill>
                          <a:latin typeface="Cambria" pitchFamily="18" charset="0"/>
                        </a:rPr>
                        <a:t>Truncated</a:t>
                      </a:r>
                      <a:r>
                        <a:rPr lang="es-ES" sz="2000" b="0" i="0" u="none" strike="noStrike" dirty="0" smtClean="0">
                          <a:solidFill>
                            <a:srgbClr val="000000"/>
                          </a:solidFill>
                          <a:latin typeface="Cambria" pitchFamily="18" charset="0"/>
                        </a:rPr>
                        <a:t> </a:t>
                      </a:r>
                      <a:r>
                        <a:rPr lang="es-ES" sz="2000" b="0" i="0" u="none" strike="noStrike" dirty="0" err="1" smtClean="0">
                          <a:solidFill>
                            <a:srgbClr val="000000"/>
                          </a:solidFill>
                          <a:latin typeface="Cambria" pitchFamily="18" charset="0"/>
                        </a:rPr>
                        <a:t>cone</a:t>
                      </a:r>
                      <a:endParaRPr lang="es-ES" sz="2000" b="0" i="0" u="none" strike="noStrike" dirty="0">
                        <a:solidFill>
                          <a:srgbClr val="000000"/>
                        </a:solidFill>
                        <a:latin typeface="Cambria" pitchFamily="18" charset="0"/>
                      </a:endParaRPr>
                    </a:p>
                  </a:txBody>
                  <a:tcPr marL="9525" marR="9525" marT="9525" marB="0" anchor="b"/>
                </a:tc>
                <a:tc>
                  <a:txBody>
                    <a:bodyPr/>
                    <a:lstStyle/>
                    <a:p>
                      <a:pPr algn="ctr" fontAlgn="b"/>
                      <a:r>
                        <a:rPr lang="es-ES" sz="2000" b="0" i="0" u="none" strike="noStrike" dirty="0" smtClean="0">
                          <a:solidFill>
                            <a:srgbClr val="000000"/>
                          </a:solidFill>
                          <a:latin typeface="Cambria" pitchFamily="18" charset="0"/>
                        </a:rPr>
                        <a:t>R9779</a:t>
                      </a:r>
                      <a:endParaRPr lang="es-ES" sz="2000" b="0" i="0" u="none" strike="noStrike" dirty="0">
                        <a:solidFill>
                          <a:srgbClr val="000000"/>
                        </a:solidFill>
                        <a:latin typeface="Cambria" pitchFamily="18" charset="0"/>
                      </a:endParaRPr>
                    </a:p>
                  </a:txBody>
                  <a:tcPr marL="9525" marR="9525" marT="9525" marB="0" anchor="b"/>
                </a:tc>
                <a:tc>
                  <a:txBody>
                    <a:bodyPr/>
                    <a:lstStyle/>
                    <a:p>
                      <a:pPr algn="ctr" fontAlgn="b"/>
                      <a:r>
                        <a:rPr lang="es-ES" sz="2000" b="0" i="0" u="none" strike="noStrike" dirty="0" smtClean="0">
                          <a:solidFill>
                            <a:srgbClr val="000000"/>
                          </a:solidFill>
                          <a:latin typeface="Cambria" pitchFamily="18" charset="0"/>
                        </a:rPr>
                        <a:t>4.0</a:t>
                      </a:r>
                      <a:endParaRPr lang="es-ES" sz="2000" b="0" i="0" u="none" strike="noStrike" dirty="0">
                        <a:solidFill>
                          <a:srgbClr val="000000"/>
                        </a:solidFill>
                        <a:latin typeface="Cambria" pitchFamily="18" charset="0"/>
                      </a:endParaRPr>
                    </a:p>
                  </a:txBody>
                  <a:tcPr marL="9525" marR="9525" marT="9525" marB="0" anchor="b"/>
                </a:tc>
              </a:tr>
              <a:tr h="284989">
                <a:tc>
                  <a:txBody>
                    <a:bodyPr/>
                    <a:lstStyle/>
                    <a:p>
                      <a:pPr marL="0" marR="0" indent="0" algn="ctr" defTabSz="914400" eaLnBrk="1" fontAlgn="b" latinLnBrk="0" hangingPunct="1">
                        <a:lnSpc>
                          <a:spcPct val="100000"/>
                        </a:lnSpc>
                        <a:spcBef>
                          <a:spcPts val="0"/>
                        </a:spcBef>
                        <a:spcAft>
                          <a:spcPts val="0"/>
                        </a:spcAft>
                        <a:buClrTx/>
                        <a:buSzTx/>
                        <a:buFontTx/>
                        <a:buNone/>
                        <a:tabLst/>
                        <a:defRPr/>
                      </a:pPr>
                      <a:r>
                        <a:rPr lang="es-ES" sz="2000" b="0" i="0" u="none" strike="noStrike" dirty="0" err="1" smtClean="0">
                          <a:solidFill>
                            <a:schemeClr val="dk1"/>
                          </a:solidFill>
                          <a:latin typeface="Cambria" pitchFamily="18" charset="0"/>
                        </a:rPr>
                        <a:t>Cylindrical</a:t>
                      </a:r>
                      <a:endParaRPr lang="es-ES" sz="2000" b="0" i="0" u="none" strike="noStrike" dirty="0" smtClean="0">
                        <a:solidFill>
                          <a:srgbClr val="000000"/>
                        </a:solidFill>
                        <a:latin typeface="Cambria" pitchFamily="18" charset="0"/>
                      </a:endParaRPr>
                    </a:p>
                  </a:txBody>
                  <a:tcPr marL="9525" marR="9525" marT="9525" marB="0" anchor="b"/>
                </a:tc>
                <a:tc>
                  <a:txBody>
                    <a:bodyPr/>
                    <a:lstStyle/>
                    <a:p>
                      <a:pPr algn="ctr" fontAlgn="b"/>
                      <a:r>
                        <a:rPr lang="es-ES" sz="2000" b="0" i="0" u="none" strike="noStrike" dirty="0" smtClean="0">
                          <a:solidFill>
                            <a:srgbClr val="000000"/>
                          </a:solidFill>
                          <a:latin typeface="Cambria" pitchFamily="18" charset="0"/>
                        </a:rPr>
                        <a:t>R9779</a:t>
                      </a:r>
                      <a:endParaRPr lang="es-ES" sz="2000" b="0" i="0" u="none" strike="noStrike" dirty="0">
                        <a:solidFill>
                          <a:srgbClr val="000000"/>
                        </a:solidFill>
                        <a:latin typeface="Cambria" pitchFamily="18" charset="0"/>
                      </a:endParaRPr>
                    </a:p>
                  </a:txBody>
                  <a:tcPr marL="9525" marR="9525" marT="9525" marB="0" anchor="b"/>
                </a:tc>
                <a:tc>
                  <a:txBody>
                    <a:bodyPr/>
                    <a:lstStyle/>
                    <a:p>
                      <a:pPr algn="ctr" fontAlgn="b"/>
                      <a:r>
                        <a:rPr lang="es-ES" sz="2000" b="0" i="0" u="none" strike="noStrike" dirty="0" smtClean="0">
                          <a:solidFill>
                            <a:srgbClr val="000000"/>
                          </a:solidFill>
                          <a:latin typeface="Cambria" pitchFamily="18" charset="0"/>
                        </a:rPr>
                        <a:t>3.4</a:t>
                      </a:r>
                      <a:endParaRPr lang="es-ES" sz="2000" b="0" i="0" u="none" strike="noStrike" dirty="0">
                        <a:solidFill>
                          <a:srgbClr val="000000"/>
                        </a:solidFill>
                        <a:latin typeface="Cambria" pitchFamily="18" charset="0"/>
                      </a:endParaRPr>
                    </a:p>
                  </a:txBody>
                  <a:tcPr marL="9525" marR="9525" marT="9525" marB="0" anchor="b"/>
                </a:tc>
              </a:tr>
            </a:tbl>
          </a:graphicData>
        </a:graphic>
      </p:graphicFrame>
      <p:sp>
        <p:nvSpPr>
          <p:cNvPr id="30" name="29 CuadroTexto"/>
          <p:cNvSpPr txBox="1"/>
          <p:nvPr/>
        </p:nvSpPr>
        <p:spPr>
          <a:xfrm>
            <a:off x="179512" y="4221088"/>
            <a:ext cx="2448272" cy="2062103"/>
          </a:xfrm>
          <a:prstGeom prst="rect">
            <a:avLst/>
          </a:prstGeom>
          <a:noFill/>
        </p:spPr>
        <p:txBody>
          <a:bodyPr wrap="square" rtlCol="0">
            <a:spAutoFit/>
          </a:bodyPr>
          <a:lstStyle/>
          <a:p>
            <a:r>
              <a:rPr lang="en-US" sz="1600" dirty="0" smtClean="0">
                <a:solidFill>
                  <a:srgbClr val="920000"/>
                </a:solidFill>
                <a:latin typeface="Arial" pitchFamily="34" charset="0"/>
                <a:cs typeface="Arial" pitchFamily="34" charset="0"/>
              </a:rPr>
              <a:t>The energy resolution has been tested with two PMTs models: the R9779, which was optimized for timing applications and the R6231, designed for energy measurements. </a:t>
            </a:r>
            <a:endParaRPr lang="es-ES" sz="1600" dirty="0" smtClean="0">
              <a:solidFill>
                <a:srgbClr val="920000"/>
              </a:solidFill>
              <a:latin typeface="Arial" pitchFamily="34" charset="0"/>
              <a:cs typeface="Arial" pitchFamily="34" charset="0"/>
            </a:endParaRPr>
          </a:p>
        </p:txBody>
      </p:sp>
      <p:pic>
        <p:nvPicPr>
          <p:cNvPr id="31" name="30 Imagen" descr="Graph9.jpg"/>
          <p:cNvPicPr>
            <a:picLocks noChangeAspect="1"/>
          </p:cNvPicPr>
          <p:nvPr/>
        </p:nvPicPr>
        <p:blipFill>
          <a:blip r:embed="rId3" cstate="print"/>
          <a:stretch>
            <a:fillRect/>
          </a:stretch>
        </p:blipFill>
        <p:spPr>
          <a:xfrm>
            <a:off x="4844363" y="1164632"/>
            <a:ext cx="3760085" cy="2768424"/>
          </a:xfrm>
          <a:prstGeom prst="rect">
            <a:avLst/>
          </a:prstGeom>
        </p:spPr>
      </p:pic>
      <p:pic>
        <p:nvPicPr>
          <p:cNvPr id="35" name="34 Imagen" descr="Graph3.png"/>
          <p:cNvPicPr>
            <a:picLocks noChangeAspect="1"/>
          </p:cNvPicPr>
          <p:nvPr/>
        </p:nvPicPr>
        <p:blipFill>
          <a:blip r:embed="rId4" cstate="print"/>
          <a:srcRect l="4060" t="6494" r="8797" b="3596"/>
          <a:stretch>
            <a:fillRect/>
          </a:stretch>
        </p:blipFill>
        <p:spPr>
          <a:xfrm>
            <a:off x="539552" y="1124744"/>
            <a:ext cx="3744416" cy="2840591"/>
          </a:xfrm>
          <a:prstGeom prst="rect">
            <a:avLst/>
          </a:prstGeom>
        </p:spPr>
      </p:pic>
    </p:spTree>
  </p:cSld>
  <p:clrMapOvr>
    <a:masterClrMapping/>
  </p:clrMapOvr>
  <p:transition spd="slow">
    <p:pull dir="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105867" y="188913"/>
            <a:ext cx="6994525" cy="706437"/>
          </a:xfrm>
          <a:prstGeom prst="rect">
            <a:avLst/>
          </a:prstGeom>
        </p:spPr>
        <p:txBody>
          <a:bodyPr/>
          <a:lstStyle/>
          <a:p>
            <a:pPr algn="ctr" eaLnBrk="0" hangingPunct="0">
              <a:defRPr/>
            </a:pPr>
            <a:r>
              <a:rPr lang="es-ES_tradnl" sz="4000" b="1" kern="0" dirty="0" err="1" smtClean="0">
                <a:solidFill>
                  <a:srgbClr val="C00000"/>
                </a:solidFill>
                <a:effectLst>
                  <a:outerShdw blurRad="38100" dist="38100" dir="2700000" algn="tl">
                    <a:srgbClr val="C0C0C0"/>
                  </a:outerShdw>
                </a:effectLst>
              </a:rPr>
              <a:t>Previous</a:t>
            </a:r>
            <a:r>
              <a:rPr lang="es-ES_tradnl" sz="4000" b="1" kern="0" dirty="0" smtClean="0">
                <a:solidFill>
                  <a:srgbClr val="C00000"/>
                </a:solidFill>
                <a:effectLst>
                  <a:outerShdw blurRad="38100" dist="38100" dir="2700000" algn="tl">
                    <a:srgbClr val="C0C0C0"/>
                  </a:outerShdw>
                </a:effectLst>
              </a:rPr>
              <a:t> </a:t>
            </a:r>
            <a:r>
              <a:rPr lang="es-ES_tradnl" sz="4000" b="1" kern="0" dirty="0" err="1" smtClean="0">
                <a:solidFill>
                  <a:srgbClr val="C00000"/>
                </a:solidFill>
                <a:effectLst>
                  <a:outerShdw blurRad="38100" dist="38100" dir="2700000" algn="tl">
                    <a:srgbClr val="C0C0C0"/>
                  </a:outerShdw>
                </a:effectLst>
              </a:rPr>
              <a:t>Results</a:t>
            </a:r>
            <a:endParaRPr lang="es-ES" sz="4000" b="1" kern="0" dirty="0" smtClean="0">
              <a:solidFill>
                <a:srgbClr val="C00000"/>
              </a:solidFill>
              <a:effectLst>
                <a:outerShdw blurRad="38100" dist="38100" dir="2700000" algn="tl">
                  <a:srgbClr val="C0C0C0"/>
                </a:outerShdw>
              </a:effectLst>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4000" b="1" i="0" u="none" strike="noStrike" kern="0" cap="none" spc="0" normalizeH="0" baseline="0" noProof="0" dirty="0" smtClean="0">
              <a:ln>
                <a:noFill/>
              </a:ln>
              <a:solidFill>
                <a:srgbClr val="C00000"/>
              </a:solidFill>
              <a:effectLst>
                <a:outerShdw blurRad="38100" dist="38100" dir="2700000" algn="tl">
                  <a:srgbClr val="C0C0C0"/>
                </a:outerShdw>
              </a:effectLst>
              <a:uLnTx/>
              <a:uFillTx/>
              <a:latin typeface="+mj-lt"/>
              <a:ea typeface="+mj-ea"/>
              <a:cs typeface="+mj-cs"/>
            </a:endParaRPr>
          </a:p>
        </p:txBody>
      </p:sp>
      <p:sp>
        <p:nvSpPr>
          <p:cNvPr id="20" name="24 CuadroTexto"/>
          <p:cNvSpPr txBox="1"/>
          <p:nvPr/>
        </p:nvSpPr>
        <p:spPr bwMode="auto">
          <a:xfrm>
            <a:off x="1259632" y="930786"/>
            <a:ext cx="6552728" cy="553998"/>
          </a:xfrm>
          <a:prstGeom prst="rect">
            <a:avLst/>
          </a:prstGeom>
          <a:noFill/>
        </p:spPr>
        <p:txBody>
          <a:bodyPr wrap="square">
            <a:spAutoFit/>
          </a:bodyPr>
          <a:lstStyle/>
          <a:p>
            <a:pPr>
              <a:defRPr/>
            </a:pPr>
            <a:r>
              <a:rPr lang="es-ES" sz="3000" dirty="0" smtClean="0">
                <a:solidFill>
                  <a:srgbClr val="000099"/>
                </a:solidFill>
                <a:effectLst>
                  <a:outerShdw blurRad="38100" dist="38100" dir="2700000" algn="tl">
                    <a:srgbClr val="000000">
                      <a:alpha val="43137"/>
                    </a:srgbClr>
                  </a:outerShdw>
                </a:effectLst>
                <a:latin typeface="+mn-lt"/>
                <a:cs typeface="Arial" panose="020B0604020202020204" pitchFamily="34" charset="0"/>
              </a:rPr>
              <a:t>B(E2;</a:t>
            </a:r>
            <a:r>
              <a:rPr lang="en-US" altLang="es-ES" sz="3000" dirty="0" smtClean="0">
                <a:solidFill>
                  <a:srgbClr val="000099"/>
                </a:solidFill>
                <a:latin typeface="+mn-lt"/>
                <a:cs typeface="Times New Roman" pitchFamily="18" charset="0"/>
              </a:rPr>
              <a:t> 2</a:t>
            </a:r>
            <a:r>
              <a:rPr lang="en-US" altLang="es-ES" sz="3000" baseline="30000" dirty="0" smtClean="0">
                <a:solidFill>
                  <a:srgbClr val="000099"/>
                </a:solidFill>
                <a:latin typeface="+mn-lt"/>
                <a:cs typeface="Times New Roman" pitchFamily="18" charset="0"/>
              </a:rPr>
              <a:t>+</a:t>
            </a:r>
            <a:r>
              <a:rPr lang="en-US" altLang="es-ES" sz="3000" dirty="0" smtClean="0">
                <a:solidFill>
                  <a:srgbClr val="000099"/>
                </a:solidFill>
                <a:latin typeface="+mn-lt"/>
                <a:cs typeface="Times New Roman" pitchFamily="18" charset="0"/>
                <a:sym typeface="Symbol"/>
              </a:rPr>
              <a:t></a:t>
            </a:r>
            <a:r>
              <a:rPr lang="en-US" altLang="es-ES" sz="3000" dirty="0" smtClean="0">
                <a:solidFill>
                  <a:srgbClr val="000099"/>
                </a:solidFill>
                <a:latin typeface="+mn-lt"/>
                <a:cs typeface="Times New Roman" pitchFamily="18" charset="0"/>
              </a:rPr>
              <a:t>0</a:t>
            </a:r>
            <a:r>
              <a:rPr lang="en-US" altLang="es-ES" sz="3000" baseline="30000" dirty="0" smtClean="0">
                <a:solidFill>
                  <a:srgbClr val="000099"/>
                </a:solidFill>
                <a:latin typeface="+mn-lt"/>
                <a:cs typeface="Times New Roman" pitchFamily="18" charset="0"/>
              </a:rPr>
              <a:t>+</a:t>
            </a:r>
            <a:r>
              <a:rPr lang="es-ES" sz="3000" dirty="0" smtClean="0">
                <a:solidFill>
                  <a:srgbClr val="000099"/>
                </a:solidFill>
                <a:effectLst>
                  <a:outerShdw blurRad="38100" dist="38100" dir="2700000" algn="tl">
                    <a:srgbClr val="000000">
                      <a:alpha val="43137"/>
                    </a:srgbClr>
                  </a:outerShdw>
                </a:effectLst>
                <a:latin typeface="+mn-lt"/>
                <a:cs typeface="Arial" panose="020B0604020202020204" pitchFamily="34" charset="0"/>
              </a:rPr>
              <a:t>) </a:t>
            </a:r>
            <a:r>
              <a:rPr lang="es-ES" sz="3000" dirty="0" err="1" smtClean="0">
                <a:solidFill>
                  <a:srgbClr val="000099"/>
                </a:solidFill>
                <a:effectLst>
                  <a:outerShdw blurRad="38100" dist="38100" dir="2700000" algn="tl">
                    <a:srgbClr val="000000">
                      <a:alpha val="43137"/>
                    </a:srgbClr>
                  </a:outerShdw>
                </a:effectLst>
                <a:latin typeface="+mn-lt"/>
                <a:cs typeface="Arial" panose="020B0604020202020204" pitchFamily="34" charset="0"/>
              </a:rPr>
              <a:t>transition</a:t>
            </a:r>
            <a:r>
              <a:rPr lang="es-ES" sz="3000" dirty="0" smtClean="0">
                <a:solidFill>
                  <a:srgbClr val="000099"/>
                </a:solidFill>
                <a:effectLst>
                  <a:outerShdw blurRad="38100" dist="38100" dir="2700000" algn="tl">
                    <a:srgbClr val="000000">
                      <a:alpha val="43137"/>
                    </a:srgbClr>
                  </a:outerShdw>
                </a:effectLst>
                <a:latin typeface="+mn-lt"/>
                <a:cs typeface="Arial" panose="020B0604020202020204" pitchFamily="34" charset="0"/>
              </a:rPr>
              <a:t> </a:t>
            </a:r>
            <a:r>
              <a:rPr lang="es-ES" sz="3000" dirty="0" err="1" smtClean="0">
                <a:solidFill>
                  <a:srgbClr val="000099"/>
                </a:solidFill>
                <a:effectLst>
                  <a:outerShdw blurRad="38100" dist="38100" dir="2700000" algn="tl">
                    <a:srgbClr val="000000">
                      <a:alpha val="43137"/>
                    </a:srgbClr>
                  </a:outerShdw>
                </a:effectLst>
                <a:latin typeface="+mn-lt"/>
                <a:cs typeface="Arial" panose="020B0604020202020204" pitchFamily="34" charset="0"/>
              </a:rPr>
              <a:t>rates</a:t>
            </a:r>
            <a:r>
              <a:rPr lang="es-ES" sz="3000" dirty="0" smtClean="0">
                <a:solidFill>
                  <a:srgbClr val="000099"/>
                </a:solidFill>
                <a:effectLst>
                  <a:outerShdw blurRad="38100" dist="38100" dir="2700000" algn="tl">
                    <a:srgbClr val="000000">
                      <a:alpha val="43137"/>
                    </a:srgbClr>
                  </a:outerShdw>
                </a:effectLst>
                <a:latin typeface="+mn-lt"/>
                <a:cs typeface="Arial" panose="020B0604020202020204" pitchFamily="34" charset="0"/>
              </a:rPr>
              <a:t> in </a:t>
            </a:r>
            <a:r>
              <a:rPr lang="es-ES" sz="3000" baseline="30000" dirty="0" smtClean="0">
                <a:solidFill>
                  <a:srgbClr val="000099"/>
                </a:solidFill>
                <a:effectLst>
                  <a:outerShdw blurRad="38100" dist="38100" dir="2700000" algn="tl">
                    <a:srgbClr val="000000">
                      <a:alpha val="43137"/>
                    </a:srgbClr>
                  </a:outerShdw>
                </a:effectLst>
                <a:latin typeface="+mn-lt"/>
                <a:cs typeface="Arial" panose="020B0604020202020204" pitchFamily="34" charset="0"/>
              </a:rPr>
              <a:t>136</a:t>
            </a:r>
            <a:r>
              <a:rPr lang="es-ES" sz="3000" dirty="0" smtClean="0">
                <a:solidFill>
                  <a:srgbClr val="000099"/>
                </a:solidFill>
                <a:effectLst>
                  <a:outerShdw blurRad="38100" dist="38100" dir="2700000" algn="tl">
                    <a:srgbClr val="000000">
                      <a:alpha val="43137"/>
                    </a:srgbClr>
                  </a:outerShdw>
                </a:effectLst>
                <a:latin typeface="+mn-lt"/>
                <a:cs typeface="Arial" panose="020B0604020202020204" pitchFamily="34" charset="0"/>
              </a:rPr>
              <a:t>Te</a:t>
            </a:r>
            <a:endParaRPr lang="es-ES" sz="3000" baseline="30000" dirty="0">
              <a:solidFill>
                <a:srgbClr val="000099"/>
              </a:solidFill>
              <a:effectLst>
                <a:outerShdw blurRad="38100" dist="38100" dir="2700000" algn="tl">
                  <a:srgbClr val="000000">
                    <a:alpha val="43137"/>
                  </a:srgbClr>
                </a:outerShdw>
              </a:effectLst>
              <a:latin typeface="+mn-lt"/>
              <a:cs typeface="Arial" panose="020B0604020202020204" pitchFamily="34" charset="0"/>
            </a:endParaRPr>
          </a:p>
        </p:txBody>
      </p:sp>
      <p:sp>
        <p:nvSpPr>
          <p:cNvPr id="23" name="24 CuadroTexto"/>
          <p:cNvSpPr txBox="1"/>
          <p:nvPr/>
        </p:nvSpPr>
        <p:spPr bwMode="auto">
          <a:xfrm>
            <a:off x="-756592" y="1887215"/>
            <a:ext cx="10657184" cy="461665"/>
          </a:xfrm>
          <a:prstGeom prst="rect">
            <a:avLst/>
          </a:prstGeom>
          <a:noFill/>
        </p:spPr>
        <p:txBody>
          <a:bodyPr wrap="square">
            <a:spAutoFit/>
          </a:bodyPr>
          <a:lstStyle/>
          <a:p>
            <a:pPr algn="ctr">
              <a:defRPr/>
            </a:pPr>
            <a:r>
              <a:rPr lang="es-ES" sz="2400" b="1" dirty="0" smtClean="0">
                <a:solidFill>
                  <a:schemeClr val="bg1"/>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 </a:t>
            </a:r>
            <a:r>
              <a:rPr lang="es-ES" sz="2400" b="1" dirty="0" err="1" smtClean="0">
                <a:solidFill>
                  <a:srgbClr val="C00000"/>
                </a:solidFill>
                <a:effectLst>
                  <a:outerShdw blurRad="38100" dist="38100" dir="2700000" algn="tl">
                    <a:srgbClr val="000000">
                      <a:alpha val="43137"/>
                    </a:srgbClr>
                  </a:outerShdw>
                </a:effectLst>
                <a:latin typeface="+mj-lt"/>
                <a:cs typeface="Arial" panose="020B0604020202020204" pitchFamily="34" charset="0"/>
              </a:rPr>
              <a:t>Theoretical</a:t>
            </a:r>
            <a:r>
              <a:rPr lang="es-ES" sz="2400" b="1" dirty="0" smtClean="0">
                <a:solidFill>
                  <a:srgbClr val="C00000"/>
                </a:solidFill>
                <a:effectLst>
                  <a:outerShdw blurRad="38100" dist="38100" dir="2700000" algn="tl">
                    <a:srgbClr val="000000">
                      <a:alpha val="43137"/>
                    </a:srgbClr>
                  </a:outerShdw>
                </a:effectLst>
                <a:latin typeface="+mj-lt"/>
                <a:cs typeface="Arial" panose="020B0604020202020204" pitchFamily="34" charset="0"/>
              </a:rPr>
              <a:t> </a:t>
            </a:r>
            <a:r>
              <a:rPr lang="es-ES" sz="2400" b="1" dirty="0" err="1" smtClean="0">
                <a:solidFill>
                  <a:srgbClr val="C00000"/>
                </a:solidFill>
                <a:effectLst>
                  <a:outerShdw blurRad="38100" dist="38100" dir="2700000" algn="tl">
                    <a:srgbClr val="000000">
                      <a:alpha val="43137"/>
                    </a:srgbClr>
                  </a:outerShdw>
                </a:effectLst>
                <a:latin typeface="+mj-lt"/>
                <a:cs typeface="Arial" panose="020B0604020202020204" pitchFamily="34" charset="0"/>
              </a:rPr>
              <a:t>calculations</a:t>
            </a:r>
            <a:r>
              <a:rPr lang="es-ES" b="1" dirty="0" smtClean="0">
                <a:solidFill>
                  <a:srgbClr val="C00000"/>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 </a:t>
            </a:r>
            <a:endParaRPr lang="es-ES" b="1" baseline="30000" dirty="0">
              <a:solidFill>
                <a:srgbClr val="C00000"/>
              </a:solidFill>
              <a:effectLst>
                <a:outerShdw blurRad="38100" dist="38100" dir="2700000" algn="tl">
                  <a:srgbClr val="000000">
                    <a:alpha val="43137"/>
                  </a:srgbClr>
                </a:outerShdw>
              </a:effectLst>
              <a:latin typeface="+mj-lt"/>
              <a:cs typeface="Arial" panose="020B0604020202020204" pitchFamily="34" charset="0"/>
            </a:endParaRPr>
          </a:p>
        </p:txBody>
      </p:sp>
      <p:graphicFrame>
        <p:nvGraphicFramePr>
          <p:cNvPr id="24" name="23 Tabla"/>
          <p:cNvGraphicFramePr>
            <a:graphicFrameLocks noGrp="1"/>
          </p:cNvGraphicFramePr>
          <p:nvPr/>
        </p:nvGraphicFramePr>
        <p:xfrm>
          <a:off x="827584" y="2636912"/>
          <a:ext cx="7848873" cy="2880318"/>
        </p:xfrm>
        <a:graphic>
          <a:graphicData uri="http://schemas.openxmlformats.org/drawingml/2006/table">
            <a:tbl>
              <a:tblPr>
                <a:tableStyleId>{284E427A-3D55-4303-BF80-6455036E1DE7}</a:tableStyleId>
              </a:tblPr>
              <a:tblGrid>
                <a:gridCol w="2376772"/>
                <a:gridCol w="3815916"/>
                <a:gridCol w="1656185"/>
              </a:tblGrid>
              <a:tr h="411474">
                <a:tc>
                  <a:txBody>
                    <a:bodyPr/>
                    <a:lstStyle/>
                    <a:p>
                      <a:pPr marL="0" marR="0" indent="0" algn="ctr" defTabSz="4397807" rtl="0" eaLnBrk="1" fontAlgn="b" latinLnBrk="0" hangingPunct="1">
                        <a:lnSpc>
                          <a:spcPct val="100000"/>
                        </a:lnSpc>
                        <a:spcBef>
                          <a:spcPts val="0"/>
                        </a:spcBef>
                        <a:spcAft>
                          <a:spcPts val="0"/>
                        </a:spcAft>
                        <a:buClrTx/>
                        <a:buSzTx/>
                        <a:buFontTx/>
                        <a:buNone/>
                        <a:tabLst/>
                        <a:defRPr/>
                      </a:pPr>
                      <a:r>
                        <a:rPr lang="es-ES" sz="2200" b="1" u="none" strike="noStrike" dirty="0">
                          <a:latin typeface="+mn-lt"/>
                        </a:rPr>
                        <a:t>B(E2</a:t>
                      </a:r>
                      <a:r>
                        <a:rPr lang="es-ES" sz="2200" b="1" u="none" strike="noStrike" dirty="0" smtClean="0">
                          <a:latin typeface="+mn-lt"/>
                        </a:rPr>
                        <a:t>; </a:t>
                      </a:r>
                      <a:r>
                        <a:rPr lang="en-US" altLang="es-ES" sz="2200" b="1" dirty="0" smtClean="0">
                          <a:latin typeface="+mn-lt"/>
                        </a:rPr>
                        <a:t>2</a:t>
                      </a:r>
                      <a:r>
                        <a:rPr lang="en-US" altLang="es-ES" sz="2200" b="1" baseline="30000" dirty="0" smtClean="0">
                          <a:latin typeface="+mn-lt"/>
                        </a:rPr>
                        <a:t>+</a:t>
                      </a:r>
                      <a:r>
                        <a:rPr lang="en-US" altLang="es-ES" sz="2200" b="1" dirty="0" smtClean="0">
                          <a:latin typeface="+mn-lt"/>
                          <a:sym typeface="Symbol"/>
                        </a:rPr>
                        <a:t></a:t>
                      </a:r>
                      <a:r>
                        <a:rPr lang="en-US" altLang="es-ES" sz="2200" b="1" dirty="0" smtClean="0">
                          <a:latin typeface="+mn-lt"/>
                        </a:rPr>
                        <a:t>0</a:t>
                      </a:r>
                      <a:r>
                        <a:rPr lang="en-US" altLang="es-ES" sz="2200" b="1" baseline="30000" dirty="0" smtClean="0">
                          <a:latin typeface="+mn-lt"/>
                        </a:rPr>
                        <a:t>+</a:t>
                      </a:r>
                      <a:r>
                        <a:rPr lang="es-ES" sz="2200" b="1" u="none" strike="noStrike" dirty="0" smtClean="0">
                          <a:latin typeface="+mn-lt"/>
                        </a:rPr>
                        <a:t>)</a:t>
                      </a:r>
                      <a:endParaRPr lang="es-ES" sz="2200" b="1" i="0" u="none" strike="noStrike" dirty="0">
                        <a:solidFill>
                          <a:schemeClr val="bg1"/>
                        </a:solidFill>
                        <a:latin typeface="+mn-lt"/>
                      </a:endParaRPr>
                    </a:p>
                  </a:txBody>
                  <a:tcPr marL="9525" marR="9525" marT="9525" marB="0" anchor="b"/>
                </a:tc>
                <a:tc>
                  <a:txBody>
                    <a:bodyPr/>
                    <a:lstStyle/>
                    <a:p>
                      <a:pPr algn="ctr" fontAlgn="b"/>
                      <a:r>
                        <a:rPr lang="es-ES" sz="2200" b="1" u="none" strike="noStrike" dirty="0" err="1" smtClean="0">
                          <a:latin typeface="+mn-lt"/>
                        </a:rPr>
                        <a:t>Reference</a:t>
                      </a:r>
                      <a:endParaRPr lang="es-ES" sz="2200" b="1" i="0" u="none" strike="noStrike" dirty="0">
                        <a:solidFill>
                          <a:schemeClr val="bg1"/>
                        </a:solidFill>
                        <a:latin typeface="+mn-lt"/>
                      </a:endParaRPr>
                    </a:p>
                  </a:txBody>
                  <a:tcPr marL="9525" marR="9525" marT="9525" marB="0" anchor="b"/>
                </a:tc>
                <a:tc>
                  <a:txBody>
                    <a:bodyPr/>
                    <a:lstStyle/>
                    <a:p>
                      <a:pPr algn="ctr" fontAlgn="b"/>
                      <a:r>
                        <a:rPr lang="es-ES" sz="2200" b="1" u="none" strike="noStrike" dirty="0" err="1" smtClean="0">
                          <a:latin typeface="+mn-lt"/>
                        </a:rPr>
                        <a:t>Method</a:t>
                      </a:r>
                      <a:endParaRPr lang="es-ES" sz="2200" b="1" i="0" u="none" strike="noStrike" dirty="0">
                        <a:solidFill>
                          <a:schemeClr val="bg1"/>
                        </a:solidFill>
                        <a:latin typeface="+mn-lt"/>
                      </a:endParaRPr>
                    </a:p>
                  </a:txBody>
                  <a:tcPr marL="9525" marR="9525" marT="9525" marB="0" anchor="b"/>
                </a:tc>
              </a:tr>
              <a:tr h="411474">
                <a:tc>
                  <a:txBody>
                    <a:bodyPr/>
                    <a:lstStyle/>
                    <a:p>
                      <a:pPr algn="ctr" fontAlgn="b"/>
                      <a:r>
                        <a:rPr lang="es-ES" sz="2200" u="none" strike="noStrike" dirty="0" smtClean="0">
                          <a:latin typeface="+mn-lt"/>
                        </a:rPr>
                        <a:t>500 e</a:t>
                      </a:r>
                      <a:r>
                        <a:rPr lang="es-ES" sz="2200" u="none" strike="noStrike" baseline="30000" dirty="0" smtClean="0">
                          <a:latin typeface="+mn-lt"/>
                        </a:rPr>
                        <a:t>2</a:t>
                      </a:r>
                      <a:r>
                        <a:rPr lang="es-ES" sz="2200" u="none" strike="noStrike" dirty="0" smtClean="0">
                          <a:latin typeface="+mn-lt"/>
                        </a:rPr>
                        <a:t>fm</a:t>
                      </a:r>
                      <a:r>
                        <a:rPr lang="es-ES" sz="2200" u="none" strike="noStrike" baseline="30000" dirty="0" smtClean="0">
                          <a:latin typeface="+mn-lt"/>
                        </a:rPr>
                        <a:t>4</a:t>
                      </a:r>
                      <a:endParaRPr lang="es-ES" sz="2200" b="0" i="0" u="none" strike="noStrike" baseline="30000" dirty="0">
                        <a:solidFill>
                          <a:schemeClr val="bg1"/>
                        </a:solidFill>
                        <a:latin typeface="+mn-lt"/>
                      </a:endParaRPr>
                    </a:p>
                  </a:txBody>
                  <a:tcPr marL="9525" marR="9525" marT="9525" marB="0" anchor="b">
                    <a:solidFill>
                      <a:schemeClr val="bg1"/>
                    </a:solidFill>
                  </a:tcPr>
                </a:tc>
                <a:tc>
                  <a:txBody>
                    <a:bodyPr/>
                    <a:lstStyle/>
                    <a:p>
                      <a:pPr algn="ctr" fontAlgn="b"/>
                      <a:r>
                        <a:rPr lang="es-ES" sz="2200" u="none" strike="noStrike" dirty="0" smtClean="0">
                          <a:latin typeface="+mn-lt"/>
                        </a:rPr>
                        <a:t>A.</a:t>
                      </a:r>
                      <a:r>
                        <a:rPr lang="es-ES" sz="2200" u="none" strike="noStrike" baseline="0" dirty="0" smtClean="0">
                          <a:latin typeface="+mn-lt"/>
                        </a:rPr>
                        <a:t> </a:t>
                      </a:r>
                      <a:r>
                        <a:rPr lang="es-ES" sz="2200" u="none" strike="noStrike" baseline="0" dirty="0" err="1" smtClean="0">
                          <a:latin typeface="+mn-lt"/>
                        </a:rPr>
                        <a:t>Covello</a:t>
                      </a:r>
                      <a:r>
                        <a:rPr lang="es-ES" sz="2200" u="none" strike="noStrike" baseline="0" dirty="0" smtClean="0">
                          <a:latin typeface="+mn-lt"/>
                        </a:rPr>
                        <a:t> in </a:t>
                      </a:r>
                      <a:r>
                        <a:rPr lang="en-US" altLang="es-ES" sz="2000" kern="1200" dirty="0" smtClean="0">
                          <a:solidFill>
                            <a:schemeClr val="tx1"/>
                          </a:solidFill>
                          <a:latin typeface="+mn-lt"/>
                          <a:ea typeface="+mn-ea"/>
                          <a:cs typeface="+mn-cs"/>
                        </a:rPr>
                        <a:t>PRL 88, (2002)</a:t>
                      </a:r>
                      <a:r>
                        <a:rPr lang="en-US" altLang="es-ES" sz="2200" kern="1200" dirty="0" smtClean="0">
                          <a:solidFill>
                            <a:schemeClr val="tx1"/>
                          </a:solidFill>
                          <a:latin typeface="+mn-lt"/>
                          <a:ea typeface="+mn-ea"/>
                          <a:cs typeface="+mn-cs"/>
                        </a:rPr>
                        <a:t> </a:t>
                      </a:r>
                      <a:endParaRPr lang="es-ES" sz="2200" b="0" i="0" u="none" strike="noStrike" dirty="0">
                        <a:solidFill>
                          <a:schemeClr val="bg1"/>
                        </a:solidFill>
                        <a:latin typeface="+mn-lt"/>
                      </a:endParaRPr>
                    </a:p>
                  </a:txBody>
                  <a:tcPr marL="9525" marR="9525" marT="9525" marB="0" anchor="b">
                    <a:solidFill>
                      <a:schemeClr val="bg1"/>
                    </a:solidFill>
                  </a:tcPr>
                </a:tc>
                <a:tc>
                  <a:txBody>
                    <a:bodyPr/>
                    <a:lstStyle/>
                    <a:p>
                      <a:pPr algn="ctr" fontAlgn="b"/>
                      <a:r>
                        <a:rPr lang="es-ES" sz="2200" u="none" strike="noStrike" dirty="0" smtClean="0">
                          <a:latin typeface="+mn-lt"/>
                        </a:rPr>
                        <a:t>SM</a:t>
                      </a:r>
                      <a:endParaRPr lang="es-ES" sz="2200" b="0" i="0" u="none" strike="noStrike" dirty="0">
                        <a:solidFill>
                          <a:schemeClr val="bg1"/>
                        </a:solidFill>
                        <a:latin typeface="+mn-lt"/>
                      </a:endParaRPr>
                    </a:p>
                  </a:txBody>
                  <a:tcPr marL="9525" marR="9525" marT="9525" marB="0" anchor="b">
                    <a:solidFill>
                      <a:schemeClr val="bg1"/>
                    </a:solidFill>
                  </a:tcPr>
                </a:tc>
              </a:tr>
              <a:tr h="411474">
                <a:tc>
                  <a:txBody>
                    <a:bodyPr/>
                    <a:lstStyle/>
                    <a:p>
                      <a:pPr algn="ctr" fontAlgn="b"/>
                      <a:r>
                        <a:rPr lang="es-ES" sz="2200" u="none" strike="noStrike" dirty="0" smtClean="0">
                          <a:latin typeface="+mn-lt"/>
                        </a:rPr>
                        <a:t>180 e</a:t>
                      </a:r>
                      <a:r>
                        <a:rPr lang="es-ES" sz="2200" u="none" strike="noStrike" baseline="30000" dirty="0" smtClean="0">
                          <a:latin typeface="+mn-lt"/>
                        </a:rPr>
                        <a:t>2</a:t>
                      </a:r>
                      <a:r>
                        <a:rPr lang="es-ES" sz="2200" u="none" strike="noStrike" dirty="0" smtClean="0">
                          <a:latin typeface="+mn-lt"/>
                        </a:rPr>
                        <a:t>fm</a:t>
                      </a:r>
                      <a:r>
                        <a:rPr lang="es-ES" sz="2200" u="none" strike="noStrike" baseline="30000" dirty="0" smtClean="0">
                          <a:latin typeface="+mn-lt"/>
                        </a:rPr>
                        <a:t>4</a:t>
                      </a:r>
                      <a:endParaRPr lang="es-ES" sz="2200" b="0" i="0" u="none" strike="noStrike" dirty="0">
                        <a:solidFill>
                          <a:schemeClr val="bg1"/>
                        </a:solidFill>
                        <a:latin typeface="+mn-lt"/>
                      </a:endParaRPr>
                    </a:p>
                  </a:txBody>
                  <a:tcPr marL="9525" marR="9525" marT="9525" marB="0" anchor="b">
                    <a:solidFill>
                      <a:schemeClr val="bg1"/>
                    </a:solidFill>
                  </a:tcPr>
                </a:tc>
                <a:tc>
                  <a:txBody>
                    <a:bodyPr/>
                    <a:lstStyle/>
                    <a:p>
                      <a:pPr algn="ctr" fontAlgn="b"/>
                      <a:r>
                        <a:rPr lang="da-DK" sz="2200" u="none" strike="noStrike" dirty="0" smtClean="0">
                          <a:latin typeface="+mn-lt"/>
                        </a:rPr>
                        <a:t>J.</a:t>
                      </a:r>
                      <a:r>
                        <a:rPr lang="da-DK" sz="2200" u="none" strike="noStrike" baseline="0" dirty="0" smtClean="0">
                          <a:latin typeface="+mn-lt"/>
                        </a:rPr>
                        <a:t> Teresaki et al.</a:t>
                      </a:r>
                      <a:endParaRPr lang="da-DK" sz="2200" b="0" i="0" u="none" strike="noStrike" dirty="0">
                        <a:solidFill>
                          <a:schemeClr val="bg1"/>
                        </a:solidFill>
                        <a:latin typeface="+mn-lt"/>
                      </a:endParaRPr>
                    </a:p>
                  </a:txBody>
                  <a:tcPr marL="9525" marR="9525" marT="9525" marB="0" anchor="b">
                    <a:solidFill>
                      <a:schemeClr val="bg1"/>
                    </a:solidFill>
                  </a:tcPr>
                </a:tc>
                <a:tc>
                  <a:txBody>
                    <a:bodyPr/>
                    <a:lstStyle/>
                    <a:p>
                      <a:pPr algn="ctr" fontAlgn="b"/>
                      <a:r>
                        <a:rPr lang="es-ES" sz="2200" u="none" strike="noStrike" dirty="0" smtClean="0">
                          <a:latin typeface="+mn-lt"/>
                        </a:rPr>
                        <a:t>QRPA</a:t>
                      </a:r>
                      <a:endParaRPr lang="es-ES" sz="2200" b="0" i="0" u="none" strike="noStrike" dirty="0">
                        <a:solidFill>
                          <a:schemeClr val="tx1"/>
                        </a:solidFill>
                        <a:latin typeface="+mn-lt"/>
                      </a:endParaRPr>
                    </a:p>
                  </a:txBody>
                  <a:tcPr marL="9525" marR="9525" marT="9525" marB="0" anchor="b">
                    <a:solidFill>
                      <a:schemeClr val="bg1"/>
                    </a:solidFill>
                  </a:tcPr>
                </a:tc>
              </a:tr>
              <a:tr h="411474">
                <a:tc>
                  <a:txBody>
                    <a:bodyPr/>
                    <a:lstStyle/>
                    <a:p>
                      <a:pPr algn="ctr" fontAlgn="b"/>
                      <a:r>
                        <a:rPr lang="es-ES" sz="2200" u="none" strike="noStrike" dirty="0" smtClean="0">
                          <a:latin typeface="+mn-lt"/>
                        </a:rPr>
                        <a:t>300 e</a:t>
                      </a:r>
                      <a:r>
                        <a:rPr lang="es-ES" sz="2200" u="none" strike="noStrike" baseline="30000" dirty="0" smtClean="0">
                          <a:latin typeface="+mn-lt"/>
                        </a:rPr>
                        <a:t>2</a:t>
                      </a:r>
                      <a:r>
                        <a:rPr lang="es-ES" sz="2200" u="none" strike="noStrike" dirty="0" smtClean="0">
                          <a:latin typeface="+mn-lt"/>
                        </a:rPr>
                        <a:t>fm</a:t>
                      </a:r>
                      <a:r>
                        <a:rPr lang="es-ES" sz="2200" u="none" strike="noStrike" baseline="30000" dirty="0" smtClean="0">
                          <a:latin typeface="+mn-lt"/>
                        </a:rPr>
                        <a:t>4</a:t>
                      </a:r>
                      <a:endParaRPr lang="es-ES" sz="2200" b="0" i="0" u="none" strike="noStrike" dirty="0">
                        <a:solidFill>
                          <a:schemeClr val="tx1"/>
                        </a:solidFill>
                        <a:latin typeface="+mn-lt"/>
                      </a:endParaRPr>
                    </a:p>
                  </a:txBody>
                  <a:tcPr marL="9525" marR="9525" marT="9525" marB="0" anchor="b">
                    <a:solidFill>
                      <a:schemeClr val="bg1"/>
                    </a:solidFill>
                  </a:tcPr>
                </a:tc>
                <a:tc>
                  <a:txBody>
                    <a:bodyPr/>
                    <a:lstStyle/>
                    <a:p>
                      <a:pPr algn="ctr" fontAlgn="b"/>
                      <a:r>
                        <a:rPr lang="da-DK" sz="2200" u="none" strike="noStrike" dirty="0" smtClean="0">
                          <a:latin typeface="+mn-lt"/>
                        </a:rPr>
                        <a:t>N. Shimizu et al.</a:t>
                      </a:r>
                      <a:endParaRPr lang="da-DK" sz="2200" b="0" i="0" u="none" strike="noStrike" dirty="0">
                        <a:solidFill>
                          <a:schemeClr val="tx1"/>
                        </a:solidFill>
                        <a:latin typeface="+mn-lt"/>
                      </a:endParaRPr>
                    </a:p>
                  </a:txBody>
                  <a:tcPr marL="9525" marR="9525" marT="9525" marB="0" anchor="b">
                    <a:solidFill>
                      <a:schemeClr val="bg1"/>
                    </a:solidFill>
                  </a:tcPr>
                </a:tc>
                <a:tc>
                  <a:txBody>
                    <a:bodyPr/>
                    <a:lstStyle/>
                    <a:p>
                      <a:pPr algn="ctr" fontAlgn="b"/>
                      <a:r>
                        <a:rPr lang="es-ES" sz="2200" u="none" strike="noStrike" dirty="0" smtClean="0">
                          <a:latin typeface="+mn-lt"/>
                        </a:rPr>
                        <a:t>MCSM</a:t>
                      </a:r>
                      <a:endParaRPr lang="es-ES" sz="2200" b="0" i="0" u="none" strike="noStrike" dirty="0">
                        <a:solidFill>
                          <a:schemeClr val="bg1"/>
                        </a:solidFill>
                        <a:latin typeface="+mn-lt"/>
                      </a:endParaRPr>
                    </a:p>
                  </a:txBody>
                  <a:tcPr marL="9525" marR="9525" marT="9525" marB="0" anchor="b">
                    <a:solidFill>
                      <a:schemeClr val="bg1"/>
                    </a:solidFill>
                  </a:tcPr>
                </a:tc>
              </a:tr>
              <a:tr h="411474">
                <a:tc>
                  <a:txBody>
                    <a:bodyPr/>
                    <a:lstStyle/>
                    <a:p>
                      <a:pPr algn="ctr" fontAlgn="b"/>
                      <a:r>
                        <a:rPr lang="es-ES" sz="2200" u="none" strike="noStrike" dirty="0" smtClean="0">
                          <a:latin typeface="+mn-lt"/>
                        </a:rPr>
                        <a:t>290 e</a:t>
                      </a:r>
                      <a:r>
                        <a:rPr lang="es-ES" sz="2200" u="none" strike="noStrike" baseline="30000" dirty="0" smtClean="0">
                          <a:latin typeface="+mn-lt"/>
                        </a:rPr>
                        <a:t>2</a:t>
                      </a:r>
                      <a:r>
                        <a:rPr lang="es-ES" sz="2200" u="none" strike="noStrike" dirty="0" smtClean="0">
                          <a:latin typeface="+mn-lt"/>
                        </a:rPr>
                        <a:t>fm</a:t>
                      </a:r>
                      <a:r>
                        <a:rPr lang="es-ES" sz="2200" u="none" strike="noStrike" baseline="30000" dirty="0" smtClean="0">
                          <a:latin typeface="+mn-lt"/>
                        </a:rPr>
                        <a:t>4</a:t>
                      </a:r>
                      <a:endParaRPr lang="es-ES" sz="2200" b="0" i="0" u="none" strike="noStrike" dirty="0">
                        <a:solidFill>
                          <a:schemeClr val="tx1"/>
                        </a:solidFill>
                        <a:latin typeface="+mn-lt"/>
                      </a:endParaRPr>
                    </a:p>
                  </a:txBody>
                  <a:tcPr marL="9525" marR="9525" marT="9525" marB="0" anchor="b">
                    <a:solidFill>
                      <a:schemeClr val="bg1"/>
                    </a:solidFill>
                  </a:tcPr>
                </a:tc>
                <a:tc>
                  <a:txBody>
                    <a:bodyPr/>
                    <a:lstStyle/>
                    <a:p>
                      <a:pPr algn="ctr" fontAlgn="b"/>
                      <a:r>
                        <a:rPr lang="da-DK" sz="2200" u="none" strike="noStrike" dirty="0" smtClean="0">
                          <a:latin typeface="+mn-lt"/>
                        </a:rPr>
                        <a:t>S. M. Wang et</a:t>
                      </a:r>
                      <a:r>
                        <a:rPr lang="da-DK" sz="2200" u="none" strike="noStrike" baseline="0" dirty="0" smtClean="0">
                          <a:latin typeface="+mn-lt"/>
                        </a:rPr>
                        <a:t> al.</a:t>
                      </a:r>
                      <a:endParaRPr lang="da-DK" sz="2200" b="0" i="0" u="none" strike="noStrike" dirty="0">
                        <a:solidFill>
                          <a:schemeClr val="tx1"/>
                        </a:solidFill>
                        <a:latin typeface="+mn-lt"/>
                      </a:endParaRPr>
                    </a:p>
                  </a:txBody>
                  <a:tcPr marL="9525" marR="9525" marT="9525" marB="0" anchor="b">
                    <a:solidFill>
                      <a:schemeClr val="bg1"/>
                    </a:solidFill>
                  </a:tcPr>
                </a:tc>
                <a:tc>
                  <a:txBody>
                    <a:bodyPr/>
                    <a:lstStyle/>
                    <a:p>
                      <a:pPr algn="ctr" fontAlgn="b"/>
                      <a:r>
                        <a:rPr lang="es-ES" sz="2200" u="none" strike="noStrike" dirty="0" smtClean="0">
                          <a:latin typeface="Symbol" pitchFamily="18" charset="2"/>
                        </a:rPr>
                        <a:t>a</a:t>
                      </a:r>
                      <a:r>
                        <a:rPr lang="es-ES" sz="2200" u="none" strike="noStrike" dirty="0" smtClean="0">
                          <a:latin typeface="+mn-lt"/>
                        </a:rPr>
                        <a:t>-</a:t>
                      </a:r>
                      <a:r>
                        <a:rPr lang="es-ES" sz="2200" u="none" strike="noStrike" dirty="0" err="1" smtClean="0">
                          <a:latin typeface="+mn-lt"/>
                        </a:rPr>
                        <a:t>Cluster</a:t>
                      </a:r>
                      <a:endParaRPr lang="es-ES" sz="2200" b="0" i="0" u="none" strike="noStrike" dirty="0">
                        <a:solidFill>
                          <a:schemeClr val="tx1"/>
                        </a:solidFill>
                        <a:latin typeface="+mn-lt"/>
                      </a:endParaRPr>
                    </a:p>
                  </a:txBody>
                  <a:tcPr marL="9525" marR="9525" marT="9525" marB="0" anchor="b">
                    <a:solidFill>
                      <a:schemeClr val="bg1"/>
                    </a:solidFill>
                  </a:tcPr>
                </a:tc>
              </a:tr>
              <a:tr h="411474">
                <a:tc>
                  <a:txBody>
                    <a:bodyPr/>
                    <a:lstStyle/>
                    <a:p>
                      <a:pPr algn="ctr" fontAlgn="b"/>
                      <a:r>
                        <a:rPr lang="es-ES" sz="2200" u="none" strike="noStrike" dirty="0" smtClean="0">
                          <a:latin typeface="+mn-lt"/>
                        </a:rPr>
                        <a:t>340</a:t>
                      </a:r>
                      <a:r>
                        <a:rPr lang="es-ES" sz="2200" u="none" strike="noStrike" baseline="0" dirty="0" smtClean="0">
                          <a:latin typeface="+mn-lt"/>
                        </a:rPr>
                        <a:t> </a:t>
                      </a:r>
                      <a:r>
                        <a:rPr lang="es-ES" sz="2200" u="none" strike="noStrike" dirty="0" smtClean="0">
                          <a:latin typeface="+mn-lt"/>
                        </a:rPr>
                        <a:t>e</a:t>
                      </a:r>
                      <a:r>
                        <a:rPr lang="es-ES" sz="2200" u="none" strike="noStrike" baseline="30000" dirty="0" smtClean="0">
                          <a:latin typeface="+mn-lt"/>
                        </a:rPr>
                        <a:t>2</a:t>
                      </a:r>
                      <a:r>
                        <a:rPr lang="es-ES" sz="2200" u="none" strike="noStrike" dirty="0" smtClean="0">
                          <a:latin typeface="+mn-lt"/>
                        </a:rPr>
                        <a:t>fm</a:t>
                      </a:r>
                      <a:r>
                        <a:rPr lang="es-ES" sz="2200" u="none" strike="noStrike" baseline="30000" dirty="0" smtClean="0">
                          <a:latin typeface="+mn-lt"/>
                        </a:rPr>
                        <a:t>4</a:t>
                      </a:r>
                      <a:endParaRPr lang="es-ES" sz="2200" b="0" i="0" u="none" strike="noStrike" dirty="0">
                        <a:solidFill>
                          <a:schemeClr val="tx1"/>
                        </a:solidFill>
                        <a:latin typeface="+mn-lt"/>
                      </a:endParaRPr>
                    </a:p>
                  </a:txBody>
                  <a:tcPr marL="9525" marR="9525" marT="9525" marB="0" anchor="b">
                    <a:solidFill>
                      <a:schemeClr val="bg1"/>
                    </a:solidFill>
                  </a:tcPr>
                </a:tc>
                <a:tc>
                  <a:txBody>
                    <a:bodyPr/>
                    <a:lstStyle/>
                    <a:p>
                      <a:pPr algn="ctr" fontAlgn="b"/>
                      <a:r>
                        <a:rPr lang="da-DK" sz="2200" u="none" strike="noStrike" dirty="0" smtClean="0">
                          <a:latin typeface="+mn-lt"/>
                        </a:rPr>
                        <a:t>B.A. Brown in</a:t>
                      </a:r>
                      <a:r>
                        <a:rPr lang="da-DK" sz="2200" u="none" strike="noStrike" baseline="0" dirty="0" smtClean="0">
                          <a:latin typeface="+mn-lt"/>
                        </a:rPr>
                        <a:t> </a:t>
                      </a:r>
                      <a:r>
                        <a:rPr lang="es-ES" sz="2000" kern="1200" dirty="0" smtClean="0">
                          <a:solidFill>
                            <a:schemeClr val="tx1"/>
                          </a:solidFill>
                          <a:latin typeface="+mn-lt"/>
                          <a:ea typeface="+mn-ea"/>
                          <a:cs typeface="+mn-cs"/>
                        </a:rPr>
                        <a:t>PRL 118 (2017)</a:t>
                      </a:r>
                      <a:endParaRPr lang="da-DK" sz="2000" b="0" i="0" u="none" strike="noStrike" dirty="0">
                        <a:solidFill>
                          <a:schemeClr val="tx1"/>
                        </a:solidFill>
                        <a:latin typeface="+mn-lt"/>
                      </a:endParaRPr>
                    </a:p>
                  </a:txBody>
                  <a:tcPr marL="9525" marR="9525" marT="9525" marB="0" anchor="b">
                    <a:solidFill>
                      <a:schemeClr val="bg1"/>
                    </a:solidFill>
                  </a:tcPr>
                </a:tc>
                <a:tc>
                  <a:txBody>
                    <a:bodyPr/>
                    <a:lstStyle/>
                    <a:p>
                      <a:pPr algn="ctr" fontAlgn="b"/>
                      <a:r>
                        <a:rPr lang="es-ES" sz="2200" u="none" strike="noStrike" dirty="0" smtClean="0">
                          <a:latin typeface="+mn-lt"/>
                        </a:rPr>
                        <a:t>SM</a:t>
                      </a:r>
                      <a:endParaRPr lang="es-ES" sz="2200" b="0" i="0" u="none" strike="noStrike" dirty="0">
                        <a:solidFill>
                          <a:schemeClr val="tx1"/>
                        </a:solidFill>
                        <a:latin typeface="+mn-lt"/>
                      </a:endParaRPr>
                    </a:p>
                  </a:txBody>
                  <a:tcPr marL="9525" marR="9525" marT="9525" marB="0" anchor="b">
                    <a:solidFill>
                      <a:schemeClr val="bg1"/>
                    </a:solidFill>
                  </a:tcPr>
                </a:tc>
              </a:tr>
              <a:tr h="411474">
                <a:tc>
                  <a:txBody>
                    <a:bodyPr/>
                    <a:lstStyle/>
                    <a:p>
                      <a:pPr algn="ctr" fontAlgn="b"/>
                      <a:r>
                        <a:rPr lang="es-ES" sz="2200" u="none" strike="noStrike" dirty="0" smtClean="0">
                          <a:latin typeface="+mn-lt"/>
                        </a:rPr>
                        <a:t>410 e</a:t>
                      </a:r>
                      <a:r>
                        <a:rPr lang="es-ES" sz="2200" u="none" strike="noStrike" baseline="30000" dirty="0" smtClean="0">
                          <a:latin typeface="+mn-lt"/>
                        </a:rPr>
                        <a:t>2</a:t>
                      </a:r>
                      <a:r>
                        <a:rPr lang="es-ES" sz="2200" u="none" strike="noStrike" dirty="0" smtClean="0">
                          <a:latin typeface="+mn-lt"/>
                        </a:rPr>
                        <a:t>fm</a:t>
                      </a:r>
                      <a:r>
                        <a:rPr lang="es-ES" sz="2200" u="none" strike="noStrike" baseline="30000" dirty="0" smtClean="0">
                          <a:latin typeface="+mn-lt"/>
                        </a:rPr>
                        <a:t>4</a:t>
                      </a:r>
                      <a:endParaRPr lang="es-ES" sz="2200" b="0" i="0" u="none" strike="noStrike" dirty="0">
                        <a:solidFill>
                          <a:schemeClr val="tx1"/>
                        </a:solidFill>
                        <a:latin typeface="+mn-lt"/>
                      </a:endParaRPr>
                    </a:p>
                  </a:txBody>
                  <a:tcPr marL="9525" marR="9525" marT="9525" marB="0" anchor="b">
                    <a:solidFill>
                      <a:schemeClr val="bg1"/>
                    </a:solidFill>
                  </a:tcPr>
                </a:tc>
                <a:tc>
                  <a:txBody>
                    <a:bodyPr/>
                    <a:lstStyle/>
                    <a:p>
                      <a:pPr marL="0" marR="0" indent="0" algn="ctr" defTabSz="4397807" rtl="0" eaLnBrk="1" fontAlgn="b" latinLnBrk="0" hangingPunct="1">
                        <a:lnSpc>
                          <a:spcPct val="100000"/>
                        </a:lnSpc>
                        <a:spcBef>
                          <a:spcPts val="0"/>
                        </a:spcBef>
                        <a:spcAft>
                          <a:spcPts val="0"/>
                        </a:spcAft>
                        <a:buClrTx/>
                        <a:buSzTx/>
                        <a:buFontTx/>
                        <a:buNone/>
                        <a:tabLst/>
                        <a:defRPr/>
                      </a:pPr>
                      <a:r>
                        <a:rPr lang="da-DK" sz="2200" u="none" strike="noStrike" dirty="0" smtClean="0">
                          <a:latin typeface="+mn-lt"/>
                        </a:rPr>
                        <a:t>A. Gargano in</a:t>
                      </a:r>
                      <a:r>
                        <a:rPr lang="da-DK" sz="2000" u="none" strike="noStrike" baseline="0" dirty="0" smtClean="0">
                          <a:solidFill>
                            <a:schemeClr val="tx1"/>
                          </a:solidFill>
                          <a:latin typeface="+mn-lt"/>
                        </a:rPr>
                        <a:t> </a:t>
                      </a:r>
                      <a:r>
                        <a:rPr lang="es-ES" sz="2000" kern="1200" dirty="0" smtClean="0">
                          <a:solidFill>
                            <a:schemeClr val="tx1"/>
                          </a:solidFill>
                          <a:latin typeface="+mn-lt"/>
                          <a:ea typeface="+mn-ea"/>
                          <a:cs typeface="+mn-cs"/>
                        </a:rPr>
                        <a:t>PRL 118 (2017)</a:t>
                      </a:r>
                      <a:endParaRPr lang="da-DK" sz="2000" b="0" i="0" u="none" strike="noStrike" dirty="0" smtClean="0">
                        <a:solidFill>
                          <a:schemeClr val="tx1"/>
                        </a:solidFill>
                        <a:latin typeface="+mn-lt"/>
                      </a:endParaRPr>
                    </a:p>
                  </a:txBody>
                  <a:tcPr marL="9525" marR="9525" marT="9525" marB="0" anchor="b">
                    <a:solidFill>
                      <a:schemeClr val="bg1"/>
                    </a:solidFill>
                  </a:tcPr>
                </a:tc>
                <a:tc>
                  <a:txBody>
                    <a:bodyPr/>
                    <a:lstStyle/>
                    <a:p>
                      <a:pPr algn="ctr" fontAlgn="b"/>
                      <a:r>
                        <a:rPr lang="es-ES" sz="2200" u="none" strike="noStrike" dirty="0" smtClean="0">
                          <a:latin typeface="+mn-lt"/>
                        </a:rPr>
                        <a:t>SM</a:t>
                      </a:r>
                      <a:endParaRPr lang="es-ES" sz="2200" b="0" i="0" u="none" strike="noStrike" dirty="0">
                        <a:solidFill>
                          <a:schemeClr val="tx1"/>
                        </a:solidFill>
                        <a:latin typeface="+mn-lt"/>
                      </a:endParaRPr>
                    </a:p>
                  </a:txBody>
                  <a:tcPr marL="9525" marR="9525" marT="9525" marB="0" anchor="b">
                    <a:solidFill>
                      <a:schemeClr val="bg1"/>
                    </a:solidFill>
                  </a:tcPr>
                </a:tc>
              </a:tr>
            </a:tbl>
          </a:graphicData>
        </a:graphic>
      </p:graphicFrame>
    </p:spTree>
  </p:cSld>
  <p:clrMapOvr>
    <a:masterClrMapping/>
  </p:clrMapOvr>
  <p:transition spd="med">
    <p:pull dir="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Grp="1" noChangeArrowheads="1"/>
          </p:cNvSpPr>
          <p:nvPr>
            <p:ph type="title"/>
          </p:nvPr>
        </p:nvSpPr>
        <p:spPr/>
        <p:txBody>
          <a:bodyPr/>
          <a:lstStyle/>
          <a:p>
            <a:pPr eaLnBrk="1" hangingPunct="1"/>
            <a:r>
              <a:rPr lang="en-US" smtClean="0">
                <a:ea typeface="ＭＳ Ｐゴシック" pitchFamily="34" charset="-128"/>
              </a:rPr>
              <a:t>Weisskopf estimates</a:t>
            </a:r>
            <a:endParaRPr lang="en-GB" smtClean="0">
              <a:ea typeface="ＭＳ Ｐゴシック" pitchFamily="34" charset="-128"/>
            </a:endParaRPr>
          </a:p>
        </p:txBody>
      </p:sp>
      <p:pic>
        <p:nvPicPr>
          <p:cNvPr id="21509" name="Picture 5" descr="Weisskopf-table"/>
          <p:cNvPicPr>
            <a:picLocks noChangeAspect="1" noChangeArrowheads="1"/>
          </p:cNvPicPr>
          <p:nvPr/>
        </p:nvPicPr>
        <p:blipFill>
          <a:blip r:embed="rId3" cstate="print"/>
          <a:srcRect t="17569"/>
          <a:stretch>
            <a:fillRect/>
          </a:stretch>
        </p:blipFill>
        <p:spPr bwMode="auto">
          <a:xfrm>
            <a:off x="5010150" y="1539875"/>
            <a:ext cx="4133850" cy="2979738"/>
          </a:xfrm>
          <a:prstGeom prst="rect">
            <a:avLst/>
          </a:prstGeom>
          <a:noFill/>
          <a:ln w="9525">
            <a:noFill/>
            <a:miter lim="800000"/>
            <a:headEnd/>
            <a:tailEnd/>
          </a:ln>
        </p:spPr>
      </p:pic>
      <p:sp>
        <p:nvSpPr>
          <p:cNvPr id="21510" name="Text Box 6"/>
          <p:cNvSpPr txBox="1">
            <a:spLocks noChangeArrowheads="1"/>
          </p:cNvSpPr>
          <p:nvPr/>
        </p:nvSpPr>
        <p:spPr bwMode="auto">
          <a:xfrm>
            <a:off x="5010150" y="1069975"/>
            <a:ext cx="3911600" cy="461963"/>
          </a:xfrm>
          <a:prstGeom prst="rect">
            <a:avLst/>
          </a:prstGeom>
          <a:noFill/>
          <a:ln w="9525">
            <a:noFill/>
            <a:miter lim="800000"/>
            <a:headEnd/>
            <a:tailEnd/>
          </a:ln>
        </p:spPr>
        <p:txBody>
          <a:bodyPr>
            <a:spAutoFit/>
          </a:bodyPr>
          <a:lstStyle/>
          <a:p>
            <a:pPr algn="ctr">
              <a:spcBef>
                <a:spcPct val="50000"/>
              </a:spcBef>
            </a:pPr>
            <a:r>
              <a:rPr lang="en-US"/>
              <a:t>T</a:t>
            </a:r>
            <a:r>
              <a:rPr lang="en-US" baseline="-25000"/>
              <a:t>½</a:t>
            </a:r>
            <a:r>
              <a:rPr lang="en-US"/>
              <a:t> in s for E</a:t>
            </a:r>
            <a:r>
              <a:rPr lang="en-US" baseline="-25000">
                <a:latin typeface="Symbol" pitchFamily="18" charset="2"/>
              </a:rPr>
              <a:t>g</a:t>
            </a:r>
            <a:r>
              <a:rPr lang="en-US"/>
              <a:t> in keV</a:t>
            </a:r>
          </a:p>
        </p:txBody>
      </p:sp>
      <p:pic>
        <p:nvPicPr>
          <p:cNvPr id="21511" name="Picture 5"/>
          <p:cNvPicPr>
            <a:picLocks noChangeAspect="1"/>
          </p:cNvPicPr>
          <p:nvPr/>
        </p:nvPicPr>
        <p:blipFill>
          <a:blip r:embed="rId4" cstate="print"/>
          <a:srcRect/>
          <a:stretch>
            <a:fillRect/>
          </a:stretch>
        </p:blipFill>
        <p:spPr bwMode="auto">
          <a:xfrm>
            <a:off x="30163" y="1508125"/>
            <a:ext cx="4967287" cy="3019425"/>
          </a:xfrm>
          <a:prstGeom prst="rect">
            <a:avLst/>
          </a:prstGeom>
          <a:noFill/>
          <a:ln w="9525">
            <a:noFill/>
            <a:miter lim="800000"/>
            <a:headEnd/>
            <a:tailEnd/>
          </a:ln>
        </p:spPr>
      </p:pic>
      <p:sp>
        <p:nvSpPr>
          <p:cNvPr id="21512" name="Rectangle 6"/>
          <p:cNvSpPr>
            <a:spLocks noChangeArrowheads="1"/>
          </p:cNvSpPr>
          <p:nvPr/>
        </p:nvSpPr>
        <p:spPr bwMode="auto">
          <a:xfrm>
            <a:off x="223838" y="1069975"/>
            <a:ext cx="2514600" cy="461963"/>
          </a:xfrm>
          <a:prstGeom prst="rect">
            <a:avLst/>
          </a:prstGeom>
          <a:noFill/>
          <a:ln w="9525">
            <a:noFill/>
            <a:miter lim="800000"/>
            <a:headEnd/>
            <a:tailEnd/>
          </a:ln>
        </p:spPr>
        <p:txBody>
          <a:bodyPr wrap="none">
            <a:spAutoFit/>
          </a:bodyPr>
          <a:lstStyle/>
          <a:p>
            <a:pPr algn="ctr">
              <a:spcBef>
                <a:spcPct val="50000"/>
              </a:spcBef>
            </a:pPr>
            <a:r>
              <a:rPr lang="en-US"/>
              <a:t>E</a:t>
            </a:r>
            <a:r>
              <a:rPr lang="en-US" baseline="-25000">
                <a:latin typeface="Symbol" pitchFamily="18" charset="2"/>
              </a:rPr>
              <a:t>g</a:t>
            </a:r>
            <a:r>
              <a:rPr lang="en-US"/>
              <a:t> in MeV, λ in s</a:t>
            </a:r>
            <a:r>
              <a:rPr lang="en-US" baseline="30000"/>
              <a:t>-1</a:t>
            </a:r>
          </a:p>
        </p:txBody>
      </p:sp>
      <p:graphicFrame>
        <p:nvGraphicFramePr>
          <p:cNvPr id="21506" name="Object 2"/>
          <p:cNvGraphicFramePr>
            <a:graphicFrameLocks noChangeAspect="1"/>
          </p:cNvGraphicFramePr>
          <p:nvPr/>
        </p:nvGraphicFramePr>
        <p:xfrm>
          <a:off x="414338" y="4564063"/>
          <a:ext cx="3678237" cy="2017712"/>
        </p:xfrm>
        <a:graphic>
          <a:graphicData uri="http://schemas.openxmlformats.org/presentationml/2006/ole">
            <p:oleObj spid="_x0000_s3115" name="Equation" r:id="rId5" imgW="1991850" imgH="1090670" progId="">
              <p:embed/>
            </p:oleObj>
          </a:graphicData>
        </a:graphic>
      </p:graphicFrame>
      <p:graphicFrame>
        <p:nvGraphicFramePr>
          <p:cNvPr id="21507" name="Object 3"/>
          <p:cNvGraphicFramePr>
            <a:graphicFrameLocks noChangeAspect="1"/>
          </p:cNvGraphicFramePr>
          <p:nvPr/>
        </p:nvGraphicFramePr>
        <p:xfrm>
          <a:off x="5057775" y="4564063"/>
          <a:ext cx="3162300" cy="1970087"/>
        </p:xfrm>
        <a:graphic>
          <a:graphicData uri="http://schemas.openxmlformats.org/presentationml/2006/ole">
            <p:oleObj spid="_x0000_s3116" name="Equation" r:id="rId6" imgW="1714225" imgH="1066433" progId="">
              <p:embed/>
            </p:oleObj>
          </a:graphicData>
        </a:graphic>
      </p:graphicFrame>
      <p:sp>
        <p:nvSpPr>
          <p:cNvPr id="21513" name="Rectangle 11"/>
          <p:cNvSpPr>
            <a:spLocks noChangeArrowheads="1"/>
          </p:cNvSpPr>
          <p:nvPr/>
        </p:nvSpPr>
        <p:spPr bwMode="auto">
          <a:xfrm>
            <a:off x="376238" y="4586288"/>
            <a:ext cx="8113712" cy="1974850"/>
          </a:xfrm>
          <a:prstGeom prst="rect">
            <a:avLst/>
          </a:prstGeom>
          <a:noFill/>
          <a:ln w="12700">
            <a:solidFill>
              <a:srgbClr val="FF0000"/>
            </a:solidFill>
            <a:round/>
            <a:headEnd/>
            <a:tailEnd/>
          </a:ln>
        </p:spPr>
        <p:txBody>
          <a:bodyPr/>
          <a:lstStyle/>
          <a:p>
            <a:pPr>
              <a:lnSpc>
                <a:spcPct val="90000"/>
              </a:lnSpc>
              <a:spcBef>
                <a:spcPct val="20000"/>
              </a:spcBef>
              <a:buClr>
                <a:schemeClr val="accent2"/>
              </a:buClr>
              <a:buFont typeface="Wingdings" pitchFamily="2" charset="2"/>
              <a:buChar char="ü"/>
            </a:pPr>
            <a:endParaRPr lang="en-US" b="1"/>
          </a:p>
        </p:txBody>
      </p:sp>
    </p:spTree>
  </p:cSld>
  <p:clrMapOvr>
    <a:masterClrMapping/>
  </p:clrMapOvr>
  <p:transition spd="med">
    <p:pull dir="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
          <p:cNvSpPr>
            <a:spLocks/>
          </p:cNvSpPr>
          <p:nvPr/>
        </p:nvSpPr>
        <p:spPr bwMode="auto">
          <a:xfrm>
            <a:off x="462410" y="692696"/>
            <a:ext cx="8574086" cy="5795963"/>
          </a:xfrm>
          <a:custGeom>
            <a:avLst/>
            <a:gdLst>
              <a:gd name="T0" fmla="*/ 114 w 5401"/>
              <a:gd name="T1" fmla="*/ 3651 h 3651"/>
              <a:gd name="T2" fmla="*/ 402 w 5401"/>
              <a:gd name="T3" fmla="*/ 3561 h 3651"/>
              <a:gd name="T4" fmla="*/ 792 w 5401"/>
              <a:gd name="T5" fmla="*/ 3375 h 3651"/>
              <a:gd name="T6" fmla="*/ 1272 w 5401"/>
              <a:gd name="T7" fmla="*/ 3141 h 3651"/>
              <a:gd name="T8" fmla="*/ 1626 w 5401"/>
              <a:gd name="T9" fmla="*/ 2997 h 3651"/>
              <a:gd name="T10" fmla="*/ 2130 w 5401"/>
              <a:gd name="T11" fmla="*/ 2799 h 3651"/>
              <a:gd name="T12" fmla="*/ 2406 w 5401"/>
              <a:gd name="T13" fmla="*/ 2679 h 3651"/>
              <a:gd name="T14" fmla="*/ 2514 w 5401"/>
              <a:gd name="T15" fmla="*/ 2523 h 3651"/>
              <a:gd name="T16" fmla="*/ 2592 w 5401"/>
              <a:gd name="T17" fmla="*/ 2373 h 3651"/>
              <a:gd name="T18" fmla="*/ 2748 w 5401"/>
              <a:gd name="T19" fmla="*/ 2301 h 3651"/>
              <a:gd name="T20" fmla="*/ 3204 w 5401"/>
              <a:gd name="T21" fmla="*/ 2277 h 3651"/>
              <a:gd name="T22" fmla="*/ 3618 w 5401"/>
              <a:gd name="T23" fmla="*/ 2187 h 3651"/>
              <a:gd name="T24" fmla="*/ 3774 w 5401"/>
              <a:gd name="T25" fmla="*/ 2097 h 3651"/>
              <a:gd name="T26" fmla="*/ 3858 w 5401"/>
              <a:gd name="T27" fmla="*/ 1971 h 3651"/>
              <a:gd name="T28" fmla="*/ 3906 w 5401"/>
              <a:gd name="T29" fmla="*/ 1845 h 3651"/>
              <a:gd name="T30" fmla="*/ 4002 w 5401"/>
              <a:gd name="T31" fmla="*/ 1761 h 3651"/>
              <a:gd name="T32" fmla="*/ 4182 w 5401"/>
              <a:gd name="T33" fmla="*/ 1731 h 3651"/>
              <a:gd name="T34" fmla="*/ 4632 w 5401"/>
              <a:gd name="T35" fmla="*/ 1653 h 3651"/>
              <a:gd name="T36" fmla="*/ 4854 w 5401"/>
              <a:gd name="T37" fmla="*/ 1611 h 3651"/>
              <a:gd name="T38" fmla="*/ 5244 w 5401"/>
              <a:gd name="T39" fmla="*/ 1497 h 3651"/>
              <a:gd name="T40" fmla="*/ 5347 w 5401"/>
              <a:gd name="T41" fmla="*/ 1427 h 3651"/>
              <a:gd name="T42" fmla="*/ 5377 w 5401"/>
              <a:gd name="T43" fmla="*/ 1139 h 3651"/>
              <a:gd name="T44" fmla="*/ 5377 w 5401"/>
              <a:gd name="T45" fmla="*/ 695 h 3651"/>
              <a:gd name="T46" fmla="*/ 5377 w 5401"/>
              <a:gd name="T47" fmla="*/ 275 h 3651"/>
              <a:gd name="T48" fmla="*/ 5316 w 5401"/>
              <a:gd name="T49" fmla="*/ 15 h 3651"/>
              <a:gd name="T50" fmla="*/ 4866 w 5401"/>
              <a:gd name="T51" fmla="*/ 183 h 3651"/>
              <a:gd name="T52" fmla="*/ 4596 w 5401"/>
              <a:gd name="T53" fmla="*/ 339 h 3651"/>
              <a:gd name="T54" fmla="*/ 4188 w 5401"/>
              <a:gd name="T55" fmla="*/ 573 h 3651"/>
              <a:gd name="T56" fmla="*/ 3987 w 5401"/>
              <a:gd name="T57" fmla="*/ 673 h 3651"/>
              <a:gd name="T58" fmla="*/ 3651 w 5401"/>
              <a:gd name="T59" fmla="*/ 857 h 3651"/>
              <a:gd name="T60" fmla="*/ 3246 w 5401"/>
              <a:gd name="T61" fmla="*/ 1059 h 3651"/>
              <a:gd name="T62" fmla="*/ 3072 w 5401"/>
              <a:gd name="T63" fmla="*/ 1131 h 3651"/>
              <a:gd name="T64" fmla="*/ 2814 w 5401"/>
              <a:gd name="T65" fmla="*/ 1239 h 3651"/>
              <a:gd name="T66" fmla="*/ 2700 w 5401"/>
              <a:gd name="T67" fmla="*/ 1317 h 3651"/>
              <a:gd name="T68" fmla="*/ 2467 w 5401"/>
              <a:gd name="T69" fmla="*/ 1473 h 3651"/>
              <a:gd name="T70" fmla="*/ 2286 w 5401"/>
              <a:gd name="T71" fmla="*/ 1599 h 3651"/>
              <a:gd name="T72" fmla="*/ 2139 w 5401"/>
              <a:gd name="T73" fmla="*/ 1713 h 3651"/>
              <a:gd name="T74" fmla="*/ 1923 w 5401"/>
              <a:gd name="T75" fmla="*/ 1857 h 3651"/>
              <a:gd name="T76" fmla="*/ 1723 w 5401"/>
              <a:gd name="T77" fmla="*/ 1977 h 3651"/>
              <a:gd name="T78" fmla="*/ 1555 w 5401"/>
              <a:gd name="T79" fmla="*/ 2113 h 3651"/>
              <a:gd name="T80" fmla="*/ 1355 w 5401"/>
              <a:gd name="T81" fmla="*/ 2281 h 3651"/>
              <a:gd name="T82" fmla="*/ 1099 w 5401"/>
              <a:gd name="T83" fmla="*/ 2505 h 3651"/>
              <a:gd name="T84" fmla="*/ 867 w 5401"/>
              <a:gd name="T85" fmla="*/ 2665 h 3651"/>
              <a:gd name="T86" fmla="*/ 659 w 5401"/>
              <a:gd name="T87" fmla="*/ 2873 h 3651"/>
              <a:gd name="T88" fmla="*/ 491 w 5401"/>
              <a:gd name="T89" fmla="*/ 3017 h 3651"/>
              <a:gd name="T90" fmla="*/ 227 w 5401"/>
              <a:gd name="T91" fmla="*/ 3305 h 3651"/>
              <a:gd name="T92" fmla="*/ 19 w 5401"/>
              <a:gd name="T93" fmla="*/ 3587 h 3651"/>
              <a:gd name="T94" fmla="*/ 114 w 5401"/>
              <a:gd name="T95" fmla="*/ 3651 h 36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01"/>
              <a:gd name="T145" fmla="*/ 0 h 3651"/>
              <a:gd name="T146" fmla="*/ 5401 w 5401"/>
              <a:gd name="T147" fmla="*/ 3651 h 36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01" h="3651">
                <a:moveTo>
                  <a:pt x="114" y="3651"/>
                </a:moveTo>
                <a:cubicBezTo>
                  <a:pt x="180" y="3650"/>
                  <a:pt x="289" y="3607"/>
                  <a:pt x="402" y="3561"/>
                </a:cubicBezTo>
                <a:cubicBezTo>
                  <a:pt x="515" y="3515"/>
                  <a:pt x="647" y="3445"/>
                  <a:pt x="792" y="3375"/>
                </a:cubicBezTo>
                <a:cubicBezTo>
                  <a:pt x="937" y="3305"/>
                  <a:pt x="1133" y="3204"/>
                  <a:pt x="1272" y="3141"/>
                </a:cubicBezTo>
                <a:cubicBezTo>
                  <a:pt x="1411" y="3078"/>
                  <a:pt x="1483" y="3054"/>
                  <a:pt x="1626" y="2997"/>
                </a:cubicBezTo>
                <a:cubicBezTo>
                  <a:pt x="1769" y="2940"/>
                  <a:pt x="2000" y="2852"/>
                  <a:pt x="2130" y="2799"/>
                </a:cubicBezTo>
                <a:cubicBezTo>
                  <a:pt x="2260" y="2746"/>
                  <a:pt x="2342" y="2725"/>
                  <a:pt x="2406" y="2679"/>
                </a:cubicBezTo>
                <a:cubicBezTo>
                  <a:pt x="2470" y="2633"/>
                  <a:pt x="2483" y="2574"/>
                  <a:pt x="2514" y="2523"/>
                </a:cubicBezTo>
                <a:cubicBezTo>
                  <a:pt x="2545" y="2472"/>
                  <a:pt x="2553" y="2410"/>
                  <a:pt x="2592" y="2373"/>
                </a:cubicBezTo>
                <a:cubicBezTo>
                  <a:pt x="2631" y="2336"/>
                  <a:pt x="2646" y="2317"/>
                  <a:pt x="2748" y="2301"/>
                </a:cubicBezTo>
                <a:cubicBezTo>
                  <a:pt x="2850" y="2285"/>
                  <a:pt x="3059" y="2296"/>
                  <a:pt x="3204" y="2277"/>
                </a:cubicBezTo>
                <a:cubicBezTo>
                  <a:pt x="3349" y="2258"/>
                  <a:pt x="3523" y="2217"/>
                  <a:pt x="3618" y="2187"/>
                </a:cubicBezTo>
                <a:cubicBezTo>
                  <a:pt x="3713" y="2157"/>
                  <a:pt x="3734" y="2133"/>
                  <a:pt x="3774" y="2097"/>
                </a:cubicBezTo>
                <a:cubicBezTo>
                  <a:pt x="3814" y="2061"/>
                  <a:pt x="3836" y="2013"/>
                  <a:pt x="3858" y="1971"/>
                </a:cubicBezTo>
                <a:cubicBezTo>
                  <a:pt x="3880" y="1929"/>
                  <a:pt x="3882" y="1880"/>
                  <a:pt x="3906" y="1845"/>
                </a:cubicBezTo>
                <a:cubicBezTo>
                  <a:pt x="3930" y="1810"/>
                  <a:pt x="3956" y="1780"/>
                  <a:pt x="4002" y="1761"/>
                </a:cubicBezTo>
                <a:cubicBezTo>
                  <a:pt x="4048" y="1742"/>
                  <a:pt x="4077" y="1749"/>
                  <a:pt x="4182" y="1731"/>
                </a:cubicBezTo>
                <a:cubicBezTo>
                  <a:pt x="4287" y="1713"/>
                  <a:pt x="4520" y="1673"/>
                  <a:pt x="4632" y="1653"/>
                </a:cubicBezTo>
                <a:cubicBezTo>
                  <a:pt x="4744" y="1633"/>
                  <a:pt x="4752" y="1637"/>
                  <a:pt x="4854" y="1611"/>
                </a:cubicBezTo>
                <a:cubicBezTo>
                  <a:pt x="4956" y="1585"/>
                  <a:pt x="5162" y="1528"/>
                  <a:pt x="5244" y="1497"/>
                </a:cubicBezTo>
                <a:cubicBezTo>
                  <a:pt x="5326" y="1466"/>
                  <a:pt x="5325" y="1487"/>
                  <a:pt x="5347" y="1427"/>
                </a:cubicBezTo>
                <a:cubicBezTo>
                  <a:pt x="5369" y="1367"/>
                  <a:pt x="5372" y="1261"/>
                  <a:pt x="5377" y="1139"/>
                </a:cubicBezTo>
                <a:cubicBezTo>
                  <a:pt x="5382" y="1017"/>
                  <a:pt x="5377" y="839"/>
                  <a:pt x="5377" y="695"/>
                </a:cubicBezTo>
                <a:cubicBezTo>
                  <a:pt x="5377" y="551"/>
                  <a:pt x="5387" y="388"/>
                  <a:pt x="5377" y="275"/>
                </a:cubicBezTo>
                <a:cubicBezTo>
                  <a:pt x="5367" y="162"/>
                  <a:pt x="5401" y="30"/>
                  <a:pt x="5316" y="15"/>
                </a:cubicBezTo>
                <a:cubicBezTo>
                  <a:pt x="5231" y="0"/>
                  <a:pt x="4986" y="129"/>
                  <a:pt x="4866" y="183"/>
                </a:cubicBezTo>
                <a:cubicBezTo>
                  <a:pt x="4746" y="237"/>
                  <a:pt x="4709" y="274"/>
                  <a:pt x="4596" y="339"/>
                </a:cubicBezTo>
                <a:cubicBezTo>
                  <a:pt x="4483" y="404"/>
                  <a:pt x="4289" y="517"/>
                  <a:pt x="4188" y="573"/>
                </a:cubicBezTo>
                <a:cubicBezTo>
                  <a:pt x="4087" y="629"/>
                  <a:pt x="4076" y="626"/>
                  <a:pt x="3987" y="673"/>
                </a:cubicBezTo>
                <a:cubicBezTo>
                  <a:pt x="3898" y="720"/>
                  <a:pt x="3775" y="793"/>
                  <a:pt x="3651" y="857"/>
                </a:cubicBezTo>
                <a:cubicBezTo>
                  <a:pt x="3527" y="921"/>
                  <a:pt x="3342" y="1013"/>
                  <a:pt x="3246" y="1059"/>
                </a:cubicBezTo>
                <a:cubicBezTo>
                  <a:pt x="3150" y="1105"/>
                  <a:pt x="3144" y="1101"/>
                  <a:pt x="3072" y="1131"/>
                </a:cubicBezTo>
                <a:cubicBezTo>
                  <a:pt x="3000" y="1161"/>
                  <a:pt x="2876" y="1208"/>
                  <a:pt x="2814" y="1239"/>
                </a:cubicBezTo>
                <a:cubicBezTo>
                  <a:pt x="2752" y="1270"/>
                  <a:pt x="2758" y="1278"/>
                  <a:pt x="2700" y="1317"/>
                </a:cubicBezTo>
                <a:cubicBezTo>
                  <a:pt x="2642" y="1356"/>
                  <a:pt x="2536" y="1426"/>
                  <a:pt x="2467" y="1473"/>
                </a:cubicBezTo>
                <a:cubicBezTo>
                  <a:pt x="2398" y="1520"/>
                  <a:pt x="2341" y="1559"/>
                  <a:pt x="2286" y="1599"/>
                </a:cubicBezTo>
                <a:cubicBezTo>
                  <a:pt x="2231" y="1639"/>
                  <a:pt x="2199" y="1670"/>
                  <a:pt x="2139" y="1713"/>
                </a:cubicBezTo>
                <a:cubicBezTo>
                  <a:pt x="2079" y="1756"/>
                  <a:pt x="1992" y="1813"/>
                  <a:pt x="1923" y="1857"/>
                </a:cubicBezTo>
                <a:cubicBezTo>
                  <a:pt x="1854" y="1901"/>
                  <a:pt x="1784" y="1934"/>
                  <a:pt x="1723" y="1977"/>
                </a:cubicBezTo>
                <a:cubicBezTo>
                  <a:pt x="1662" y="2020"/>
                  <a:pt x="1616" y="2062"/>
                  <a:pt x="1555" y="2113"/>
                </a:cubicBezTo>
                <a:cubicBezTo>
                  <a:pt x="1494" y="2164"/>
                  <a:pt x="1431" y="2216"/>
                  <a:pt x="1355" y="2281"/>
                </a:cubicBezTo>
                <a:cubicBezTo>
                  <a:pt x="1279" y="2346"/>
                  <a:pt x="1180" y="2441"/>
                  <a:pt x="1099" y="2505"/>
                </a:cubicBezTo>
                <a:cubicBezTo>
                  <a:pt x="1018" y="2569"/>
                  <a:pt x="940" y="2604"/>
                  <a:pt x="867" y="2665"/>
                </a:cubicBezTo>
                <a:cubicBezTo>
                  <a:pt x="794" y="2726"/>
                  <a:pt x="722" y="2814"/>
                  <a:pt x="659" y="2873"/>
                </a:cubicBezTo>
                <a:cubicBezTo>
                  <a:pt x="596" y="2932"/>
                  <a:pt x="563" y="2945"/>
                  <a:pt x="491" y="3017"/>
                </a:cubicBezTo>
                <a:cubicBezTo>
                  <a:pt x="419" y="3089"/>
                  <a:pt x="306" y="3210"/>
                  <a:pt x="227" y="3305"/>
                </a:cubicBezTo>
                <a:cubicBezTo>
                  <a:pt x="148" y="3400"/>
                  <a:pt x="38" y="3529"/>
                  <a:pt x="19" y="3587"/>
                </a:cubicBezTo>
                <a:cubicBezTo>
                  <a:pt x="0" y="3645"/>
                  <a:pt x="94" y="3638"/>
                  <a:pt x="114" y="3651"/>
                </a:cubicBezTo>
                <a:close/>
              </a:path>
            </a:pathLst>
          </a:custGeom>
          <a:ln>
            <a:headEnd/>
            <a:tailEnd/>
          </a:ln>
        </p:spPr>
        <p:style>
          <a:lnRef idx="1">
            <a:schemeClr val="accent1"/>
          </a:lnRef>
          <a:fillRef idx="2">
            <a:schemeClr val="accent1"/>
          </a:fillRef>
          <a:effectRef idx="1">
            <a:schemeClr val="accent1"/>
          </a:effectRef>
          <a:fontRef idx="minor">
            <a:schemeClr val="dk1"/>
          </a:fontRef>
        </p:style>
        <p:txBody>
          <a:bodyPr/>
          <a:lstStyle/>
          <a:p>
            <a:endParaRPr lang="en-US"/>
          </a:p>
        </p:txBody>
      </p:sp>
      <p:pic>
        <p:nvPicPr>
          <p:cNvPr id="21" name="Picture 5" descr="chartofnuclides2003"/>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xmlns="" val="0"/>
              </a:ext>
            </a:extLst>
          </a:blip>
          <a:srcRect l="17723" t="24173" r="17122" b="17577"/>
          <a:stretch/>
        </p:blipFill>
        <p:spPr bwMode="auto">
          <a:xfrm>
            <a:off x="395536" y="1460281"/>
            <a:ext cx="8496361" cy="5286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txBox="1">
            <a:spLocks noChangeArrowheads="1"/>
          </p:cNvSpPr>
          <p:nvPr/>
        </p:nvSpPr>
        <p:spPr>
          <a:xfrm>
            <a:off x="1393899" y="58267"/>
            <a:ext cx="6994525" cy="706437"/>
          </a:xfrm>
          <a:prstGeom prst="rect">
            <a:avLst/>
          </a:prstGeom>
        </p:spPr>
        <p:txBody>
          <a:bodyPr/>
          <a:lstStyle/>
          <a:p>
            <a:pPr algn="ctr" eaLnBrk="0" hangingPunct="0">
              <a:defRPr/>
            </a:pPr>
            <a:r>
              <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rPr>
              <a:t>General </a:t>
            </a: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4000" b="1" i="0" u="none" strike="noStrike" kern="0" cap="none" spc="0" normalizeH="0" baseline="0" noProof="0" dirty="0" smtClean="0">
              <a:ln>
                <a:noFill/>
              </a:ln>
              <a:solidFill>
                <a:srgbClr val="000099"/>
              </a:solidFill>
              <a:effectLst>
                <a:outerShdw blurRad="38100" dist="38100" dir="2700000" algn="tl">
                  <a:srgbClr val="C0C0C0"/>
                </a:outerShdw>
              </a:effectLst>
              <a:uLnTx/>
              <a:uFillTx/>
              <a:latin typeface="+mj-lt"/>
              <a:ea typeface="+mj-ea"/>
              <a:cs typeface="+mj-cs"/>
            </a:endParaRPr>
          </a:p>
        </p:txBody>
      </p:sp>
      <p:sp>
        <p:nvSpPr>
          <p:cNvPr id="4" name="3 CuadroTexto"/>
          <p:cNvSpPr txBox="1"/>
          <p:nvPr/>
        </p:nvSpPr>
        <p:spPr>
          <a:xfrm>
            <a:off x="1259632" y="1988840"/>
            <a:ext cx="264816" cy="646331"/>
          </a:xfrm>
          <a:prstGeom prst="rect">
            <a:avLst/>
          </a:prstGeom>
          <a:noFill/>
        </p:spPr>
        <p:txBody>
          <a:bodyPr wrap="none" rtlCol="0">
            <a:spAutoFit/>
          </a:bodyPr>
          <a:lstStyle/>
          <a:p>
            <a:pPr>
              <a:buFont typeface="Arial" pitchFamily="34" charset="0"/>
              <a:buChar char="•"/>
            </a:pPr>
            <a:endParaRPr lang="es-ES" dirty="0" smtClean="0"/>
          </a:p>
          <a:p>
            <a:pPr>
              <a:buFont typeface="Arial" pitchFamily="34" charset="0"/>
              <a:buChar char="•"/>
            </a:pPr>
            <a:endParaRPr lang="es-ES" dirty="0"/>
          </a:p>
        </p:txBody>
      </p:sp>
      <p:sp>
        <p:nvSpPr>
          <p:cNvPr id="24"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 </a:t>
            </a:r>
          </a:p>
        </p:txBody>
      </p:sp>
      <p:sp>
        <p:nvSpPr>
          <p:cNvPr id="25" name="30 Marcador de número de diapositiva"/>
          <p:cNvSpPr>
            <a:spLocks noGrp="1"/>
          </p:cNvSpPr>
          <p:nvPr>
            <p:ph type="sldNum" sz="quarter" idx="12"/>
          </p:nvPr>
        </p:nvSpPr>
        <p:spPr>
          <a:xfrm>
            <a:off x="8917632" y="6592267"/>
            <a:ext cx="226368" cy="365125"/>
          </a:xfrm>
        </p:spPr>
        <p:txBody>
          <a:bodyPr/>
          <a:lstStyle/>
          <a:p>
            <a:pPr>
              <a:defRPr/>
            </a:pPr>
            <a:fld id="{98A2EE96-BED7-4DAD-871F-BA89A52F8872}" type="slidenum">
              <a:rPr lang="es-ES" b="1" smtClean="0">
                <a:solidFill>
                  <a:schemeClr val="tx1"/>
                </a:solidFill>
              </a:rPr>
              <a:pPr>
                <a:defRPr/>
              </a:pPr>
              <a:t>88</a:t>
            </a:fld>
            <a:endParaRPr lang="es-ES" b="1" dirty="0">
              <a:solidFill>
                <a:schemeClr val="tx1"/>
              </a:solidFill>
            </a:endParaRPr>
          </a:p>
        </p:txBody>
      </p:sp>
      <p:pic>
        <p:nvPicPr>
          <p:cNvPr id="22" name="21 Imagen" descr="220px-Nucleus_drawing.svg.png"/>
          <p:cNvPicPr>
            <a:picLocks noChangeAspect="1"/>
          </p:cNvPicPr>
          <p:nvPr/>
        </p:nvPicPr>
        <p:blipFill>
          <a:blip r:embed="rId4" cstate="print"/>
          <a:stretch>
            <a:fillRect/>
          </a:stretch>
        </p:blipFill>
        <p:spPr>
          <a:xfrm>
            <a:off x="28228" y="1268760"/>
            <a:ext cx="2095500" cy="2095500"/>
          </a:xfrm>
          <a:prstGeom prst="rect">
            <a:avLst/>
          </a:prstGeom>
        </p:spPr>
      </p:pic>
      <p:sp>
        <p:nvSpPr>
          <p:cNvPr id="26" name="Rectangle 4"/>
          <p:cNvSpPr txBox="1">
            <a:spLocks noChangeArrowheads="1"/>
          </p:cNvSpPr>
          <p:nvPr/>
        </p:nvSpPr>
        <p:spPr bwMode="auto">
          <a:xfrm>
            <a:off x="2987824" y="764431"/>
            <a:ext cx="3240360" cy="576337"/>
          </a:xfrm>
          <a:prstGeom prst="rect">
            <a:avLst/>
          </a:prstGeom>
          <a:noFill/>
          <a:ln w="9525">
            <a:solidFill>
              <a:srgbClr val="060ABA"/>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lang="en-GB" sz="3000" b="1" kern="0" dirty="0" smtClean="0">
                <a:solidFill>
                  <a:srgbClr val="060ABA"/>
                </a:solidFill>
                <a:latin typeface="Arial" pitchFamily="34" charset="0"/>
                <a:cs typeface="Arial" pitchFamily="34" charset="0"/>
              </a:rPr>
              <a:t>Atomic Nucleus</a:t>
            </a:r>
            <a:endParaRPr kumimoji="0" lang="en-GB" sz="3000" b="1" i="0" u="none" strike="noStrike" kern="0" cap="none" spc="0" normalizeH="0" baseline="30000" noProof="0" dirty="0" smtClean="0">
              <a:ln>
                <a:noFill/>
              </a:ln>
              <a:solidFill>
                <a:srgbClr val="060ABA"/>
              </a:solidFill>
              <a:effectLst/>
              <a:uLnTx/>
              <a:uFillTx/>
              <a:latin typeface="Arial" pitchFamily="34" charset="0"/>
              <a:cs typeface="Arial"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endParaRPr kumimoji="0" lang="en-GB" sz="2400" b="1" i="0" u="none" strike="noStrike" kern="0" cap="none" spc="0" normalizeH="0" baseline="0" noProof="0" dirty="0" smtClean="0">
              <a:ln>
                <a:noFill/>
              </a:ln>
              <a:solidFill>
                <a:srgbClr val="060ABA"/>
              </a:solidFill>
              <a:effectLst>
                <a:outerShdw blurRad="38100" dist="38100" dir="2700000" algn="tl">
                  <a:srgbClr val="C0C0C0"/>
                </a:outerShdw>
              </a:effectLst>
              <a:uLnTx/>
              <a:uFillTx/>
              <a:latin typeface="+mj-lt"/>
              <a:ea typeface="+mn-ea"/>
              <a:cs typeface="+mn-cs"/>
            </a:endParaRPr>
          </a:p>
          <a:p>
            <a:pPr marL="0" marR="0" lvl="0" indent="0" algn="ctr" defTabSz="914400" rtl="0" eaLnBrk="0" fontAlgn="base" latinLnBrk="0" hangingPunct="0">
              <a:lnSpc>
                <a:spcPct val="90000"/>
              </a:lnSpc>
              <a:spcBef>
                <a:spcPct val="20000"/>
              </a:spcBef>
              <a:spcAft>
                <a:spcPct val="0"/>
              </a:spcAft>
              <a:buClrTx/>
              <a:buSzTx/>
              <a:buFontTx/>
              <a:buNone/>
              <a:tabLst/>
              <a:defRPr/>
            </a:pPr>
            <a:endParaRPr kumimoji="0" lang="es-ES" sz="2400" b="1" i="0" u="none" strike="noStrike" kern="0" cap="none" spc="0" normalizeH="0" baseline="0" noProof="0" dirty="0" smtClean="0">
              <a:ln>
                <a:noFill/>
              </a:ln>
              <a:solidFill>
                <a:srgbClr val="060ABA"/>
              </a:solidFill>
              <a:effectLst/>
              <a:uLnTx/>
              <a:uFillTx/>
              <a:latin typeface="+mn-lt"/>
              <a:ea typeface="+mn-ea"/>
              <a:cs typeface="+mn-cs"/>
            </a:endParaRPr>
          </a:p>
        </p:txBody>
      </p:sp>
      <p:sp>
        <p:nvSpPr>
          <p:cNvPr id="28" name="Rectangle 4"/>
          <p:cNvSpPr txBox="1">
            <a:spLocks noChangeArrowheads="1"/>
          </p:cNvSpPr>
          <p:nvPr/>
        </p:nvSpPr>
        <p:spPr bwMode="auto">
          <a:xfrm>
            <a:off x="2123728" y="1556792"/>
            <a:ext cx="2232248" cy="10801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90000"/>
              </a:lnSpc>
              <a:spcBef>
                <a:spcPct val="20000"/>
              </a:spcBef>
              <a:spcAft>
                <a:spcPct val="0"/>
              </a:spcAft>
              <a:buClrTx/>
              <a:buSzTx/>
              <a:buFont typeface="Arial" pitchFamily="34" charset="0"/>
              <a:buChar char="•"/>
              <a:tabLst/>
              <a:defRPr/>
            </a:pPr>
            <a:r>
              <a:rPr lang="en-GB" sz="2000" kern="0" dirty="0" smtClean="0">
                <a:solidFill>
                  <a:srgbClr val="060ABA"/>
                </a:solidFill>
                <a:latin typeface="Arial" pitchFamily="34" charset="0"/>
                <a:cs typeface="Arial" pitchFamily="34" charset="0"/>
              </a:rPr>
              <a:t> </a:t>
            </a:r>
            <a:r>
              <a:rPr lang="en-GB" sz="2000" kern="0" noProof="0" dirty="0" smtClean="0">
                <a:solidFill>
                  <a:srgbClr val="060ABA"/>
                </a:solidFill>
                <a:latin typeface="Arial" pitchFamily="34" charset="0"/>
                <a:cs typeface="Arial" pitchFamily="34" charset="0"/>
              </a:rPr>
              <a:t>Electromagnetic</a:t>
            </a:r>
          </a:p>
          <a:p>
            <a:pPr marL="0" marR="0" lvl="0" indent="0" defTabSz="914400" rtl="0" eaLnBrk="0" fontAlgn="base" latinLnBrk="0" hangingPunct="0">
              <a:lnSpc>
                <a:spcPct val="90000"/>
              </a:lnSpc>
              <a:spcBef>
                <a:spcPct val="20000"/>
              </a:spcBef>
              <a:spcAft>
                <a:spcPct val="0"/>
              </a:spcAft>
              <a:buClrTx/>
              <a:buSzTx/>
              <a:buFont typeface="Arial" pitchFamily="34" charset="0"/>
              <a:buChar char="•"/>
              <a:tabLst/>
              <a:defRPr/>
            </a:pPr>
            <a:r>
              <a:rPr lang="en-GB" sz="2000" kern="0" dirty="0" smtClean="0">
                <a:solidFill>
                  <a:srgbClr val="060ABA"/>
                </a:solidFill>
                <a:latin typeface="Arial" pitchFamily="34" charset="0"/>
                <a:cs typeface="Arial" pitchFamily="34" charset="0"/>
              </a:rPr>
              <a:t> </a:t>
            </a:r>
            <a:r>
              <a:rPr kumimoji="0" lang="en-GB" sz="2000" i="0" u="none" strike="noStrike" kern="0" cap="none" spc="0" normalizeH="0" dirty="0" smtClean="0">
                <a:ln>
                  <a:noFill/>
                </a:ln>
                <a:solidFill>
                  <a:srgbClr val="060ABA"/>
                </a:solidFill>
                <a:effectLst/>
                <a:uLnTx/>
                <a:uFillTx/>
                <a:latin typeface="Arial" pitchFamily="34" charset="0"/>
                <a:cs typeface="Arial" pitchFamily="34" charset="0"/>
              </a:rPr>
              <a:t>Strong nuclear</a:t>
            </a:r>
          </a:p>
          <a:p>
            <a:pPr marL="0" marR="0" lvl="0" indent="0" defTabSz="914400" rtl="0" eaLnBrk="0" fontAlgn="base" latinLnBrk="0" hangingPunct="0">
              <a:lnSpc>
                <a:spcPct val="90000"/>
              </a:lnSpc>
              <a:spcBef>
                <a:spcPct val="20000"/>
              </a:spcBef>
              <a:spcAft>
                <a:spcPct val="0"/>
              </a:spcAft>
              <a:buClrTx/>
              <a:buSzTx/>
              <a:buFont typeface="Arial" pitchFamily="34" charset="0"/>
              <a:buChar char="•"/>
              <a:tabLst/>
              <a:defRPr/>
            </a:pPr>
            <a:r>
              <a:rPr lang="en-GB" sz="2000" kern="0" dirty="0" smtClean="0">
                <a:solidFill>
                  <a:srgbClr val="060ABA"/>
                </a:solidFill>
                <a:latin typeface="Arial" pitchFamily="34" charset="0"/>
                <a:cs typeface="Arial" pitchFamily="34" charset="0"/>
              </a:rPr>
              <a:t> </a:t>
            </a:r>
            <a:r>
              <a:rPr lang="en-GB" sz="2000" kern="0" noProof="0" dirty="0" smtClean="0">
                <a:solidFill>
                  <a:srgbClr val="060ABA"/>
                </a:solidFill>
                <a:latin typeface="Arial" pitchFamily="34" charset="0"/>
                <a:cs typeface="Arial" pitchFamily="34" charset="0"/>
              </a:rPr>
              <a:t>Weak nuclear</a:t>
            </a:r>
            <a:endParaRPr kumimoji="0" lang="en-GB" sz="2000" i="0" u="none" strike="noStrike" kern="0" cap="none" spc="0" normalizeH="0" noProof="0" dirty="0" smtClean="0">
              <a:ln>
                <a:noFill/>
              </a:ln>
              <a:solidFill>
                <a:srgbClr val="060ABA"/>
              </a:solidFill>
              <a:effectLst/>
              <a:uLnTx/>
              <a:uFillTx/>
              <a:latin typeface="Arial" pitchFamily="34" charset="0"/>
              <a:cs typeface="Arial" pitchFamily="34" charset="0"/>
            </a:endParaRPr>
          </a:p>
          <a:p>
            <a:pPr marL="0" marR="0" lvl="0" indent="0" algn="ctr" defTabSz="914400" rtl="0" eaLnBrk="0" fontAlgn="base" latinLnBrk="0" hangingPunct="0">
              <a:lnSpc>
                <a:spcPct val="90000"/>
              </a:lnSpc>
              <a:spcBef>
                <a:spcPct val="20000"/>
              </a:spcBef>
              <a:spcAft>
                <a:spcPct val="0"/>
              </a:spcAft>
              <a:buClrTx/>
              <a:buSzTx/>
              <a:buFont typeface="Arial" pitchFamily="34" charset="0"/>
              <a:buChar char="•"/>
              <a:tabLst/>
              <a:defRPr/>
            </a:pPr>
            <a:endParaRPr kumimoji="0" lang="en-GB" sz="2000" i="0" u="none" strike="noStrike" kern="0" cap="none" spc="0" normalizeH="0" baseline="0" noProof="0" dirty="0" smtClean="0">
              <a:ln>
                <a:noFill/>
              </a:ln>
              <a:solidFill>
                <a:srgbClr val="060ABA"/>
              </a:solidFill>
              <a:effectLst>
                <a:outerShdw blurRad="38100" dist="38100" dir="2700000" algn="tl">
                  <a:srgbClr val="C0C0C0"/>
                </a:outerShdw>
              </a:effectLst>
              <a:uLnTx/>
              <a:uFillTx/>
              <a:latin typeface="Arial" pitchFamily="34" charset="0"/>
              <a:cs typeface="Arial" pitchFamily="34" charset="0"/>
            </a:endParaRPr>
          </a:p>
          <a:p>
            <a:pPr marL="0" marR="0" lvl="0" indent="0" algn="ctr" defTabSz="914400" rtl="0" eaLnBrk="0" fontAlgn="base" latinLnBrk="0" hangingPunct="0">
              <a:lnSpc>
                <a:spcPct val="90000"/>
              </a:lnSpc>
              <a:spcBef>
                <a:spcPct val="20000"/>
              </a:spcBef>
              <a:spcAft>
                <a:spcPct val="0"/>
              </a:spcAft>
              <a:buClrTx/>
              <a:buSzTx/>
              <a:buFont typeface="Arial" pitchFamily="34" charset="0"/>
              <a:buChar char="•"/>
              <a:tabLst/>
              <a:defRPr/>
            </a:pPr>
            <a:endParaRPr kumimoji="0" lang="es-ES" sz="2000" i="0" u="none" strike="noStrike" kern="0" cap="none" spc="0" normalizeH="0" baseline="0" noProof="0" dirty="0" smtClean="0">
              <a:ln>
                <a:noFill/>
              </a:ln>
              <a:solidFill>
                <a:srgbClr val="060ABA"/>
              </a:solidFill>
              <a:effectLst/>
              <a:uLnTx/>
              <a:uFillTx/>
              <a:latin typeface="Arial" pitchFamily="34" charset="0"/>
              <a:cs typeface="Arial" pitchFamily="34" charset="0"/>
            </a:endParaRPr>
          </a:p>
        </p:txBody>
      </p:sp>
      <p:sp>
        <p:nvSpPr>
          <p:cNvPr id="30" name="Rectangle 4"/>
          <p:cNvSpPr txBox="1">
            <a:spLocks noChangeArrowheads="1"/>
          </p:cNvSpPr>
          <p:nvPr/>
        </p:nvSpPr>
        <p:spPr bwMode="auto">
          <a:xfrm>
            <a:off x="251520" y="3429000"/>
            <a:ext cx="1584176"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0000"/>
              </a:lnSpc>
              <a:spcBef>
                <a:spcPct val="20000"/>
              </a:spcBef>
              <a:spcAft>
                <a:spcPct val="0"/>
              </a:spcAft>
              <a:buClrTx/>
              <a:buSzTx/>
              <a:tabLst/>
              <a:defRPr/>
            </a:pPr>
            <a:r>
              <a:rPr kumimoji="0" lang="en-GB" sz="2400" i="0" u="none" strike="noStrike" kern="0" cap="none" spc="0" normalizeH="0" noProof="0" dirty="0" smtClean="0">
                <a:ln>
                  <a:noFill/>
                </a:ln>
                <a:solidFill>
                  <a:srgbClr val="FF0000"/>
                </a:solidFill>
                <a:effectLst/>
                <a:uLnTx/>
                <a:uFillTx/>
                <a:latin typeface="Arial" pitchFamily="34" charset="0"/>
                <a:cs typeface="Arial" pitchFamily="34" charset="0"/>
              </a:rPr>
              <a:t>Protons</a:t>
            </a:r>
          </a:p>
          <a:p>
            <a:pPr marL="0" marR="0" lvl="0" indent="0" algn="ctr" defTabSz="914400" rtl="0" eaLnBrk="0" fontAlgn="base" latinLnBrk="0" hangingPunct="0">
              <a:lnSpc>
                <a:spcPct val="90000"/>
              </a:lnSpc>
              <a:spcBef>
                <a:spcPct val="20000"/>
              </a:spcBef>
              <a:spcAft>
                <a:spcPct val="0"/>
              </a:spcAft>
              <a:buClrTx/>
              <a:buSzTx/>
              <a:buFont typeface="Arial" pitchFamily="34" charset="0"/>
              <a:buChar char="•"/>
              <a:tabLst/>
              <a:defRPr/>
            </a:pPr>
            <a:endParaRPr kumimoji="0" lang="en-GB" i="0" u="none" strike="noStrike" kern="0" cap="none" spc="0" normalizeH="0" baseline="0" noProof="0" dirty="0" smtClean="0">
              <a:ln>
                <a:noFill/>
              </a:ln>
              <a:solidFill>
                <a:srgbClr val="FF0000"/>
              </a:solidFill>
              <a:effectLst>
                <a:outerShdw blurRad="38100" dist="38100" dir="2700000" algn="tl">
                  <a:srgbClr val="C0C0C0"/>
                </a:outerShdw>
              </a:effectLst>
              <a:uLnTx/>
              <a:uFillTx/>
              <a:latin typeface="Arial" pitchFamily="34" charset="0"/>
              <a:cs typeface="Arial" pitchFamily="34" charset="0"/>
            </a:endParaRPr>
          </a:p>
          <a:p>
            <a:pPr marL="0" marR="0" lvl="0" indent="0" algn="ctr" defTabSz="914400" rtl="0" eaLnBrk="0" fontAlgn="base" latinLnBrk="0" hangingPunct="0">
              <a:lnSpc>
                <a:spcPct val="90000"/>
              </a:lnSpc>
              <a:spcBef>
                <a:spcPct val="20000"/>
              </a:spcBef>
              <a:spcAft>
                <a:spcPct val="0"/>
              </a:spcAft>
              <a:buClrTx/>
              <a:buSzTx/>
              <a:buFont typeface="Arial" pitchFamily="34" charset="0"/>
              <a:buChar char="•"/>
              <a:tabLst/>
              <a:defRPr/>
            </a:pPr>
            <a:endParaRPr kumimoji="0" lang="es-ES" i="0" u="none" strike="noStrike" kern="0" cap="none" spc="0" normalizeH="0" baseline="0" noProof="0" dirty="0" smtClean="0">
              <a:ln>
                <a:noFill/>
              </a:ln>
              <a:solidFill>
                <a:srgbClr val="FF0000"/>
              </a:solidFill>
              <a:effectLst/>
              <a:uLnTx/>
              <a:uFillTx/>
              <a:latin typeface="Arial" pitchFamily="34" charset="0"/>
              <a:cs typeface="Arial" pitchFamily="34" charset="0"/>
            </a:endParaRPr>
          </a:p>
        </p:txBody>
      </p:sp>
      <p:sp>
        <p:nvSpPr>
          <p:cNvPr id="32" name="Text Box 4"/>
          <p:cNvSpPr txBox="1">
            <a:spLocks noChangeArrowheads="1"/>
          </p:cNvSpPr>
          <p:nvPr/>
        </p:nvSpPr>
        <p:spPr bwMode="auto">
          <a:xfrm>
            <a:off x="6780671" y="2996952"/>
            <a:ext cx="2363329" cy="55399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l-PL" sz="1500" dirty="0"/>
              <a:t>Nuclei calculated to be bound</a:t>
            </a:r>
          </a:p>
        </p:txBody>
      </p:sp>
      <p:sp>
        <p:nvSpPr>
          <p:cNvPr id="33" name="Rectangle 8"/>
          <p:cNvSpPr>
            <a:spLocks noChangeArrowheads="1"/>
          </p:cNvSpPr>
          <p:nvPr/>
        </p:nvSpPr>
        <p:spPr bwMode="auto">
          <a:xfrm>
            <a:off x="2411760" y="6299473"/>
            <a:ext cx="24257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pl-PL" dirty="0">
                <a:latin typeface="Calibri" charset="0"/>
              </a:rPr>
              <a:t>Number of neutrons,</a:t>
            </a:r>
            <a:r>
              <a:rPr lang="pl-PL" b="1" dirty="0">
                <a:latin typeface="Times New Roman" charset="0"/>
              </a:rPr>
              <a:t>  </a:t>
            </a:r>
            <a:r>
              <a:rPr lang="pl-PL" b="1" dirty="0">
                <a:solidFill>
                  <a:srgbClr val="009900"/>
                </a:solidFill>
                <a:latin typeface="Calibri" charset="0"/>
              </a:rPr>
              <a:t>N</a:t>
            </a:r>
          </a:p>
        </p:txBody>
      </p:sp>
      <p:cxnSp>
        <p:nvCxnSpPr>
          <p:cNvPr id="36" name="35 Conector recto de flecha"/>
          <p:cNvCxnSpPr/>
          <p:nvPr/>
        </p:nvCxnSpPr>
        <p:spPr>
          <a:xfrm>
            <a:off x="3347864" y="6237312"/>
            <a:ext cx="108012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4"/>
          <p:cNvSpPr txBox="1">
            <a:spLocks noChangeArrowheads="1"/>
          </p:cNvSpPr>
          <p:nvPr/>
        </p:nvSpPr>
        <p:spPr bwMode="auto">
          <a:xfrm>
            <a:off x="179512" y="1052736"/>
            <a:ext cx="1584176" cy="432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0000"/>
              </a:lnSpc>
              <a:spcBef>
                <a:spcPct val="20000"/>
              </a:spcBef>
              <a:spcAft>
                <a:spcPct val="0"/>
              </a:spcAft>
              <a:buClrTx/>
              <a:buSzTx/>
              <a:tabLst/>
              <a:defRPr/>
            </a:pPr>
            <a:r>
              <a:rPr lang="en-GB" sz="2400" kern="0" dirty="0" smtClean="0">
                <a:solidFill>
                  <a:srgbClr val="060ABA"/>
                </a:solidFill>
                <a:latin typeface="Arial" pitchFamily="34" charset="0"/>
                <a:cs typeface="Arial" pitchFamily="34" charset="0"/>
              </a:rPr>
              <a:t> Neutrons</a:t>
            </a:r>
            <a:endParaRPr kumimoji="0" lang="en-GB" i="0" u="none" strike="noStrike" kern="0" cap="none" spc="0" normalizeH="0" baseline="0" noProof="0" dirty="0" smtClean="0">
              <a:ln>
                <a:noFill/>
              </a:ln>
              <a:solidFill>
                <a:srgbClr val="060ABA"/>
              </a:solidFill>
              <a:effectLst>
                <a:outerShdw blurRad="38100" dist="38100" dir="2700000" algn="tl">
                  <a:srgbClr val="C0C0C0"/>
                </a:outerShdw>
              </a:effectLst>
              <a:uLnTx/>
              <a:uFillTx/>
              <a:latin typeface="Arial" pitchFamily="34" charset="0"/>
              <a:cs typeface="Arial" pitchFamily="34" charset="0"/>
            </a:endParaRPr>
          </a:p>
          <a:p>
            <a:pPr marL="0" marR="0" lvl="0" indent="0" algn="ctr" defTabSz="914400" rtl="0" eaLnBrk="0" fontAlgn="base" latinLnBrk="0" hangingPunct="0">
              <a:lnSpc>
                <a:spcPct val="90000"/>
              </a:lnSpc>
              <a:spcBef>
                <a:spcPct val="20000"/>
              </a:spcBef>
              <a:spcAft>
                <a:spcPct val="0"/>
              </a:spcAft>
              <a:buClrTx/>
              <a:buSzTx/>
              <a:buFont typeface="Arial" pitchFamily="34" charset="0"/>
              <a:buChar char="•"/>
              <a:tabLst/>
              <a:defRPr/>
            </a:pPr>
            <a:endParaRPr kumimoji="0" lang="es-ES" i="0" u="none" strike="noStrike" kern="0" cap="none" spc="0" normalizeH="0" baseline="0" noProof="0" dirty="0" smtClean="0">
              <a:ln>
                <a:noFill/>
              </a:ln>
              <a:solidFill>
                <a:srgbClr val="060ABA"/>
              </a:solidFill>
              <a:effectLst/>
              <a:uLnTx/>
              <a:uFillTx/>
              <a:latin typeface="Arial" pitchFamily="34" charset="0"/>
              <a:cs typeface="Arial" pitchFamily="34" charset="0"/>
            </a:endParaRPr>
          </a:p>
        </p:txBody>
      </p:sp>
      <p:grpSp>
        <p:nvGrpSpPr>
          <p:cNvPr id="2" name="Group 116"/>
          <p:cNvGrpSpPr>
            <a:grpSpLocks/>
          </p:cNvGrpSpPr>
          <p:nvPr/>
        </p:nvGrpSpPr>
        <p:grpSpPr bwMode="auto">
          <a:xfrm>
            <a:off x="6588224" y="3645264"/>
            <a:ext cx="2160240" cy="2087992"/>
            <a:chOff x="3945" y="2618"/>
            <a:chExt cx="1132" cy="1365"/>
          </a:xfrm>
        </p:grpSpPr>
        <p:sp>
          <p:nvSpPr>
            <p:cNvPr id="40" name="Rectangle 6"/>
            <p:cNvSpPr>
              <a:spLocks noChangeArrowheads="1"/>
            </p:cNvSpPr>
            <p:nvPr/>
          </p:nvSpPr>
          <p:spPr bwMode="auto">
            <a:xfrm>
              <a:off x="3997" y="2721"/>
              <a:ext cx="1080" cy="938"/>
            </a:xfrm>
            <a:prstGeom prst="rect">
              <a:avLst/>
            </a:prstGeom>
            <a:gradFill rotWithShape="0">
              <a:gsLst>
                <a:gs pos="0">
                  <a:srgbClr val="DDDDDD"/>
                </a:gs>
                <a:gs pos="100000">
                  <a:srgbClr val="A8A8A8"/>
                </a:gs>
              </a:gsLst>
              <a:lin ang="2700000" scaled="1"/>
            </a:gradFill>
            <a:ln w="9525">
              <a:solidFill>
                <a:schemeClr val="tx1"/>
              </a:solidFill>
              <a:miter lim="800000"/>
              <a:headEnd/>
              <a:tailEnd/>
            </a:ln>
          </p:spPr>
          <p:txBody>
            <a:bodyPr wrap="none" anchor="ctr"/>
            <a:lstStyle/>
            <a:p>
              <a:endParaRPr lang="es-ES">
                <a:latin typeface="Calibri" charset="0"/>
              </a:endParaRPr>
            </a:p>
          </p:txBody>
        </p:sp>
        <p:pic>
          <p:nvPicPr>
            <p:cNvPr id="41" name="Picture 1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45" y="2618"/>
              <a:ext cx="424" cy="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 name="Text Box 14"/>
            <p:cNvSpPr txBox="1">
              <a:spLocks noChangeArrowheads="1"/>
            </p:cNvSpPr>
            <p:nvPr/>
          </p:nvSpPr>
          <p:spPr bwMode="auto">
            <a:xfrm>
              <a:off x="4200" y="2748"/>
              <a:ext cx="79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pl-PL" sz="1000" b="1"/>
                <a:t>– </a:t>
              </a:r>
              <a:r>
                <a:rPr lang="pl-PL" sz="1200" b="1"/>
                <a:t>Stable Nuclei</a:t>
              </a:r>
            </a:p>
          </p:txBody>
        </p:sp>
        <p:sp>
          <p:nvSpPr>
            <p:cNvPr id="43" name="Text Box 15"/>
            <p:cNvSpPr txBox="1">
              <a:spLocks noChangeArrowheads="1"/>
            </p:cNvSpPr>
            <p:nvPr/>
          </p:nvSpPr>
          <p:spPr bwMode="auto">
            <a:xfrm>
              <a:off x="4202" y="2910"/>
              <a:ext cx="513"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pl-PL" sz="1000" b="1" dirty="0"/>
                <a:t>–</a:t>
              </a:r>
              <a:r>
                <a:rPr lang="pl-PL" sz="1200" b="1" dirty="0">
                  <a:latin typeface="Times New Roman" charset="0"/>
                </a:rPr>
                <a:t> </a:t>
              </a:r>
              <a:r>
                <a:rPr lang="pl-PL" sz="1400" b="1" dirty="0">
                  <a:latin typeface="Symbol" charset="0"/>
                </a:rPr>
                <a:t>b</a:t>
              </a:r>
              <a:r>
                <a:rPr lang="pl-PL" sz="1400" b="1" baseline="30000" dirty="0">
                  <a:latin typeface="Times New Roman" charset="0"/>
                </a:rPr>
                <a:t>+</a:t>
              </a:r>
              <a:r>
                <a:rPr lang="pl-PL" sz="1400" b="1" dirty="0">
                  <a:latin typeface="Times New Roman" charset="0"/>
                </a:rPr>
                <a:t> / </a:t>
              </a:r>
              <a:r>
                <a:rPr lang="pl-PL" sz="1200" b="1" dirty="0"/>
                <a:t>EC</a:t>
              </a:r>
            </a:p>
          </p:txBody>
        </p:sp>
        <p:sp>
          <p:nvSpPr>
            <p:cNvPr id="44" name="Text Box 16"/>
            <p:cNvSpPr txBox="1">
              <a:spLocks noChangeArrowheads="1"/>
            </p:cNvSpPr>
            <p:nvPr/>
          </p:nvSpPr>
          <p:spPr bwMode="auto">
            <a:xfrm>
              <a:off x="4206" y="3095"/>
              <a:ext cx="28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pl-PL" sz="1000" b="1"/>
                <a:t>–</a:t>
              </a:r>
              <a:r>
                <a:rPr lang="pl-PL" sz="1200" b="1">
                  <a:latin typeface="Times New Roman" charset="0"/>
                </a:rPr>
                <a:t> </a:t>
              </a:r>
              <a:r>
                <a:rPr lang="pl-PL" sz="1400" b="1">
                  <a:latin typeface="Symbol" charset="0"/>
                </a:rPr>
                <a:t>b</a:t>
              </a:r>
              <a:r>
                <a:rPr lang="pl-PL" sz="1000" b="1" baseline="30000">
                  <a:latin typeface="Times New Roman" charset="0"/>
                </a:rPr>
                <a:t>-</a:t>
              </a:r>
              <a:r>
                <a:rPr lang="pl-PL" sz="800" b="1">
                  <a:solidFill>
                    <a:schemeClr val="bg1"/>
                  </a:solidFill>
                  <a:latin typeface="Times New Roman" charset="0"/>
                </a:rPr>
                <a:t> </a:t>
              </a:r>
            </a:p>
          </p:txBody>
        </p:sp>
        <p:sp>
          <p:nvSpPr>
            <p:cNvPr id="45" name="Text Box 17"/>
            <p:cNvSpPr txBox="1">
              <a:spLocks noChangeArrowheads="1"/>
            </p:cNvSpPr>
            <p:nvPr/>
          </p:nvSpPr>
          <p:spPr bwMode="auto">
            <a:xfrm>
              <a:off x="4202" y="3266"/>
              <a:ext cx="25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pl-PL" sz="1000" b="1"/>
                <a:t>–</a:t>
              </a:r>
              <a:r>
                <a:rPr lang="pl-PL" sz="1200" b="1">
                  <a:latin typeface="Times New Roman" charset="0"/>
                </a:rPr>
                <a:t> </a:t>
              </a:r>
              <a:r>
                <a:rPr lang="pl-PL" sz="1400" b="1">
                  <a:latin typeface="Symbol" charset="0"/>
                </a:rPr>
                <a:t>a</a:t>
              </a:r>
            </a:p>
          </p:txBody>
        </p:sp>
        <p:sp>
          <p:nvSpPr>
            <p:cNvPr id="46" name="Text Box 18"/>
            <p:cNvSpPr txBox="1">
              <a:spLocks noChangeArrowheads="1"/>
            </p:cNvSpPr>
            <p:nvPr/>
          </p:nvSpPr>
          <p:spPr bwMode="auto">
            <a:xfrm>
              <a:off x="4211" y="3471"/>
              <a:ext cx="52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pl-PL" sz="1000" b="1"/>
                <a:t>– </a:t>
              </a:r>
              <a:r>
                <a:rPr lang="pl-PL" sz="1200" b="1"/>
                <a:t>Fission</a:t>
              </a:r>
            </a:p>
          </p:txBody>
        </p:sp>
      </p:grpSp>
      <p:sp>
        <p:nvSpPr>
          <p:cNvPr id="35" name="Rectangle 4"/>
          <p:cNvSpPr txBox="1">
            <a:spLocks noChangeArrowheads="1"/>
          </p:cNvSpPr>
          <p:nvPr/>
        </p:nvSpPr>
        <p:spPr bwMode="auto">
          <a:xfrm>
            <a:off x="4932040" y="5301208"/>
            <a:ext cx="4139952" cy="1368152"/>
          </a:xfrm>
          <a:prstGeom prst="rect">
            <a:avLst/>
          </a:prstGeom>
          <a:solidFill>
            <a:schemeClr val="bg1"/>
          </a:solidFill>
          <a:ln w="9525">
            <a:solidFill>
              <a:schemeClr val="tx2"/>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90000"/>
              </a:lnSpc>
              <a:spcBef>
                <a:spcPct val="20000"/>
              </a:spcBef>
              <a:spcAft>
                <a:spcPct val="0"/>
              </a:spcAft>
              <a:buClrTx/>
              <a:buSzTx/>
              <a:buFont typeface="Arial" pitchFamily="34" charset="0"/>
              <a:buChar char="•"/>
              <a:tabLst/>
              <a:defRPr/>
            </a:pPr>
            <a:r>
              <a:rPr lang="en-GB" sz="2000" kern="0" dirty="0" smtClean="0">
                <a:latin typeface="Arial" pitchFamily="34" charset="0"/>
                <a:cs typeface="Arial" pitchFamily="34" charset="0"/>
              </a:rPr>
              <a:t> 300</a:t>
            </a:r>
            <a:r>
              <a:rPr lang="en-GB" sz="2000" kern="0" dirty="0" smtClean="0">
                <a:solidFill>
                  <a:srgbClr val="060ABA"/>
                </a:solidFill>
                <a:latin typeface="Arial" pitchFamily="34" charset="0"/>
                <a:cs typeface="Arial" pitchFamily="34" charset="0"/>
              </a:rPr>
              <a:t> stable nuclei</a:t>
            </a:r>
            <a:endParaRPr lang="en-GB" sz="2000" kern="0" dirty="0" smtClean="0">
              <a:solidFill>
                <a:srgbClr val="C00000"/>
              </a:solidFill>
              <a:latin typeface="Arial" pitchFamily="34" charset="0"/>
              <a:cs typeface="Arial" pitchFamily="34" charset="0"/>
            </a:endParaRPr>
          </a:p>
          <a:p>
            <a:pPr marL="0" marR="0" lvl="0" indent="0" defTabSz="914400" rtl="0" eaLnBrk="0" fontAlgn="base" latinLnBrk="0" hangingPunct="0">
              <a:lnSpc>
                <a:spcPct val="90000"/>
              </a:lnSpc>
              <a:spcBef>
                <a:spcPct val="20000"/>
              </a:spcBef>
              <a:spcAft>
                <a:spcPct val="0"/>
              </a:spcAft>
              <a:buClrTx/>
              <a:buSzTx/>
              <a:buFont typeface="Arial" pitchFamily="34" charset="0"/>
              <a:buChar char="•"/>
              <a:tabLst/>
              <a:defRPr/>
            </a:pPr>
            <a:r>
              <a:rPr lang="en-GB" sz="2000" kern="0" dirty="0" smtClean="0">
                <a:solidFill>
                  <a:srgbClr val="060ABA"/>
                </a:solidFill>
                <a:latin typeface="Arial" pitchFamily="34" charset="0"/>
                <a:cs typeface="Arial" pitchFamily="34" charset="0"/>
              </a:rPr>
              <a:t> &gt;</a:t>
            </a:r>
            <a:r>
              <a:rPr lang="en-GB" sz="2000" kern="0" dirty="0" smtClean="0">
                <a:solidFill>
                  <a:srgbClr val="C00000"/>
                </a:solidFill>
                <a:latin typeface="Arial" pitchFamily="34" charset="0"/>
                <a:cs typeface="Arial" pitchFamily="34" charset="0"/>
              </a:rPr>
              <a:t>3000</a:t>
            </a:r>
            <a:r>
              <a:rPr lang="en-GB" sz="2000" kern="0" dirty="0" smtClean="0">
                <a:solidFill>
                  <a:srgbClr val="060ABA"/>
                </a:solidFill>
                <a:latin typeface="Arial" pitchFamily="34" charset="0"/>
                <a:cs typeface="Arial" pitchFamily="34" charset="0"/>
              </a:rPr>
              <a:t> “artificial”</a:t>
            </a:r>
          </a:p>
          <a:p>
            <a:pPr marL="0" marR="0" lvl="0" indent="0" defTabSz="914400" rtl="0" eaLnBrk="0" fontAlgn="base" latinLnBrk="0" hangingPunct="0">
              <a:lnSpc>
                <a:spcPct val="90000"/>
              </a:lnSpc>
              <a:spcBef>
                <a:spcPct val="20000"/>
              </a:spcBef>
              <a:spcAft>
                <a:spcPct val="0"/>
              </a:spcAft>
              <a:buClrTx/>
              <a:buSzTx/>
              <a:buFont typeface="Arial" pitchFamily="34" charset="0"/>
              <a:buChar char="•"/>
              <a:tabLst/>
              <a:defRPr/>
            </a:pPr>
            <a:r>
              <a:rPr lang="en-GB" sz="2000" kern="0" dirty="0" smtClean="0">
                <a:solidFill>
                  <a:srgbClr val="060ABA"/>
                </a:solidFill>
                <a:latin typeface="Arial" pitchFamily="34" charset="0"/>
                <a:cs typeface="Arial" pitchFamily="34" charset="0"/>
              </a:rPr>
              <a:t> &gt;</a:t>
            </a:r>
            <a:r>
              <a:rPr lang="en-US" sz="2000" dirty="0" smtClean="0">
                <a:solidFill>
                  <a:srgbClr val="C00000"/>
                </a:solidFill>
              </a:rPr>
              <a:t>4000 </a:t>
            </a:r>
            <a:r>
              <a:rPr lang="en-US" sz="2000" dirty="0" smtClean="0">
                <a:solidFill>
                  <a:srgbClr val="060ABA"/>
                </a:solidFill>
              </a:rPr>
              <a:t>bound exotic nuclei yet to be discovered up to drip lines</a:t>
            </a:r>
          </a:p>
          <a:p>
            <a:pPr marL="0" marR="0" lvl="0" indent="0" defTabSz="914400" rtl="0" eaLnBrk="0" fontAlgn="base" latinLnBrk="0" hangingPunct="0">
              <a:lnSpc>
                <a:spcPct val="90000"/>
              </a:lnSpc>
              <a:spcBef>
                <a:spcPct val="20000"/>
              </a:spcBef>
              <a:spcAft>
                <a:spcPct val="0"/>
              </a:spcAft>
              <a:buClrTx/>
              <a:buSzTx/>
              <a:buFont typeface="Arial" pitchFamily="34" charset="0"/>
              <a:buChar char="•"/>
              <a:tabLst/>
              <a:defRPr/>
            </a:pPr>
            <a:endParaRPr kumimoji="0" lang="en-GB" sz="2000" i="0" u="none" strike="noStrike" kern="0" cap="none" spc="0" normalizeH="0" noProof="0" dirty="0" smtClean="0">
              <a:ln>
                <a:noFill/>
              </a:ln>
              <a:solidFill>
                <a:srgbClr val="060ABA"/>
              </a:solidFill>
              <a:effectLst/>
              <a:uLnTx/>
              <a:uFillTx/>
              <a:latin typeface="Arial" pitchFamily="34" charset="0"/>
              <a:cs typeface="Arial" pitchFamily="34" charset="0"/>
            </a:endParaRPr>
          </a:p>
          <a:p>
            <a:pPr marL="0" marR="0" lvl="0" indent="0" algn="ctr" defTabSz="914400" rtl="0" eaLnBrk="0" fontAlgn="base" latinLnBrk="0" hangingPunct="0">
              <a:lnSpc>
                <a:spcPct val="90000"/>
              </a:lnSpc>
              <a:spcBef>
                <a:spcPct val="20000"/>
              </a:spcBef>
              <a:spcAft>
                <a:spcPct val="0"/>
              </a:spcAft>
              <a:buClrTx/>
              <a:buSzTx/>
              <a:buFont typeface="Arial" pitchFamily="34" charset="0"/>
              <a:buChar char="•"/>
              <a:tabLst/>
              <a:defRPr/>
            </a:pPr>
            <a:endParaRPr kumimoji="0" lang="en-GB" sz="2000" i="0" u="none" strike="noStrike" kern="0" cap="none" spc="0" normalizeH="0" baseline="0" noProof="0" dirty="0" smtClean="0">
              <a:ln>
                <a:noFill/>
              </a:ln>
              <a:solidFill>
                <a:srgbClr val="060ABA"/>
              </a:solidFill>
              <a:effectLst>
                <a:outerShdw blurRad="38100" dist="38100" dir="2700000" algn="tl">
                  <a:srgbClr val="C0C0C0"/>
                </a:outerShdw>
              </a:effectLst>
              <a:uLnTx/>
              <a:uFillTx/>
              <a:latin typeface="Arial" pitchFamily="34" charset="0"/>
              <a:cs typeface="Arial" pitchFamily="34" charset="0"/>
            </a:endParaRPr>
          </a:p>
          <a:p>
            <a:pPr marL="0" marR="0" lvl="0" indent="0" algn="ctr" defTabSz="914400" rtl="0" eaLnBrk="0" fontAlgn="base" latinLnBrk="0" hangingPunct="0">
              <a:lnSpc>
                <a:spcPct val="90000"/>
              </a:lnSpc>
              <a:spcBef>
                <a:spcPct val="20000"/>
              </a:spcBef>
              <a:spcAft>
                <a:spcPct val="0"/>
              </a:spcAft>
              <a:buClrTx/>
              <a:buSzTx/>
              <a:buFont typeface="Arial" pitchFamily="34" charset="0"/>
              <a:buChar char="•"/>
              <a:tabLst/>
              <a:defRPr/>
            </a:pPr>
            <a:endParaRPr kumimoji="0" lang="es-ES" sz="2000" i="0" u="none" strike="noStrike" kern="0" cap="none" spc="0" normalizeH="0" baseline="0" noProof="0" dirty="0" smtClean="0">
              <a:ln>
                <a:noFill/>
              </a:ln>
              <a:solidFill>
                <a:srgbClr val="060ABA"/>
              </a:solidFill>
              <a:effectLst/>
              <a:uLnTx/>
              <a:uFillTx/>
              <a:latin typeface="Arial" pitchFamily="34" charset="0"/>
              <a:cs typeface="Arial" pitchFamily="34" charset="0"/>
            </a:endParaRPr>
          </a:p>
        </p:txBody>
      </p:sp>
      <p:sp>
        <p:nvSpPr>
          <p:cNvPr id="48" name="Rectangle 23"/>
          <p:cNvSpPr>
            <a:spLocks noChangeArrowheads="1"/>
          </p:cNvSpPr>
          <p:nvPr/>
        </p:nvSpPr>
        <p:spPr bwMode="auto">
          <a:xfrm rot="16200000">
            <a:off x="-1147761" y="4324126"/>
            <a:ext cx="25923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pl-PL" dirty="0">
                <a:latin typeface="Calibri" charset="0"/>
              </a:rPr>
              <a:t>Number of Protons</a:t>
            </a:r>
            <a:r>
              <a:rPr lang="pl-PL" b="1" dirty="0">
                <a:latin typeface="Times New Roman" charset="0"/>
              </a:rPr>
              <a:t>, </a:t>
            </a:r>
            <a:r>
              <a:rPr lang="pl-PL" b="1" dirty="0">
                <a:solidFill>
                  <a:srgbClr val="0033CC"/>
                </a:solidFill>
                <a:latin typeface="Calibri" charset="0"/>
              </a:rPr>
              <a:t>Z</a:t>
            </a:r>
          </a:p>
        </p:txBody>
      </p:sp>
      <p:cxnSp>
        <p:nvCxnSpPr>
          <p:cNvPr id="50" name="49 Conector recto de flecha"/>
          <p:cNvCxnSpPr/>
          <p:nvPr/>
        </p:nvCxnSpPr>
        <p:spPr>
          <a:xfrm flipV="1">
            <a:off x="395536" y="3861048"/>
            <a:ext cx="0" cy="1800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34" name="33 Imagen" descr="titlegraphic_1.jpg"/>
          <p:cNvPicPr>
            <a:picLocks noChangeAspect="1"/>
          </p:cNvPicPr>
          <p:nvPr/>
        </p:nvPicPr>
        <p:blipFill>
          <a:blip r:embed="rId6" cstate="print"/>
          <a:srcRect l="10626" r="28387" b="21168"/>
          <a:stretch>
            <a:fillRect/>
          </a:stretch>
        </p:blipFill>
        <p:spPr>
          <a:xfrm rot="10800000">
            <a:off x="4427984" y="1340769"/>
            <a:ext cx="1633824" cy="1340768"/>
          </a:xfrm>
          <a:prstGeom prst="rect">
            <a:avLst/>
          </a:prstGeom>
          <a:ln>
            <a:noFill/>
          </a:ln>
          <a:effectLst>
            <a:softEdge rad="112500"/>
          </a:effectLst>
        </p:spPr>
      </p:pic>
    </p:spTree>
  </p:cSld>
  <p:clrMapOvr>
    <a:masterClrMapping/>
  </p:clrMapOvr>
  <p:transition spd="med">
    <p:pull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41 Grupo"/>
          <p:cNvGrpSpPr/>
          <p:nvPr/>
        </p:nvGrpSpPr>
        <p:grpSpPr>
          <a:xfrm rot="8705828">
            <a:off x="1633486" y="3990091"/>
            <a:ext cx="799133" cy="477350"/>
            <a:chOff x="2696158" y="4791045"/>
            <a:chExt cx="799133" cy="477350"/>
          </a:xfrm>
        </p:grpSpPr>
        <p:sp>
          <p:nvSpPr>
            <p:cNvPr id="240" name="239 Cilindro"/>
            <p:cNvSpPr/>
            <p:nvPr/>
          </p:nvSpPr>
          <p:spPr>
            <a:xfrm rot="14327597">
              <a:off x="2955914" y="4596717"/>
              <a:ext cx="345050" cy="733705"/>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240 Cilindro"/>
            <p:cNvSpPr/>
            <p:nvPr/>
          </p:nvSpPr>
          <p:spPr>
            <a:xfrm rot="14447597">
              <a:off x="2685154" y="5067765"/>
              <a:ext cx="211634" cy="189626"/>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 name="Rectangle 2"/>
          <p:cNvSpPr txBox="1">
            <a:spLocks noChangeArrowheads="1"/>
          </p:cNvSpPr>
          <p:nvPr/>
        </p:nvSpPr>
        <p:spPr bwMode="auto">
          <a:xfrm>
            <a:off x="395536" y="44624"/>
            <a:ext cx="8524354" cy="663575"/>
          </a:xfrm>
          <a:prstGeom prst="rect">
            <a:avLst/>
          </a:prstGeom>
          <a:noFill/>
          <a:ln w="9525">
            <a:noFill/>
            <a:miter lim="800000"/>
            <a:headEnd/>
            <a:tailEnd/>
          </a:ln>
          <a:effectLst/>
        </p:spPr>
        <p:txBody>
          <a:bodyPr lIns="91421" tIns="45710" rIns="91421" bIns="45710" anchor="ctr"/>
          <a:lstStyle>
            <a:lvl1pPr eaLnBrk="0" hangingPunct="0">
              <a:defRPr sz="2400">
                <a:solidFill>
                  <a:srgbClr val="0000CC"/>
                </a:solidFill>
                <a:latin typeface="Times New Roman" charset="0"/>
                <a:ea typeface="ＭＳ Ｐゴシック" charset="0"/>
                <a:cs typeface="Arial" charset="0"/>
              </a:defRPr>
            </a:lvl1pPr>
            <a:lvl2pPr marL="37931725" indent="-37474525" eaLnBrk="0" hangingPunct="0">
              <a:defRPr sz="2400">
                <a:solidFill>
                  <a:srgbClr val="0000CC"/>
                </a:solidFill>
                <a:latin typeface="Times New Roman" charset="0"/>
                <a:ea typeface="Arial" charset="0"/>
                <a:cs typeface="Arial" charset="0"/>
              </a:defRPr>
            </a:lvl2pPr>
            <a:lvl3pPr eaLnBrk="0" hangingPunct="0">
              <a:defRPr sz="2400">
                <a:solidFill>
                  <a:srgbClr val="0000CC"/>
                </a:solidFill>
                <a:latin typeface="Times New Roman" charset="0"/>
                <a:ea typeface="Arial" charset="0"/>
                <a:cs typeface="Arial" charset="0"/>
              </a:defRPr>
            </a:lvl3pPr>
            <a:lvl4pPr eaLnBrk="0" hangingPunct="0">
              <a:defRPr sz="2400">
                <a:solidFill>
                  <a:srgbClr val="0000CC"/>
                </a:solidFill>
                <a:latin typeface="Times New Roman" charset="0"/>
                <a:ea typeface="Arial" charset="0"/>
                <a:cs typeface="Arial" charset="0"/>
              </a:defRPr>
            </a:lvl4pPr>
            <a:lvl5pPr eaLnBrk="0" hangingPunct="0">
              <a:defRPr sz="2400">
                <a:solidFill>
                  <a:srgbClr val="0000CC"/>
                </a:solidFill>
                <a:latin typeface="Times New Roman" charset="0"/>
                <a:ea typeface="Arial" charset="0"/>
                <a:cs typeface="Arial" charset="0"/>
              </a:defRPr>
            </a:lvl5pPr>
            <a:lvl6pPr marL="457200" eaLnBrk="0" fontAlgn="base" hangingPunct="0">
              <a:spcBef>
                <a:spcPct val="0"/>
              </a:spcBef>
              <a:spcAft>
                <a:spcPct val="0"/>
              </a:spcAft>
              <a:defRPr sz="2400">
                <a:solidFill>
                  <a:srgbClr val="0000CC"/>
                </a:solidFill>
                <a:latin typeface="Times New Roman" charset="0"/>
                <a:ea typeface="Arial" charset="0"/>
                <a:cs typeface="Arial" charset="0"/>
              </a:defRPr>
            </a:lvl6pPr>
            <a:lvl7pPr marL="914400" eaLnBrk="0" fontAlgn="base" hangingPunct="0">
              <a:spcBef>
                <a:spcPct val="0"/>
              </a:spcBef>
              <a:spcAft>
                <a:spcPct val="0"/>
              </a:spcAft>
              <a:defRPr sz="2400">
                <a:solidFill>
                  <a:srgbClr val="0000CC"/>
                </a:solidFill>
                <a:latin typeface="Times New Roman" charset="0"/>
                <a:ea typeface="Arial" charset="0"/>
                <a:cs typeface="Arial" charset="0"/>
              </a:defRPr>
            </a:lvl7pPr>
            <a:lvl8pPr marL="1371600" eaLnBrk="0" fontAlgn="base" hangingPunct="0">
              <a:spcBef>
                <a:spcPct val="0"/>
              </a:spcBef>
              <a:spcAft>
                <a:spcPct val="0"/>
              </a:spcAft>
              <a:defRPr sz="2400">
                <a:solidFill>
                  <a:srgbClr val="0000CC"/>
                </a:solidFill>
                <a:latin typeface="Times New Roman" charset="0"/>
                <a:ea typeface="Arial" charset="0"/>
                <a:cs typeface="Arial" charset="0"/>
              </a:defRPr>
            </a:lvl8pPr>
            <a:lvl9pPr marL="1828800" eaLnBrk="0" fontAlgn="base" hangingPunct="0">
              <a:spcBef>
                <a:spcPct val="0"/>
              </a:spcBef>
              <a:spcAft>
                <a:spcPct val="0"/>
              </a:spcAft>
              <a:defRPr sz="2400">
                <a:solidFill>
                  <a:srgbClr val="0000CC"/>
                </a:solidFill>
                <a:latin typeface="Times New Roman" charset="0"/>
                <a:ea typeface="Arial" charset="0"/>
                <a:cs typeface="Arial" charset="0"/>
              </a:defRPr>
            </a:lvl9pPr>
          </a:lstStyle>
          <a:p>
            <a:pPr algn="ctr"/>
            <a:r>
              <a:rPr lang="es-ES" sz="4000" b="1" dirty="0" err="1" smtClean="0">
                <a:solidFill>
                  <a:srgbClr val="B80000"/>
                </a:solidFill>
                <a:effectLst>
                  <a:outerShdw blurRad="38100" dist="38100" dir="2700000" algn="tl">
                    <a:srgbClr val="000000">
                      <a:alpha val="43137"/>
                    </a:srgbClr>
                  </a:outerShdw>
                </a:effectLst>
                <a:latin typeface="Arial" pitchFamily="34" charset="0"/>
                <a:cs typeface="Arial" pitchFamily="34" charset="0"/>
              </a:rPr>
              <a:t>Introduction</a:t>
            </a:r>
            <a:endParaRPr lang="es-ES" sz="4000" b="1" dirty="0" smtClean="0">
              <a:solidFill>
                <a:srgbClr val="B80000"/>
              </a:solidFill>
              <a:effectLst>
                <a:outerShdw blurRad="38100" dist="38100" dir="2700000" algn="tl">
                  <a:srgbClr val="000000">
                    <a:alpha val="43137"/>
                  </a:srgbClr>
                </a:outerShdw>
              </a:effectLst>
              <a:latin typeface="Arial" pitchFamily="34" charset="0"/>
              <a:cs typeface="Arial" pitchFamily="34" charset="0"/>
            </a:endParaRPr>
          </a:p>
        </p:txBody>
      </p:sp>
      <p:sp>
        <p:nvSpPr>
          <p:cNvPr id="162" name="161 CuadroTexto"/>
          <p:cNvSpPr txBox="1"/>
          <p:nvPr/>
        </p:nvSpPr>
        <p:spPr>
          <a:xfrm>
            <a:off x="1620343" y="764704"/>
            <a:ext cx="6120009" cy="523220"/>
          </a:xfrm>
          <a:prstGeom prst="rect">
            <a:avLst/>
          </a:prstGeom>
          <a:noFill/>
        </p:spPr>
        <p:txBody>
          <a:bodyPr wrap="none" rtlCol="0">
            <a:spAutoFit/>
          </a:bodyPr>
          <a:lstStyle/>
          <a:p>
            <a:r>
              <a:rPr lang="en-GB" sz="2800" b="1" dirty="0" smtClean="0">
                <a:solidFill>
                  <a:srgbClr val="060ABA"/>
                </a:solidFill>
                <a:effectLst>
                  <a:outerShdw blurRad="38100" dist="38100" dir="2700000" algn="tl">
                    <a:srgbClr val="000000">
                      <a:alpha val="43137"/>
                    </a:srgbClr>
                  </a:outerShdw>
                </a:effectLst>
              </a:rPr>
              <a:t>Fast-Timing Methods-Large Arrays</a:t>
            </a:r>
            <a:endParaRPr lang="es-ES" sz="2800" dirty="0">
              <a:solidFill>
                <a:srgbClr val="060ABA"/>
              </a:solidFill>
              <a:effectLst>
                <a:outerShdw blurRad="38100" dist="38100" dir="2700000" algn="tl">
                  <a:srgbClr val="000000">
                    <a:alpha val="43137"/>
                  </a:srgbClr>
                </a:outerShdw>
              </a:effectLst>
            </a:endParaRPr>
          </a:p>
        </p:txBody>
      </p:sp>
      <p:sp>
        <p:nvSpPr>
          <p:cNvPr id="513" name="512 CuadroTexto"/>
          <p:cNvSpPr txBox="1"/>
          <p:nvPr/>
        </p:nvSpPr>
        <p:spPr>
          <a:xfrm rot="575132">
            <a:off x="1429848" y="2572189"/>
            <a:ext cx="570990" cy="307777"/>
          </a:xfrm>
          <a:prstGeom prst="rect">
            <a:avLst/>
          </a:prstGeom>
          <a:noFill/>
        </p:spPr>
        <p:txBody>
          <a:bodyPr wrap="none" rtlCol="0">
            <a:spAutoFit/>
          </a:bodyPr>
          <a:lstStyle/>
          <a:p>
            <a:r>
              <a:rPr lang="es-ES" sz="1400" dirty="0" smtClean="0">
                <a:solidFill>
                  <a:schemeClr val="bg1"/>
                </a:solidFill>
              </a:rPr>
              <a:t>LaB</a:t>
            </a:r>
            <a:r>
              <a:rPr lang="es-ES" sz="1400" baseline="-25000" dirty="0" smtClean="0">
                <a:solidFill>
                  <a:schemeClr val="bg1"/>
                </a:solidFill>
              </a:rPr>
              <a:t>3</a:t>
            </a:r>
            <a:endParaRPr lang="es-ES" sz="1400" dirty="0">
              <a:solidFill>
                <a:schemeClr val="bg1"/>
              </a:solidFill>
            </a:endParaRPr>
          </a:p>
        </p:txBody>
      </p:sp>
      <p:sp>
        <p:nvSpPr>
          <p:cNvPr id="207" name="2 Marcador de pie de página"/>
          <p:cNvSpPr>
            <a:spLocks noGrp="1"/>
          </p:cNvSpPr>
          <p:nvPr>
            <p:ph type="ftr" sz="quarter" idx="11"/>
          </p:nvPr>
        </p:nvSpPr>
        <p:spPr bwMode="auto">
          <a:xfrm>
            <a:off x="0" y="6624736"/>
            <a:ext cx="8820472" cy="260648"/>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 sz="1100" b="1" i="1" dirty="0" smtClean="0">
                <a:solidFill>
                  <a:schemeClr val="tx1">
                    <a:lumMod val="65000"/>
                    <a:lumOff val="35000"/>
                  </a:schemeClr>
                </a:solidFill>
                <a:latin typeface="Arial" charset="0"/>
                <a:cs typeface="Arial" charset="0"/>
              </a:rPr>
              <a:t>V. Vedia. NUSPIN 2019</a:t>
            </a:r>
          </a:p>
        </p:txBody>
      </p:sp>
      <p:grpSp>
        <p:nvGrpSpPr>
          <p:cNvPr id="3" name="523 Grupo"/>
          <p:cNvGrpSpPr/>
          <p:nvPr/>
        </p:nvGrpSpPr>
        <p:grpSpPr>
          <a:xfrm>
            <a:off x="731890" y="2277304"/>
            <a:ext cx="2615974" cy="1583744"/>
            <a:chOff x="2100506" y="1701076"/>
            <a:chExt cx="2687518" cy="1672405"/>
          </a:xfrm>
        </p:grpSpPr>
        <p:grpSp>
          <p:nvGrpSpPr>
            <p:cNvPr id="4" name="522 Grupo"/>
            <p:cNvGrpSpPr/>
            <p:nvPr/>
          </p:nvGrpSpPr>
          <p:grpSpPr>
            <a:xfrm>
              <a:off x="2100506" y="1701076"/>
              <a:ext cx="2687518" cy="1672405"/>
              <a:chOff x="1020386" y="1701076"/>
              <a:chExt cx="2687518" cy="1672405"/>
            </a:xfrm>
          </p:grpSpPr>
          <p:grpSp>
            <p:nvGrpSpPr>
              <p:cNvPr id="5" name="289 Grupo"/>
              <p:cNvGrpSpPr/>
              <p:nvPr/>
            </p:nvGrpSpPr>
            <p:grpSpPr>
              <a:xfrm rot="19706013">
                <a:off x="1331640" y="3013441"/>
                <a:ext cx="864096" cy="360040"/>
                <a:chOff x="622564" y="2477466"/>
                <a:chExt cx="542004" cy="187720"/>
              </a:xfrm>
            </p:grpSpPr>
            <p:sp>
              <p:nvSpPr>
                <p:cNvPr id="206" name="205 Cilindro"/>
                <p:cNvSpPr/>
                <p:nvPr/>
              </p:nvSpPr>
              <p:spPr>
                <a:xfrm rot="5940000">
                  <a:off x="773887" y="2326143"/>
                  <a:ext cx="178545" cy="481191"/>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207 Cilindro"/>
                <p:cNvSpPr/>
                <p:nvPr/>
              </p:nvSpPr>
              <p:spPr>
                <a:xfrm rot="5700000">
                  <a:off x="1052155" y="2552773"/>
                  <a:ext cx="108367" cy="116459"/>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521 Grupo"/>
              <p:cNvGrpSpPr/>
              <p:nvPr/>
            </p:nvGrpSpPr>
            <p:grpSpPr>
              <a:xfrm>
                <a:off x="1020386" y="1701076"/>
                <a:ext cx="2687518" cy="1655916"/>
                <a:chOff x="1020278" y="1541192"/>
                <a:chExt cx="2687518" cy="1655916"/>
              </a:xfrm>
            </p:grpSpPr>
            <p:grpSp>
              <p:nvGrpSpPr>
                <p:cNvPr id="7" name="290 Grupo"/>
                <p:cNvGrpSpPr/>
                <p:nvPr/>
              </p:nvGrpSpPr>
              <p:grpSpPr>
                <a:xfrm rot="20567597">
                  <a:off x="2843808" y="1988840"/>
                  <a:ext cx="863988" cy="382731"/>
                  <a:chOff x="1413710" y="2340996"/>
                  <a:chExt cx="551551" cy="187545"/>
                </a:xfrm>
              </p:grpSpPr>
              <p:sp>
                <p:nvSpPr>
                  <p:cNvPr id="195" name="194 Cilindro"/>
                  <p:cNvSpPr/>
                  <p:nvPr/>
                </p:nvSpPr>
                <p:spPr>
                  <a:xfrm rot="15360000">
                    <a:off x="1635393" y="2189673"/>
                    <a:ext cx="178546" cy="481191"/>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199 Cilindro"/>
                  <p:cNvSpPr/>
                  <p:nvPr/>
                </p:nvSpPr>
                <p:spPr>
                  <a:xfrm rot="15480000">
                    <a:off x="1421137" y="2411604"/>
                    <a:ext cx="109510" cy="124364"/>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1" name="Picture 3"/>
                <p:cNvPicPr>
                  <a:picLocks noChangeAspect="1" noChangeArrowheads="1"/>
                </p:cNvPicPr>
                <p:nvPr/>
              </p:nvPicPr>
              <p:blipFill>
                <a:blip r:embed="rId3" cstate="print">
                  <a:clrChange>
                    <a:clrFrom>
                      <a:srgbClr val="DBDEE3"/>
                    </a:clrFrom>
                    <a:clrTo>
                      <a:srgbClr val="DBDEE3">
                        <a:alpha val="0"/>
                      </a:srgbClr>
                    </a:clrTo>
                  </a:clrChange>
                </a:blip>
                <a:srcRect l="9482" r="5183"/>
                <a:stretch>
                  <a:fillRect/>
                </a:stretch>
              </p:blipFill>
              <p:spPr bwMode="auto">
                <a:xfrm>
                  <a:off x="2318086" y="2420888"/>
                  <a:ext cx="597730" cy="616273"/>
                </a:xfrm>
                <a:prstGeom prst="rect">
                  <a:avLst/>
                </a:prstGeom>
                <a:noFill/>
                <a:ln w="9525">
                  <a:noFill/>
                  <a:miter lim="800000"/>
                  <a:headEnd/>
                  <a:tailEnd/>
                </a:ln>
              </p:spPr>
            </p:pic>
            <p:grpSp>
              <p:nvGrpSpPr>
                <p:cNvPr id="8" name="145 Grupo"/>
                <p:cNvGrpSpPr/>
                <p:nvPr/>
              </p:nvGrpSpPr>
              <p:grpSpPr>
                <a:xfrm rot="18896293">
                  <a:off x="1520299" y="1041171"/>
                  <a:ext cx="592652" cy="1592694"/>
                  <a:chOff x="4376936" y="-168548"/>
                  <a:chExt cx="819091" cy="2508301"/>
                </a:xfrm>
              </p:grpSpPr>
              <p:grpSp>
                <p:nvGrpSpPr>
                  <p:cNvPr id="9" name="65 Grupo"/>
                  <p:cNvGrpSpPr/>
                  <p:nvPr/>
                </p:nvGrpSpPr>
                <p:grpSpPr>
                  <a:xfrm rot="16200000">
                    <a:off x="3616605" y="760331"/>
                    <a:ext cx="2339753" cy="819091"/>
                    <a:chOff x="3923927" y="2924944"/>
                    <a:chExt cx="3024337" cy="1080120"/>
                  </a:xfrm>
                </p:grpSpPr>
                <p:sp>
                  <p:nvSpPr>
                    <p:cNvPr id="183" name="182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185" name="184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189 Conector fuera de página"/>
                    <p:cNvSpPr/>
                    <p:nvPr/>
                  </p:nvSpPr>
                  <p:spPr>
                    <a:xfrm rot="5400000">
                      <a:off x="4012206" y="3187740"/>
                      <a:ext cx="405046" cy="581603"/>
                    </a:xfrm>
                    <a:prstGeom prst="flowChartOffpageConnector">
                      <a:avLst/>
                    </a:prstGeom>
                    <a:solidFill>
                      <a:srgbClr val="FFD44B"/>
                    </a:solidFill>
                    <a:ln w="28575">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9" name="178 CuadroTexto"/>
                  <p:cNvSpPr txBox="1"/>
                  <p:nvPr/>
                </p:nvSpPr>
                <p:spPr>
                  <a:xfrm rot="5169466">
                    <a:off x="4181268" y="283809"/>
                    <a:ext cx="1330085" cy="425372"/>
                  </a:xfrm>
                  <a:prstGeom prst="rect">
                    <a:avLst/>
                  </a:prstGeom>
                  <a:noFill/>
                </p:spPr>
                <p:txBody>
                  <a:bodyPr wrap="square" rtlCol="0">
                    <a:spAutoFit/>
                  </a:bodyPr>
                  <a:lstStyle/>
                  <a:p>
                    <a:pPr algn="ctr"/>
                    <a:r>
                      <a:rPr lang="en-GB" sz="1400" b="1" dirty="0" err="1" smtClean="0"/>
                      <a:t>HPGe</a:t>
                    </a:r>
                    <a:endParaRPr lang="en-GB" sz="1400" b="1" dirty="0"/>
                  </a:p>
                </p:txBody>
              </p:sp>
            </p:grpSp>
            <p:sp>
              <p:nvSpPr>
                <p:cNvPr id="177" name="176 CuadroTexto"/>
                <p:cNvSpPr txBox="1"/>
                <p:nvPr/>
              </p:nvSpPr>
              <p:spPr>
                <a:xfrm rot="20257193">
                  <a:off x="1386563" y="2889331"/>
                  <a:ext cx="630301" cy="307777"/>
                </a:xfrm>
                <a:prstGeom prst="rect">
                  <a:avLst/>
                </a:prstGeom>
                <a:noFill/>
              </p:spPr>
              <p:txBody>
                <a:bodyPr wrap="none" rtlCol="0">
                  <a:spAutoFit/>
                </a:bodyPr>
                <a:lstStyle/>
                <a:p>
                  <a:r>
                    <a:rPr lang="es-ES" sz="1400" dirty="0" smtClean="0">
                      <a:solidFill>
                        <a:schemeClr val="bg1"/>
                      </a:solidFill>
                    </a:rPr>
                    <a:t>LaBr</a:t>
                  </a:r>
                  <a:r>
                    <a:rPr lang="es-ES" sz="1400" baseline="-25000" dirty="0" smtClean="0">
                      <a:solidFill>
                        <a:schemeClr val="bg1"/>
                      </a:solidFill>
                    </a:rPr>
                    <a:t>3</a:t>
                  </a:r>
                  <a:endParaRPr lang="es-ES" sz="1400" dirty="0">
                    <a:solidFill>
                      <a:schemeClr val="bg1"/>
                    </a:solidFill>
                  </a:endParaRPr>
                </a:p>
              </p:txBody>
            </p:sp>
          </p:grpSp>
        </p:grpSp>
        <p:sp>
          <p:nvSpPr>
            <p:cNvPr id="159" name="158 CuadroTexto"/>
            <p:cNvSpPr txBox="1"/>
            <p:nvPr/>
          </p:nvSpPr>
          <p:spPr>
            <a:xfrm rot="19733211">
              <a:off x="4125694" y="2073988"/>
              <a:ext cx="630301" cy="307776"/>
            </a:xfrm>
            <a:prstGeom prst="rect">
              <a:avLst/>
            </a:prstGeom>
            <a:noFill/>
          </p:spPr>
          <p:txBody>
            <a:bodyPr wrap="none" rtlCol="0">
              <a:spAutoFit/>
            </a:bodyPr>
            <a:lstStyle/>
            <a:p>
              <a:r>
                <a:rPr lang="es-ES" sz="1400" dirty="0" smtClean="0">
                  <a:solidFill>
                    <a:schemeClr val="bg1"/>
                  </a:solidFill>
                </a:rPr>
                <a:t>LaBr</a:t>
              </a:r>
              <a:r>
                <a:rPr lang="es-ES" sz="1400" baseline="-25000" dirty="0" smtClean="0">
                  <a:solidFill>
                    <a:schemeClr val="bg1"/>
                  </a:solidFill>
                </a:rPr>
                <a:t>3</a:t>
              </a:r>
              <a:endParaRPr lang="es-ES" sz="1400" dirty="0">
                <a:solidFill>
                  <a:schemeClr val="bg1"/>
                </a:solidFill>
              </a:endParaRPr>
            </a:p>
          </p:txBody>
        </p:sp>
      </p:grpSp>
      <p:sp>
        <p:nvSpPr>
          <p:cNvPr id="229" name="228 CuadroTexto"/>
          <p:cNvSpPr txBox="1"/>
          <p:nvPr/>
        </p:nvSpPr>
        <p:spPr>
          <a:xfrm>
            <a:off x="989398" y="1412776"/>
            <a:ext cx="2430474" cy="430887"/>
          </a:xfrm>
          <a:prstGeom prst="rect">
            <a:avLst/>
          </a:prstGeom>
          <a:noFill/>
        </p:spPr>
        <p:txBody>
          <a:bodyPr wrap="none" rtlCol="0">
            <a:spAutoFit/>
          </a:bodyPr>
          <a:lstStyle/>
          <a:p>
            <a:pPr algn="ctr"/>
            <a:r>
              <a:rPr lang="en-GB" sz="2200" b="1" dirty="0" smtClean="0">
                <a:solidFill>
                  <a:srgbClr val="060ABA"/>
                </a:solidFill>
                <a:latin typeface="Arial" pitchFamily="34" charset="0"/>
                <a:cs typeface="Arial" pitchFamily="34" charset="0"/>
              </a:rPr>
              <a:t> </a:t>
            </a:r>
            <a:r>
              <a:rPr lang="en-GB" sz="2200" b="1" dirty="0" smtClean="0">
                <a:latin typeface="Arial" pitchFamily="34" charset="0"/>
                <a:cs typeface="Arial" pitchFamily="34" charset="0"/>
              </a:rPr>
              <a:t>Standard Setup </a:t>
            </a:r>
            <a:endParaRPr lang="es-ES" sz="2200" dirty="0">
              <a:latin typeface="Arial" pitchFamily="34" charset="0"/>
              <a:cs typeface="Arial" pitchFamily="34" charset="0"/>
            </a:endParaRPr>
          </a:p>
        </p:txBody>
      </p:sp>
      <p:sp>
        <p:nvSpPr>
          <p:cNvPr id="230" name="229 CuadroTexto"/>
          <p:cNvSpPr txBox="1"/>
          <p:nvPr/>
        </p:nvSpPr>
        <p:spPr>
          <a:xfrm>
            <a:off x="5037318" y="1412776"/>
            <a:ext cx="3639138" cy="430887"/>
          </a:xfrm>
          <a:prstGeom prst="rect">
            <a:avLst/>
          </a:prstGeom>
          <a:noFill/>
        </p:spPr>
        <p:txBody>
          <a:bodyPr wrap="none" rtlCol="0">
            <a:spAutoFit/>
          </a:bodyPr>
          <a:lstStyle/>
          <a:p>
            <a:pPr algn="ctr"/>
            <a:r>
              <a:rPr lang="en-GB" sz="2200" b="1" dirty="0" smtClean="0">
                <a:solidFill>
                  <a:srgbClr val="060ABA"/>
                </a:solidFill>
                <a:latin typeface="Arial" pitchFamily="34" charset="0"/>
                <a:cs typeface="Arial" pitchFamily="34" charset="0"/>
              </a:rPr>
              <a:t> </a:t>
            </a:r>
            <a:r>
              <a:rPr lang="en-GB" sz="2200" b="1" dirty="0" smtClean="0">
                <a:latin typeface="Arial" pitchFamily="34" charset="0"/>
                <a:cs typeface="Arial" pitchFamily="34" charset="0"/>
              </a:rPr>
              <a:t>Large Fast-timing arrays </a:t>
            </a:r>
            <a:endParaRPr lang="es-ES" sz="2200" dirty="0">
              <a:latin typeface="Arial" pitchFamily="34" charset="0"/>
              <a:cs typeface="Arial" pitchFamily="34" charset="0"/>
            </a:endParaRPr>
          </a:p>
        </p:txBody>
      </p:sp>
      <p:sp>
        <p:nvSpPr>
          <p:cNvPr id="231" name="230 Flecha derecha"/>
          <p:cNvSpPr/>
          <p:nvPr/>
        </p:nvSpPr>
        <p:spPr>
          <a:xfrm>
            <a:off x="3923928" y="3140968"/>
            <a:ext cx="546056" cy="370356"/>
          </a:xfrm>
          <a:prstGeom prst="rightArrow">
            <a:avLst/>
          </a:prstGeom>
          <a:solidFill>
            <a:srgbClr val="9E0000"/>
          </a:solidFill>
          <a:ln>
            <a:solidFill>
              <a:srgbClr val="9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244 Grupo"/>
          <p:cNvGrpSpPr/>
          <p:nvPr/>
        </p:nvGrpSpPr>
        <p:grpSpPr>
          <a:xfrm>
            <a:off x="107504" y="5373216"/>
            <a:ext cx="4916731" cy="745921"/>
            <a:chOff x="899592" y="5157192"/>
            <a:chExt cx="4916731" cy="745921"/>
          </a:xfrm>
        </p:grpSpPr>
        <p:sp>
          <p:nvSpPr>
            <p:cNvPr id="232" name="231 CuadroTexto"/>
            <p:cNvSpPr txBox="1"/>
            <p:nvPr/>
          </p:nvSpPr>
          <p:spPr>
            <a:xfrm>
              <a:off x="899592" y="5157192"/>
              <a:ext cx="4915128" cy="353943"/>
            </a:xfrm>
            <a:prstGeom prst="rect">
              <a:avLst/>
            </a:prstGeom>
            <a:noFill/>
          </p:spPr>
          <p:txBody>
            <a:bodyPr wrap="none" rtlCol="0">
              <a:spAutoFit/>
            </a:bodyPr>
            <a:lstStyle/>
            <a:p>
              <a:pPr>
                <a:buFont typeface="Wingdings" pitchFamily="2" charset="2"/>
                <a:buChar char="Ø"/>
              </a:pPr>
              <a:r>
                <a:rPr lang="en-GB" sz="1700" b="1" dirty="0" smtClean="0">
                  <a:solidFill>
                    <a:srgbClr val="9E0000"/>
                  </a:solidFill>
                  <a:latin typeface="Arial" pitchFamily="34" charset="0"/>
                  <a:cs typeface="Arial" pitchFamily="34" charset="0"/>
                </a:rPr>
                <a:t> 2</a:t>
              </a:r>
              <a:r>
                <a:rPr lang="en-GB" sz="1700" b="1" dirty="0" smtClean="0">
                  <a:latin typeface="Arial" pitchFamily="34" charset="0"/>
                  <a:cs typeface="Arial" pitchFamily="34" charset="0"/>
                </a:rPr>
                <a:t> </a:t>
              </a:r>
              <a:r>
                <a:rPr lang="en-GB" sz="1700" b="1" dirty="0" smtClean="0">
                  <a:solidFill>
                    <a:srgbClr val="9E0000"/>
                  </a:solidFill>
                  <a:latin typeface="Arial" pitchFamily="34" charset="0"/>
                  <a:cs typeface="Arial" pitchFamily="34" charset="0"/>
                </a:rPr>
                <a:t>LaBr</a:t>
              </a:r>
              <a:r>
                <a:rPr lang="en-GB" sz="1700" b="1" baseline="-25000" dirty="0" smtClean="0">
                  <a:solidFill>
                    <a:srgbClr val="9E0000"/>
                  </a:solidFill>
                  <a:latin typeface="Arial" pitchFamily="34" charset="0"/>
                  <a:cs typeface="Arial" pitchFamily="34" charset="0"/>
                </a:rPr>
                <a:t>3</a:t>
              </a:r>
              <a:r>
                <a:rPr lang="en-GB" sz="1700" b="1" dirty="0" smtClean="0">
                  <a:solidFill>
                    <a:srgbClr val="9E0000"/>
                  </a:solidFill>
                  <a:latin typeface="Arial" pitchFamily="34" charset="0"/>
                  <a:cs typeface="Arial" pitchFamily="34" charset="0"/>
                </a:rPr>
                <a:t>(Ce) detectors --&gt; </a:t>
              </a:r>
              <a:r>
                <a:rPr lang="en-GB" sz="1700" b="1" dirty="0" smtClean="0">
                  <a:solidFill>
                    <a:srgbClr val="060ABA"/>
                  </a:solidFill>
                  <a:latin typeface="Arial" pitchFamily="34" charset="0"/>
                  <a:cs typeface="Arial" pitchFamily="34" charset="0"/>
                </a:rPr>
                <a:t>several</a:t>
              </a:r>
              <a:r>
                <a:rPr lang="en-GB" sz="1700" b="1" dirty="0" smtClean="0">
                  <a:latin typeface="Arial" pitchFamily="34" charset="0"/>
                  <a:cs typeface="Arial" pitchFamily="34" charset="0"/>
                </a:rPr>
                <a:t> </a:t>
              </a:r>
              <a:r>
                <a:rPr lang="en-GB" sz="1700" b="1" dirty="0" smtClean="0">
                  <a:solidFill>
                    <a:srgbClr val="060ABA"/>
                  </a:solidFill>
                  <a:latin typeface="Arial" pitchFamily="34" charset="0"/>
                  <a:cs typeface="Arial" pitchFamily="34" charset="0"/>
                </a:rPr>
                <a:t>LaBr</a:t>
              </a:r>
              <a:r>
                <a:rPr lang="en-GB" sz="1700" b="1" baseline="-25000" dirty="0" smtClean="0">
                  <a:solidFill>
                    <a:srgbClr val="060ABA"/>
                  </a:solidFill>
                  <a:latin typeface="Arial" pitchFamily="34" charset="0"/>
                  <a:cs typeface="Arial" pitchFamily="34" charset="0"/>
                </a:rPr>
                <a:t>3</a:t>
              </a:r>
              <a:r>
                <a:rPr lang="en-GB" sz="1700" b="1" dirty="0" smtClean="0">
                  <a:solidFill>
                    <a:srgbClr val="060ABA"/>
                  </a:solidFill>
                  <a:latin typeface="Arial" pitchFamily="34" charset="0"/>
                  <a:cs typeface="Arial" pitchFamily="34" charset="0"/>
                </a:rPr>
                <a:t>(Ce)</a:t>
              </a:r>
              <a:r>
                <a:rPr lang="en-GB" sz="1700" b="1" dirty="0" smtClean="0">
                  <a:solidFill>
                    <a:srgbClr val="9E0000"/>
                  </a:solidFill>
                  <a:latin typeface="Arial" pitchFamily="34" charset="0"/>
                  <a:cs typeface="Arial" pitchFamily="34" charset="0"/>
                </a:rPr>
                <a:t> </a:t>
              </a:r>
              <a:endParaRPr lang="es-ES" sz="1700" dirty="0">
                <a:latin typeface="Arial" pitchFamily="34" charset="0"/>
                <a:cs typeface="Arial" pitchFamily="34" charset="0"/>
              </a:endParaRPr>
            </a:p>
          </p:txBody>
        </p:sp>
        <p:sp>
          <p:nvSpPr>
            <p:cNvPr id="233" name="232 CuadroTexto"/>
            <p:cNvSpPr txBox="1"/>
            <p:nvPr/>
          </p:nvSpPr>
          <p:spPr>
            <a:xfrm>
              <a:off x="899592" y="5549170"/>
              <a:ext cx="4916731" cy="353943"/>
            </a:xfrm>
            <a:prstGeom prst="rect">
              <a:avLst/>
            </a:prstGeom>
            <a:noFill/>
          </p:spPr>
          <p:txBody>
            <a:bodyPr wrap="none" rtlCol="0">
              <a:spAutoFit/>
            </a:bodyPr>
            <a:lstStyle/>
            <a:p>
              <a:pPr>
                <a:buFont typeface="Wingdings" pitchFamily="2" charset="2"/>
                <a:buChar char="Ø"/>
              </a:pPr>
              <a:r>
                <a:rPr lang="en-GB" sz="1700" b="1" dirty="0" smtClean="0">
                  <a:solidFill>
                    <a:srgbClr val="9E0000"/>
                  </a:solidFill>
                  <a:latin typeface="Arial" pitchFamily="34" charset="0"/>
                  <a:cs typeface="Arial" pitchFamily="34" charset="0"/>
                </a:rPr>
                <a:t> 2</a:t>
              </a:r>
              <a:r>
                <a:rPr lang="en-GB" sz="1700" b="1" dirty="0" smtClean="0">
                  <a:latin typeface="Arial" pitchFamily="34" charset="0"/>
                  <a:cs typeface="Arial" pitchFamily="34" charset="0"/>
                </a:rPr>
                <a:t> </a:t>
              </a:r>
              <a:r>
                <a:rPr lang="en-GB" sz="1700" b="1" dirty="0" err="1" smtClean="0">
                  <a:solidFill>
                    <a:srgbClr val="9E0000"/>
                  </a:solidFill>
                  <a:latin typeface="Arial" pitchFamily="34" charset="0"/>
                  <a:cs typeface="Arial" pitchFamily="34" charset="0"/>
                </a:rPr>
                <a:t>HPGe</a:t>
              </a:r>
              <a:r>
                <a:rPr lang="en-GB" sz="1700" b="1" dirty="0" smtClean="0">
                  <a:latin typeface="Arial" pitchFamily="34" charset="0"/>
                  <a:cs typeface="Arial" pitchFamily="34" charset="0"/>
                </a:rPr>
                <a:t> </a:t>
              </a:r>
              <a:r>
                <a:rPr lang="en-GB" sz="1700" b="1" dirty="0" smtClean="0">
                  <a:solidFill>
                    <a:srgbClr val="9E0000"/>
                  </a:solidFill>
                  <a:latin typeface="Arial" pitchFamily="34" charset="0"/>
                  <a:cs typeface="Arial" pitchFamily="34" charset="0"/>
                </a:rPr>
                <a:t>detectors</a:t>
              </a:r>
              <a:r>
                <a:rPr lang="en-GB" sz="1700" b="1" dirty="0" smtClean="0">
                  <a:latin typeface="Arial" pitchFamily="34" charset="0"/>
                  <a:cs typeface="Arial" pitchFamily="34" charset="0"/>
                </a:rPr>
                <a:t> </a:t>
              </a:r>
              <a:r>
                <a:rPr lang="en-GB" sz="1700" b="1" dirty="0" smtClean="0">
                  <a:solidFill>
                    <a:srgbClr val="9E0000"/>
                  </a:solidFill>
                  <a:latin typeface="Arial" pitchFamily="34" charset="0"/>
                  <a:cs typeface="Arial" pitchFamily="34" charset="0"/>
                </a:rPr>
                <a:t>--&gt;</a:t>
              </a:r>
              <a:r>
                <a:rPr lang="en-GB" sz="1700" b="1" dirty="0" smtClean="0">
                  <a:latin typeface="Arial" pitchFamily="34" charset="0"/>
                  <a:cs typeface="Arial" pitchFamily="34" charset="0"/>
                </a:rPr>
                <a:t> </a:t>
              </a:r>
              <a:r>
                <a:rPr lang="en-GB" sz="1700" b="1" dirty="0" smtClean="0">
                  <a:solidFill>
                    <a:srgbClr val="060ABA"/>
                  </a:solidFill>
                  <a:latin typeface="Arial" pitchFamily="34" charset="0"/>
                  <a:cs typeface="Arial" pitchFamily="34" charset="0"/>
                </a:rPr>
                <a:t>several</a:t>
              </a:r>
              <a:r>
                <a:rPr lang="en-GB" sz="1700" b="1" dirty="0" smtClean="0">
                  <a:latin typeface="Arial" pitchFamily="34" charset="0"/>
                  <a:cs typeface="Arial" pitchFamily="34" charset="0"/>
                </a:rPr>
                <a:t> </a:t>
              </a:r>
              <a:r>
                <a:rPr lang="en-GB" sz="1700" b="1" dirty="0" err="1" smtClean="0">
                  <a:solidFill>
                    <a:srgbClr val="060ABA"/>
                  </a:solidFill>
                  <a:latin typeface="Arial" pitchFamily="34" charset="0"/>
                  <a:cs typeface="Arial" pitchFamily="34" charset="0"/>
                </a:rPr>
                <a:t>HPGe</a:t>
              </a:r>
              <a:r>
                <a:rPr lang="en-GB" sz="1700" b="1" dirty="0" smtClean="0">
                  <a:solidFill>
                    <a:srgbClr val="060ABA"/>
                  </a:solidFill>
                  <a:latin typeface="Arial" pitchFamily="34" charset="0"/>
                  <a:cs typeface="Arial" pitchFamily="34" charset="0"/>
                </a:rPr>
                <a:t>-Clovers</a:t>
              </a:r>
              <a:endParaRPr lang="es-ES" sz="1700" dirty="0">
                <a:solidFill>
                  <a:srgbClr val="060ABA"/>
                </a:solidFill>
                <a:latin typeface="Arial" pitchFamily="34" charset="0"/>
                <a:cs typeface="Arial" pitchFamily="34" charset="0"/>
              </a:endParaRPr>
            </a:p>
          </p:txBody>
        </p:sp>
      </p:grpSp>
      <p:grpSp>
        <p:nvGrpSpPr>
          <p:cNvPr id="11" name="236 Grupo"/>
          <p:cNvGrpSpPr/>
          <p:nvPr/>
        </p:nvGrpSpPr>
        <p:grpSpPr>
          <a:xfrm rot="9465915">
            <a:off x="2698464" y="3475081"/>
            <a:ext cx="1199240" cy="989815"/>
            <a:chOff x="3627083" y="2221158"/>
            <a:chExt cx="1199240" cy="989815"/>
          </a:xfrm>
        </p:grpSpPr>
        <p:sp>
          <p:nvSpPr>
            <p:cNvPr id="234" name="233 Almacenamiento de acceso directo"/>
            <p:cNvSpPr/>
            <p:nvPr/>
          </p:nvSpPr>
          <p:spPr>
            <a:xfrm rot="2696293">
              <a:off x="3627083" y="2221158"/>
              <a:ext cx="889920" cy="561233"/>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35" name="234 Rectángulo"/>
            <p:cNvSpPr/>
            <p:nvPr/>
          </p:nvSpPr>
          <p:spPr>
            <a:xfrm rot="18896293">
              <a:off x="4400912" y="2642646"/>
              <a:ext cx="105219" cy="479552"/>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235 Conector fuera de página"/>
            <p:cNvSpPr/>
            <p:nvPr/>
          </p:nvSpPr>
          <p:spPr>
            <a:xfrm rot="18896293">
              <a:off x="4582041" y="2966692"/>
              <a:ext cx="210463" cy="278100"/>
            </a:xfrm>
            <a:prstGeom prst="flowChartOffpageConnector">
              <a:avLst/>
            </a:prstGeom>
            <a:solidFill>
              <a:srgbClr val="FFD44B"/>
            </a:solidFill>
            <a:ln w="28575">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8" name="237 CuadroTexto"/>
          <p:cNvSpPr txBox="1"/>
          <p:nvPr/>
        </p:nvSpPr>
        <p:spPr>
          <a:xfrm rot="1417822">
            <a:off x="3227797" y="4013588"/>
            <a:ext cx="822080" cy="291461"/>
          </a:xfrm>
          <a:prstGeom prst="rect">
            <a:avLst/>
          </a:prstGeom>
          <a:noFill/>
        </p:spPr>
        <p:txBody>
          <a:bodyPr wrap="square" rtlCol="0">
            <a:spAutoFit/>
          </a:bodyPr>
          <a:lstStyle/>
          <a:p>
            <a:pPr algn="ctr"/>
            <a:r>
              <a:rPr lang="en-GB" sz="1400" b="1" dirty="0" err="1" smtClean="0"/>
              <a:t>HPGe</a:t>
            </a:r>
            <a:endParaRPr lang="en-GB" sz="1400" b="1" dirty="0"/>
          </a:p>
        </p:txBody>
      </p:sp>
      <p:sp>
        <p:nvSpPr>
          <p:cNvPr id="239" name="238 CuadroTexto"/>
          <p:cNvSpPr txBox="1"/>
          <p:nvPr/>
        </p:nvSpPr>
        <p:spPr>
          <a:xfrm rot="17639364">
            <a:off x="1647647" y="4178289"/>
            <a:ext cx="723275" cy="307777"/>
          </a:xfrm>
          <a:prstGeom prst="rect">
            <a:avLst/>
          </a:prstGeom>
          <a:noFill/>
        </p:spPr>
        <p:txBody>
          <a:bodyPr wrap="none" rtlCol="0">
            <a:spAutoFit/>
          </a:bodyPr>
          <a:lstStyle/>
          <a:p>
            <a:r>
              <a:rPr lang="es-ES" sz="1400" dirty="0" smtClean="0">
                <a:solidFill>
                  <a:schemeClr val="bg1"/>
                </a:solidFill>
                <a:latin typeface="Symbol" pitchFamily="18" charset="2"/>
              </a:rPr>
              <a:t>b-</a:t>
            </a:r>
            <a:r>
              <a:rPr lang="es-ES" sz="1400" dirty="0" err="1" smtClean="0">
                <a:solidFill>
                  <a:schemeClr val="bg1"/>
                </a:solidFill>
                <a:latin typeface="Arial" pitchFamily="34" charset="0"/>
                <a:cs typeface="Arial" pitchFamily="34" charset="0"/>
              </a:rPr>
              <a:t>dect</a:t>
            </a:r>
            <a:endParaRPr lang="es-ES" sz="1400" dirty="0">
              <a:solidFill>
                <a:schemeClr val="bg1"/>
              </a:solidFill>
              <a:latin typeface="Arial" pitchFamily="34" charset="0"/>
              <a:cs typeface="Arial" pitchFamily="34" charset="0"/>
            </a:endParaRPr>
          </a:p>
        </p:txBody>
      </p:sp>
      <p:sp>
        <p:nvSpPr>
          <p:cNvPr id="243" name="30 Marcador de número de diapositiva"/>
          <p:cNvSpPr>
            <a:spLocks noGrp="1"/>
          </p:cNvSpPr>
          <p:nvPr>
            <p:ph type="sldNum" sz="quarter" idx="12"/>
          </p:nvPr>
        </p:nvSpPr>
        <p:spPr>
          <a:xfrm>
            <a:off x="8748464" y="6619651"/>
            <a:ext cx="395536" cy="265733"/>
          </a:xfrm>
        </p:spPr>
        <p:txBody>
          <a:bodyPr/>
          <a:lstStyle/>
          <a:p>
            <a:pPr>
              <a:defRPr/>
            </a:pPr>
            <a:fld id="{98A2EE96-BED7-4DAD-871F-BA89A52F8872}" type="slidenum">
              <a:rPr lang="es-ES" b="1" smtClean="0">
                <a:solidFill>
                  <a:schemeClr val="tx1"/>
                </a:solidFill>
              </a:rPr>
              <a:pPr>
                <a:defRPr/>
              </a:pPr>
              <a:t>9</a:t>
            </a:fld>
            <a:endParaRPr lang="es-ES" b="1" dirty="0">
              <a:solidFill>
                <a:schemeClr val="tx1"/>
              </a:solidFill>
            </a:endParaRPr>
          </a:p>
        </p:txBody>
      </p:sp>
      <p:grpSp>
        <p:nvGrpSpPr>
          <p:cNvPr id="12" name="151 Grupo"/>
          <p:cNvGrpSpPr/>
          <p:nvPr/>
        </p:nvGrpSpPr>
        <p:grpSpPr>
          <a:xfrm>
            <a:off x="4644008" y="1844824"/>
            <a:ext cx="4644008" cy="4464496"/>
            <a:chOff x="4644008" y="1844824"/>
            <a:chExt cx="4644008" cy="4464496"/>
          </a:xfrm>
        </p:grpSpPr>
        <p:grpSp>
          <p:nvGrpSpPr>
            <p:cNvPr id="13" name="205 Grupo"/>
            <p:cNvGrpSpPr/>
            <p:nvPr/>
          </p:nvGrpSpPr>
          <p:grpSpPr>
            <a:xfrm>
              <a:off x="5213331" y="1844824"/>
              <a:ext cx="3463125" cy="3168352"/>
              <a:chOff x="467544" y="1484784"/>
              <a:chExt cx="3463125" cy="3168352"/>
            </a:xfrm>
          </p:grpSpPr>
          <p:grpSp>
            <p:nvGrpSpPr>
              <p:cNvPr id="14" name="250 Grupo"/>
              <p:cNvGrpSpPr/>
              <p:nvPr/>
            </p:nvGrpSpPr>
            <p:grpSpPr>
              <a:xfrm>
                <a:off x="467544" y="1484784"/>
                <a:ext cx="3463125" cy="3168352"/>
                <a:chOff x="200472" y="332656"/>
                <a:chExt cx="6423163" cy="5868145"/>
              </a:xfrm>
            </p:grpSpPr>
            <p:sp>
              <p:nvSpPr>
                <p:cNvPr id="80" name="79 Cilindro"/>
                <p:cNvSpPr/>
                <p:nvPr/>
              </p:nvSpPr>
              <p:spPr>
                <a:xfrm rot="-1380000">
                  <a:off x="3890080" y="4250219"/>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80 Cilindro"/>
                <p:cNvSpPr/>
                <p:nvPr/>
              </p:nvSpPr>
              <p:spPr>
                <a:xfrm rot="-4500000">
                  <a:off x="4757429" y="3185957"/>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81 Cilindro"/>
                <p:cNvSpPr/>
                <p:nvPr/>
              </p:nvSpPr>
              <p:spPr>
                <a:xfrm rot="9300000">
                  <a:off x="2533810" y="1512852"/>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82 Cilindro"/>
                <p:cNvSpPr/>
                <p:nvPr/>
              </p:nvSpPr>
              <p:spPr>
                <a:xfrm rot="12480000">
                  <a:off x="3847000" y="1438166"/>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83 Cilindro"/>
                <p:cNvSpPr/>
                <p:nvPr/>
              </p:nvSpPr>
              <p:spPr>
                <a:xfrm rot="-1440000">
                  <a:off x="3743856" y="4140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84 Cilindro"/>
                <p:cNvSpPr/>
                <p:nvPr/>
              </p:nvSpPr>
              <p:spPr>
                <a:xfrm rot="17158841">
                  <a:off x="4349807" y="3391977"/>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85 Cilindro"/>
                <p:cNvSpPr/>
                <p:nvPr/>
              </p:nvSpPr>
              <p:spPr>
                <a:xfrm rot="12600000">
                  <a:off x="3671856" y="2196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86 Cilindro"/>
                <p:cNvSpPr/>
                <p:nvPr/>
              </p:nvSpPr>
              <p:spPr>
                <a:xfrm rot="9300000">
                  <a:off x="2811524" y="2294035"/>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87 Elipse"/>
                <p:cNvSpPr/>
                <p:nvPr/>
              </p:nvSpPr>
              <p:spPr>
                <a:xfrm>
                  <a:off x="3008784" y="2852936"/>
                  <a:ext cx="864096" cy="7920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tx1"/>
                    </a:solidFill>
                  </a:endParaRPr>
                </a:p>
              </p:txBody>
            </p:sp>
            <p:grpSp>
              <p:nvGrpSpPr>
                <p:cNvPr id="15" name="141 Grupo"/>
                <p:cNvGrpSpPr/>
                <p:nvPr/>
              </p:nvGrpSpPr>
              <p:grpSpPr>
                <a:xfrm>
                  <a:off x="3152800" y="3861048"/>
                  <a:ext cx="819091" cy="2339753"/>
                  <a:chOff x="4448944" y="4077072"/>
                  <a:chExt cx="819091" cy="2339753"/>
                </a:xfrm>
              </p:grpSpPr>
              <p:grpSp>
                <p:nvGrpSpPr>
                  <p:cNvPr id="16" name="61 Grupo"/>
                  <p:cNvGrpSpPr/>
                  <p:nvPr/>
                </p:nvGrpSpPr>
                <p:grpSpPr>
                  <a:xfrm rot="5400000">
                    <a:off x="3688613" y="4837403"/>
                    <a:ext cx="2339753" cy="819091"/>
                    <a:chOff x="3923927" y="2924944"/>
                    <a:chExt cx="3024337" cy="1080120"/>
                  </a:xfrm>
                </p:grpSpPr>
                <p:sp>
                  <p:nvSpPr>
                    <p:cNvPr id="202" name="201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202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203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1" name="113 CuadroTexto"/>
                  <p:cNvSpPr txBox="1"/>
                  <p:nvPr/>
                </p:nvSpPr>
                <p:spPr>
                  <a:xfrm>
                    <a:off x="4664968" y="5805264"/>
                    <a:ext cx="432048" cy="369332"/>
                  </a:xfrm>
                  <a:prstGeom prst="rect">
                    <a:avLst/>
                  </a:prstGeom>
                  <a:noFill/>
                </p:spPr>
                <p:txBody>
                  <a:bodyPr wrap="square" rtlCol="0">
                    <a:spAutoFit/>
                  </a:bodyPr>
                  <a:lstStyle/>
                  <a:p>
                    <a:pPr algn="ctr"/>
                    <a:r>
                      <a:rPr lang="en-GB" dirty="0" smtClean="0"/>
                      <a:t>1</a:t>
                    </a:r>
                    <a:endParaRPr lang="en-GB" dirty="0"/>
                  </a:p>
                </p:txBody>
              </p:sp>
            </p:grpSp>
            <p:grpSp>
              <p:nvGrpSpPr>
                <p:cNvPr id="17" name="140 Grupo"/>
                <p:cNvGrpSpPr/>
                <p:nvPr/>
              </p:nvGrpSpPr>
              <p:grpSpPr>
                <a:xfrm>
                  <a:off x="1280592" y="3284984"/>
                  <a:ext cx="1212145" cy="2534731"/>
                  <a:chOff x="2432720" y="3433966"/>
                  <a:chExt cx="1212145" cy="2534731"/>
                </a:xfrm>
              </p:grpSpPr>
              <p:grpSp>
                <p:nvGrpSpPr>
                  <p:cNvPr id="18" name="49 Grupo"/>
                  <p:cNvGrpSpPr/>
                  <p:nvPr/>
                </p:nvGrpSpPr>
                <p:grpSpPr>
                  <a:xfrm rot="7886144">
                    <a:off x="1999457" y="4323290"/>
                    <a:ext cx="2534731" cy="756084"/>
                    <a:chOff x="3923927" y="2924944"/>
                    <a:chExt cx="3024337" cy="1080120"/>
                  </a:xfrm>
                </p:grpSpPr>
                <p:sp>
                  <p:nvSpPr>
                    <p:cNvPr id="197" name="196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197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198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6" name="195 CuadroTexto"/>
                  <p:cNvSpPr txBox="1"/>
                  <p:nvPr/>
                </p:nvSpPr>
                <p:spPr>
                  <a:xfrm rot="2611917">
                    <a:off x="2432720" y="5157192"/>
                    <a:ext cx="432048" cy="369332"/>
                  </a:xfrm>
                  <a:prstGeom prst="rect">
                    <a:avLst/>
                  </a:prstGeom>
                  <a:noFill/>
                </p:spPr>
                <p:txBody>
                  <a:bodyPr wrap="square" rtlCol="0">
                    <a:spAutoFit/>
                  </a:bodyPr>
                  <a:lstStyle/>
                  <a:p>
                    <a:pPr algn="ctr"/>
                    <a:r>
                      <a:rPr lang="en-GB" dirty="0" smtClean="0"/>
                      <a:t>2</a:t>
                    </a:r>
                    <a:endParaRPr lang="en-GB" dirty="0"/>
                  </a:p>
                </p:txBody>
              </p:sp>
            </p:grpSp>
            <p:grpSp>
              <p:nvGrpSpPr>
                <p:cNvPr id="19" name="139 Grupo"/>
                <p:cNvGrpSpPr/>
                <p:nvPr/>
              </p:nvGrpSpPr>
              <p:grpSpPr>
                <a:xfrm>
                  <a:off x="200472" y="2852936"/>
                  <a:ext cx="2534731" cy="756084"/>
                  <a:chOff x="1208584" y="2780928"/>
                  <a:chExt cx="2534731" cy="756084"/>
                </a:xfrm>
              </p:grpSpPr>
              <p:grpSp>
                <p:nvGrpSpPr>
                  <p:cNvPr id="20" name="10 Grupo"/>
                  <p:cNvGrpSpPr/>
                  <p:nvPr/>
                </p:nvGrpSpPr>
                <p:grpSpPr>
                  <a:xfrm rot="10800000">
                    <a:off x="1208584" y="2780928"/>
                    <a:ext cx="2534731" cy="756084"/>
                    <a:chOff x="3923927" y="2924944"/>
                    <a:chExt cx="3024337" cy="1080120"/>
                  </a:xfrm>
                </p:grpSpPr>
                <p:sp>
                  <p:nvSpPr>
                    <p:cNvPr id="192" name="11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12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14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1" name="190 CuadroTexto"/>
                  <p:cNvSpPr txBox="1"/>
                  <p:nvPr/>
                </p:nvSpPr>
                <p:spPr>
                  <a:xfrm>
                    <a:off x="1496616" y="2996952"/>
                    <a:ext cx="432048" cy="369332"/>
                  </a:xfrm>
                  <a:prstGeom prst="rect">
                    <a:avLst/>
                  </a:prstGeom>
                  <a:noFill/>
                </p:spPr>
                <p:txBody>
                  <a:bodyPr wrap="square" rtlCol="0">
                    <a:spAutoFit/>
                  </a:bodyPr>
                  <a:lstStyle/>
                  <a:p>
                    <a:pPr algn="ctr"/>
                    <a:r>
                      <a:rPr lang="en-GB" dirty="0" smtClean="0"/>
                      <a:t>3</a:t>
                    </a:r>
                    <a:endParaRPr lang="en-GB" dirty="0"/>
                  </a:p>
                </p:txBody>
              </p:sp>
            </p:grpSp>
            <p:grpSp>
              <p:nvGrpSpPr>
                <p:cNvPr id="21" name="146 Grupo"/>
                <p:cNvGrpSpPr/>
                <p:nvPr/>
              </p:nvGrpSpPr>
              <p:grpSpPr>
                <a:xfrm>
                  <a:off x="776536" y="1124744"/>
                  <a:ext cx="2534731" cy="1172159"/>
                  <a:chOff x="1838187" y="832073"/>
                  <a:chExt cx="2534731" cy="1172159"/>
                </a:xfrm>
              </p:grpSpPr>
              <p:grpSp>
                <p:nvGrpSpPr>
                  <p:cNvPr id="22" name="45 Grupo"/>
                  <p:cNvGrpSpPr/>
                  <p:nvPr/>
                </p:nvGrpSpPr>
                <p:grpSpPr>
                  <a:xfrm rot="13425178">
                    <a:off x="1838187" y="1248148"/>
                    <a:ext cx="2534731" cy="756084"/>
                    <a:chOff x="3923927" y="2924944"/>
                    <a:chExt cx="3024337" cy="1080120"/>
                  </a:xfrm>
                </p:grpSpPr>
                <p:sp>
                  <p:nvSpPr>
                    <p:cNvPr id="187" name="186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187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188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6" name="185 CuadroTexto"/>
                  <p:cNvSpPr txBox="1"/>
                  <p:nvPr/>
                </p:nvSpPr>
                <p:spPr>
                  <a:xfrm rot="18832134">
                    <a:off x="2283938" y="848042"/>
                    <a:ext cx="432048" cy="400110"/>
                  </a:xfrm>
                  <a:prstGeom prst="rect">
                    <a:avLst/>
                  </a:prstGeom>
                  <a:noFill/>
                </p:spPr>
                <p:txBody>
                  <a:bodyPr wrap="square" rtlCol="0">
                    <a:spAutoFit/>
                  </a:bodyPr>
                  <a:lstStyle/>
                  <a:p>
                    <a:pPr algn="ctr"/>
                    <a:r>
                      <a:rPr lang="en-GB" dirty="0" smtClean="0"/>
                      <a:t>4</a:t>
                    </a:r>
                    <a:endParaRPr lang="en-GB" dirty="0"/>
                  </a:p>
                </p:txBody>
              </p:sp>
            </p:grpSp>
            <p:grpSp>
              <p:nvGrpSpPr>
                <p:cNvPr id="23" name="145 Grupo"/>
                <p:cNvGrpSpPr/>
                <p:nvPr/>
              </p:nvGrpSpPr>
              <p:grpSpPr>
                <a:xfrm>
                  <a:off x="3080792" y="332656"/>
                  <a:ext cx="819091" cy="2339753"/>
                  <a:chOff x="4376936" y="0"/>
                  <a:chExt cx="819091" cy="2339753"/>
                </a:xfrm>
              </p:grpSpPr>
              <p:grpSp>
                <p:nvGrpSpPr>
                  <p:cNvPr id="24" name="65 Grupo"/>
                  <p:cNvGrpSpPr/>
                  <p:nvPr/>
                </p:nvGrpSpPr>
                <p:grpSpPr>
                  <a:xfrm rot="16200000">
                    <a:off x="3616605" y="760331"/>
                    <a:ext cx="2339753" cy="819091"/>
                    <a:chOff x="3923927" y="2924944"/>
                    <a:chExt cx="3024337" cy="1080120"/>
                  </a:xfrm>
                </p:grpSpPr>
                <p:sp>
                  <p:nvSpPr>
                    <p:cNvPr id="181" name="180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2" name="181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183 Conector fuera de página"/>
                    <p:cNvSpPr/>
                    <p:nvPr/>
                  </p:nvSpPr>
                  <p:spPr>
                    <a:xfrm rot="5400000">
                      <a:off x="4012206" y="3187740"/>
                      <a:ext cx="405046" cy="581603"/>
                    </a:xfrm>
                    <a:prstGeom prst="flowChartOffpageConnector">
                      <a:avLst/>
                    </a:prstGeom>
                    <a:solidFill>
                      <a:srgbClr val="FFD44B"/>
                    </a:solidFill>
                    <a:ln w="28575">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0" name="179 CuadroTexto"/>
                  <p:cNvSpPr txBox="1"/>
                  <p:nvPr/>
                </p:nvSpPr>
                <p:spPr>
                  <a:xfrm>
                    <a:off x="4592960" y="188640"/>
                    <a:ext cx="432048" cy="369332"/>
                  </a:xfrm>
                  <a:prstGeom prst="rect">
                    <a:avLst/>
                  </a:prstGeom>
                  <a:noFill/>
                </p:spPr>
                <p:txBody>
                  <a:bodyPr wrap="square" rtlCol="0">
                    <a:spAutoFit/>
                  </a:bodyPr>
                  <a:lstStyle/>
                  <a:p>
                    <a:pPr algn="ctr"/>
                    <a:r>
                      <a:rPr lang="en-GB" dirty="0" smtClean="0"/>
                      <a:t>5</a:t>
                    </a:r>
                    <a:endParaRPr lang="en-GB" dirty="0"/>
                  </a:p>
                </p:txBody>
              </p:sp>
            </p:grpSp>
            <p:grpSp>
              <p:nvGrpSpPr>
                <p:cNvPr id="25" name="144 Grupo"/>
                <p:cNvGrpSpPr/>
                <p:nvPr/>
              </p:nvGrpSpPr>
              <p:grpSpPr>
                <a:xfrm>
                  <a:off x="3728864" y="1340768"/>
                  <a:ext cx="2534731" cy="1093888"/>
                  <a:chOff x="5152550" y="1165394"/>
                  <a:chExt cx="2534731" cy="1093888"/>
                </a:xfrm>
              </p:grpSpPr>
              <p:grpSp>
                <p:nvGrpSpPr>
                  <p:cNvPr id="26" name="69 Grupo"/>
                  <p:cNvGrpSpPr/>
                  <p:nvPr/>
                </p:nvGrpSpPr>
                <p:grpSpPr>
                  <a:xfrm rot="19466629">
                    <a:off x="5152550" y="1503198"/>
                    <a:ext cx="2534731" cy="756084"/>
                    <a:chOff x="3923927" y="2924944"/>
                    <a:chExt cx="3024337" cy="1080120"/>
                  </a:xfrm>
                </p:grpSpPr>
                <p:sp>
                  <p:nvSpPr>
                    <p:cNvPr id="174" name="70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174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175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2" name="171 CuadroTexto"/>
                  <p:cNvSpPr txBox="1"/>
                  <p:nvPr/>
                </p:nvSpPr>
                <p:spPr>
                  <a:xfrm rot="3153229">
                    <a:off x="6897216" y="1181363"/>
                    <a:ext cx="432048" cy="400110"/>
                  </a:xfrm>
                  <a:prstGeom prst="rect">
                    <a:avLst/>
                  </a:prstGeom>
                  <a:noFill/>
                </p:spPr>
                <p:txBody>
                  <a:bodyPr wrap="square" rtlCol="0">
                    <a:spAutoFit/>
                  </a:bodyPr>
                  <a:lstStyle/>
                  <a:p>
                    <a:pPr algn="ctr"/>
                    <a:r>
                      <a:rPr lang="en-GB" dirty="0" smtClean="0"/>
                      <a:t>6</a:t>
                    </a:r>
                    <a:endParaRPr lang="en-GB" dirty="0"/>
                  </a:p>
                </p:txBody>
              </p:sp>
            </p:grpSp>
            <p:grpSp>
              <p:nvGrpSpPr>
                <p:cNvPr id="27" name="143 Grupo"/>
                <p:cNvGrpSpPr/>
                <p:nvPr/>
              </p:nvGrpSpPr>
              <p:grpSpPr>
                <a:xfrm>
                  <a:off x="4088904" y="2852936"/>
                  <a:ext cx="2534731" cy="756084"/>
                  <a:chOff x="5745088" y="2780928"/>
                  <a:chExt cx="2534731" cy="756084"/>
                </a:xfrm>
              </p:grpSpPr>
              <p:grpSp>
                <p:nvGrpSpPr>
                  <p:cNvPr id="28" name="57 Grupo"/>
                  <p:cNvGrpSpPr/>
                  <p:nvPr/>
                </p:nvGrpSpPr>
                <p:grpSpPr>
                  <a:xfrm>
                    <a:off x="5745088" y="2780928"/>
                    <a:ext cx="2534731" cy="756084"/>
                    <a:chOff x="3923927" y="2924944"/>
                    <a:chExt cx="3024337" cy="1080120"/>
                  </a:xfrm>
                </p:grpSpPr>
                <p:sp>
                  <p:nvSpPr>
                    <p:cNvPr id="168" name="167 Almacenamiento de acceso directo"/>
                    <p:cNvSpPr/>
                    <p:nvPr/>
                  </p:nvSpPr>
                  <p:spPr>
                    <a:xfrm rot="10800000">
                      <a:off x="5087135" y="2924944"/>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168 Rectángulo"/>
                    <p:cNvSpPr/>
                    <p:nvPr/>
                  </p:nvSpPr>
                  <p:spPr>
                    <a:xfrm rot="5400000">
                      <a:off x="4789414" y="2963565"/>
                      <a:ext cx="202500" cy="1002908"/>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169 Conector fuera de página"/>
                    <p:cNvSpPr/>
                    <p:nvPr/>
                  </p:nvSpPr>
                  <p:spPr>
                    <a:xfrm rot="5400000">
                      <a:off x="4012206" y="3187740"/>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7" name="166 CuadroTexto"/>
                  <p:cNvSpPr txBox="1"/>
                  <p:nvPr/>
                </p:nvSpPr>
                <p:spPr>
                  <a:xfrm>
                    <a:off x="7617296" y="2996952"/>
                    <a:ext cx="432048" cy="369332"/>
                  </a:xfrm>
                  <a:prstGeom prst="rect">
                    <a:avLst/>
                  </a:prstGeom>
                  <a:noFill/>
                </p:spPr>
                <p:txBody>
                  <a:bodyPr wrap="square" rtlCol="0">
                    <a:spAutoFit/>
                  </a:bodyPr>
                  <a:lstStyle/>
                  <a:p>
                    <a:pPr algn="ctr"/>
                    <a:r>
                      <a:rPr lang="en-GB" dirty="0" smtClean="0"/>
                      <a:t>7</a:t>
                    </a:r>
                    <a:endParaRPr lang="en-GB" dirty="0"/>
                  </a:p>
                </p:txBody>
              </p:sp>
            </p:grpSp>
            <p:grpSp>
              <p:nvGrpSpPr>
                <p:cNvPr id="29" name="142 Grupo"/>
                <p:cNvGrpSpPr/>
                <p:nvPr/>
              </p:nvGrpSpPr>
              <p:grpSpPr>
                <a:xfrm>
                  <a:off x="3656856" y="4077072"/>
                  <a:ext cx="2509616" cy="1134940"/>
                  <a:chOff x="5230173" y="4278926"/>
                  <a:chExt cx="2509616" cy="1134940"/>
                </a:xfrm>
              </p:grpSpPr>
              <p:grpSp>
                <p:nvGrpSpPr>
                  <p:cNvPr id="30" name="53 Grupo"/>
                  <p:cNvGrpSpPr/>
                  <p:nvPr/>
                </p:nvGrpSpPr>
                <p:grpSpPr>
                  <a:xfrm rot="2446174">
                    <a:off x="5230173" y="4278926"/>
                    <a:ext cx="2509616" cy="756084"/>
                    <a:chOff x="3884153" y="2940576"/>
                    <a:chExt cx="2994370" cy="1080120"/>
                  </a:xfrm>
                </p:grpSpPr>
                <p:sp>
                  <p:nvSpPr>
                    <p:cNvPr id="163" name="162 Almacenamiento de acceso directo"/>
                    <p:cNvSpPr/>
                    <p:nvPr/>
                  </p:nvSpPr>
                  <p:spPr>
                    <a:xfrm rot="10800000">
                      <a:off x="5017394" y="2940576"/>
                      <a:ext cx="1861129" cy="1080120"/>
                    </a:xfrm>
                    <a:prstGeom prst="flowChartMagneticDrum">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163 Rectángulo"/>
                    <p:cNvSpPr/>
                    <p:nvPr/>
                  </p:nvSpPr>
                  <p:spPr>
                    <a:xfrm rot="5400000">
                      <a:off x="4750458" y="2963455"/>
                      <a:ext cx="202500" cy="1002907"/>
                    </a:xfrm>
                    <a:prstGeom prst="rect">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164 Conector fuera de página"/>
                    <p:cNvSpPr/>
                    <p:nvPr/>
                  </p:nvSpPr>
                  <p:spPr>
                    <a:xfrm rot="5400000">
                      <a:off x="3972432" y="3213254"/>
                      <a:ext cx="405046" cy="581603"/>
                    </a:xfrm>
                    <a:prstGeom prst="flowChartOffpageConnector">
                      <a:avLst/>
                    </a:prstGeom>
                    <a:solidFill>
                      <a:srgbClr val="FFD44B"/>
                    </a:solidFill>
                    <a:ln w="19050">
                      <a:solidFill>
                        <a:schemeClr val="tx1"/>
                      </a:solid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4" name="153 CuadroTexto"/>
                  <p:cNvSpPr txBox="1"/>
                  <p:nvPr/>
                </p:nvSpPr>
                <p:spPr>
                  <a:xfrm rot="18652772">
                    <a:off x="6969224" y="4997787"/>
                    <a:ext cx="432048" cy="400110"/>
                  </a:xfrm>
                  <a:prstGeom prst="rect">
                    <a:avLst/>
                  </a:prstGeom>
                  <a:noFill/>
                </p:spPr>
                <p:txBody>
                  <a:bodyPr wrap="square" rtlCol="0">
                    <a:spAutoFit/>
                  </a:bodyPr>
                  <a:lstStyle/>
                  <a:p>
                    <a:pPr algn="ctr"/>
                    <a:r>
                      <a:rPr lang="en-GB" dirty="0" smtClean="0"/>
                      <a:t>8</a:t>
                    </a:r>
                    <a:endParaRPr lang="en-GB" dirty="0"/>
                  </a:p>
                </p:txBody>
              </p:sp>
            </p:grpSp>
            <p:grpSp>
              <p:nvGrpSpPr>
                <p:cNvPr id="31" name="150 Grupo"/>
                <p:cNvGrpSpPr/>
                <p:nvPr/>
              </p:nvGrpSpPr>
              <p:grpSpPr>
                <a:xfrm>
                  <a:off x="1667059" y="2224471"/>
                  <a:ext cx="892480" cy="423638"/>
                  <a:chOff x="2963203" y="2152463"/>
                  <a:chExt cx="892480" cy="423638"/>
                </a:xfrm>
              </p:grpSpPr>
              <p:sp>
                <p:nvSpPr>
                  <p:cNvPr id="146" name="145 Cilindro"/>
                  <p:cNvSpPr/>
                  <p:nvPr/>
                </p:nvSpPr>
                <p:spPr>
                  <a:xfrm rot="7020000">
                    <a:off x="3244100" y="1964518"/>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146 CuadroTexto"/>
                  <p:cNvSpPr txBox="1"/>
                  <p:nvPr/>
                </p:nvSpPr>
                <p:spPr>
                  <a:xfrm rot="6984080">
                    <a:off x="3037732" y="2154773"/>
                    <a:ext cx="288032" cy="283411"/>
                  </a:xfrm>
                  <a:prstGeom prst="rect">
                    <a:avLst/>
                  </a:prstGeom>
                  <a:noFill/>
                </p:spPr>
                <p:txBody>
                  <a:bodyPr wrap="square" rtlCol="0">
                    <a:spAutoFit/>
                  </a:bodyPr>
                  <a:lstStyle/>
                  <a:p>
                    <a:pPr algn="ctr"/>
                    <a:r>
                      <a:rPr lang="en-GB" sz="1100" b="1" dirty="0" smtClean="0">
                        <a:solidFill>
                          <a:schemeClr val="bg1"/>
                        </a:solidFill>
                      </a:rPr>
                      <a:t>6</a:t>
                    </a:r>
                    <a:endParaRPr lang="en-GB" b="1" dirty="0">
                      <a:solidFill>
                        <a:schemeClr val="bg1"/>
                      </a:solidFill>
                    </a:endParaRPr>
                  </a:p>
                </p:txBody>
              </p:sp>
            </p:grpSp>
            <p:sp>
              <p:nvSpPr>
                <p:cNvPr id="98" name="97 CuadroTexto"/>
                <p:cNvSpPr txBox="1"/>
                <p:nvPr/>
              </p:nvSpPr>
              <p:spPr>
                <a:xfrm rot="9316744">
                  <a:off x="2461668" y="1589609"/>
                  <a:ext cx="288032" cy="261610"/>
                </a:xfrm>
                <a:prstGeom prst="rect">
                  <a:avLst/>
                </a:prstGeom>
                <a:noFill/>
              </p:spPr>
              <p:txBody>
                <a:bodyPr wrap="square" rtlCol="0">
                  <a:spAutoFit/>
                </a:bodyPr>
                <a:lstStyle/>
                <a:p>
                  <a:pPr algn="ctr"/>
                  <a:r>
                    <a:rPr lang="en-GB" sz="1100" b="1" dirty="0" smtClean="0">
                      <a:solidFill>
                        <a:schemeClr val="bg1"/>
                      </a:solidFill>
                    </a:rPr>
                    <a:t>7</a:t>
                  </a:r>
                  <a:endParaRPr lang="en-GB" b="1" dirty="0">
                    <a:solidFill>
                      <a:schemeClr val="bg1"/>
                    </a:solidFill>
                  </a:endParaRPr>
                </a:p>
              </p:txBody>
            </p:sp>
            <p:grpSp>
              <p:nvGrpSpPr>
                <p:cNvPr id="224" name="149 Grupo"/>
                <p:cNvGrpSpPr/>
                <p:nvPr/>
              </p:nvGrpSpPr>
              <p:grpSpPr>
                <a:xfrm>
                  <a:off x="2893715" y="1364118"/>
                  <a:ext cx="383849" cy="892480"/>
                  <a:chOff x="4189859" y="1292110"/>
                  <a:chExt cx="383849" cy="892480"/>
                </a:xfrm>
              </p:grpSpPr>
              <p:sp>
                <p:nvSpPr>
                  <p:cNvPr id="144" name="143 Cilindro"/>
                  <p:cNvSpPr/>
                  <p:nvPr/>
                </p:nvSpPr>
                <p:spPr>
                  <a:xfrm rot="10140000">
                    <a:off x="4243022" y="1292110"/>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144 CuadroTexto"/>
                  <p:cNvSpPr txBox="1"/>
                  <p:nvPr/>
                </p:nvSpPr>
                <p:spPr>
                  <a:xfrm rot="9923034">
                    <a:off x="4189859" y="1373585"/>
                    <a:ext cx="288032" cy="261610"/>
                  </a:xfrm>
                  <a:prstGeom prst="rect">
                    <a:avLst/>
                  </a:prstGeom>
                  <a:noFill/>
                </p:spPr>
                <p:txBody>
                  <a:bodyPr wrap="square" rtlCol="0">
                    <a:spAutoFit/>
                  </a:bodyPr>
                  <a:lstStyle/>
                  <a:p>
                    <a:pPr algn="ctr"/>
                    <a:r>
                      <a:rPr lang="en-GB" sz="1100" b="1" dirty="0" smtClean="0">
                        <a:solidFill>
                          <a:schemeClr val="bg1"/>
                        </a:solidFill>
                      </a:rPr>
                      <a:t>8</a:t>
                    </a:r>
                    <a:endParaRPr lang="en-GB" b="1" dirty="0">
                      <a:solidFill>
                        <a:schemeClr val="bg1"/>
                      </a:solidFill>
                    </a:endParaRPr>
                  </a:p>
                </p:txBody>
              </p:sp>
            </p:grpSp>
            <p:sp>
              <p:nvSpPr>
                <p:cNvPr id="100" name="99 CuadroTexto"/>
                <p:cNvSpPr txBox="1"/>
                <p:nvPr/>
              </p:nvSpPr>
              <p:spPr>
                <a:xfrm rot="12085016">
                  <a:off x="3907219" y="1583651"/>
                  <a:ext cx="337310" cy="261611"/>
                </a:xfrm>
                <a:prstGeom prst="rect">
                  <a:avLst/>
                </a:prstGeom>
                <a:noFill/>
              </p:spPr>
              <p:txBody>
                <a:bodyPr wrap="square" rtlCol="0">
                  <a:spAutoFit/>
                </a:bodyPr>
                <a:lstStyle/>
                <a:p>
                  <a:pPr algn="ctr"/>
                  <a:r>
                    <a:rPr lang="en-GB" sz="1100" b="1" dirty="0" smtClean="0">
                      <a:solidFill>
                        <a:schemeClr val="bg1"/>
                      </a:solidFill>
                    </a:rPr>
                    <a:t>9.</a:t>
                  </a:r>
                  <a:endParaRPr lang="en-GB" b="1" dirty="0">
                    <a:solidFill>
                      <a:schemeClr val="bg1"/>
                    </a:solidFill>
                  </a:endParaRPr>
                </a:p>
              </p:txBody>
            </p:sp>
            <p:grpSp>
              <p:nvGrpSpPr>
                <p:cNvPr id="225" name="148 Grupo"/>
                <p:cNvGrpSpPr/>
                <p:nvPr/>
              </p:nvGrpSpPr>
              <p:grpSpPr>
                <a:xfrm>
                  <a:off x="4039530" y="1693691"/>
                  <a:ext cx="495960" cy="892480"/>
                  <a:chOff x="5335674" y="1621683"/>
                  <a:chExt cx="495960" cy="892480"/>
                </a:xfrm>
              </p:grpSpPr>
              <p:sp>
                <p:nvSpPr>
                  <p:cNvPr id="142" name="141 Cilindro"/>
                  <p:cNvSpPr/>
                  <p:nvPr/>
                </p:nvSpPr>
                <p:spPr>
                  <a:xfrm rot="13380000">
                    <a:off x="5500948" y="1621683"/>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142 CuadroTexto"/>
                  <p:cNvSpPr txBox="1"/>
                  <p:nvPr/>
                </p:nvSpPr>
                <p:spPr>
                  <a:xfrm rot="13451601">
                    <a:off x="5335674" y="2120433"/>
                    <a:ext cx="382076" cy="261610"/>
                  </a:xfrm>
                  <a:prstGeom prst="rect">
                    <a:avLst/>
                  </a:prstGeom>
                  <a:noFill/>
                </p:spPr>
                <p:txBody>
                  <a:bodyPr wrap="square" rtlCol="0">
                    <a:spAutoFit/>
                  </a:bodyPr>
                  <a:lstStyle/>
                  <a:p>
                    <a:pPr algn="ctr"/>
                    <a:r>
                      <a:rPr lang="en-GB" sz="1100" b="1" dirty="0" smtClean="0">
                        <a:solidFill>
                          <a:schemeClr val="bg1"/>
                        </a:solidFill>
                      </a:rPr>
                      <a:t>10</a:t>
                    </a:r>
                    <a:endParaRPr lang="en-GB" b="1" dirty="0">
                      <a:solidFill>
                        <a:schemeClr val="bg1"/>
                      </a:solidFill>
                    </a:endParaRPr>
                  </a:p>
                </p:txBody>
              </p:sp>
            </p:grpSp>
            <p:sp>
              <p:nvSpPr>
                <p:cNvPr id="102" name="101 CuadroTexto"/>
                <p:cNvSpPr txBox="1"/>
                <p:nvPr/>
              </p:nvSpPr>
              <p:spPr>
                <a:xfrm rot="900000">
                  <a:off x="5053955" y="2813744"/>
                  <a:ext cx="288032" cy="261610"/>
                </a:xfrm>
                <a:prstGeom prst="rect">
                  <a:avLst/>
                </a:prstGeom>
                <a:noFill/>
              </p:spPr>
              <p:txBody>
                <a:bodyPr wrap="square" rtlCol="0">
                  <a:spAutoFit/>
                </a:bodyPr>
                <a:lstStyle/>
                <a:p>
                  <a:pPr algn="ctr"/>
                  <a:r>
                    <a:rPr lang="en-GB" sz="1100" b="1" dirty="0" smtClean="0">
                      <a:solidFill>
                        <a:schemeClr val="bg1"/>
                      </a:solidFill>
                    </a:rPr>
                    <a:t>1</a:t>
                  </a:r>
                  <a:endParaRPr lang="en-GB" b="1" dirty="0">
                    <a:solidFill>
                      <a:schemeClr val="bg1"/>
                    </a:solidFill>
                  </a:endParaRPr>
                </a:p>
              </p:txBody>
            </p:sp>
            <p:sp>
              <p:nvSpPr>
                <p:cNvPr id="103" name="102 CuadroTexto"/>
                <p:cNvSpPr txBox="1"/>
                <p:nvPr/>
              </p:nvSpPr>
              <p:spPr>
                <a:xfrm rot="20365999">
                  <a:off x="3804704" y="4422523"/>
                  <a:ext cx="349661" cy="430888"/>
                </a:xfrm>
                <a:prstGeom prst="rect">
                  <a:avLst/>
                </a:prstGeom>
                <a:noFill/>
              </p:spPr>
              <p:txBody>
                <a:bodyPr wrap="square" rtlCol="0">
                  <a:spAutoFit/>
                </a:bodyPr>
                <a:lstStyle/>
                <a:p>
                  <a:pPr algn="ctr"/>
                  <a:r>
                    <a:rPr lang="en-GB" sz="1100" b="1" dirty="0" smtClean="0">
                      <a:solidFill>
                        <a:schemeClr val="bg1"/>
                      </a:solidFill>
                    </a:rPr>
                    <a:t>16</a:t>
                  </a:r>
                  <a:endParaRPr lang="en-GB" b="1" dirty="0">
                    <a:solidFill>
                      <a:schemeClr val="bg1"/>
                    </a:solidFill>
                  </a:endParaRPr>
                </a:p>
              </p:txBody>
            </p:sp>
            <p:grpSp>
              <p:nvGrpSpPr>
                <p:cNvPr id="226" name="152 Grupo"/>
                <p:cNvGrpSpPr/>
                <p:nvPr/>
              </p:nvGrpSpPr>
              <p:grpSpPr>
                <a:xfrm>
                  <a:off x="4031856" y="3960008"/>
                  <a:ext cx="546684" cy="951670"/>
                  <a:chOff x="5328000" y="3888000"/>
                  <a:chExt cx="546684" cy="951670"/>
                </a:xfrm>
              </p:grpSpPr>
              <p:sp>
                <p:nvSpPr>
                  <p:cNvPr id="139" name="138 Cilindro"/>
                  <p:cNvSpPr/>
                  <p:nvPr/>
                </p:nvSpPr>
                <p:spPr>
                  <a:xfrm rot="-2100000">
                    <a:off x="5539091" y="3947190"/>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139 Cilindro"/>
                  <p:cNvSpPr/>
                  <p:nvPr/>
                </p:nvSpPr>
                <p:spPr>
                  <a:xfrm rot="-2040000">
                    <a:off x="5328000" y="388800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140 CuadroTexto"/>
                  <p:cNvSpPr txBox="1"/>
                  <p:nvPr/>
                </p:nvSpPr>
                <p:spPr>
                  <a:xfrm rot="19637548">
                    <a:off x="5517903" y="4104074"/>
                    <a:ext cx="356781" cy="430886"/>
                  </a:xfrm>
                  <a:prstGeom prst="rect">
                    <a:avLst/>
                  </a:prstGeom>
                  <a:noFill/>
                </p:spPr>
                <p:txBody>
                  <a:bodyPr wrap="square" rtlCol="0">
                    <a:spAutoFit/>
                  </a:bodyPr>
                  <a:lstStyle/>
                  <a:p>
                    <a:pPr algn="ctr"/>
                    <a:r>
                      <a:rPr lang="en-GB" sz="1100" b="1" dirty="0" smtClean="0">
                        <a:solidFill>
                          <a:schemeClr val="bg1"/>
                        </a:solidFill>
                      </a:rPr>
                      <a:t>15</a:t>
                    </a:r>
                    <a:endParaRPr lang="en-GB" b="1" dirty="0">
                      <a:solidFill>
                        <a:schemeClr val="bg1"/>
                      </a:solidFill>
                    </a:endParaRPr>
                  </a:p>
                </p:txBody>
              </p:sp>
            </p:grpSp>
            <p:grpSp>
              <p:nvGrpSpPr>
                <p:cNvPr id="227" name="156 Grupo"/>
                <p:cNvGrpSpPr/>
                <p:nvPr/>
              </p:nvGrpSpPr>
              <p:grpSpPr>
                <a:xfrm>
                  <a:off x="4312210" y="3679654"/>
                  <a:ext cx="981415" cy="491667"/>
                  <a:chOff x="5608354" y="3607646"/>
                  <a:chExt cx="981415" cy="491667"/>
                </a:xfrm>
              </p:grpSpPr>
              <p:sp>
                <p:nvSpPr>
                  <p:cNvPr id="136" name="135 Cilindro"/>
                  <p:cNvSpPr/>
                  <p:nvPr/>
                </p:nvSpPr>
                <p:spPr>
                  <a:xfrm rot="17940000">
                    <a:off x="5978187" y="3487730"/>
                    <a:ext cx="330686" cy="892479"/>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136 Cilindro"/>
                  <p:cNvSpPr/>
                  <p:nvPr/>
                </p:nvSpPr>
                <p:spPr>
                  <a:xfrm rot="-3420000">
                    <a:off x="5616000" y="360000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137 CuadroTexto"/>
                  <p:cNvSpPr txBox="1"/>
                  <p:nvPr/>
                </p:nvSpPr>
                <p:spPr>
                  <a:xfrm rot="17964267">
                    <a:off x="5819879" y="3737497"/>
                    <a:ext cx="364697" cy="283411"/>
                  </a:xfrm>
                  <a:prstGeom prst="rect">
                    <a:avLst/>
                  </a:prstGeom>
                  <a:noFill/>
                </p:spPr>
                <p:txBody>
                  <a:bodyPr wrap="square" rtlCol="0">
                    <a:spAutoFit/>
                  </a:bodyPr>
                  <a:lstStyle/>
                  <a:p>
                    <a:pPr algn="ctr"/>
                    <a:r>
                      <a:rPr lang="en-GB" sz="1100" b="1" dirty="0" smtClean="0">
                        <a:solidFill>
                          <a:schemeClr val="bg1"/>
                        </a:solidFill>
                      </a:rPr>
                      <a:t>14</a:t>
                    </a:r>
                    <a:endParaRPr lang="en-GB" b="1" dirty="0">
                      <a:solidFill>
                        <a:schemeClr val="bg1"/>
                      </a:solidFill>
                    </a:endParaRPr>
                  </a:p>
                </p:txBody>
              </p:sp>
            </p:grpSp>
            <p:sp>
              <p:nvSpPr>
                <p:cNvPr id="106" name="105 CuadroTexto"/>
                <p:cNvSpPr txBox="1"/>
                <p:nvPr/>
              </p:nvSpPr>
              <p:spPr>
                <a:xfrm rot="17386937">
                  <a:off x="4545011" y="3401391"/>
                  <a:ext cx="347414" cy="283411"/>
                </a:xfrm>
                <a:prstGeom prst="rect">
                  <a:avLst/>
                </a:prstGeom>
                <a:noFill/>
              </p:spPr>
              <p:txBody>
                <a:bodyPr wrap="square" rtlCol="0">
                  <a:spAutoFit/>
                </a:bodyPr>
                <a:lstStyle/>
                <a:p>
                  <a:pPr algn="ctr"/>
                  <a:r>
                    <a:rPr lang="en-GB" sz="1100" b="1" dirty="0" smtClean="0">
                      <a:solidFill>
                        <a:schemeClr val="bg1"/>
                      </a:solidFill>
                    </a:rPr>
                    <a:t>13</a:t>
                  </a:r>
                  <a:endParaRPr lang="en-GB" b="1" dirty="0">
                    <a:solidFill>
                      <a:schemeClr val="bg1"/>
                    </a:solidFill>
                  </a:endParaRPr>
                </a:p>
              </p:txBody>
            </p:sp>
            <p:grpSp>
              <p:nvGrpSpPr>
                <p:cNvPr id="228" name="147 Grupo"/>
                <p:cNvGrpSpPr/>
                <p:nvPr/>
              </p:nvGrpSpPr>
              <p:grpSpPr>
                <a:xfrm>
                  <a:off x="4331672" y="2446016"/>
                  <a:ext cx="892480" cy="365195"/>
                  <a:chOff x="5627816" y="2374008"/>
                  <a:chExt cx="892480" cy="365195"/>
                </a:xfrm>
              </p:grpSpPr>
              <p:sp>
                <p:nvSpPr>
                  <p:cNvPr id="134" name="133 Cilindro"/>
                  <p:cNvSpPr/>
                  <p:nvPr/>
                </p:nvSpPr>
                <p:spPr>
                  <a:xfrm rot="-6240000">
                    <a:off x="5908713" y="2099019"/>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134 CuadroTexto"/>
                  <p:cNvSpPr txBox="1"/>
                  <p:nvPr/>
                </p:nvSpPr>
                <p:spPr>
                  <a:xfrm rot="15424411">
                    <a:off x="5687913" y="2414900"/>
                    <a:ext cx="365195" cy="283411"/>
                  </a:xfrm>
                  <a:prstGeom prst="rect">
                    <a:avLst/>
                  </a:prstGeom>
                  <a:noFill/>
                </p:spPr>
                <p:txBody>
                  <a:bodyPr wrap="square" rtlCol="0">
                    <a:spAutoFit/>
                  </a:bodyPr>
                  <a:lstStyle/>
                  <a:p>
                    <a:pPr algn="ctr"/>
                    <a:r>
                      <a:rPr lang="en-GB" sz="1100" b="1" dirty="0" smtClean="0">
                        <a:solidFill>
                          <a:schemeClr val="bg1"/>
                        </a:solidFill>
                      </a:rPr>
                      <a:t>11</a:t>
                    </a:r>
                    <a:endParaRPr lang="en-GB" b="1" dirty="0">
                      <a:solidFill>
                        <a:schemeClr val="bg1"/>
                      </a:solidFill>
                    </a:endParaRPr>
                  </a:p>
                </p:txBody>
              </p:sp>
            </p:grpSp>
            <p:sp>
              <p:nvSpPr>
                <p:cNvPr id="108" name="107 Cilindro"/>
                <p:cNvSpPr/>
                <p:nvPr/>
              </p:nvSpPr>
              <p:spPr>
                <a:xfrm rot="15480000">
                  <a:off x="4211856" y="2628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108 Cilindro"/>
                <p:cNvSpPr/>
                <p:nvPr/>
              </p:nvSpPr>
              <p:spPr>
                <a:xfrm rot="13281801">
                  <a:off x="3919213" y="2388255"/>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109 Cilindro"/>
                <p:cNvSpPr/>
                <p:nvPr/>
              </p:nvSpPr>
              <p:spPr>
                <a:xfrm rot="10140000">
                  <a:off x="3095856" y="2196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110 Cilindro"/>
                <p:cNvSpPr/>
                <p:nvPr/>
              </p:nvSpPr>
              <p:spPr>
                <a:xfrm rot="6960000">
                  <a:off x="2447856" y="2600494"/>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111 Cilindro"/>
                <p:cNvSpPr/>
                <p:nvPr/>
              </p:nvSpPr>
              <p:spPr>
                <a:xfrm rot="5940000">
                  <a:off x="1797884" y="2423786"/>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112 CuadroTexto"/>
                <p:cNvSpPr txBox="1"/>
                <p:nvPr/>
              </p:nvSpPr>
              <p:spPr>
                <a:xfrm rot="6138603">
                  <a:off x="1597572" y="2730838"/>
                  <a:ext cx="288032" cy="283411"/>
                </a:xfrm>
                <a:prstGeom prst="rect">
                  <a:avLst/>
                </a:prstGeom>
                <a:noFill/>
              </p:spPr>
              <p:txBody>
                <a:bodyPr wrap="square" rtlCol="0">
                  <a:spAutoFit/>
                </a:bodyPr>
                <a:lstStyle/>
                <a:p>
                  <a:pPr algn="ctr"/>
                  <a:r>
                    <a:rPr lang="en-GB" sz="1100" b="1" dirty="0" smtClean="0">
                      <a:solidFill>
                        <a:schemeClr val="bg1"/>
                      </a:solidFill>
                    </a:rPr>
                    <a:t>5</a:t>
                  </a:r>
                  <a:endParaRPr lang="en-GB" b="1" dirty="0">
                    <a:solidFill>
                      <a:schemeClr val="bg1"/>
                    </a:solidFill>
                  </a:endParaRPr>
                </a:p>
              </p:txBody>
            </p:sp>
            <p:sp>
              <p:nvSpPr>
                <p:cNvPr id="114" name="113 Cilindro"/>
                <p:cNvSpPr/>
                <p:nvPr/>
              </p:nvSpPr>
              <p:spPr>
                <a:xfrm rot="5700000">
                  <a:off x="2339856" y="2844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114 Cilindro"/>
                <p:cNvSpPr/>
                <p:nvPr/>
              </p:nvSpPr>
              <p:spPr>
                <a:xfrm rot="4440000">
                  <a:off x="1733793" y="3192690"/>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115 CuadroTexto"/>
                <p:cNvSpPr txBox="1"/>
                <p:nvPr/>
              </p:nvSpPr>
              <p:spPr>
                <a:xfrm rot="4439033">
                  <a:off x="1525563" y="3594933"/>
                  <a:ext cx="288032" cy="283411"/>
                </a:xfrm>
                <a:prstGeom prst="rect">
                  <a:avLst/>
                </a:prstGeom>
                <a:noFill/>
              </p:spPr>
              <p:txBody>
                <a:bodyPr wrap="square" rtlCol="0">
                  <a:spAutoFit/>
                </a:bodyPr>
                <a:lstStyle/>
                <a:p>
                  <a:pPr algn="ctr"/>
                  <a:r>
                    <a:rPr lang="en-GB" sz="1100" b="1" dirty="0" smtClean="0">
                      <a:solidFill>
                        <a:schemeClr val="bg1"/>
                      </a:solidFill>
                    </a:rPr>
                    <a:t>4</a:t>
                  </a:r>
                  <a:endParaRPr lang="en-GB" b="1" dirty="0">
                    <a:solidFill>
                      <a:schemeClr val="bg1"/>
                    </a:solidFill>
                  </a:endParaRPr>
                </a:p>
              </p:txBody>
            </p:sp>
            <p:sp>
              <p:nvSpPr>
                <p:cNvPr id="117" name="116 Cilindro"/>
                <p:cNvSpPr/>
                <p:nvPr/>
              </p:nvSpPr>
              <p:spPr>
                <a:xfrm rot="4380000">
                  <a:off x="2267856" y="3384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7" name="151 Grupo"/>
                <p:cNvGrpSpPr/>
                <p:nvPr/>
              </p:nvGrpSpPr>
              <p:grpSpPr>
                <a:xfrm>
                  <a:off x="1652594" y="3875741"/>
                  <a:ext cx="892480" cy="436962"/>
                  <a:chOff x="2948738" y="3803733"/>
                  <a:chExt cx="892480" cy="436962"/>
                </a:xfrm>
              </p:grpSpPr>
              <p:sp>
                <p:nvSpPr>
                  <p:cNvPr id="132" name="131 Cilindro"/>
                  <p:cNvSpPr/>
                  <p:nvPr/>
                </p:nvSpPr>
                <p:spPr>
                  <a:xfrm rot="3240000">
                    <a:off x="3229635" y="3522836"/>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132 CuadroTexto"/>
                  <p:cNvSpPr txBox="1"/>
                  <p:nvPr/>
                </p:nvSpPr>
                <p:spPr>
                  <a:xfrm rot="3148825">
                    <a:off x="3037732" y="3954973"/>
                    <a:ext cx="288032" cy="283411"/>
                  </a:xfrm>
                  <a:prstGeom prst="rect">
                    <a:avLst/>
                  </a:prstGeom>
                  <a:noFill/>
                </p:spPr>
                <p:txBody>
                  <a:bodyPr wrap="square" rtlCol="0">
                    <a:spAutoFit/>
                  </a:bodyPr>
                  <a:lstStyle/>
                  <a:p>
                    <a:pPr algn="ctr"/>
                    <a:r>
                      <a:rPr lang="en-GB" sz="1100" b="1" dirty="0" smtClean="0">
                        <a:solidFill>
                          <a:schemeClr val="bg1"/>
                        </a:solidFill>
                      </a:rPr>
                      <a:t>3</a:t>
                    </a:r>
                    <a:endParaRPr lang="en-GB" b="1" dirty="0">
                      <a:solidFill>
                        <a:schemeClr val="bg1"/>
                      </a:solidFill>
                    </a:endParaRPr>
                  </a:p>
                </p:txBody>
              </p:sp>
            </p:grpSp>
            <p:sp>
              <p:nvSpPr>
                <p:cNvPr id="119" name="118 Cilindro"/>
                <p:cNvSpPr/>
                <p:nvPr/>
              </p:nvSpPr>
              <p:spPr>
                <a:xfrm rot="3300000">
                  <a:off x="2411856" y="3636008"/>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2" name="153 Grupo"/>
                <p:cNvGrpSpPr/>
                <p:nvPr/>
              </p:nvGrpSpPr>
              <p:grpSpPr>
                <a:xfrm>
                  <a:off x="2453073" y="3996008"/>
                  <a:ext cx="591491" cy="999971"/>
                  <a:chOff x="3749217" y="3924000"/>
                  <a:chExt cx="591491" cy="999971"/>
                </a:xfrm>
              </p:grpSpPr>
              <p:sp>
                <p:nvSpPr>
                  <p:cNvPr id="129" name="128 Cilindro"/>
                  <p:cNvSpPr/>
                  <p:nvPr/>
                </p:nvSpPr>
                <p:spPr>
                  <a:xfrm rot="1620000">
                    <a:off x="3841423" y="4031491"/>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129 Cilindro"/>
                  <p:cNvSpPr/>
                  <p:nvPr/>
                </p:nvSpPr>
                <p:spPr>
                  <a:xfrm rot="1500000">
                    <a:off x="4140000" y="392400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130 CuadroTexto"/>
                  <p:cNvSpPr txBox="1"/>
                  <p:nvPr/>
                </p:nvSpPr>
                <p:spPr>
                  <a:xfrm rot="1405303">
                    <a:off x="3749217" y="4574010"/>
                    <a:ext cx="288032" cy="261610"/>
                  </a:xfrm>
                  <a:prstGeom prst="rect">
                    <a:avLst/>
                  </a:prstGeom>
                  <a:noFill/>
                </p:spPr>
                <p:txBody>
                  <a:bodyPr wrap="square" rtlCol="0">
                    <a:spAutoFit/>
                  </a:bodyPr>
                  <a:lstStyle/>
                  <a:p>
                    <a:pPr algn="ctr"/>
                    <a:r>
                      <a:rPr lang="en-GB" sz="1100" b="1" dirty="0" smtClean="0">
                        <a:solidFill>
                          <a:schemeClr val="bg1"/>
                        </a:solidFill>
                      </a:rPr>
                      <a:t>2</a:t>
                    </a:r>
                    <a:endParaRPr lang="en-GB" b="1" dirty="0">
                      <a:solidFill>
                        <a:schemeClr val="bg1"/>
                      </a:solidFill>
                    </a:endParaRPr>
                  </a:p>
                </p:txBody>
              </p:sp>
            </p:grpSp>
            <p:grpSp>
              <p:nvGrpSpPr>
                <p:cNvPr id="245" name="154 Grupo"/>
                <p:cNvGrpSpPr/>
                <p:nvPr/>
              </p:nvGrpSpPr>
              <p:grpSpPr>
                <a:xfrm>
                  <a:off x="2936776" y="4104008"/>
                  <a:ext cx="431788" cy="1037158"/>
                  <a:chOff x="4232920" y="4032000"/>
                  <a:chExt cx="431788" cy="1037158"/>
                </a:xfrm>
              </p:grpSpPr>
              <p:sp>
                <p:nvSpPr>
                  <p:cNvPr id="126" name="44 Cilindro"/>
                  <p:cNvSpPr/>
                  <p:nvPr/>
                </p:nvSpPr>
                <p:spPr>
                  <a:xfrm rot="900000">
                    <a:off x="4270773" y="4176678"/>
                    <a:ext cx="330759"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126 Cilindro"/>
                  <p:cNvSpPr/>
                  <p:nvPr/>
                </p:nvSpPr>
                <p:spPr>
                  <a:xfrm rot="780000">
                    <a:off x="4464000" y="403200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127 CuadroTexto"/>
                  <p:cNvSpPr txBox="1"/>
                  <p:nvPr/>
                </p:nvSpPr>
                <p:spPr>
                  <a:xfrm rot="900000">
                    <a:off x="4232920" y="4725144"/>
                    <a:ext cx="288032" cy="261610"/>
                  </a:xfrm>
                  <a:prstGeom prst="rect">
                    <a:avLst/>
                  </a:prstGeom>
                  <a:noFill/>
                </p:spPr>
                <p:txBody>
                  <a:bodyPr wrap="square" rtlCol="0">
                    <a:spAutoFit/>
                  </a:bodyPr>
                  <a:lstStyle/>
                  <a:p>
                    <a:pPr algn="ctr"/>
                    <a:r>
                      <a:rPr lang="en-GB" sz="1100" b="1" dirty="0" smtClean="0">
                        <a:solidFill>
                          <a:schemeClr val="bg1"/>
                        </a:solidFill>
                      </a:rPr>
                      <a:t>1</a:t>
                    </a:r>
                    <a:endParaRPr lang="en-GB" b="1" dirty="0">
                      <a:solidFill>
                        <a:schemeClr val="bg1"/>
                      </a:solidFill>
                    </a:endParaRPr>
                  </a:p>
                </p:txBody>
              </p:sp>
            </p:grpSp>
            <p:grpSp>
              <p:nvGrpSpPr>
                <p:cNvPr id="246" name="114 Grupo"/>
                <p:cNvGrpSpPr/>
                <p:nvPr/>
              </p:nvGrpSpPr>
              <p:grpSpPr>
                <a:xfrm>
                  <a:off x="4309280" y="2805561"/>
                  <a:ext cx="1044857" cy="365196"/>
                  <a:chOff x="5605424" y="2733553"/>
                  <a:chExt cx="1044857" cy="365196"/>
                </a:xfrm>
              </p:grpSpPr>
              <p:sp>
                <p:nvSpPr>
                  <p:cNvPr id="123" name="122 Cilindro"/>
                  <p:cNvSpPr/>
                  <p:nvPr/>
                </p:nvSpPr>
                <p:spPr>
                  <a:xfrm rot="-5700000">
                    <a:off x="6038698" y="2466287"/>
                    <a:ext cx="330686" cy="89248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123 Cilindro"/>
                  <p:cNvSpPr/>
                  <p:nvPr/>
                </p:nvSpPr>
                <p:spPr>
                  <a:xfrm rot="15944309">
                    <a:off x="5613070" y="2849990"/>
                    <a:ext cx="200708" cy="2160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124 CuadroTexto"/>
                  <p:cNvSpPr txBox="1"/>
                  <p:nvPr/>
                </p:nvSpPr>
                <p:spPr>
                  <a:xfrm rot="16200000">
                    <a:off x="5781528" y="2774445"/>
                    <a:ext cx="365196" cy="283411"/>
                  </a:xfrm>
                  <a:prstGeom prst="rect">
                    <a:avLst/>
                  </a:prstGeom>
                  <a:noFill/>
                </p:spPr>
                <p:txBody>
                  <a:bodyPr wrap="square" rtlCol="0">
                    <a:spAutoFit/>
                  </a:bodyPr>
                  <a:lstStyle/>
                  <a:p>
                    <a:pPr algn="ctr"/>
                    <a:r>
                      <a:rPr lang="en-GB" sz="1100" b="1" dirty="0" smtClean="0">
                        <a:solidFill>
                          <a:schemeClr val="bg1"/>
                        </a:solidFill>
                      </a:rPr>
                      <a:t>12</a:t>
                    </a:r>
                    <a:endParaRPr lang="en-GB" b="1" dirty="0">
                      <a:solidFill>
                        <a:schemeClr val="bg1"/>
                      </a:solidFill>
                    </a:endParaRPr>
                  </a:p>
                </p:txBody>
              </p:sp>
            </p:grpSp>
          </p:grpSp>
          <p:pic>
            <p:nvPicPr>
              <p:cNvPr id="205" name="Picture 3"/>
              <p:cNvPicPr>
                <a:picLocks noChangeAspect="1" noChangeArrowheads="1"/>
              </p:cNvPicPr>
              <p:nvPr/>
            </p:nvPicPr>
            <p:blipFill>
              <a:blip r:embed="rId4" cstate="print">
                <a:clrChange>
                  <a:clrFrom>
                    <a:srgbClr val="DBDEE3"/>
                  </a:clrFrom>
                  <a:clrTo>
                    <a:srgbClr val="DBDEE3">
                      <a:alpha val="0"/>
                    </a:srgbClr>
                  </a:clrTo>
                </a:clrChange>
              </a:blip>
              <a:srcRect l="9482" r="5183"/>
              <a:stretch>
                <a:fillRect/>
              </a:stretch>
            </p:blipFill>
            <p:spPr bwMode="auto">
              <a:xfrm>
                <a:off x="1955879" y="2812727"/>
                <a:ext cx="527889" cy="544265"/>
              </a:xfrm>
              <a:prstGeom prst="rect">
                <a:avLst/>
              </a:prstGeom>
              <a:noFill/>
              <a:ln w="9525">
                <a:noFill/>
                <a:miter lim="800000"/>
                <a:headEnd/>
                <a:tailEnd/>
              </a:ln>
            </p:spPr>
          </p:pic>
        </p:grpSp>
        <p:sp>
          <p:nvSpPr>
            <p:cNvPr id="244" name="Rectangle 31"/>
            <p:cNvSpPr>
              <a:spLocks noChangeArrowheads="1"/>
            </p:cNvSpPr>
            <p:nvPr/>
          </p:nvSpPr>
          <p:spPr bwMode="auto">
            <a:xfrm>
              <a:off x="4644008" y="5373098"/>
              <a:ext cx="4644008" cy="936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4209" tIns="52104" rIns="104209" bIns="52104">
              <a:spAutoFit/>
            </a:bodyPr>
            <a:lstStyle/>
            <a:p>
              <a:pPr marL="844886" lvl="1" indent="-325652" eaLnBrk="0" hangingPunct="0">
                <a:buClr>
                  <a:srgbClr val="FF3300"/>
                </a:buClr>
                <a:buFont typeface="Arial" pitchFamily="34" charset="0"/>
                <a:buChar char="•"/>
              </a:pPr>
              <a:r>
                <a:rPr lang="en-US" dirty="0" smtClean="0">
                  <a:cs typeface="ＭＳ Ｐゴシック" charset="0"/>
                </a:rPr>
                <a:t>Triple </a:t>
              </a:r>
              <a:r>
                <a:rPr lang="en-US" dirty="0">
                  <a:cs typeface="ＭＳ Ｐゴシック" charset="0"/>
                </a:rPr>
                <a:t>coincidences </a:t>
              </a:r>
              <a:r>
                <a:rPr lang="en-US" b="1" dirty="0" err="1" smtClean="0">
                  <a:latin typeface="Symbol" pitchFamily="18" charset="2"/>
                  <a:cs typeface="ＭＳ Ｐゴシック" charset="0"/>
                </a:rPr>
                <a:t>ggg</a:t>
              </a:r>
              <a:r>
                <a:rPr lang="en-US" dirty="0" smtClean="0">
                  <a:cs typeface="ＭＳ Ｐゴシック" charset="0"/>
                </a:rPr>
                <a:t>: </a:t>
              </a:r>
            </a:p>
            <a:p>
              <a:pPr marL="844886" lvl="1" indent="-325652" eaLnBrk="0" hangingPunct="0">
                <a:buClr>
                  <a:srgbClr val="FF3300"/>
                </a:buClr>
              </a:pPr>
              <a:r>
                <a:rPr lang="en-US" dirty="0" smtClean="0">
                  <a:cs typeface="ＭＳ Ｐゴシック" charset="0"/>
                </a:rPr>
                <a:t>     </a:t>
              </a:r>
              <a:r>
                <a:rPr lang="en-US" dirty="0" err="1" smtClean="0">
                  <a:cs typeface="ＭＳ Ｐゴシック" charset="0"/>
                </a:rPr>
                <a:t>GeGeGe</a:t>
              </a:r>
              <a:r>
                <a:rPr lang="en-US" dirty="0" smtClean="0">
                  <a:cs typeface="ＭＳ Ｐゴシック" charset="0"/>
                </a:rPr>
                <a:t> </a:t>
              </a:r>
              <a:r>
                <a:rPr lang="en-US" dirty="0">
                  <a:cs typeface="ＭＳ Ｐゴシック" charset="0"/>
                </a:rPr>
                <a:t>and </a:t>
              </a:r>
              <a:r>
                <a:rPr lang="en-US" dirty="0" smtClean="0">
                  <a:cs typeface="ＭＳ Ｐゴシック" charset="0"/>
                </a:rPr>
                <a:t>GeLaBr</a:t>
              </a:r>
              <a:r>
                <a:rPr lang="en-US" baseline="-25000" dirty="0" smtClean="0">
                  <a:cs typeface="ＭＳ Ｐゴシック" charset="0"/>
                </a:rPr>
                <a:t>3</a:t>
              </a:r>
              <a:r>
                <a:rPr lang="en-US" dirty="0" smtClean="0">
                  <a:cs typeface="ＭＳ Ｐゴシック" charset="0"/>
                </a:rPr>
                <a:t>LaBr</a:t>
              </a:r>
              <a:r>
                <a:rPr lang="en-US" baseline="-25000" dirty="0" smtClean="0">
                  <a:cs typeface="ＭＳ Ｐゴシック" charset="0"/>
                </a:rPr>
                <a:t>3</a:t>
              </a:r>
              <a:r>
                <a:rPr lang="en-US" dirty="0" smtClean="0">
                  <a:cs typeface="ＭＳ Ｐゴシック" charset="0"/>
                </a:rPr>
                <a:t>(t</a:t>
              </a:r>
              <a:r>
                <a:rPr lang="en-US" dirty="0">
                  <a:cs typeface="ＭＳ Ｐゴシック" charset="0"/>
                </a:rPr>
                <a:t>)</a:t>
              </a:r>
              <a:endParaRPr lang="en-US" baseline="-25000" dirty="0">
                <a:cs typeface="ＭＳ Ｐゴシック" charset="0"/>
              </a:endParaRPr>
            </a:p>
            <a:p>
              <a:pPr marL="844886" lvl="1" indent="-325652" eaLnBrk="0" hangingPunct="0">
                <a:buClr>
                  <a:srgbClr val="FF3300"/>
                </a:buClr>
                <a:buFont typeface="Arial" pitchFamily="34" charset="0"/>
                <a:buChar char="•"/>
              </a:pPr>
              <a:r>
                <a:rPr lang="en-US" dirty="0" smtClean="0">
                  <a:cs typeface="ＭＳ Ｐゴシック" charset="0"/>
                </a:rPr>
                <a:t>4-fold coincidences </a:t>
              </a:r>
              <a:endParaRPr lang="en-US" dirty="0">
                <a:cs typeface="ＭＳ Ｐゴシック" charset="0"/>
              </a:endParaRPr>
            </a:p>
          </p:txBody>
        </p:sp>
      </p:grpSp>
    </p:spTree>
    <p:extLst>
      <p:ext uri="{BB962C8B-B14F-4D97-AF65-F5344CB8AC3E}">
        <p14:creationId xmlns:p14="http://schemas.microsoft.com/office/powerpoint/2010/main" xmlns="" val="183893994"/>
      </p:ext>
    </p:extLst>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44461</TotalTime>
  <Words>7083</Words>
  <Application>Microsoft Office PowerPoint</Application>
  <PresentationFormat>Presentación en pantalla (4:3)</PresentationFormat>
  <Paragraphs>1317</Paragraphs>
  <Slides>88</Slides>
  <Notes>69</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88</vt:i4>
      </vt:variant>
    </vt:vector>
  </HeadingPairs>
  <TitlesOfParts>
    <vt:vector size="91" baseType="lpstr">
      <vt:lpstr>Tema de Office</vt:lpstr>
      <vt:lpstr>EcuaciÛn</vt:lpstr>
      <vt:lpstr>Equation</vt:lpstr>
      <vt:lpstr> Direct lifetime measurements  of excited states in 136Te  </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Compton corrections at first order</vt:lpstr>
      <vt:lpstr>Diapositiva 27</vt:lpstr>
      <vt:lpstr>Compton corrections at second order</vt:lpstr>
      <vt:lpstr>Compton Response Distribution</vt:lpstr>
      <vt:lpstr>Best background reduction approach</vt:lpstr>
      <vt:lpstr>Best background reduction approach</vt:lpstr>
      <vt:lpstr>Best background reduction approach</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The cold-neutron PF1B guide</vt:lpstr>
      <vt:lpstr>EXILL and EXILL&amp;FATIMA</vt:lpstr>
      <vt:lpstr>Diapositiva 54</vt:lpstr>
      <vt:lpstr>Diapositiva 55</vt:lpstr>
      <vt:lpstr>Optimizing procedure</vt:lpstr>
      <vt:lpstr>Diapositiva 57</vt:lpstr>
      <vt:lpstr>Diapositiva 58</vt:lpstr>
      <vt:lpstr>PMT-Energy Linearity</vt:lpstr>
      <vt:lpstr>Diapositiva 60</vt:lpstr>
      <vt:lpstr>Diapositiva 61</vt:lpstr>
      <vt:lpstr>Diapositiva 62</vt:lpstr>
      <vt:lpstr>Diapositiva 63</vt:lpstr>
      <vt:lpstr>Diapositiva 64</vt:lpstr>
      <vt:lpstr>Diapositiva 65</vt:lpstr>
      <vt:lpstr>Diapositiva 66</vt:lpstr>
      <vt:lpstr>Experience from earlier campaigns</vt:lpstr>
      <vt:lpstr>Diapositiva 68</vt:lpstr>
      <vt:lpstr>Diapositiva 69</vt:lpstr>
      <vt:lpstr>Diapositiva 70</vt:lpstr>
      <vt:lpstr>Diapositiva 71</vt:lpstr>
      <vt:lpstr>Diapositiva 72</vt:lpstr>
      <vt:lpstr>Compton corrections to first order</vt:lpstr>
      <vt:lpstr>Diapositiva 74</vt:lpstr>
      <vt:lpstr>Diapositiva 75</vt:lpstr>
      <vt:lpstr>Diapositiva 76</vt:lpstr>
      <vt:lpstr>Diapositiva 77</vt:lpstr>
      <vt:lpstr>Diapositiva 78</vt:lpstr>
      <vt:lpstr>Diapositiva 79</vt:lpstr>
      <vt:lpstr>Diapositiva 80</vt:lpstr>
      <vt:lpstr>Diapositiva 81</vt:lpstr>
      <vt:lpstr>Diapositiva 82</vt:lpstr>
      <vt:lpstr>Time measurements analysis</vt:lpstr>
      <vt:lpstr>Diapositiva 84</vt:lpstr>
      <vt:lpstr>Diapositiva 85</vt:lpstr>
      <vt:lpstr>Diapositiva 86</vt:lpstr>
      <vt:lpstr>Weisskopf estimates</vt:lpstr>
      <vt:lpstr>Diapositiva 88</vt:lpstr>
    </vt:vector>
  </TitlesOfParts>
  <Manager>Fraile</Manager>
  <Company>UCM</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81Ge fast-timing</dc:title>
  <dc:creator>Paziy</dc:creator>
  <cp:lastModifiedBy>Vicky</cp:lastModifiedBy>
  <cp:revision>1721</cp:revision>
  <dcterms:created xsi:type="dcterms:W3CDTF">2015-08-30T23:29:14Z</dcterms:created>
  <dcterms:modified xsi:type="dcterms:W3CDTF">2019-06-26T06:45:39Z</dcterms:modified>
</cp:coreProperties>
</file>