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18" r:id="rId2"/>
    <p:sldId id="328" r:id="rId3"/>
    <p:sldId id="341" r:id="rId4"/>
    <p:sldId id="286" r:id="rId5"/>
    <p:sldId id="324" r:id="rId6"/>
    <p:sldId id="342" r:id="rId7"/>
    <p:sldId id="352" r:id="rId8"/>
    <p:sldId id="353" r:id="rId9"/>
    <p:sldId id="354" r:id="rId10"/>
    <p:sldId id="266" r:id="rId11"/>
    <p:sldId id="343" r:id="rId12"/>
    <p:sldId id="287" r:id="rId13"/>
    <p:sldId id="288" r:id="rId14"/>
    <p:sldId id="290" r:id="rId15"/>
    <p:sldId id="291" r:id="rId16"/>
    <p:sldId id="292" r:id="rId17"/>
    <p:sldId id="294" r:id="rId18"/>
    <p:sldId id="295" r:id="rId19"/>
    <p:sldId id="344" r:id="rId20"/>
    <p:sldId id="296" r:id="rId21"/>
    <p:sldId id="356" r:id="rId22"/>
    <p:sldId id="267" r:id="rId23"/>
    <p:sldId id="273" r:id="rId24"/>
    <p:sldId id="326" r:id="rId25"/>
    <p:sldId id="289" r:id="rId26"/>
    <p:sldId id="293" r:id="rId27"/>
    <p:sldId id="355" r:id="rId28"/>
  </p:sldIdLst>
  <p:sldSz cx="13004800" cy="9753600"/>
  <p:notesSz cx="6858000" cy="9144000"/>
  <p:defaultTextStyle>
    <a:lvl1pPr algn="ctr" defTabSz="584200">
      <a:defRPr sz="4200">
        <a:latin typeface="+mn-lt"/>
        <a:ea typeface="+mn-ea"/>
        <a:cs typeface="+mn-cs"/>
        <a:sym typeface="Helvetica Neue Light"/>
      </a:defRPr>
    </a:lvl1pPr>
    <a:lvl2pPr indent="342900" algn="ctr" defTabSz="584200">
      <a:defRPr sz="4200">
        <a:latin typeface="+mn-lt"/>
        <a:ea typeface="+mn-ea"/>
        <a:cs typeface="+mn-cs"/>
        <a:sym typeface="Helvetica Neue Light"/>
      </a:defRPr>
    </a:lvl2pPr>
    <a:lvl3pPr indent="685800" algn="ctr" defTabSz="584200">
      <a:defRPr sz="4200">
        <a:latin typeface="+mn-lt"/>
        <a:ea typeface="+mn-ea"/>
        <a:cs typeface="+mn-cs"/>
        <a:sym typeface="Helvetica Neue Light"/>
      </a:defRPr>
    </a:lvl3pPr>
    <a:lvl4pPr indent="1028700" algn="ctr" defTabSz="584200">
      <a:defRPr sz="4200">
        <a:latin typeface="+mn-lt"/>
        <a:ea typeface="+mn-ea"/>
        <a:cs typeface="+mn-cs"/>
        <a:sym typeface="Helvetica Neue Light"/>
      </a:defRPr>
    </a:lvl4pPr>
    <a:lvl5pPr indent="1371600" algn="ctr" defTabSz="584200">
      <a:defRPr sz="4200">
        <a:latin typeface="+mn-lt"/>
        <a:ea typeface="+mn-ea"/>
        <a:cs typeface="+mn-cs"/>
        <a:sym typeface="Helvetica Neue Light"/>
      </a:defRPr>
    </a:lvl5pPr>
    <a:lvl6pPr indent="1714500" algn="ctr" defTabSz="584200">
      <a:defRPr sz="4200">
        <a:latin typeface="+mn-lt"/>
        <a:ea typeface="+mn-ea"/>
        <a:cs typeface="+mn-cs"/>
        <a:sym typeface="Helvetica Neue Light"/>
      </a:defRPr>
    </a:lvl6pPr>
    <a:lvl7pPr indent="2057400" algn="ctr" defTabSz="584200">
      <a:defRPr sz="4200">
        <a:latin typeface="+mn-lt"/>
        <a:ea typeface="+mn-ea"/>
        <a:cs typeface="+mn-cs"/>
        <a:sym typeface="Helvetica Neue Light"/>
      </a:defRPr>
    </a:lvl7pPr>
    <a:lvl8pPr indent="2400300" algn="ctr" defTabSz="584200">
      <a:defRPr sz="4200">
        <a:latin typeface="+mn-lt"/>
        <a:ea typeface="+mn-ea"/>
        <a:cs typeface="+mn-cs"/>
        <a:sym typeface="Helvetica Neue Light"/>
      </a:defRPr>
    </a:lvl8pPr>
    <a:lvl9pPr indent="2743200" algn="ctr" defTabSz="584200">
      <a:defRPr sz="4200"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>
        <a:fontRef idx="major">
          <a:srgbClr val="777777"/>
        </a:fontRef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27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99773027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625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517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647700" y="4749800"/>
            <a:ext cx="11709421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571500" y="5016500"/>
            <a:ext cx="118618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</a:lvl1pPr>
            <a:lvl2pPr marL="0" indent="0">
              <a:spcBef>
                <a:spcPts val="0"/>
              </a:spcBef>
              <a:buSzTx/>
              <a:buNone/>
            </a:lvl2pPr>
            <a:lvl3pPr marL="0" indent="0">
              <a:spcBef>
                <a:spcPts val="0"/>
              </a:spcBef>
              <a:buSzTx/>
              <a:buNone/>
            </a:lvl3pPr>
            <a:lvl4pPr marL="0" indent="0">
              <a:spcBef>
                <a:spcPts val="0"/>
              </a:spcBef>
              <a:buSzTx/>
              <a:buNone/>
            </a:lvl4pPr>
            <a:lvl5pPr marL="0" indent="0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647700" y="1968500"/>
            <a:ext cx="4876867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 flipH="1">
            <a:off x="6502399" y="1803400"/>
            <a:ext cx="1" cy="43180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Portrait &amp;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432299" y="1778000"/>
            <a:ext cx="1" cy="50546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 flipH="1">
            <a:off x="6489699" y="508000"/>
            <a:ext cx="1" cy="801373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 flipH="1">
            <a:off x="4444998" y="1777968"/>
            <a:ext cx="1" cy="506738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5" name="Shape 45"/>
          <p:cNvSpPr/>
          <p:nvPr/>
        </p:nvSpPr>
        <p:spPr>
          <a:xfrm flipH="1">
            <a:off x="8547098" y="1777968"/>
            <a:ext cx="1" cy="506738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64896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6489696" y="4476750"/>
            <a:ext cx="5994408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 flipH="1">
            <a:off x="90677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9067796" y="30924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9067796" y="58737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8369300" y="2324100"/>
            <a:ext cx="4064000" cy="6565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9309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571500" y="863600"/>
            <a:ext cx="11861800" cy="8026400"/>
          </a:xfrm>
          <a:prstGeom prst="rect">
            <a:avLst/>
          </a:prstGeom>
        </p:spPr>
        <p:txBody>
          <a:bodyPr/>
          <a:lstStyle>
            <a:lvl1pPr>
              <a:spcBef>
                <a:spcPts val="7200"/>
              </a:spcBef>
            </a:lvl1pPr>
            <a:lvl2pPr>
              <a:spcBef>
                <a:spcPts val="7200"/>
              </a:spcBef>
            </a:lvl2pPr>
            <a:lvl3pPr>
              <a:spcBef>
                <a:spcPts val="7200"/>
              </a:spcBef>
            </a:lvl3pPr>
            <a:lvl4pPr>
              <a:spcBef>
                <a:spcPts val="7200"/>
              </a:spcBef>
            </a:lvl4pPr>
            <a:lvl5pPr>
              <a:spcBef>
                <a:spcPts val="7200"/>
              </a:spcBef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571500" y="3708400"/>
            <a:ext cx="11861800" cy="23368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647700" y="4749800"/>
            <a:ext cx="4882122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71500" y="1320800"/>
            <a:ext cx="5080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571500" y="5016500"/>
            <a:ext cx="5080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</a:lvl1pPr>
            <a:lvl2pPr marL="0" indent="0">
              <a:spcBef>
                <a:spcPts val="0"/>
              </a:spcBef>
              <a:buSzTx/>
              <a:buNone/>
            </a:lvl2pPr>
            <a:lvl3pPr marL="0" indent="0">
              <a:spcBef>
                <a:spcPts val="0"/>
              </a:spcBef>
              <a:buSzTx/>
              <a:buNone/>
            </a:lvl3pPr>
            <a:lvl4pPr marL="0" indent="0">
              <a:spcBef>
                <a:spcPts val="0"/>
              </a:spcBef>
              <a:buSzTx/>
              <a:buNone/>
            </a:lvl4pPr>
            <a:lvl5pPr marL="0" indent="0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266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1pPr>
      <a:lvl2pPr marL="7112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2pPr>
      <a:lvl3pPr marL="1155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3pPr>
      <a:lvl4pPr marL="16002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4pPr>
      <a:lvl5pPr marL="2044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5pPr>
      <a:lvl6pPr marL="24892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6pPr>
      <a:lvl7pPr marL="2933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7pPr>
      <a:lvl8pPr marL="33782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8pPr>
      <a:lvl9pPr marL="3822700" indent="-266700" defTabSz="584200">
        <a:spcBef>
          <a:spcPts val="4800"/>
        </a:spcBef>
        <a:buSzPct val="100000"/>
        <a:buChar char="•"/>
        <a:defRPr sz="2600">
          <a:solidFill>
            <a:srgbClr val="747474"/>
          </a:solidFill>
          <a:latin typeface="+mj-lt"/>
          <a:ea typeface="+mj-ea"/>
          <a:cs typeface="+mj-cs"/>
          <a:sym typeface="Helvetica Neue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g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gif"/><Relationship Id="rId11" Type="http://schemas.openxmlformats.org/officeDocument/2006/relationships/image" Target="../media/image56.jpeg"/><Relationship Id="rId5" Type="http://schemas.openxmlformats.org/officeDocument/2006/relationships/image" Target="../media/image51.png"/><Relationship Id="rId10" Type="http://schemas.openxmlformats.org/officeDocument/2006/relationships/image" Target="../media/image55.jpeg"/><Relationship Id="rId4" Type="http://schemas.openxmlformats.org/officeDocument/2006/relationships/image" Target="../media/image50.png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emf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9.emf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emf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8" y="2309170"/>
            <a:ext cx="6454340" cy="4610243"/>
          </a:xfrm>
          <a:prstGeom prst="rect">
            <a:avLst/>
          </a:prstGeom>
        </p:spPr>
      </p:pic>
      <p:sp>
        <p:nvSpPr>
          <p:cNvPr id="67" name="Shape 67"/>
          <p:cNvSpPr/>
          <p:nvPr/>
        </p:nvSpPr>
        <p:spPr>
          <a:xfrm>
            <a:off x="0" y="590817"/>
            <a:ext cx="13004800" cy="764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457200">
              <a:defRPr sz="4000">
                <a:solidFill>
                  <a:srgbClr val="063C9E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7030A0"/>
                </a:solidFill>
              </a:rPr>
              <a:t>Ab initio calculation of the potential bubble nucleus </a:t>
            </a:r>
            <a:r>
              <a:rPr lang="en-US" sz="3600" baseline="30000" dirty="0">
                <a:solidFill>
                  <a:srgbClr val="7030A0"/>
                </a:solidFill>
              </a:rPr>
              <a:t>34</a:t>
            </a:r>
            <a:r>
              <a:rPr lang="en-US" sz="3600" dirty="0">
                <a:solidFill>
                  <a:srgbClr val="7030A0"/>
                </a:solidFill>
              </a:rPr>
              <a:t>Si</a:t>
            </a:r>
            <a:endParaRPr lang="fr-FR" sz="3600" dirty="0" smtClean="0">
              <a:solidFill>
                <a:srgbClr val="7030A0"/>
              </a:solidFill>
            </a:endParaRPr>
          </a:p>
        </p:txBody>
      </p:sp>
      <p:sp>
        <p:nvSpPr>
          <p:cNvPr id="68" name="Shape 68"/>
          <p:cNvSpPr/>
          <p:nvPr/>
        </p:nvSpPr>
        <p:spPr>
          <a:xfrm>
            <a:off x="469717" y="7940912"/>
            <a:ext cx="12767096" cy="479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algn="l">
              <a:defRPr sz="1800"/>
            </a:pPr>
            <a:r>
              <a:rPr lang="en-US" sz="2400" b="1" dirty="0" smtClean="0">
                <a:solidFill>
                  <a:srgbClr val="5F5F5F"/>
                </a:solidFill>
                <a:latin typeface="Palatino"/>
                <a:ea typeface="Palatino"/>
                <a:cs typeface="Palatino"/>
                <a:sym typeface="Palatino"/>
              </a:rPr>
              <a:t>NUSPIN conference 2019, IPNO, </a:t>
            </a:r>
            <a:r>
              <a:rPr lang="en-US" sz="2400" b="1" dirty="0" err="1" smtClean="0">
                <a:solidFill>
                  <a:srgbClr val="5F5F5F"/>
                </a:solidFill>
                <a:latin typeface="Palatino"/>
                <a:ea typeface="Palatino"/>
                <a:cs typeface="Palatino"/>
                <a:sym typeface="Palatino"/>
              </a:rPr>
              <a:t>Orsay</a:t>
            </a:r>
            <a:r>
              <a:rPr lang="en-US" sz="2400" b="1" dirty="0" smtClean="0">
                <a:solidFill>
                  <a:srgbClr val="5F5F5F"/>
                </a:solidFill>
                <a:latin typeface="Palatino"/>
                <a:ea typeface="Palatino"/>
                <a:cs typeface="Palatino"/>
                <a:sym typeface="Palatino"/>
              </a:rPr>
              <a:t>, June 24-28 </a:t>
            </a:r>
            <a:r>
              <a:rPr lang="fr-FR" sz="2400" b="1" dirty="0" smtClean="0">
                <a:solidFill>
                  <a:srgbClr val="5F5F5F"/>
                </a:solidFill>
                <a:latin typeface="Palatino"/>
                <a:ea typeface="Palatino"/>
                <a:cs typeface="Palatino"/>
                <a:sym typeface="Palatino"/>
              </a:rPr>
              <a:t>2019</a:t>
            </a:r>
          </a:p>
        </p:txBody>
      </p:sp>
      <p:sp>
        <p:nvSpPr>
          <p:cNvPr id="69" name="Shape 69"/>
          <p:cNvSpPr/>
          <p:nvPr/>
        </p:nvSpPr>
        <p:spPr>
          <a:xfrm>
            <a:off x="6709538" y="3134195"/>
            <a:ext cx="5764362" cy="223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>
              <a:defRPr sz="1800"/>
            </a:pPr>
            <a:r>
              <a:rPr sz="2900" b="1" dirty="0" smtClean="0">
                <a:solidFill>
                  <a:srgbClr val="363636"/>
                </a:solidFill>
                <a:latin typeface="Palatino"/>
                <a:ea typeface="Palatino"/>
                <a:cs typeface="Palatino"/>
                <a:sym typeface="Palatino"/>
              </a:rPr>
              <a:t>Thomas </a:t>
            </a:r>
            <a:r>
              <a:rPr lang="fr-FR" sz="2900" b="1" dirty="0" smtClean="0">
                <a:solidFill>
                  <a:srgbClr val="363636"/>
                </a:solidFill>
                <a:latin typeface="Palatino"/>
                <a:ea typeface="Palatino"/>
                <a:cs typeface="Palatino"/>
                <a:sym typeface="Palatino"/>
              </a:rPr>
              <a:t>DUGUET</a:t>
            </a:r>
          </a:p>
          <a:p>
            <a:pPr lvl="0">
              <a:defRPr sz="1800"/>
            </a:pPr>
            <a:endParaRPr lang="fr-FR" sz="2900" b="1" dirty="0">
              <a:solidFill>
                <a:srgbClr val="363636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>
              <a:defRPr sz="1800"/>
            </a:pPr>
            <a:r>
              <a:rPr lang="fr-FR" sz="2900" b="1" dirty="0">
                <a:solidFill>
                  <a:srgbClr val="363636"/>
                </a:solidFill>
                <a:latin typeface="Palatino"/>
                <a:ea typeface="Palatino"/>
                <a:cs typeface="Palatino"/>
                <a:sym typeface="Palatino"/>
              </a:rPr>
              <a:t>CEA/</a:t>
            </a:r>
            <a:r>
              <a:rPr lang="fr-FR" sz="2900" b="1" dirty="0" err="1">
                <a:solidFill>
                  <a:srgbClr val="363636"/>
                </a:solidFill>
                <a:latin typeface="Palatino"/>
                <a:ea typeface="Palatino"/>
                <a:cs typeface="Palatino"/>
                <a:sym typeface="Palatino"/>
              </a:rPr>
              <a:t>SPhN</a:t>
            </a:r>
            <a:r>
              <a:rPr lang="fr-FR" sz="2900" b="1" dirty="0">
                <a:solidFill>
                  <a:srgbClr val="363636"/>
                </a:solidFill>
                <a:latin typeface="Palatino"/>
                <a:ea typeface="Palatino"/>
                <a:cs typeface="Palatino"/>
                <a:sym typeface="Palatino"/>
              </a:rPr>
              <a:t>, Saclay, France</a:t>
            </a:r>
          </a:p>
          <a:p>
            <a:pPr lvl="0">
              <a:defRPr sz="1800"/>
            </a:pPr>
            <a:r>
              <a:rPr lang="fr-FR" sz="2900" b="1" dirty="0">
                <a:solidFill>
                  <a:srgbClr val="363636"/>
                </a:solidFill>
                <a:latin typeface="Palatino"/>
                <a:ea typeface="Palatino"/>
                <a:cs typeface="Palatino"/>
                <a:sym typeface="Palatino"/>
              </a:rPr>
              <a:t>IKS, KU Leuven, </a:t>
            </a:r>
            <a:r>
              <a:rPr lang="fr-FR" sz="2900" b="1" dirty="0" err="1" smtClean="0">
                <a:solidFill>
                  <a:srgbClr val="363636"/>
                </a:solidFill>
                <a:latin typeface="Palatino"/>
                <a:ea typeface="Palatino"/>
                <a:cs typeface="Palatino"/>
                <a:sym typeface="Palatino"/>
              </a:rPr>
              <a:t>Belgium</a:t>
            </a:r>
            <a:endParaRPr lang="fr-FR" sz="2900" b="1" dirty="0">
              <a:solidFill>
                <a:srgbClr val="363636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>
              <a:defRPr sz="1800"/>
            </a:pPr>
            <a:endParaRPr sz="2900" b="1" dirty="0">
              <a:solidFill>
                <a:srgbClr val="363636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70" name="dropped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9786" y="8577010"/>
            <a:ext cx="1336565" cy="103955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 flipV="1">
            <a:off x="633277" y="1901323"/>
            <a:ext cx="11738247" cy="1"/>
          </a:xfrm>
          <a:prstGeom prst="line">
            <a:avLst/>
          </a:prstGeom>
          <a:ln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72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96862" y="8583298"/>
            <a:ext cx="1048237" cy="104474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68"/>
          <p:cNvSpPr/>
          <p:nvPr/>
        </p:nvSpPr>
        <p:spPr>
          <a:xfrm>
            <a:off x="3482368" y="5365575"/>
            <a:ext cx="2664296" cy="476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algn="l">
              <a:defRPr sz="1800"/>
            </a:pPr>
            <a:r>
              <a:rPr lang="fr-FR" sz="2400" b="1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Ab </a:t>
            </a:r>
            <a:r>
              <a:rPr lang="fr-FR" sz="2400" b="1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initio</a:t>
            </a:r>
            <a:r>
              <a:rPr lang="fr-FR" sz="2400" b="1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methods</a:t>
            </a:r>
            <a:endParaRPr lang="fr-FR" sz="2400" b="1" dirty="0" smtClean="0">
              <a:solidFill>
                <a:schemeClr val="tx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algn="l">
              <a:defRPr sz="1800"/>
            </a:pPr>
            <a:endParaRPr sz="2400" dirty="0">
              <a:solidFill>
                <a:schemeClr val="tx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" name="Shape 68"/>
          <p:cNvSpPr/>
          <p:nvPr/>
        </p:nvSpPr>
        <p:spPr>
          <a:xfrm>
            <a:off x="1543830" y="2855290"/>
            <a:ext cx="998692" cy="442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algn="l">
              <a:defRPr sz="1800"/>
            </a:pPr>
            <a:r>
              <a:rPr lang="fr-FR" sz="2800" b="1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2019</a:t>
            </a:r>
            <a:endParaRPr sz="2800" b="1" dirty="0">
              <a:solidFill>
                <a:schemeClr val="tx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04" y="8742859"/>
            <a:ext cx="2014732" cy="719329"/>
          </a:xfrm>
          <a:prstGeom prst="rect">
            <a:avLst/>
          </a:prstGeom>
        </p:spPr>
      </p:pic>
      <p:sp>
        <p:nvSpPr>
          <p:cNvPr id="14" name="Shape 73"/>
          <p:cNvSpPr/>
          <p:nvPr/>
        </p:nvSpPr>
        <p:spPr>
          <a:xfrm flipV="1">
            <a:off x="512717" y="8413171"/>
            <a:ext cx="11738247" cy="2"/>
          </a:xfrm>
          <a:prstGeom prst="line">
            <a:avLst/>
          </a:prstGeom>
          <a:ln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82"/>
          <p:cNvSpPr/>
          <p:nvPr/>
        </p:nvSpPr>
        <p:spPr>
          <a:xfrm>
            <a:off x="389229" y="7106301"/>
            <a:ext cx="12539167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endParaRPr sz="900" dirty="0">
              <a:latin typeface="Palatino"/>
              <a:ea typeface="Palatino"/>
              <a:cs typeface="Palatino"/>
              <a:sym typeface="Palatino"/>
            </a:endParaRPr>
          </a:p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T. </a:t>
            </a:r>
            <a:r>
              <a:rPr sz="2200" dirty="0" err="1">
                <a:latin typeface="Palatino"/>
                <a:ea typeface="Palatino"/>
                <a:cs typeface="Palatino"/>
                <a:sym typeface="Palatino"/>
              </a:rPr>
              <a:t>Duguet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, </a:t>
            </a: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V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. </a:t>
            </a: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S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omà</a:t>
            </a: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, 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S. </a:t>
            </a:r>
            <a:r>
              <a:rPr sz="2200" dirty="0" err="1">
                <a:latin typeface="Palatino"/>
                <a:ea typeface="Palatino"/>
                <a:cs typeface="Palatino"/>
                <a:sym typeface="Palatino"/>
              </a:rPr>
              <a:t>Lecluse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, C. Barbieri, P. </a:t>
            </a:r>
            <a:r>
              <a:rPr sz="2200" dirty="0" err="1" smtClean="0">
                <a:latin typeface="Palatino"/>
                <a:ea typeface="Palatino"/>
                <a:cs typeface="Palatino"/>
                <a:sym typeface="Palatino"/>
              </a:rPr>
              <a:t>Navrátil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, Phys</a:t>
            </a:r>
            <a:r>
              <a:rPr lang="fr-FR" sz="2200" dirty="0">
                <a:latin typeface="Palatino"/>
                <a:ea typeface="Palatino"/>
                <a:cs typeface="Palatino"/>
                <a:sym typeface="Palatino"/>
              </a:rPr>
              <a:t>. </a:t>
            </a:r>
            <a:r>
              <a:rPr lang="fr-FR" sz="2200" dirty="0" err="1">
                <a:latin typeface="Palatino"/>
                <a:ea typeface="Palatino"/>
                <a:cs typeface="Palatino"/>
                <a:sym typeface="Palatino"/>
              </a:rPr>
              <a:t>Rev</a:t>
            </a:r>
            <a:r>
              <a:rPr lang="fr-FR" sz="2200" dirty="0">
                <a:latin typeface="Palatino"/>
                <a:ea typeface="Palatino"/>
                <a:cs typeface="Palatino"/>
                <a:sym typeface="Palatino"/>
              </a:rPr>
              <a:t>. C95 (2017) 034319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" name="Rectangle"/>
          <p:cNvSpPr/>
          <p:nvPr/>
        </p:nvSpPr>
        <p:spPr>
          <a:xfrm>
            <a:off x="333240" y="7110533"/>
            <a:ext cx="11021700" cy="571003"/>
          </a:xfrm>
          <a:prstGeom prst="rect">
            <a:avLst/>
          </a:prstGeom>
          <a:solidFill>
            <a:srgbClr val="0033CC">
              <a:alpha val="10000"/>
            </a:srgbClr>
          </a:solidFill>
          <a:ln>
            <a:noFill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/>
            </a:pPr>
            <a:endParaRPr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40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62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3600" dirty="0" smtClean="0">
                <a:solidFill>
                  <a:srgbClr val="7030A0"/>
                </a:solidFill>
              </a:rPr>
              <a:t>Ab </a:t>
            </a:r>
            <a:r>
              <a:rPr lang="fr-FR" sz="3600" dirty="0" err="1" smtClean="0">
                <a:solidFill>
                  <a:srgbClr val="7030A0"/>
                </a:solidFill>
              </a:rPr>
              <a:t>initio</a:t>
            </a:r>
            <a:r>
              <a:rPr lang="fr-FR" sz="3600" dirty="0" smtClean="0">
                <a:solidFill>
                  <a:srgbClr val="7030A0"/>
                </a:solidFill>
              </a:rPr>
              <a:t> s</a:t>
            </a:r>
            <a:r>
              <a:rPr sz="3600" dirty="0" smtClean="0">
                <a:solidFill>
                  <a:srgbClr val="7030A0"/>
                </a:solidFill>
              </a:rPr>
              <a:t>elf-consistent </a:t>
            </a:r>
            <a:r>
              <a:rPr sz="3600" dirty="0">
                <a:solidFill>
                  <a:srgbClr val="7030A0"/>
                </a:solidFill>
              </a:rPr>
              <a:t>Green’s function approach</a:t>
            </a:r>
          </a:p>
        </p:txBody>
      </p:sp>
      <p:sp>
        <p:nvSpPr>
          <p:cNvPr id="210" name="Shape 210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279400" y="1718976"/>
            <a:ext cx="1205291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sz="2200" b="1" dirty="0" smtClean="0">
                <a:latin typeface="Palatino"/>
                <a:ea typeface="Palatino"/>
                <a:cs typeface="Palatino"/>
                <a:sym typeface="Palatino"/>
              </a:rPr>
              <a:t>Sol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ve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2200" b="1" i="1" dirty="0" smtClean="0">
                <a:latin typeface="Palatino"/>
                <a:ea typeface="Palatino"/>
                <a:cs typeface="Palatino"/>
                <a:sym typeface="Palatino"/>
              </a:rPr>
              <a:t>A</a:t>
            </a:r>
            <a:r>
              <a:rPr sz="2200" b="1" dirty="0" smtClean="0">
                <a:latin typeface="Palatino"/>
                <a:ea typeface="Palatino"/>
                <a:cs typeface="Palatino"/>
                <a:sym typeface="Palatino"/>
              </a:rPr>
              <a:t>-body </a:t>
            </a: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Schrödinger equation                             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2200" b="1" dirty="0" smtClean="0">
                <a:latin typeface="Palatino"/>
                <a:ea typeface="Palatino"/>
                <a:cs typeface="Palatino"/>
                <a:sym typeface="Palatino"/>
              </a:rPr>
              <a:t>by</a:t>
            </a:r>
            <a:endParaRPr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642655" y="2409315"/>
            <a:ext cx="1208142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1)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Re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-express information via </a:t>
            </a:r>
            <a:r>
              <a:rPr sz="2200" b="1" dirty="0" smtClean="0">
                <a:latin typeface="Palatino"/>
                <a:ea typeface="Palatino"/>
                <a:cs typeface="Palatino"/>
                <a:sym typeface="Palatino"/>
              </a:rPr>
              <a:t>1-</a:t>
            </a: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, 2-, …. </a:t>
            </a:r>
            <a:r>
              <a:rPr sz="2200" b="1" i="1" dirty="0">
                <a:latin typeface="Palatino"/>
                <a:ea typeface="Palatino"/>
                <a:cs typeface="Palatino"/>
                <a:sym typeface="Palatino"/>
              </a:rPr>
              <a:t>A</a:t>
            </a: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-body objects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2200" i="1" dirty="0">
                <a:latin typeface="Palatino"/>
                <a:ea typeface="Palatino"/>
                <a:cs typeface="Palatino"/>
                <a:sym typeface="Palatino"/>
              </a:rPr>
              <a:t>G</a:t>
            </a:r>
            <a:r>
              <a:rPr sz="2200" baseline="-5999" dirty="0">
                <a:latin typeface="Palatino"/>
                <a:ea typeface="Palatino"/>
                <a:cs typeface="Palatino"/>
                <a:sym typeface="Palatino"/>
              </a:rPr>
              <a:t>1</a:t>
            </a:r>
            <a:r>
              <a:rPr sz="2200" i="1" dirty="0">
                <a:latin typeface="Palatino"/>
                <a:ea typeface="Palatino"/>
                <a:cs typeface="Palatino"/>
                <a:sym typeface="Palatino"/>
              </a:rPr>
              <a:t>=G, G</a:t>
            </a:r>
            <a:r>
              <a:rPr sz="2200" baseline="-5999" dirty="0">
                <a:latin typeface="Palatino"/>
                <a:ea typeface="Palatino"/>
                <a:cs typeface="Palatino"/>
                <a:sym typeface="Palatino"/>
              </a:rPr>
              <a:t>2, </a:t>
            </a:r>
            <a:r>
              <a:rPr sz="2200" i="1" baseline="-5999" dirty="0">
                <a:latin typeface="Palatino"/>
                <a:ea typeface="Palatino"/>
                <a:cs typeface="Palatino"/>
                <a:sym typeface="Palatino"/>
              </a:rPr>
              <a:t>… </a:t>
            </a:r>
            <a:r>
              <a:rPr sz="2200" i="1" dirty="0">
                <a:latin typeface="Palatino"/>
                <a:ea typeface="Palatino"/>
                <a:cs typeface="Palatino"/>
                <a:sym typeface="Palatino"/>
              </a:rPr>
              <a:t>G</a:t>
            </a:r>
            <a:r>
              <a:rPr sz="2200" baseline="-5999" dirty="0">
                <a:latin typeface="Palatino"/>
                <a:ea typeface="Palatino"/>
                <a:cs typeface="Palatino"/>
                <a:sym typeface="Palatino"/>
              </a:rPr>
              <a:t>A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 (</a:t>
            </a: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Green’s functions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)</a:t>
            </a:r>
          </a:p>
        </p:txBody>
      </p:sp>
      <p:sp>
        <p:nvSpPr>
          <p:cNvPr id="213" name="Shape 213"/>
          <p:cNvSpPr/>
          <p:nvPr/>
        </p:nvSpPr>
        <p:spPr>
          <a:xfrm>
            <a:off x="642655" y="3055507"/>
            <a:ext cx="1236214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2) </a:t>
            </a:r>
            <a:r>
              <a:rPr lang="fr-FR" sz="2200" dirty="0">
                <a:latin typeface="Palatino"/>
                <a:ea typeface="Palatino"/>
                <a:cs typeface="Palatino"/>
                <a:sym typeface="Palatino"/>
              </a:rPr>
              <a:t>S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elf-consistent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equation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for </a:t>
            </a:r>
            <a:r>
              <a:rPr sz="2200" b="1" dirty="0" smtClean="0">
                <a:latin typeface="Palatino"/>
                <a:ea typeface="Palatino"/>
                <a:cs typeface="Palatino"/>
                <a:sym typeface="Palatino"/>
              </a:rPr>
              <a:t>G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=G</a:t>
            </a:r>
            <a:r>
              <a:rPr lang="fr-FR" sz="2200" b="1" baseline="-25000" dirty="0" smtClean="0">
                <a:latin typeface="Palatino"/>
                <a:ea typeface="Palatino"/>
                <a:cs typeface="Palatino"/>
                <a:sym typeface="Palatino"/>
              </a:rPr>
              <a:t>1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: Dyson </a:t>
            </a:r>
            <a:r>
              <a:rPr lang="fr-FR" sz="2200" b="1" dirty="0">
                <a:latin typeface="Palatino"/>
                <a:ea typeface="Palatino"/>
                <a:cs typeface="Palatino"/>
                <a:sym typeface="Palatino"/>
              </a:rPr>
              <a:t>E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quation (DE)    G = G</a:t>
            </a:r>
            <a:r>
              <a:rPr lang="fr-FR" sz="2200" b="1" baseline="30000" dirty="0" smtClean="0">
                <a:latin typeface="Palatino"/>
                <a:ea typeface="Palatino"/>
                <a:cs typeface="Palatino"/>
                <a:sym typeface="Palatino"/>
              </a:rPr>
              <a:t>0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 + G</a:t>
            </a:r>
            <a:r>
              <a:rPr lang="fr-FR" sz="2200" b="1" baseline="30000" dirty="0" smtClean="0">
                <a:latin typeface="Palatino"/>
                <a:ea typeface="Palatino"/>
                <a:cs typeface="Palatino"/>
                <a:sym typeface="Palatino"/>
              </a:rPr>
              <a:t>0</a:t>
            </a:r>
            <a:r>
              <a:rPr lang="fr-FR" sz="2200" b="1" dirty="0" smtClean="0">
                <a:latin typeface="Symbol" panose="05050102010706020507" pitchFamily="18" charset="2"/>
                <a:ea typeface="Palatino"/>
                <a:cs typeface="Palatino"/>
                <a:sym typeface="Palatino"/>
              </a:rPr>
              <a:t>S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[G]G 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649618" y="3723750"/>
            <a:ext cx="1262965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➟ </a:t>
            </a:r>
            <a:r>
              <a:rPr sz="2200" b="1" dirty="0" smtClean="0">
                <a:latin typeface="Palatino"/>
                <a:ea typeface="Palatino"/>
                <a:cs typeface="Palatino"/>
                <a:sym typeface="Palatino"/>
              </a:rPr>
              <a:t>Self-</a:t>
            </a:r>
            <a:r>
              <a:rPr sz="2200" b="1" dirty="0" err="1" smtClean="0">
                <a:latin typeface="Palatino"/>
                <a:ea typeface="Palatino"/>
                <a:cs typeface="Palatino"/>
                <a:sym typeface="Palatino"/>
              </a:rPr>
              <a:t>consisten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cy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2200" dirty="0" err="1" smtClean="0">
                <a:latin typeface="Palatino"/>
                <a:ea typeface="Palatino"/>
                <a:cs typeface="Palatino"/>
                <a:sym typeface="Palatino"/>
              </a:rPr>
              <a:t>resum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s</a:t>
            </a: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(infinite) subsets of </a:t>
            </a: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p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erturbative</a:t>
            </a: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 contributions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into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G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via </a:t>
            </a:r>
            <a:r>
              <a:rPr lang="fr-FR" sz="2200" b="1" dirty="0" smtClean="0">
                <a:latin typeface="Symbol" panose="05050102010706020507" pitchFamily="18" charset="2"/>
                <a:ea typeface="Palatino"/>
                <a:cs typeface="Palatino"/>
                <a:sym typeface="Palatino"/>
              </a:rPr>
              <a:t>S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[G]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into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 DE</a:t>
            </a:r>
            <a:endParaRPr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9697800" y="1921412"/>
            <a:ext cx="3380396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1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700" dirty="0"/>
              <a:t>[</a:t>
            </a:r>
            <a:r>
              <a:rPr sz="1700" dirty="0" err="1"/>
              <a:t>Somà</a:t>
            </a:r>
            <a:r>
              <a:rPr sz="1700" dirty="0"/>
              <a:t>, </a:t>
            </a:r>
            <a:r>
              <a:rPr sz="1700" dirty="0" smtClean="0"/>
              <a:t>Duguet</a:t>
            </a:r>
            <a:r>
              <a:rPr lang="fr-FR" sz="1700" dirty="0" smtClean="0"/>
              <a:t>,</a:t>
            </a:r>
            <a:r>
              <a:rPr sz="1700" dirty="0" smtClean="0"/>
              <a:t> </a:t>
            </a:r>
            <a:r>
              <a:rPr sz="1700" dirty="0"/>
              <a:t>Barbieri 2011]</a:t>
            </a:r>
          </a:p>
        </p:txBody>
      </p:sp>
      <p:pic>
        <p:nvPicPr>
          <p:cNvPr id="21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6792" y="4655111"/>
            <a:ext cx="2448691" cy="677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17035" y="4599312"/>
            <a:ext cx="2613854" cy="796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22442" y="4616737"/>
            <a:ext cx="2593499" cy="779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07494" y="4432581"/>
            <a:ext cx="905501" cy="1190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504547" y="4412013"/>
            <a:ext cx="1012807" cy="1211349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 223"/>
          <p:cNvSpPr/>
          <p:nvPr/>
        </p:nvSpPr>
        <p:spPr>
          <a:xfrm>
            <a:off x="11808907" y="4714233"/>
            <a:ext cx="41910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4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400"/>
              <a:t>…</a:t>
            </a:r>
          </a:p>
        </p:txBody>
      </p:sp>
      <p:sp>
        <p:nvSpPr>
          <p:cNvPr id="224" name="Shape 224"/>
          <p:cNvSpPr/>
          <p:nvPr/>
        </p:nvSpPr>
        <p:spPr>
          <a:xfrm>
            <a:off x="179565" y="6664539"/>
            <a:ext cx="1225258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2200" b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/>
            </a:pPr>
            <a:r>
              <a:rPr sz="2200" b="1" dirty="0"/>
              <a:t>⦿ </a:t>
            </a:r>
            <a:r>
              <a:rPr lang="fr-FR" sz="2200" b="1" dirty="0" err="1" smtClean="0"/>
              <a:t>We</a:t>
            </a:r>
            <a:r>
              <a:rPr sz="2200" b="1" dirty="0" smtClean="0"/>
              <a:t> </a:t>
            </a:r>
            <a:r>
              <a:rPr sz="2200" b="1" dirty="0"/>
              <a:t>employ the Algebraic Diagrammatic Construction (ADC) method</a:t>
            </a:r>
          </a:p>
        </p:txBody>
      </p:sp>
      <p:sp>
        <p:nvSpPr>
          <p:cNvPr id="225" name="Shape 225"/>
          <p:cNvSpPr/>
          <p:nvPr/>
        </p:nvSpPr>
        <p:spPr>
          <a:xfrm>
            <a:off x="408165" y="7282563"/>
            <a:ext cx="1259663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○ Systematic, improvable scheme for the one-body Green’s </a:t>
            </a: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function, 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truncated at order </a:t>
            </a:r>
            <a:r>
              <a:rPr sz="2200" i="1" dirty="0" smtClean="0">
                <a:latin typeface="Palatino"/>
                <a:ea typeface="Palatino"/>
                <a:cs typeface="Palatino"/>
                <a:sym typeface="Palatino"/>
              </a:rPr>
              <a:t>n</a:t>
            </a:r>
            <a:r>
              <a:rPr lang="fr-FR" sz="2200" i="1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= ADC(n)</a:t>
            </a:r>
            <a:endParaRPr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408165" y="7859644"/>
            <a:ext cx="1129742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 dirty="0"/>
              <a:t>○ ADC(1) = </a:t>
            </a:r>
            <a:r>
              <a:rPr sz="2200" dirty="0" err="1"/>
              <a:t>Hartree-Fock</a:t>
            </a:r>
            <a:r>
              <a:rPr sz="2200" dirty="0"/>
              <a:t>(-</a:t>
            </a:r>
            <a:r>
              <a:rPr sz="2200" dirty="0" err="1" smtClean="0"/>
              <a:t>Bogol</a:t>
            </a:r>
            <a:r>
              <a:rPr lang="fr-FR" sz="2200" dirty="0" smtClean="0"/>
              <a:t>i</a:t>
            </a:r>
            <a:r>
              <a:rPr sz="2200" dirty="0" err="1" smtClean="0"/>
              <a:t>ubov</a:t>
            </a:r>
            <a:r>
              <a:rPr sz="2200" dirty="0"/>
              <a:t>);  ADC(∞) = exact solution</a:t>
            </a:r>
          </a:p>
        </p:txBody>
      </p:sp>
      <p:sp>
        <p:nvSpPr>
          <p:cNvPr id="227" name="Shape 227"/>
          <p:cNvSpPr/>
          <p:nvPr/>
        </p:nvSpPr>
        <p:spPr>
          <a:xfrm>
            <a:off x="408165" y="8464019"/>
            <a:ext cx="1129742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○ At present </a:t>
            </a:r>
            <a:r>
              <a:rPr sz="2200" b="1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ADC(1)</a:t>
            </a:r>
            <a:r>
              <a:rPr sz="2200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, </a:t>
            </a:r>
            <a:r>
              <a:rPr sz="2200" b="1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ADC(2)</a:t>
            </a:r>
            <a:r>
              <a:rPr sz="2200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and </a:t>
            </a:r>
            <a:r>
              <a:rPr sz="2200" b="1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ADC(3)</a:t>
            </a:r>
            <a:r>
              <a:rPr sz="2200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are implemented and used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3439" y="1677236"/>
            <a:ext cx="2088365" cy="467686"/>
          </a:xfrm>
          <a:prstGeom prst="rect">
            <a:avLst/>
          </a:prstGeom>
        </p:spPr>
      </p:pic>
      <p:sp>
        <p:nvSpPr>
          <p:cNvPr id="2" name="Accolade fermante 1"/>
          <p:cNvSpPr/>
          <p:nvPr/>
        </p:nvSpPr>
        <p:spPr>
          <a:xfrm rot="5400000">
            <a:off x="1927503" y="4434569"/>
            <a:ext cx="147267" cy="2448691"/>
          </a:xfrm>
          <a:prstGeom prst="rightBrace">
            <a:avLst/>
          </a:prstGeom>
          <a:noFill/>
          <a:ln w="38100" cap="flat">
            <a:solidFill>
              <a:srgbClr val="7030A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3" name="Shape 213"/>
          <p:cNvSpPr/>
          <p:nvPr/>
        </p:nvSpPr>
        <p:spPr>
          <a:xfrm>
            <a:off x="1004717" y="5839793"/>
            <a:ext cx="199779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ADC(1) = HFB</a:t>
            </a:r>
            <a:endParaRPr sz="2200" dirty="0">
              <a:solidFill>
                <a:srgbClr val="7030A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4" name="Accolade fermante 23"/>
          <p:cNvSpPr/>
          <p:nvPr/>
        </p:nvSpPr>
        <p:spPr>
          <a:xfrm rot="5400000">
            <a:off x="6165558" y="2936756"/>
            <a:ext cx="147265" cy="5444315"/>
          </a:xfrm>
          <a:prstGeom prst="rightBrace">
            <a:avLst/>
          </a:prstGeom>
          <a:noFill/>
          <a:ln w="38100" cap="flat">
            <a:solidFill>
              <a:srgbClr val="7030A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5" name="Shape 213"/>
          <p:cNvSpPr/>
          <p:nvPr/>
        </p:nvSpPr>
        <p:spPr>
          <a:xfrm>
            <a:off x="4541207" y="5835678"/>
            <a:ext cx="352929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+ </a:t>
            </a:r>
            <a:r>
              <a:rPr lang="fr-FR" sz="22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these</a:t>
            </a:r>
            <a:r>
              <a:rPr lang="fr-FR" sz="22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diagrams</a:t>
            </a:r>
            <a:r>
              <a:rPr lang="fr-FR" sz="22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= ADC(2)</a:t>
            </a:r>
            <a:endParaRPr sz="2200" dirty="0">
              <a:solidFill>
                <a:srgbClr val="7030A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6" name="Accolade fermante 25"/>
          <p:cNvSpPr/>
          <p:nvPr/>
        </p:nvSpPr>
        <p:spPr>
          <a:xfrm rot="5400000">
            <a:off x="10816329" y="4026066"/>
            <a:ext cx="143049" cy="3269912"/>
          </a:xfrm>
          <a:prstGeom prst="rightBrace">
            <a:avLst/>
          </a:prstGeom>
          <a:noFill/>
          <a:ln w="38100" cap="flat">
            <a:solidFill>
              <a:srgbClr val="7030A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7" name="Shape 213"/>
          <p:cNvSpPr/>
          <p:nvPr/>
        </p:nvSpPr>
        <p:spPr>
          <a:xfrm>
            <a:off x="9194778" y="5835678"/>
            <a:ext cx="352929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+ </a:t>
            </a:r>
            <a:r>
              <a:rPr lang="fr-FR" sz="22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these</a:t>
            </a:r>
            <a:r>
              <a:rPr lang="fr-FR" sz="22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diagrams</a:t>
            </a:r>
            <a:r>
              <a:rPr lang="fr-FR" sz="22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= ADC(3)</a:t>
            </a:r>
            <a:endParaRPr sz="2200" dirty="0">
              <a:solidFill>
                <a:srgbClr val="7030A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8" name="Shape 217"/>
          <p:cNvSpPr/>
          <p:nvPr/>
        </p:nvSpPr>
        <p:spPr>
          <a:xfrm>
            <a:off x="9697800" y="1537148"/>
            <a:ext cx="274648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17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1700" dirty="0" smtClean="0"/>
              <a:t>[</a:t>
            </a:r>
            <a:r>
              <a:rPr lang="fr-FR" sz="1700" dirty="0" err="1" smtClean="0"/>
              <a:t>Dickhoff</a:t>
            </a:r>
            <a:r>
              <a:rPr lang="fr-FR" sz="1700" dirty="0" smtClean="0"/>
              <a:t>, </a:t>
            </a:r>
            <a:r>
              <a:rPr sz="1700" dirty="0" smtClean="0"/>
              <a:t>Barbieri </a:t>
            </a:r>
            <a:r>
              <a:rPr lang="fr-FR" sz="1700" dirty="0" smtClean="0"/>
              <a:t>2004</a:t>
            </a:r>
            <a:r>
              <a:rPr sz="1700" dirty="0" smtClean="0"/>
              <a:t>]</a:t>
            </a:r>
            <a:endParaRPr sz="1700" dirty="0"/>
          </a:p>
        </p:txBody>
      </p:sp>
      <p:sp>
        <p:nvSpPr>
          <p:cNvPr id="29" name="Shape 316"/>
          <p:cNvSpPr/>
          <p:nvPr/>
        </p:nvSpPr>
        <p:spPr>
          <a:xfrm>
            <a:off x="10341007" y="6715634"/>
            <a:ext cx="2077492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lvl="0" algn="l">
              <a:defRPr sz="1800"/>
            </a:pP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[</a:t>
            </a:r>
            <a:r>
              <a:rPr sz="1700" dirty="0" err="1">
                <a:latin typeface="Palatino"/>
                <a:ea typeface="Palatino"/>
                <a:cs typeface="Palatino"/>
                <a:sym typeface="Palatino"/>
              </a:rPr>
              <a:t>Schirmer</a:t>
            </a: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1700" i="1" dirty="0">
                <a:latin typeface="Palatino"/>
                <a:ea typeface="Palatino"/>
                <a:cs typeface="Palatino"/>
                <a:sym typeface="Palatino"/>
              </a:rPr>
              <a:t>et al</a:t>
            </a: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. </a:t>
            </a:r>
            <a:r>
              <a:rPr sz="1700" dirty="0" smtClean="0">
                <a:latin typeface="Palatino"/>
                <a:ea typeface="Palatino"/>
                <a:cs typeface="Palatino"/>
                <a:sym typeface="Palatino"/>
              </a:rPr>
              <a:t>1983]</a:t>
            </a:r>
            <a:endParaRPr sz="17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0" name="Shape 311"/>
          <p:cNvSpPr/>
          <p:nvPr/>
        </p:nvSpPr>
        <p:spPr>
          <a:xfrm>
            <a:off x="4970562" y="9176994"/>
            <a:ext cx="5242433" cy="345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➟ </a:t>
            </a: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N</a:t>
            </a:r>
            <a:r>
              <a:rPr sz="2200" baseline="31999" dirty="0" smtClean="0">
                <a:latin typeface="Palatino"/>
                <a:ea typeface="Palatino"/>
                <a:cs typeface="Palatino"/>
                <a:sym typeface="Palatino"/>
              </a:rPr>
              <a:t>2</a:t>
            </a: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LO 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2N+3N (450 MeV)    [</a:t>
            </a:r>
            <a:r>
              <a:rPr sz="2200" b="1" dirty="0" err="1">
                <a:solidFill>
                  <a:srgbClr val="FF2600"/>
                </a:solidFill>
                <a:latin typeface="Palatino"/>
                <a:ea typeface="Palatino"/>
                <a:cs typeface="Palatino"/>
                <a:sym typeface="Palatino"/>
              </a:rPr>
              <a:t>NNLO</a:t>
            </a:r>
            <a:r>
              <a:rPr sz="2200" b="1" baseline="-5999" dirty="0" err="1">
                <a:solidFill>
                  <a:srgbClr val="FF2600"/>
                </a:solidFill>
                <a:latin typeface="Palatino"/>
                <a:ea typeface="Palatino"/>
                <a:cs typeface="Palatino"/>
                <a:sym typeface="Palatino"/>
              </a:rPr>
              <a:t>sat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]</a:t>
            </a:r>
          </a:p>
        </p:txBody>
      </p:sp>
      <p:sp>
        <p:nvSpPr>
          <p:cNvPr id="31" name="Shape 321"/>
          <p:cNvSpPr/>
          <p:nvPr/>
        </p:nvSpPr>
        <p:spPr>
          <a:xfrm>
            <a:off x="10439946" y="9117806"/>
            <a:ext cx="235078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[Ekström </a:t>
            </a:r>
            <a:r>
              <a:rPr sz="1700" i="1" dirty="0">
                <a:latin typeface="Palatino"/>
                <a:ea typeface="Palatino"/>
                <a:cs typeface="Palatino"/>
                <a:sym typeface="Palatino"/>
              </a:rPr>
              <a:t>et al</a:t>
            </a: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. 2015]</a:t>
            </a:r>
          </a:p>
        </p:txBody>
      </p:sp>
      <p:sp>
        <p:nvSpPr>
          <p:cNvPr id="32" name="Shape 306"/>
          <p:cNvSpPr/>
          <p:nvPr/>
        </p:nvSpPr>
        <p:spPr>
          <a:xfrm>
            <a:off x="317872" y="9139929"/>
            <a:ext cx="1095445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sz="2200" b="1" dirty="0" smtClean="0">
                <a:latin typeface="Palatino"/>
                <a:ea typeface="Palatino"/>
                <a:cs typeface="Palatino"/>
                <a:sym typeface="Palatino"/>
              </a:rPr>
              <a:t>2N+3N </a:t>
            </a: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chiral 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EFT </a:t>
            </a:r>
            <a:r>
              <a:rPr sz="2200" b="1" dirty="0" smtClean="0">
                <a:latin typeface="Palatino"/>
                <a:ea typeface="Palatino"/>
                <a:cs typeface="Palatino"/>
                <a:sym typeface="Palatino"/>
              </a:rPr>
              <a:t>interactions</a:t>
            </a:r>
            <a:endParaRPr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5" grpId="0" animBg="1"/>
      <p:bldP spid="226" grpId="0" animBg="1"/>
      <p:bldP spid="227" grpId="0" animBg="1"/>
      <p:bldP spid="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BD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030A0"/>
                </a:solidFill>
              </a:rPr>
              <a:t>Contents</a:t>
            </a:r>
          </a:p>
        </p:txBody>
      </p:sp>
      <p:sp>
        <p:nvSpPr>
          <p:cNvPr id="81" name="Shape 81"/>
          <p:cNvSpPr/>
          <p:nvPr/>
        </p:nvSpPr>
        <p:spPr>
          <a:xfrm>
            <a:off x="1257836" y="3235415"/>
            <a:ext cx="102036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Introduction</a:t>
            </a:r>
            <a:endParaRPr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" name="Shape 81"/>
          <p:cNvSpPr/>
          <p:nvPr/>
        </p:nvSpPr>
        <p:spPr>
          <a:xfrm>
            <a:off x="1288766" y="4225598"/>
            <a:ext cx="102036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Theoretical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 set up</a:t>
            </a:r>
            <a:endParaRPr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" name="Shape 81"/>
          <p:cNvSpPr/>
          <p:nvPr/>
        </p:nvSpPr>
        <p:spPr>
          <a:xfrm>
            <a:off x="1288766" y="5314017"/>
            <a:ext cx="102036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b="1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sz="2200" b="1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Results</a:t>
            </a:r>
            <a:endParaRPr sz="2200" b="1" dirty="0">
              <a:solidFill>
                <a:srgbClr val="7030A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" name="Shape 81"/>
          <p:cNvSpPr/>
          <p:nvPr/>
        </p:nvSpPr>
        <p:spPr>
          <a:xfrm>
            <a:off x="1288766" y="6402436"/>
            <a:ext cx="102036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Conclusions</a:t>
            </a:r>
            <a:endParaRPr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9649802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48" y="7782747"/>
            <a:ext cx="4914807" cy="961316"/>
          </a:xfrm>
          <a:prstGeom prst="rect">
            <a:avLst/>
          </a:prstGeom>
        </p:spPr>
      </p:pic>
      <p:sp>
        <p:nvSpPr>
          <p:cNvPr id="507" name="Shape 507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8" name="Shape 508"/>
          <p:cNvSpPr/>
          <p:nvPr/>
        </p:nvSpPr>
        <p:spPr>
          <a:xfrm>
            <a:off x="444500" y="238138"/>
            <a:ext cx="12115800" cy="879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590C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030A0"/>
                </a:solidFill>
              </a:rPr>
              <a:t>Method &amp; convergence</a:t>
            </a:r>
          </a:p>
        </p:txBody>
      </p:sp>
      <p:pic>
        <p:nvPicPr>
          <p:cNvPr id="509" name="rho_Si34_NmaxHW_4panels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62398" y="3359730"/>
            <a:ext cx="4312159" cy="3490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0" name="radii_Si34_HW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90317" y="3714544"/>
            <a:ext cx="4097699" cy="2663504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Shape 513"/>
          <p:cNvSpPr/>
          <p:nvPr/>
        </p:nvSpPr>
        <p:spPr>
          <a:xfrm>
            <a:off x="303336" y="1533789"/>
            <a:ext cx="1239812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Many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-body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calculation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implementation</a:t>
            </a:r>
            <a:endParaRPr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537348" y="2552741"/>
            <a:ext cx="1246745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 dirty="0"/>
              <a:t>○ Different many-body </a:t>
            </a:r>
            <a:r>
              <a:rPr sz="2200" dirty="0" smtClean="0"/>
              <a:t>truncations</a:t>
            </a:r>
            <a:r>
              <a:rPr lang="fr-FR" sz="2200" dirty="0" smtClean="0"/>
              <a:t> [</a:t>
            </a:r>
            <a:r>
              <a:rPr sz="2200" dirty="0" smtClean="0"/>
              <a:t>ADC(1</a:t>
            </a:r>
            <a:r>
              <a:rPr sz="2200" dirty="0"/>
              <a:t>) = </a:t>
            </a:r>
            <a:r>
              <a:rPr sz="2200" dirty="0" smtClean="0"/>
              <a:t>HF</a:t>
            </a:r>
            <a:r>
              <a:rPr lang="fr-FR" sz="2200" dirty="0" smtClean="0"/>
              <a:t>(B)</a:t>
            </a:r>
            <a:r>
              <a:rPr sz="2200" dirty="0" smtClean="0"/>
              <a:t>, ADC(2)</a:t>
            </a:r>
            <a:r>
              <a:rPr lang="fr-FR" sz="2200" dirty="0" smtClean="0"/>
              <a:t>, </a:t>
            </a:r>
            <a:r>
              <a:rPr sz="2200" dirty="0" smtClean="0"/>
              <a:t>ADC(3)</a:t>
            </a:r>
            <a:r>
              <a:rPr lang="fr-FR" sz="2200" dirty="0" smtClean="0"/>
              <a:t>] to </a:t>
            </a:r>
            <a:r>
              <a:rPr lang="fr-FR" sz="2200" dirty="0" err="1" smtClean="0"/>
              <a:t>solve</a:t>
            </a:r>
            <a:r>
              <a:rPr lang="fr-FR" sz="2200" dirty="0" smtClean="0"/>
              <a:t> Schrödinger </a:t>
            </a:r>
            <a:r>
              <a:rPr lang="fr-FR" sz="2200" dirty="0" err="1" smtClean="0"/>
              <a:t>equation</a:t>
            </a:r>
            <a:r>
              <a:rPr lang="fr-FR" sz="2200" dirty="0" smtClean="0"/>
              <a:t> </a:t>
            </a:r>
            <a:endParaRPr sz="2200" dirty="0"/>
          </a:p>
        </p:txBody>
      </p:sp>
      <p:sp>
        <p:nvSpPr>
          <p:cNvPr id="515" name="Shape 515"/>
          <p:cNvSpPr/>
          <p:nvPr/>
        </p:nvSpPr>
        <p:spPr>
          <a:xfrm>
            <a:off x="303336" y="3012470"/>
            <a:ext cx="55674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2200" b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/>
            </a:pPr>
            <a:r>
              <a:rPr sz="2200" b="1" dirty="0"/>
              <a:t>⦿ Model space convergence</a:t>
            </a:r>
          </a:p>
        </p:txBody>
      </p:sp>
      <p:sp>
        <p:nvSpPr>
          <p:cNvPr id="516" name="Shape 516"/>
          <p:cNvSpPr/>
          <p:nvPr/>
        </p:nvSpPr>
        <p:spPr>
          <a:xfrm>
            <a:off x="309832" y="6723651"/>
            <a:ext cx="556095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 b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/>
            </a:pPr>
            <a:r>
              <a:rPr sz="2200" b="1" dirty="0"/>
              <a:t>⦿ Many-body </a:t>
            </a:r>
            <a:r>
              <a:rPr sz="2200" b="1" dirty="0" smtClean="0"/>
              <a:t>convergence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with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NNLO</a:t>
            </a:r>
            <a:r>
              <a:rPr lang="fr-FR" sz="2200" b="1" baseline="-25000" dirty="0" err="1" smtClean="0"/>
              <a:t>sat</a:t>
            </a:r>
            <a:endParaRPr sz="2200" b="1" baseline="-25000" dirty="0"/>
          </a:p>
        </p:txBody>
      </p:sp>
      <p:sp>
        <p:nvSpPr>
          <p:cNvPr id="517" name="Shape 517"/>
          <p:cNvSpPr/>
          <p:nvPr/>
        </p:nvSpPr>
        <p:spPr>
          <a:xfrm>
            <a:off x="720872" y="9029100"/>
            <a:ext cx="438742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000" dirty="0"/>
              <a:t>ADC(3) brings </a:t>
            </a:r>
            <a:r>
              <a:rPr sz="2000" dirty="0" smtClean="0"/>
              <a:t>~</a:t>
            </a:r>
            <a:r>
              <a:rPr sz="2000" dirty="0"/>
              <a:t>5% additional </a:t>
            </a:r>
            <a:r>
              <a:rPr sz="2000" dirty="0" smtClean="0"/>
              <a:t>binding</a:t>
            </a:r>
            <a:endParaRPr lang="fr-FR" sz="2000" dirty="0" smtClean="0"/>
          </a:p>
          <a:p>
            <a:pPr lvl="0">
              <a:defRPr sz="1800"/>
            </a:pPr>
            <a:r>
              <a:rPr lang="fr-FR" sz="2000" b="1" dirty="0" err="1" smtClean="0"/>
              <a:t>Missing</a:t>
            </a:r>
            <a:r>
              <a:rPr lang="fr-FR" sz="2000" b="1" dirty="0" smtClean="0"/>
              <a:t> ADC(4) &lt; 1% binding</a:t>
            </a:r>
            <a:endParaRPr sz="2000" b="1" dirty="0"/>
          </a:p>
        </p:txBody>
      </p:sp>
      <p:sp>
        <p:nvSpPr>
          <p:cNvPr id="518" name="Shape 518"/>
          <p:cNvSpPr/>
          <p:nvPr/>
        </p:nvSpPr>
        <p:spPr>
          <a:xfrm>
            <a:off x="7158639" y="9029099"/>
            <a:ext cx="503663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000" dirty="0"/>
              <a:t>Radii </a:t>
            </a:r>
            <a:r>
              <a:rPr lang="fr-FR" sz="2000" dirty="0" err="1" smtClean="0"/>
              <a:t>essentially</a:t>
            </a:r>
            <a:r>
              <a:rPr lang="fr-FR" sz="2000" dirty="0" smtClean="0"/>
              <a:t> </a:t>
            </a:r>
            <a:r>
              <a:rPr sz="2000" dirty="0" smtClean="0"/>
              <a:t>converged at </a:t>
            </a:r>
            <a:r>
              <a:rPr sz="2000" dirty="0"/>
              <a:t>ADC(2) </a:t>
            </a:r>
            <a:r>
              <a:rPr sz="2000" dirty="0" smtClean="0"/>
              <a:t>level</a:t>
            </a:r>
            <a:endParaRPr lang="fr-FR" sz="2000" dirty="0" smtClean="0"/>
          </a:p>
          <a:p>
            <a:pPr lvl="0">
              <a:defRPr sz="1800"/>
            </a:pPr>
            <a:r>
              <a:rPr lang="fr-FR" sz="2000" b="1" dirty="0" err="1" smtClean="0"/>
              <a:t>Correlations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reduce</a:t>
            </a:r>
            <a:r>
              <a:rPr lang="fr-FR" sz="2000" b="1" dirty="0" smtClean="0"/>
              <a:t> the charge </a:t>
            </a:r>
            <a:r>
              <a:rPr lang="fr-FR" sz="2000" b="1" dirty="0" err="1" smtClean="0"/>
              <a:t>radii</a:t>
            </a:r>
            <a:endParaRPr sz="2000" b="1" dirty="0"/>
          </a:p>
        </p:txBody>
      </p:sp>
      <p:sp>
        <p:nvSpPr>
          <p:cNvPr id="519" name="Shape 519"/>
          <p:cNvSpPr/>
          <p:nvPr/>
        </p:nvSpPr>
        <p:spPr>
          <a:xfrm>
            <a:off x="2011832" y="7239310"/>
            <a:ext cx="201171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i="0"/>
            </a:pPr>
            <a:r>
              <a:rPr sz="2200" i="1" dirty="0"/>
              <a:t>Binding energies</a:t>
            </a:r>
          </a:p>
        </p:txBody>
      </p:sp>
      <p:sp>
        <p:nvSpPr>
          <p:cNvPr id="520" name="Shape 520"/>
          <p:cNvSpPr/>
          <p:nvPr/>
        </p:nvSpPr>
        <p:spPr>
          <a:xfrm>
            <a:off x="8524496" y="7239309"/>
            <a:ext cx="151416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i="0"/>
            </a:pPr>
            <a:r>
              <a:rPr sz="2200" i="1" dirty="0"/>
              <a:t>Charge radii</a:t>
            </a:r>
          </a:p>
        </p:txBody>
      </p:sp>
      <p:sp>
        <p:nvSpPr>
          <p:cNvPr id="521" name="Shape 521"/>
          <p:cNvSpPr/>
          <p:nvPr/>
        </p:nvSpPr>
        <p:spPr>
          <a:xfrm rot="5400000">
            <a:off x="2934659" y="8713880"/>
            <a:ext cx="304801" cy="368301"/>
          </a:xfrm>
          <a:prstGeom prst="rightArrow">
            <a:avLst>
              <a:gd name="adj1" fmla="val 50645"/>
              <a:gd name="adj2" fmla="val 55615"/>
            </a:avLst>
          </a:prstGeom>
          <a:solidFill>
            <a:srgbClr val="009400">
              <a:alpha val="4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522" name="Shape 522"/>
          <p:cNvSpPr/>
          <p:nvPr/>
        </p:nvSpPr>
        <p:spPr>
          <a:xfrm rot="5400000">
            <a:off x="8992699" y="8727528"/>
            <a:ext cx="304801" cy="368301"/>
          </a:xfrm>
          <a:prstGeom prst="rightArrow">
            <a:avLst>
              <a:gd name="adj1" fmla="val 50645"/>
              <a:gd name="adj2" fmla="val 55615"/>
            </a:avLst>
          </a:prstGeom>
          <a:solidFill>
            <a:srgbClr val="009400">
              <a:alpha val="44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5906" y="7800214"/>
            <a:ext cx="4494746" cy="89707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14544"/>
            <a:ext cx="4097699" cy="2663504"/>
          </a:xfrm>
          <a:prstGeom prst="rect">
            <a:avLst/>
          </a:prstGeom>
        </p:spPr>
      </p:pic>
      <p:sp>
        <p:nvSpPr>
          <p:cNvPr id="19" name="Shape 514"/>
          <p:cNvSpPr/>
          <p:nvPr/>
        </p:nvSpPr>
        <p:spPr>
          <a:xfrm>
            <a:off x="539620" y="2034130"/>
            <a:ext cx="1008113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 dirty="0"/>
              <a:t>○ Different </a:t>
            </a:r>
            <a:r>
              <a:rPr lang="fr-FR" sz="2200" dirty="0" smtClean="0"/>
              <a:t>sizes (</a:t>
            </a:r>
            <a:r>
              <a:rPr lang="fr-FR" sz="2200" dirty="0" err="1" smtClean="0"/>
              <a:t>N</a:t>
            </a:r>
            <a:r>
              <a:rPr lang="fr-FR" sz="2200" baseline="-25000" dirty="0" err="1" smtClean="0"/>
              <a:t>max</a:t>
            </a:r>
            <a:r>
              <a:rPr lang="fr-FR" sz="2200" dirty="0" smtClean="0"/>
              <a:t>, 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fr-FR" sz="2200" dirty="0" smtClean="0"/>
              <a:t>) of </a:t>
            </a:r>
            <a:r>
              <a:rPr lang="fr-FR" sz="2200" dirty="0" err="1" smtClean="0"/>
              <a:t>harmonic</a:t>
            </a:r>
            <a:r>
              <a:rPr lang="fr-FR" sz="2200" dirty="0" smtClean="0"/>
              <a:t> </a:t>
            </a:r>
            <a:r>
              <a:rPr lang="fr-FR" sz="2200" dirty="0" err="1" smtClean="0"/>
              <a:t>oscillator</a:t>
            </a:r>
            <a:r>
              <a:rPr lang="fr-FR" sz="2200" dirty="0" smtClean="0"/>
              <a:t> basis to </a:t>
            </a:r>
            <a:r>
              <a:rPr lang="fr-FR" sz="2200" dirty="0" err="1" smtClean="0"/>
              <a:t>expand</a:t>
            </a:r>
            <a:r>
              <a:rPr lang="fr-FR" sz="2200" dirty="0" smtClean="0"/>
              <a:t> AN interactions  </a:t>
            </a:r>
            <a:endParaRPr sz="22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439236" y="8079474"/>
            <a:ext cx="2101755" cy="604169"/>
          </a:xfrm>
          <a:prstGeom prst="roundRect">
            <a:avLst/>
          </a:prstGeom>
          <a:noFill/>
          <a:ln w="38100" cap="flat">
            <a:solidFill>
              <a:srgbClr val="7030A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444251" y="8352429"/>
            <a:ext cx="2246401" cy="317566"/>
          </a:xfrm>
          <a:prstGeom prst="roundRect">
            <a:avLst/>
          </a:prstGeom>
          <a:noFill/>
          <a:ln w="38100" cap="flat">
            <a:solidFill>
              <a:srgbClr val="7030A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7" name="Flèche courbée vers le haut 6"/>
          <p:cNvSpPr/>
          <p:nvPr/>
        </p:nvSpPr>
        <p:spPr>
          <a:xfrm>
            <a:off x="3821373" y="8744063"/>
            <a:ext cx="1419367" cy="360960"/>
          </a:xfrm>
          <a:prstGeom prst="curvedUpArrow">
            <a:avLst/>
          </a:prstGeom>
          <a:solidFill>
            <a:srgbClr val="7030A0"/>
          </a:solidFill>
          <a:ln w="12700" cap="flat">
            <a:solidFill>
              <a:srgbClr val="7030A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4" name="Shape 520"/>
          <p:cNvSpPr/>
          <p:nvPr/>
        </p:nvSpPr>
        <p:spPr>
          <a:xfrm>
            <a:off x="4272104" y="8710197"/>
            <a:ext cx="43601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i="0"/>
            </a:pPr>
            <a:r>
              <a:rPr lang="fr-FR" sz="1800" b="1" i="0" dirty="0" smtClean="0">
                <a:solidFill>
                  <a:srgbClr val="7030A0"/>
                </a:solidFill>
              </a:rPr>
              <a:t>1%</a:t>
            </a:r>
            <a:endParaRPr sz="1800" b="1" i="0" dirty="0">
              <a:solidFill>
                <a:srgbClr val="7030A0"/>
              </a:solidFill>
            </a:endParaRPr>
          </a:p>
        </p:txBody>
      </p:sp>
      <p:cxnSp>
        <p:nvCxnSpPr>
          <p:cNvPr id="11" name="Connecteur droit avec flèche 10"/>
          <p:cNvCxnSpPr>
            <a:stCxn id="29" idx="2"/>
          </p:cNvCxnSpPr>
          <p:nvPr/>
        </p:nvCxnSpPr>
        <p:spPr>
          <a:xfrm>
            <a:off x="6825358" y="3476848"/>
            <a:ext cx="0" cy="890437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Shape 520"/>
          <p:cNvSpPr/>
          <p:nvPr/>
        </p:nvSpPr>
        <p:spPr>
          <a:xfrm>
            <a:off x="6094388" y="3097257"/>
            <a:ext cx="146193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i="0"/>
            </a:pPr>
            <a:r>
              <a:rPr lang="fr-FR" sz="1800" b="1" i="0" dirty="0">
                <a:solidFill>
                  <a:srgbClr val="FF0000"/>
                </a:solidFill>
              </a:rPr>
              <a:t>2</a:t>
            </a:r>
            <a:r>
              <a:rPr lang="fr-FR" sz="1800" b="1" i="0" dirty="0" smtClean="0">
                <a:solidFill>
                  <a:srgbClr val="FF0000"/>
                </a:solidFill>
              </a:rPr>
              <a:t>% variation</a:t>
            </a:r>
            <a:endParaRPr sz="1800" b="1" i="0" dirty="0">
              <a:solidFill>
                <a:srgbClr val="FF0000"/>
              </a:solidFill>
            </a:endParaRPr>
          </a:p>
        </p:txBody>
      </p:sp>
      <p:sp>
        <p:nvSpPr>
          <p:cNvPr id="26" name="Shape 520"/>
          <p:cNvSpPr/>
          <p:nvPr/>
        </p:nvSpPr>
        <p:spPr>
          <a:xfrm>
            <a:off x="5945166" y="6681965"/>
            <a:ext cx="2426946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i="0"/>
            </a:pPr>
            <a:r>
              <a:rPr lang="fr-FR" sz="2200" i="0" dirty="0" smtClean="0">
                <a:solidFill>
                  <a:srgbClr val="7030A0"/>
                </a:solidFill>
              </a:rPr>
              <a:t>(</a:t>
            </a:r>
            <a:r>
              <a:rPr lang="fr-FR" sz="2200" i="0" dirty="0" err="1" smtClean="0">
                <a:solidFill>
                  <a:srgbClr val="7030A0"/>
                </a:solidFill>
              </a:rPr>
              <a:t>densities</a:t>
            </a:r>
            <a:r>
              <a:rPr lang="fr-FR" sz="2200" i="0" dirty="0" smtClean="0">
                <a:solidFill>
                  <a:srgbClr val="7030A0"/>
                </a:solidFill>
              </a:rPr>
              <a:t> </a:t>
            </a:r>
            <a:r>
              <a:rPr lang="fr-FR" sz="2200" i="0" dirty="0" err="1" smtClean="0">
                <a:solidFill>
                  <a:srgbClr val="7030A0"/>
                </a:solidFill>
              </a:rPr>
              <a:t>later</a:t>
            </a:r>
            <a:r>
              <a:rPr lang="fr-FR" sz="2200" i="0" dirty="0" smtClean="0">
                <a:solidFill>
                  <a:srgbClr val="7030A0"/>
                </a:solidFill>
              </a:rPr>
              <a:t> on)</a:t>
            </a:r>
            <a:endParaRPr sz="2200" i="0" dirty="0">
              <a:solidFill>
                <a:srgbClr val="7030A0"/>
              </a:solidFill>
            </a:endParaRPr>
          </a:p>
        </p:txBody>
      </p:sp>
      <p:pic>
        <p:nvPicPr>
          <p:cNvPr id="27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303714" y="373829"/>
            <a:ext cx="1547879" cy="2088884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7" name="Connecteur droit avec flèche 16"/>
          <p:cNvCxnSpPr/>
          <p:nvPr/>
        </p:nvCxnSpPr>
        <p:spPr>
          <a:xfrm>
            <a:off x="12487703" y="1979538"/>
            <a:ext cx="0" cy="169277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triangl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Shape 514"/>
          <p:cNvSpPr/>
          <p:nvPr/>
        </p:nvSpPr>
        <p:spPr>
          <a:xfrm>
            <a:off x="12612253" y="1900252"/>
            <a:ext cx="46481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fr-FR" sz="2000" dirty="0" smtClean="0"/>
              <a:t>  </a:t>
            </a:r>
            <a:endParaRPr sz="2000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11358306" y="818866"/>
            <a:ext cx="0" cy="1398189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Shape 514"/>
          <p:cNvSpPr/>
          <p:nvPr/>
        </p:nvSpPr>
        <p:spPr>
          <a:xfrm>
            <a:off x="10685452" y="1436271"/>
            <a:ext cx="64555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err="1" smtClean="0"/>
              <a:t>N</a:t>
            </a:r>
            <a:r>
              <a:rPr lang="fr-FR" sz="2200" baseline="-25000" dirty="0" err="1" smtClean="0"/>
              <a:t>max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" grpId="0" animBg="1"/>
      <p:bldP spid="6" grpId="0" animBg="1"/>
      <p:bldP spid="7" grpId="0" animBg="1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/>
          <p:nvPr/>
        </p:nvSpPr>
        <p:spPr>
          <a:xfrm flipV="1">
            <a:off x="469900" y="142287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5" name="Shape 525"/>
          <p:cNvSpPr/>
          <p:nvPr/>
        </p:nvSpPr>
        <p:spPr>
          <a:xfrm>
            <a:off x="444500" y="238138"/>
            <a:ext cx="12115800" cy="879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590C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030A0"/>
                </a:solidFill>
              </a:rPr>
              <a:t>Point-nucleon </a:t>
            </a:r>
            <a:r>
              <a:rPr sz="3600" dirty="0" smtClean="0">
                <a:solidFill>
                  <a:srgbClr val="7030A0"/>
                </a:solidFill>
              </a:rPr>
              <a:t>densities</a:t>
            </a:r>
            <a:r>
              <a:rPr lang="fr-FR" sz="3600" dirty="0" smtClean="0">
                <a:solidFill>
                  <a:srgbClr val="7030A0"/>
                </a:solidFill>
              </a:rPr>
              <a:t> in </a:t>
            </a:r>
            <a:r>
              <a:rPr lang="fr-FR" sz="3600" baseline="30000" dirty="0" smtClean="0">
                <a:solidFill>
                  <a:srgbClr val="7030A0"/>
                </a:solidFill>
              </a:rPr>
              <a:t>34</a:t>
            </a:r>
            <a:r>
              <a:rPr lang="fr-FR" sz="3600" dirty="0" smtClean="0">
                <a:solidFill>
                  <a:srgbClr val="7030A0"/>
                </a:solidFill>
              </a:rPr>
              <a:t>Si and </a:t>
            </a:r>
            <a:r>
              <a:rPr lang="fr-FR" sz="3600" baseline="30000" dirty="0" smtClean="0">
                <a:solidFill>
                  <a:srgbClr val="7030A0"/>
                </a:solidFill>
              </a:rPr>
              <a:t>36</a:t>
            </a:r>
            <a:r>
              <a:rPr lang="fr-FR" sz="3600" dirty="0" smtClean="0">
                <a:solidFill>
                  <a:srgbClr val="7030A0"/>
                </a:solidFill>
              </a:rPr>
              <a:t>S</a:t>
            </a:r>
            <a:endParaRPr sz="3600" dirty="0">
              <a:solidFill>
                <a:srgbClr val="7030A0"/>
              </a:solidFill>
            </a:endParaRPr>
          </a:p>
        </p:txBody>
      </p:sp>
      <p:pic>
        <p:nvPicPr>
          <p:cNvPr id="526" name="rho_Si34S36_ADC3_pn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8044" y="3256124"/>
            <a:ext cx="4712103" cy="4385904"/>
          </a:xfrm>
          <a:prstGeom prst="rect">
            <a:avLst/>
          </a:prstGeom>
          <a:ln w="12700">
            <a:miter lim="400000"/>
          </a:ln>
        </p:spPr>
      </p:pic>
      <p:sp>
        <p:nvSpPr>
          <p:cNvPr id="528" name="Shape 528"/>
          <p:cNvSpPr/>
          <p:nvPr/>
        </p:nvSpPr>
        <p:spPr>
          <a:xfrm>
            <a:off x="303336" y="7893670"/>
            <a:ext cx="1239812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Point-proton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 density of </a:t>
            </a:r>
            <a:r>
              <a:rPr sz="2200" baseline="31999" dirty="0">
                <a:latin typeface="Palatino"/>
                <a:ea typeface="Palatino"/>
                <a:cs typeface="Palatino"/>
                <a:sym typeface="Palatino"/>
              </a:rPr>
              <a:t>34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Si displays a </a:t>
            </a: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marked depletion in the </a:t>
            </a:r>
            <a:r>
              <a:rPr sz="2200" b="1" dirty="0" smtClean="0">
                <a:latin typeface="Palatino"/>
                <a:ea typeface="Palatino"/>
                <a:cs typeface="Palatino"/>
                <a:sym typeface="Palatino"/>
              </a:rPr>
              <a:t>cent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er</a:t>
            </a:r>
            <a:endParaRPr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29" name="Shape 529"/>
          <p:cNvSpPr/>
          <p:nvPr/>
        </p:nvSpPr>
        <p:spPr>
          <a:xfrm>
            <a:off x="303336" y="8368410"/>
            <a:ext cx="1239812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Point-neutron 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distributions little affected by removal/addition of two protons</a:t>
            </a:r>
          </a:p>
        </p:txBody>
      </p:sp>
      <p:sp>
        <p:nvSpPr>
          <p:cNvPr id="530" name="Shape 530"/>
          <p:cNvSpPr/>
          <p:nvPr/>
        </p:nvSpPr>
        <p:spPr>
          <a:xfrm>
            <a:off x="303336" y="9110855"/>
            <a:ext cx="1239812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 dirty="0">
                <a:solidFill>
                  <a:srgbClr val="7030A0"/>
                </a:solidFill>
              </a:rPr>
              <a:t>➟ Going from proton </a:t>
            </a:r>
            <a:r>
              <a:rPr lang="fr-FR" sz="2200" dirty="0" err="1" smtClean="0">
                <a:solidFill>
                  <a:srgbClr val="7030A0"/>
                </a:solidFill>
              </a:rPr>
              <a:t>density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sz="2200" dirty="0" smtClean="0">
                <a:solidFill>
                  <a:srgbClr val="7030A0"/>
                </a:solidFill>
              </a:rPr>
              <a:t>to </a:t>
            </a:r>
            <a:r>
              <a:rPr sz="2200" b="1" dirty="0" smtClean="0">
                <a:solidFill>
                  <a:srgbClr val="7030A0"/>
                </a:solidFill>
              </a:rPr>
              <a:t>observable</a:t>
            </a:r>
            <a:r>
              <a:rPr sz="2200" dirty="0" smtClean="0">
                <a:solidFill>
                  <a:srgbClr val="7030A0"/>
                </a:solidFill>
              </a:rPr>
              <a:t> </a:t>
            </a:r>
            <a:r>
              <a:rPr sz="2200" b="1" dirty="0">
                <a:solidFill>
                  <a:srgbClr val="7030A0"/>
                </a:solidFill>
              </a:rPr>
              <a:t>charge density </a:t>
            </a:r>
            <a:r>
              <a:rPr sz="2200" dirty="0">
                <a:solidFill>
                  <a:srgbClr val="7030A0"/>
                </a:solidFill>
              </a:rPr>
              <a:t>will smear out </a:t>
            </a:r>
            <a:r>
              <a:rPr lang="fr-FR" sz="2200" dirty="0" smtClean="0">
                <a:solidFill>
                  <a:srgbClr val="7030A0"/>
                </a:solidFill>
              </a:rPr>
              <a:t>the </a:t>
            </a:r>
            <a:r>
              <a:rPr sz="2200" dirty="0" smtClean="0">
                <a:solidFill>
                  <a:srgbClr val="7030A0"/>
                </a:solidFill>
              </a:rPr>
              <a:t>depletion</a:t>
            </a:r>
            <a:endParaRPr sz="2200" dirty="0">
              <a:solidFill>
                <a:srgbClr val="7030A0"/>
              </a:solidFill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303336" y="2459525"/>
            <a:ext cx="765135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⦿ Bubble structure can be quantified by the </a:t>
            </a: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depletion factor</a:t>
            </a:r>
          </a:p>
        </p:txBody>
      </p:sp>
      <p:sp>
        <p:nvSpPr>
          <p:cNvPr id="532" name="Shape 532"/>
          <p:cNvSpPr/>
          <p:nvPr/>
        </p:nvSpPr>
        <p:spPr>
          <a:xfrm>
            <a:off x="10245028" y="8083278"/>
            <a:ext cx="1952458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200" i="1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F</a:t>
            </a:r>
            <a:r>
              <a:rPr sz="2200" baseline="-5999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p</a:t>
            </a:r>
            <a:r>
              <a:rPr sz="2200" baseline="-5999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2200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(</a:t>
            </a:r>
            <a:r>
              <a:rPr sz="2200" baseline="31999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34</a:t>
            </a:r>
            <a:r>
              <a:rPr sz="2200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Si) = 0.34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517" y="2495354"/>
            <a:ext cx="1648897" cy="676315"/>
          </a:xfrm>
          <a:prstGeom prst="rect">
            <a:avLst/>
          </a:prstGeom>
        </p:spPr>
      </p:pic>
      <p:sp>
        <p:nvSpPr>
          <p:cNvPr id="12" name="Shape 528"/>
          <p:cNvSpPr/>
          <p:nvPr/>
        </p:nvSpPr>
        <p:spPr>
          <a:xfrm>
            <a:off x="303336" y="1816565"/>
            <a:ext cx="1239812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sz="2200" b="1" dirty="0" smtClean="0">
                <a:latin typeface="Palatino"/>
                <a:ea typeface="Palatino"/>
                <a:cs typeface="Palatino"/>
                <a:sym typeface="Palatino"/>
              </a:rPr>
              <a:t>Point-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nucleon</a:t>
            </a: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density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operator</a:t>
            </a:r>
            <a:endParaRPr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66" y="1502657"/>
            <a:ext cx="2493762" cy="966761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5076967" y="4653886"/>
            <a:ext cx="0" cy="900753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  <a:headEnd type="triangl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Shape 528"/>
          <p:cNvSpPr/>
          <p:nvPr/>
        </p:nvSpPr>
        <p:spPr>
          <a:xfrm>
            <a:off x="4864535" y="5794910"/>
            <a:ext cx="28067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b="1" i="1" dirty="0" smtClean="0">
                <a:latin typeface="Palatino"/>
                <a:ea typeface="Palatino"/>
                <a:cs typeface="Palatino"/>
                <a:sym typeface="Palatino"/>
              </a:rPr>
              <a:t>F</a:t>
            </a:r>
            <a:endParaRPr sz="2200" b="1" i="1" dirty="0">
              <a:latin typeface="Palatino"/>
              <a:ea typeface="Palatino"/>
              <a:cs typeface="Palatino"/>
              <a:sym typeface="Palatino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3794079" y="4653886"/>
            <a:ext cx="1419366" cy="13648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necteur droit 17"/>
          <p:cNvCxnSpPr/>
          <p:nvPr/>
        </p:nvCxnSpPr>
        <p:spPr>
          <a:xfrm flipH="1">
            <a:off x="3782702" y="5543267"/>
            <a:ext cx="1282889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5213445" y="4653886"/>
            <a:ext cx="2274" cy="2493135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  <a:headEnd type="triangl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Shape 532"/>
          <p:cNvSpPr/>
          <p:nvPr/>
        </p:nvSpPr>
        <p:spPr>
          <a:xfrm>
            <a:off x="10245028" y="7635064"/>
            <a:ext cx="1497205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200" i="1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F</a:t>
            </a:r>
            <a:r>
              <a:rPr sz="2200" baseline="-5999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p</a:t>
            </a:r>
            <a:r>
              <a:rPr sz="2200" baseline="-5999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2200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(</a:t>
            </a:r>
            <a:r>
              <a:rPr sz="2200" baseline="31999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3</a:t>
            </a:r>
            <a:r>
              <a:rPr lang="fr-FR" sz="2200" baseline="31999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6</a:t>
            </a:r>
            <a:r>
              <a:rPr sz="22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S) = </a:t>
            </a:r>
            <a:r>
              <a:rPr lang="fr-FR" sz="22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0</a:t>
            </a:r>
            <a:endParaRPr sz="2200" dirty="0">
              <a:solidFill>
                <a:srgbClr val="7030A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" name="Accolade ouvrante 7"/>
          <p:cNvSpPr/>
          <p:nvPr/>
        </p:nvSpPr>
        <p:spPr>
          <a:xfrm>
            <a:off x="9958425" y="7648712"/>
            <a:ext cx="286603" cy="862064"/>
          </a:xfrm>
          <a:prstGeom prst="leftBrace">
            <a:avLst/>
          </a:prstGeom>
          <a:noFill/>
          <a:ln w="38100" cap="flat">
            <a:solidFill>
              <a:srgbClr val="7030A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" grpId="0" animBg="1"/>
      <p:bldP spid="531" grpId="0" animBg="1"/>
      <p:bldP spid="532" grpId="0" animBg="1"/>
      <p:bldP spid="17" grpId="0" animBg="1"/>
      <p:bldP spid="20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7" name="Shape 547"/>
          <p:cNvSpPr/>
          <p:nvPr/>
        </p:nvSpPr>
        <p:spPr>
          <a:xfrm>
            <a:off x="444500" y="238138"/>
            <a:ext cx="12115800" cy="879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590C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9900"/>
                </a:solidFill>
              </a:rPr>
              <a:t>Impact of correlations</a:t>
            </a:r>
          </a:p>
        </p:txBody>
      </p:sp>
      <p:sp>
        <p:nvSpPr>
          <p:cNvPr id="548" name="Shape 548"/>
          <p:cNvSpPr/>
          <p:nvPr/>
        </p:nvSpPr>
        <p:spPr>
          <a:xfrm>
            <a:off x="303336" y="1667425"/>
            <a:ext cx="1270146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 dirty="0"/>
              <a:t>⦿ Impact of correlations </a:t>
            </a:r>
            <a:r>
              <a:rPr sz="2200" dirty="0" err="1"/>
              <a:t>analysed</a:t>
            </a:r>
            <a:r>
              <a:rPr sz="2200" dirty="0"/>
              <a:t> by comparing </a:t>
            </a:r>
            <a:r>
              <a:rPr sz="2200" b="1" dirty="0"/>
              <a:t>different </a:t>
            </a:r>
            <a:r>
              <a:rPr sz="2200" b="1" dirty="0" smtClean="0"/>
              <a:t>ADC</a:t>
            </a:r>
            <a:r>
              <a:rPr lang="fr-FR" sz="2200" b="1" dirty="0" smtClean="0"/>
              <a:t>(n)</a:t>
            </a:r>
            <a:r>
              <a:rPr sz="2200" b="1" dirty="0" smtClean="0"/>
              <a:t> </a:t>
            </a:r>
            <a:r>
              <a:rPr lang="fr-FR" sz="2200" b="1" dirty="0" err="1" smtClean="0"/>
              <a:t>many</a:t>
            </a:r>
            <a:r>
              <a:rPr lang="fr-FR" sz="2200" b="1" dirty="0" smtClean="0"/>
              <a:t>-body </a:t>
            </a:r>
            <a:r>
              <a:rPr sz="2200" b="1" dirty="0" smtClean="0"/>
              <a:t>truncation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schemes</a:t>
            </a:r>
            <a:r>
              <a:rPr lang="fr-FR" sz="2200" b="1" dirty="0" smtClean="0"/>
              <a:t> </a:t>
            </a:r>
            <a:endParaRPr sz="2200" b="1" dirty="0"/>
          </a:p>
        </p:txBody>
      </p:sp>
      <p:pic>
        <p:nvPicPr>
          <p:cNvPr id="549" name="NaturalOrb_Si34_sd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13182" y="2376858"/>
            <a:ext cx="4315213" cy="3596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550" name="rho_Si34_sdd_diff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79914" y="6102406"/>
            <a:ext cx="4134149" cy="3445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2" name="rho_Si34_ADC_pairing_2panels_ADC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3310" y="2287231"/>
            <a:ext cx="5943045" cy="3708529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Shape 553"/>
          <p:cNvSpPr/>
          <p:nvPr/>
        </p:nvSpPr>
        <p:spPr>
          <a:xfrm>
            <a:off x="350514" y="6142107"/>
            <a:ext cx="812474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○ Dynamical correlations </a:t>
            </a: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cause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an</a:t>
            </a: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erosion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 of the </a:t>
            </a: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bubble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in </a:t>
            </a:r>
            <a:r>
              <a:rPr lang="fr-FR" sz="2200" baseline="30000" dirty="0" smtClean="0">
                <a:latin typeface="Palatino"/>
                <a:ea typeface="Palatino"/>
                <a:cs typeface="Palatino"/>
                <a:sym typeface="Palatino"/>
              </a:rPr>
              <a:t>34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Si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54" name="Shape 554"/>
          <p:cNvSpPr/>
          <p:nvPr/>
        </p:nvSpPr>
        <p:spPr>
          <a:xfrm>
            <a:off x="596177" y="8740278"/>
            <a:ext cx="804285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000" dirty="0">
                <a:latin typeface="Palatino"/>
                <a:ea typeface="Palatino"/>
                <a:cs typeface="Palatino"/>
                <a:sym typeface="Palatino"/>
              </a:rPr>
              <a:t>2</a:t>
            </a:r>
            <a:r>
              <a:rPr lang="fr-FR" sz="2000" dirty="0" smtClean="0">
                <a:latin typeface="Palatino"/>
                <a:ea typeface="Palatino"/>
                <a:cs typeface="Palatino"/>
                <a:sym typeface="Palatino"/>
              </a:rPr>
              <a:t>) </a:t>
            </a:r>
            <a:r>
              <a:rPr lang="fr-FR" sz="2000" dirty="0" smtClean="0">
                <a:latin typeface="Palatino"/>
                <a:ea typeface="Palatino"/>
                <a:cs typeface="Palatino"/>
                <a:sym typeface="Palatino"/>
              </a:rPr>
              <a:t>Natural w</a:t>
            </a:r>
            <a:r>
              <a:rPr sz="2000" dirty="0" err="1" smtClean="0">
                <a:latin typeface="Palatino"/>
                <a:ea typeface="Palatino"/>
                <a:cs typeface="Palatino"/>
                <a:sym typeface="Palatino"/>
              </a:rPr>
              <a:t>ave</a:t>
            </a:r>
            <a:r>
              <a:rPr sz="20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2000" dirty="0">
                <a:latin typeface="Palatino"/>
                <a:ea typeface="Palatino"/>
                <a:cs typeface="Palatino"/>
                <a:sym typeface="Palatino"/>
              </a:rPr>
              <a:t>functions get contracted ➟ 1s</a:t>
            </a:r>
            <a:r>
              <a:rPr sz="2000" baseline="-6000" dirty="0">
                <a:latin typeface="Palatino"/>
                <a:ea typeface="Palatino"/>
                <a:cs typeface="Palatino"/>
                <a:sym typeface="Palatino"/>
              </a:rPr>
              <a:t>1/2</a:t>
            </a:r>
            <a:r>
              <a:rPr sz="2000" dirty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000" dirty="0" smtClean="0">
                <a:latin typeface="Palatino"/>
                <a:ea typeface="Palatino"/>
                <a:cs typeface="Palatino"/>
                <a:sym typeface="Palatino"/>
              </a:rPr>
              <a:t>more </a:t>
            </a:r>
            <a:r>
              <a:rPr sz="2000" dirty="0" smtClean="0">
                <a:latin typeface="Palatino"/>
                <a:ea typeface="Palatino"/>
                <a:cs typeface="Palatino"/>
                <a:sym typeface="Palatino"/>
              </a:rPr>
              <a:t>peaked </a:t>
            </a:r>
            <a:r>
              <a:rPr sz="2000" dirty="0">
                <a:latin typeface="Palatino"/>
                <a:ea typeface="Palatino"/>
                <a:cs typeface="Palatino"/>
                <a:sym typeface="Palatino"/>
              </a:rPr>
              <a:t>at </a:t>
            </a:r>
            <a:r>
              <a:rPr sz="2000" i="1" dirty="0">
                <a:latin typeface="Palatino"/>
                <a:ea typeface="Palatino"/>
                <a:cs typeface="Palatino"/>
                <a:sym typeface="Palatino"/>
              </a:rPr>
              <a:t>r</a:t>
            </a:r>
            <a:r>
              <a:rPr sz="2000" dirty="0">
                <a:latin typeface="Palatino"/>
                <a:ea typeface="Palatino"/>
                <a:cs typeface="Palatino"/>
                <a:sym typeface="Palatino"/>
              </a:rPr>
              <a:t> = 0</a:t>
            </a:r>
          </a:p>
        </p:txBody>
      </p:sp>
      <p:sp>
        <p:nvSpPr>
          <p:cNvPr id="555" name="Shape 555"/>
          <p:cNvSpPr/>
          <p:nvPr/>
        </p:nvSpPr>
        <p:spPr>
          <a:xfrm>
            <a:off x="596177" y="8275665"/>
            <a:ext cx="713419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000" dirty="0">
                <a:latin typeface="Palatino"/>
                <a:ea typeface="Palatino"/>
                <a:cs typeface="Palatino"/>
                <a:sym typeface="Palatino"/>
              </a:rPr>
              <a:t>1</a:t>
            </a:r>
            <a:r>
              <a:rPr lang="fr-FR" sz="2000" dirty="0" smtClean="0">
                <a:latin typeface="Palatino"/>
                <a:ea typeface="Palatino"/>
                <a:cs typeface="Palatino"/>
                <a:sym typeface="Palatino"/>
              </a:rPr>
              <a:t>) </a:t>
            </a:r>
            <a:r>
              <a:rPr lang="fr-FR" sz="2000" dirty="0" smtClean="0">
                <a:latin typeface="Palatino"/>
                <a:ea typeface="Palatino"/>
                <a:cs typeface="Palatino"/>
                <a:sym typeface="Palatino"/>
              </a:rPr>
              <a:t>Natural 1</a:t>
            </a:r>
            <a:r>
              <a:rPr sz="2000" i="1" dirty="0" smtClean="0">
                <a:latin typeface="Palatino"/>
                <a:ea typeface="Palatino"/>
                <a:cs typeface="Palatino"/>
                <a:sym typeface="Palatino"/>
              </a:rPr>
              <a:t>s</a:t>
            </a:r>
            <a:r>
              <a:rPr lang="fr-FR" sz="2000" i="1" baseline="-25000" dirty="0" smtClean="0">
                <a:latin typeface="Palatino"/>
                <a:ea typeface="Palatino"/>
                <a:cs typeface="Palatino"/>
                <a:sym typeface="Palatino"/>
              </a:rPr>
              <a:t>1/2</a:t>
            </a:r>
            <a:r>
              <a:rPr sz="2000" i="1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2000" dirty="0" smtClean="0">
                <a:latin typeface="Palatino"/>
                <a:ea typeface="Palatino"/>
                <a:cs typeface="Palatino"/>
                <a:sym typeface="Palatino"/>
              </a:rPr>
              <a:t>orbitals</a:t>
            </a:r>
            <a:r>
              <a:rPr lang="fr-FR" sz="20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000" dirty="0" err="1" smtClean="0">
                <a:latin typeface="Palatino"/>
                <a:ea typeface="Palatino"/>
                <a:cs typeface="Palatino"/>
                <a:sym typeface="Palatino"/>
              </a:rPr>
              <a:t>becoming</a:t>
            </a:r>
            <a:r>
              <a:rPr lang="fr-FR" sz="20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000" dirty="0" err="1" smtClean="0">
                <a:latin typeface="Palatino"/>
                <a:ea typeface="Palatino"/>
                <a:cs typeface="Palatino"/>
                <a:sym typeface="Palatino"/>
              </a:rPr>
              <a:t>slightly</a:t>
            </a:r>
            <a:r>
              <a:rPr lang="fr-FR" sz="20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000" dirty="0" err="1" smtClean="0">
                <a:latin typeface="Palatino"/>
                <a:ea typeface="Palatino"/>
                <a:cs typeface="Palatino"/>
                <a:sym typeface="Palatino"/>
              </a:rPr>
              <a:t>occupied</a:t>
            </a:r>
            <a:endParaRPr sz="2000" dirty="0"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8189" y="6712838"/>
            <a:ext cx="3714896" cy="873678"/>
          </a:xfrm>
          <a:prstGeom prst="rect">
            <a:avLst/>
          </a:prstGeom>
        </p:spPr>
      </p:pic>
      <p:sp>
        <p:nvSpPr>
          <p:cNvPr id="12" name="Shape 553"/>
          <p:cNvSpPr/>
          <p:nvPr/>
        </p:nvSpPr>
        <p:spPr>
          <a:xfrm>
            <a:off x="350513" y="9241774"/>
            <a:ext cx="734058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solidFill>
                  <a:srgbClr val="009900"/>
                </a:solidFill>
                <a:latin typeface="Palatino"/>
                <a:ea typeface="Palatino"/>
                <a:cs typeface="Palatino"/>
                <a:sym typeface="Palatino"/>
              </a:rPr>
              <a:t>○ </a:t>
            </a:r>
            <a:r>
              <a:rPr lang="fr-FR" sz="2200" dirty="0" err="1" smtClean="0">
                <a:solidFill>
                  <a:srgbClr val="009900"/>
                </a:solidFill>
                <a:latin typeface="Palatino"/>
                <a:ea typeface="Palatino"/>
                <a:cs typeface="Palatino"/>
                <a:sym typeface="Palatino"/>
              </a:rPr>
              <a:t>Including</a:t>
            </a:r>
            <a:r>
              <a:rPr lang="fr-FR" sz="2200" dirty="0" smtClean="0">
                <a:solidFill>
                  <a:srgbClr val="0099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b="1" dirty="0" err="1" smtClean="0">
                <a:solidFill>
                  <a:srgbClr val="009900"/>
                </a:solidFill>
                <a:latin typeface="Palatino"/>
                <a:ea typeface="Palatino"/>
                <a:cs typeface="Palatino"/>
                <a:sym typeface="Palatino"/>
              </a:rPr>
              <a:t>pairing</a:t>
            </a:r>
            <a:r>
              <a:rPr lang="fr-FR" sz="2200" dirty="0" smtClean="0">
                <a:solidFill>
                  <a:srgbClr val="0099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solidFill>
                  <a:srgbClr val="009900"/>
                </a:solidFill>
                <a:latin typeface="Palatino"/>
                <a:ea typeface="Palatino"/>
                <a:cs typeface="Palatino"/>
                <a:sym typeface="Palatino"/>
              </a:rPr>
              <a:t>explicitly</a:t>
            </a:r>
            <a:r>
              <a:rPr lang="fr-FR" sz="2200" dirty="0" smtClean="0">
                <a:solidFill>
                  <a:srgbClr val="0099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solidFill>
                  <a:srgbClr val="009900"/>
                </a:solidFill>
                <a:latin typeface="Palatino"/>
                <a:ea typeface="Palatino"/>
                <a:cs typeface="Palatino"/>
                <a:sym typeface="Palatino"/>
              </a:rPr>
              <a:t>does</a:t>
            </a:r>
            <a:r>
              <a:rPr lang="fr-FR" sz="2200" dirty="0" smtClean="0">
                <a:solidFill>
                  <a:srgbClr val="009900"/>
                </a:solidFill>
                <a:latin typeface="Palatino"/>
                <a:ea typeface="Palatino"/>
                <a:cs typeface="Palatino"/>
                <a:sym typeface="Palatino"/>
              </a:rPr>
              <a:t> not change </a:t>
            </a:r>
            <a:r>
              <a:rPr lang="fr-FR" sz="2200" dirty="0" err="1" smtClean="0">
                <a:solidFill>
                  <a:srgbClr val="009900"/>
                </a:solidFill>
                <a:latin typeface="Palatino"/>
                <a:ea typeface="Palatino"/>
                <a:cs typeface="Palatino"/>
                <a:sym typeface="Palatino"/>
              </a:rPr>
              <a:t>anything</a:t>
            </a:r>
            <a:endParaRPr sz="2200" dirty="0">
              <a:solidFill>
                <a:srgbClr val="0099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" name="Shape 553"/>
          <p:cNvSpPr/>
          <p:nvPr/>
        </p:nvSpPr>
        <p:spPr>
          <a:xfrm>
            <a:off x="350512" y="7753813"/>
            <a:ext cx="734058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○ 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Traces back to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two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combining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effects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of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correlations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" grpId="0" animBg="1"/>
      <p:bldP spid="555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171" y="2165649"/>
            <a:ext cx="6615662" cy="1054249"/>
          </a:xfrm>
          <a:prstGeom prst="rect">
            <a:avLst/>
          </a:prstGeom>
        </p:spPr>
      </p:pic>
      <p:sp>
        <p:nvSpPr>
          <p:cNvPr id="557" name="Shape 557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58" name="Shape 558"/>
          <p:cNvSpPr/>
          <p:nvPr/>
        </p:nvSpPr>
        <p:spPr>
          <a:xfrm>
            <a:off x="444500" y="238138"/>
            <a:ext cx="12115800" cy="879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590C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030A0"/>
                </a:solidFill>
              </a:rPr>
              <a:t>Charge density distribution</a:t>
            </a:r>
          </a:p>
        </p:txBody>
      </p:sp>
      <p:sp>
        <p:nvSpPr>
          <p:cNvPr id="561" name="Shape 561"/>
          <p:cNvSpPr/>
          <p:nvPr/>
        </p:nvSpPr>
        <p:spPr>
          <a:xfrm>
            <a:off x="303336" y="1638233"/>
            <a:ext cx="1239812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 dirty="0"/>
              <a:t>⦿ Charge density computed through </a:t>
            </a:r>
            <a:r>
              <a:rPr sz="2200" b="1" dirty="0"/>
              <a:t>folding with the finite charge of the </a:t>
            </a:r>
            <a:r>
              <a:rPr sz="2200" b="1" dirty="0" smtClean="0"/>
              <a:t>proton</a:t>
            </a:r>
            <a:endParaRPr sz="2200" b="1" dirty="0"/>
          </a:p>
        </p:txBody>
      </p:sp>
      <p:sp>
        <p:nvSpPr>
          <p:cNvPr id="564" name="Shape 564"/>
          <p:cNvSpPr/>
          <p:nvPr/>
        </p:nvSpPr>
        <p:spPr>
          <a:xfrm>
            <a:off x="545779" y="8058059"/>
            <a:ext cx="851388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>
                <a:latin typeface="Palatino"/>
                <a:ea typeface="Palatino"/>
                <a:cs typeface="Palatino"/>
                <a:sym typeface="Palatino"/>
              </a:rPr>
              <a:t>○ Excellent agreement with experimental charge distribution of </a:t>
            </a:r>
            <a:r>
              <a:rPr sz="2200" baseline="31999">
                <a:latin typeface="Palatino"/>
                <a:ea typeface="Palatino"/>
                <a:cs typeface="Palatino"/>
                <a:sym typeface="Palatino"/>
              </a:rPr>
              <a:t>36</a:t>
            </a:r>
            <a:r>
              <a:rPr sz="2200">
                <a:latin typeface="Palatino"/>
                <a:ea typeface="Palatino"/>
                <a:cs typeface="Palatino"/>
                <a:sym typeface="Palatino"/>
              </a:rPr>
              <a:t>S</a:t>
            </a:r>
          </a:p>
        </p:txBody>
      </p:sp>
      <p:sp>
        <p:nvSpPr>
          <p:cNvPr id="565" name="Shape 565"/>
          <p:cNvSpPr/>
          <p:nvPr/>
        </p:nvSpPr>
        <p:spPr>
          <a:xfrm>
            <a:off x="8922620" y="8164399"/>
            <a:ext cx="1861636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[</a:t>
            </a:r>
            <a:r>
              <a:rPr sz="1700" dirty="0" err="1">
                <a:latin typeface="Palatino"/>
                <a:ea typeface="Palatino"/>
                <a:cs typeface="Palatino"/>
                <a:sym typeface="Palatino"/>
              </a:rPr>
              <a:t>Rychel</a:t>
            </a: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1700" i="1" dirty="0">
                <a:latin typeface="Palatino"/>
                <a:ea typeface="Palatino"/>
                <a:cs typeface="Palatino"/>
                <a:sym typeface="Palatino"/>
              </a:rPr>
              <a:t>et al.</a:t>
            </a: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 1983]</a:t>
            </a:r>
          </a:p>
        </p:txBody>
      </p:sp>
      <p:sp>
        <p:nvSpPr>
          <p:cNvPr id="566" name="Shape 566"/>
          <p:cNvSpPr/>
          <p:nvPr/>
        </p:nvSpPr>
        <p:spPr>
          <a:xfrm>
            <a:off x="545779" y="8716822"/>
            <a:ext cx="1132005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○ Folding smears out central depletion ➟ </a:t>
            </a:r>
            <a:r>
              <a:rPr sz="22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depletion factor</a:t>
            </a:r>
            <a:r>
              <a:rPr lang="fr-FR" sz="22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b="1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decreases</a:t>
            </a:r>
            <a:r>
              <a:rPr lang="fr-FR" sz="22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b="1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from</a:t>
            </a:r>
            <a:r>
              <a:rPr lang="fr-FR" sz="22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0.34 to 0.15</a:t>
            </a:r>
            <a:endParaRPr sz="2200" dirty="0">
              <a:solidFill>
                <a:srgbClr val="7030A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67" name="Shape 567"/>
          <p:cNvSpPr/>
          <p:nvPr/>
        </p:nvSpPr>
        <p:spPr>
          <a:xfrm>
            <a:off x="5931278" y="7601759"/>
            <a:ext cx="2316340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700" dirty="0" smtClean="0">
                <a:latin typeface="Palatino"/>
                <a:ea typeface="Palatino"/>
                <a:cs typeface="Palatino"/>
                <a:sym typeface="Palatino"/>
              </a:rPr>
              <a:t>[</a:t>
            </a:r>
            <a:r>
              <a:rPr lang="fr-FR" sz="1700" dirty="0" smtClean="0">
                <a:latin typeface="Palatino"/>
                <a:ea typeface="Palatino"/>
                <a:cs typeface="Palatino"/>
                <a:sym typeface="Palatino"/>
              </a:rPr>
              <a:t>6</a:t>
            </a:r>
            <a:r>
              <a:rPr sz="1700" dirty="0" smtClean="0">
                <a:latin typeface="Palatino"/>
                <a:ea typeface="Palatino"/>
                <a:cs typeface="Palatino"/>
                <a:sym typeface="Palatino"/>
              </a:rPr>
              <a:t>] </a:t>
            </a: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[Grasso </a:t>
            </a:r>
            <a:r>
              <a:rPr sz="1700" i="1" dirty="0">
                <a:latin typeface="Palatino"/>
                <a:ea typeface="Palatino"/>
                <a:cs typeface="Palatino"/>
                <a:sym typeface="Palatino"/>
              </a:rPr>
              <a:t>et al.</a:t>
            </a: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 2009]</a:t>
            </a:r>
          </a:p>
        </p:txBody>
      </p:sp>
      <p:sp>
        <p:nvSpPr>
          <p:cNvPr id="568" name="Shape 568"/>
          <p:cNvSpPr/>
          <p:nvPr/>
        </p:nvSpPr>
        <p:spPr>
          <a:xfrm>
            <a:off x="8303698" y="7602194"/>
            <a:ext cx="2002151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700" dirty="0" smtClean="0">
                <a:latin typeface="Palatino"/>
                <a:ea typeface="Palatino"/>
                <a:cs typeface="Palatino"/>
                <a:sym typeface="Palatino"/>
              </a:rPr>
              <a:t>[</a:t>
            </a:r>
            <a:r>
              <a:rPr lang="fr-FR" sz="1700" dirty="0" smtClean="0">
                <a:latin typeface="Palatino"/>
                <a:ea typeface="Palatino"/>
                <a:cs typeface="Palatino"/>
                <a:sym typeface="Palatino"/>
              </a:rPr>
              <a:t>7</a:t>
            </a:r>
            <a:r>
              <a:rPr sz="1700" dirty="0" smtClean="0">
                <a:latin typeface="Palatino"/>
                <a:ea typeface="Palatino"/>
                <a:cs typeface="Palatino"/>
                <a:sym typeface="Palatino"/>
              </a:rPr>
              <a:t>] </a:t>
            </a: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[Yao </a:t>
            </a:r>
            <a:r>
              <a:rPr sz="1700" i="1" dirty="0">
                <a:latin typeface="Palatino"/>
                <a:ea typeface="Palatino"/>
                <a:cs typeface="Palatino"/>
                <a:sym typeface="Palatino"/>
              </a:rPr>
              <a:t>et al.</a:t>
            </a: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 2012]</a:t>
            </a:r>
          </a:p>
        </p:txBody>
      </p:sp>
      <p:sp>
        <p:nvSpPr>
          <p:cNvPr id="569" name="Shape 569"/>
          <p:cNvSpPr/>
          <p:nvPr/>
        </p:nvSpPr>
        <p:spPr>
          <a:xfrm>
            <a:off x="10386342" y="7601759"/>
            <a:ext cx="2002151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700" dirty="0" smtClean="0">
                <a:latin typeface="Palatino"/>
                <a:ea typeface="Palatino"/>
                <a:cs typeface="Palatino"/>
                <a:sym typeface="Palatino"/>
              </a:rPr>
              <a:t>[</a:t>
            </a:r>
            <a:r>
              <a:rPr lang="fr-FR" sz="1700" dirty="0" smtClean="0">
                <a:latin typeface="Palatino"/>
                <a:ea typeface="Palatino"/>
                <a:cs typeface="Palatino"/>
                <a:sym typeface="Palatino"/>
              </a:rPr>
              <a:t>8</a:t>
            </a:r>
            <a:r>
              <a:rPr sz="1700" dirty="0" smtClean="0">
                <a:latin typeface="Palatino"/>
                <a:ea typeface="Palatino"/>
                <a:cs typeface="Palatino"/>
                <a:sym typeface="Palatino"/>
              </a:rPr>
              <a:t>] </a:t>
            </a: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[Yao </a:t>
            </a:r>
            <a:r>
              <a:rPr sz="1700" i="1" dirty="0">
                <a:latin typeface="Palatino"/>
                <a:ea typeface="Palatino"/>
                <a:cs typeface="Palatino"/>
                <a:sym typeface="Palatino"/>
              </a:rPr>
              <a:t>et al.</a:t>
            </a: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 2013]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3511756"/>
            <a:ext cx="5153668" cy="42947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784" y="6366101"/>
            <a:ext cx="6061543" cy="12276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688" y="3415330"/>
            <a:ext cx="4419630" cy="1399314"/>
          </a:xfrm>
          <a:prstGeom prst="rect">
            <a:avLst/>
          </a:prstGeom>
        </p:spPr>
      </p:pic>
      <p:sp>
        <p:nvSpPr>
          <p:cNvPr id="22" name="Shape 567"/>
          <p:cNvSpPr/>
          <p:nvPr/>
        </p:nvSpPr>
        <p:spPr>
          <a:xfrm>
            <a:off x="9346271" y="3532175"/>
            <a:ext cx="1804981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700" dirty="0" smtClean="0">
                <a:latin typeface="Palatino"/>
                <a:ea typeface="Palatino"/>
                <a:cs typeface="Palatino"/>
                <a:sym typeface="Palatino"/>
              </a:rPr>
              <a:t>[</a:t>
            </a:r>
            <a:r>
              <a:rPr lang="fr-FR" sz="1700" dirty="0" err="1" smtClean="0">
                <a:latin typeface="Palatino"/>
                <a:ea typeface="Palatino"/>
                <a:cs typeface="Palatino"/>
                <a:sym typeface="Palatino"/>
              </a:rPr>
              <a:t>Mohr</a:t>
            </a:r>
            <a:r>
              <a:rPr sz="17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1700" i="1" dirty="0">
                <a:latin typeface="Palatino"/>
                <a:ea typeface="Palatino"/>
                <a:cs typeface="Palatino"/>
                <a:sym typeface="Palatino"/>
              </a:rPr>
              <a:t>et al.</a:t>
            </a: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1700" dirty="0" smtClean="0">
                <a:latin typeface="Palatino"/>
                <a:ea typeface="Palatino"/>
                <a:cs typeface="Palatino"/>
                <a:sym typeface="Palatino"/>
              </a:rPr>
              <a:t>2012</a:t>
            </a:r>
            <a:r>
              <a:rPr sz="1700" dirty="0" smtClean="0">
                <a:latin typeface="Palatino"/>
                <a:ea typeface="Palatino"/>
                <a:cs typeface="Palatino"/>
                <a:sym typeface="Palatino"/>
              </a:rPr>
              <a:t>]</a:t>
            </a:r>
            <a:endParaRPr sz="17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3" name="Shape 567"/>
          <p:cNvSpPr/>
          <p:nvPr/>
        </p:nvSpPr>
        <p:spPr>
          <a:xfrm>
            <a:off x="10442998" y="4240823"/>
            <a:ext cx="1926810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700" dirty="0" smtClean="0">
                <a:latin typeface="Palatino"/>
                <a:ea typeface="Palatino"/>
                <a:cs typeface="Palatino"/>
                <a:sym typeface="Palatino"/>
              </a:rPr>
              <a:t>[</a:t>
            </a:r>
            <a:r>
              <a:rPr lang="fr-FR" sz="1700" dirty="0" smtClean="0">
                <a:latin typeface="Palatino"/>
                <a:ea typeface="Palatino"/>
                <a:cs typeface="Palatino"/>
                <a:sym typeface="Palatino"/>
              </a:rPr>
              <a:t>Brown</a:t>
            </a:r>
            <a:r>
              <a:rPr sz="17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1700" i="1" dirty="0">
                <a:latin typeface="Palatino"/>
                <a:ea typeface="Palatino"/>
                <a:cs typeface="Palatino"/>
                <a:sym typeface="Palatino"/>
              </a:rPr>
              <a:t>et al.</a:t>
            </a: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1700" dirty="0" smtClean="0">
                <a:latin typeface="Palatino"/>
                <a:ea typeface="Palatino"/>
                <a:cs typeface="Palatino"/>
                <a:sym typeface="Palatino"/>
              </a:rPr>
              <a:t>1979</a:t>
            </a:r>
            <a:r>
              <a:rPr sz="1700" dirty="0" smtClean="0">
                <a:latin typeface="Palatino"/>
                <a:ea typeface="Palatino"/>
                <a:cs typeface="Palatino"/>
                <a:sym typeface="Palatino"/>
              </a:rPr>
              <a:t>]</a:t>
            </a:r>
            <a:endParaRPr sz="17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" name="Accolade fermante 7"/>
          <p:cNvSpPr/>
          <p:nvPr/>
        </p:nvSpPr>
        <p:spPr>
          <a:xfrm rot="5400000">
            <a:off x="8206193" y="4485309"/>
            <a:ext cx="189213" cy="758360"/>
          </a:xfrm>
          <a:prstGeom prst="rightBrace">
            <a:avLst/>
          </a:prstGeom>
          <a:noFill/>
          <a:ln w="38100" cap="flat">
            <a:solidFill>
              <a:srgbClr val="7030A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5" name="Shape 567"/>
          <p:cNvSpPr/>
          <p:nvPr/>
        </p:nvSpPr>
        <p:spPr>
          <a:xfrm>
            <a:off x="6096555" y="5233564"/>
            <a:ext cx="2612895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fr-FR" sz="17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Darwin-</a:t>
            </a:r>
            <a:r>
              <a:rPr lang="fr-FR" sz="1700" b="1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Foldy</a:t>
            </a:r>
            <a:r>
              <a:rPr lang="fr-FR" sz="17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correction</a:t>
            </a:r>
            <a:endParaRPr sz="1700" b="1" dirty="0">
              <a:solidFill>
                <a:srgbClr val="7030A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6" name="Accolade fermante 25"/>
          <p:cNvSpPr/>
          <p:nvPr/>
        </p:nvSpPr>
        <p:spPr>
          <a:xfrm rot="5400000">
            <a:off x="8974901" y="4587728"/>
            <a:ext cx="189215" cy="553525"/>
          </a:xfrm>
          <a:prstGeom prst="rightBrace">
            <a:avLst/>
          </a:prstGeom>
          <a:noFill/>
          <a:ln w="38100" cap="flat">
            <a:solidFill>
              <a:srgbClr val="7030A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7" name="Shape 567"/>
          <p:cNvSpPr/>
          <p:nvPr/>
        </p:nvSpPr>
        <p:spPr>
          <a:xfrm>
            <a:off x="8813439" y="5233564"/>
            <a:ext cx="2808461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fr-FR" sz="17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Center-of-mass correction</a:t>
            </a:r>
            <a:endParaRPr sz="1700" b="1" dirty="0">
              <a:solidFill>
                <a:srgbClr val="7030A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cxnSp>
        <p:nvCxnSpPr>
          <p:cNvPr id="10" name="Connecteur droit avec flèche 9"/>
          <p:cNvCxnSpPr>
            <a:stCxn id="8" idx="1"/>
            <a:endCxn id="25" idx="0"/>
          </p:cNvCxnSpPr>
          <p:nvPr/>
        </p:nvCxnSpPr>
        <p:spPr>
          <a:xfrm flipH="1">
            <a:off x="7403003" y="4959096"/>
            <a:ext cx="897797" cy="274468"/>
          </a:xfrm>
          <a:prstGeom prst="straightConnector1">
            <a:avLst/>
          </a:prstGeom>
          <a:noFill/>
          <a:ln w="38100" cap="flat">
            <a:solidFill>
              <a:srgbClr val="7030A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Connecteur droit avec flèche 11"/>
          <p:cNvCxnSpPr>
            <a:stCxn id="26" idx="1"/>
            <a:endCxn id="27" idx="0"/>
          </p:cNvCxnSpPr>
          <p:nvPr/>
        </p:nvCxnSpPr>
        <p:spPr>
          <a:xfrm>
            <a:off x="9069508" y="4959098"/>
            <a:ext cx="1148162" cy="274466"/>
          </a:xfrm>
          <a:prstGeom prst="straightConnector1">
            <a:avLst/>
          </a:prstGeom>
          <a:noFill/>
          <a:ln w="38100" cap="flat">
            <a:solidFill>
              <a:srgbClr val="7030A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Accolade ouvrante 12"/>
          <p:cNvSpPr/>
          <p:nvPr/>
        </p:nvSpPr>
        <p:spPr>
          <a:xfrm>
            <a:off x="5622878" y="3532175"/>
            <a:ext cx="276810" cy="1072850"/>
          </a:xfrm>
          <a:prstGeom prst="leftBrace">
            <a:avLst/>
          </a:prstGeom>
          <a:noFill/>
          <a:ln w="38100" cap="flat">
            <a:solidFill>
              <a:srgbClr val="7030A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5" name="Flèche courbée vers le haut 14"/>
          <p:cNvSpPr/>
          <p:nvPr/>
        </p:nvSpPr>
        <p:spPr>
          <a:xfrm rot="20904035" flipH="1">
            <a:off x="1833667" y="4451379"/>
            <a:ext cx="3913675" cy="676700"/>
          </a:xfrm>
          <a:prstGeom prst="curvedUpArrow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7" name="Accolade fermante 16"/>
          <p:cNvSpPr/>
          <p:nvPr/>
        </p:nvSpPr>
        <p:spPr>
          <a:xfrm rot="16200000">
            <a:off x="9714103" y="4029191"/>
            <a:ext cx="224576" cy="4476462"/>
          </a:xfrm>
          <a:prstGeom prst="rightBrace">
            <a:avLst/>
          </a:prstGeom>
          <a:noFill/>
          <a:ln w="28575" cap="flat">
            <a:solidFill>
              <a:srgbClr val="7030A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9" name="Shape 567"/>
          <p:cNvSpPr/>
          <p:nvPr/>
        </p:nvSpPr>
        <p:spPr>
          <a:xfrm>
            <a:off x="9234946" y="5777261"/>
            <a:ext cx="117820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fr-FR" sz="1600" b="1" dirty="0" err="1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r</a:t>
            </a:r>
            <a:r>
              <a:rPr lang="fr-FR" sz="1600" b="1" baseline="-250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eff</a:t>
            </a:r>
            <a:r>
              <a:rPr lang="fr-FR" sz="16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= 0.8 </a:t>
            </a:r>
            <a:r>
              <a:rPr lang="fr-FR" sz="1600" b="1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fm</a:t>
            </a:r>
            <a:endParaRPr sz="1600" b="1" dirty="0">
              <a:solidFill>
                <a:srgbClr val="7030A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0" name="Shape 567"/>
          <p:cNvSpPr/>
          <p:nvPr/>
        </p:nvSpPr>
        <p:spPr>
          <a:xfrm>
            <a:off x="6565518" y="5741111"/>
            <a:ext cx="1292020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fr-FR" sz="1600" b="1" dirty="0" err="1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r</a:t>
            </a:r>
            <a:r>
              <a:rPr lang="fr-FR" sz="1600" b="1" baseline="-250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eff</a:t>
            </a:r>
            <a:r>
              <a:rPr lang="fr-FR" sz="16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= 0.82 </a:t>
            </a:r>
            <a:r>
              <a:rPr lang="fr-FR" sz="1600" b="1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fm</a:t>
            </a:r>
            <a:endParaRPr sz="1600" b="1" dirty="0">
              <a:solidFill>
                <a:srgbClr val="7030A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2" name="Accolade fermante 41"/>
          <p:cNvSpPr/>
          <p:nvPr/>
        </p:nvSpPr>
        <p:spPr>
          <a:xfrm rot="16200000">
            <a:off x="7046188" y="5864589"/>
            <a:ext cx="202560" cy="783652"/>
          </a:xfrm>
          <a:prstGeom prst="rightBrace">
            <a:avLst/>
          </a:prstGeom>
          <a:noFill/>
          <a:ln w="28575" cap="flat">
            <a:solidFill>
              <a:srgbClr val="7030A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3" name="Shape 566"/>
          <p:cNvSpPr/>
          <p:nvPr/>
        </p:nvSpPr>
        <p:spPr>
          <a:xfrm>
            <a:off x="559427" y="9237877"/>
            <a:ext cx="1214203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○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Depletion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predicted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 more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pronounced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than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with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 MR-EDF 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(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same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impact of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correlations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)  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0" name="Shape 567"/>
          <p:cNvSpPr/>
          <p:nvPr/>
        </p:nvSpPr>
        <p:spPr>
          <a:xfrm>
            <a:off x="9539608" y="2346006"/>
            <a:ext cx="3050515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42900" lvl="0" indent="-342900" algn="l">
              <a:buAutoNum type="arabicParenR"/>
              <a:defRPr sz="1800"/>
            </a:pPr>
            <a:r>
              <a:rPr lang="fr-FR" sz="14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no neutron charge distribution</a:t>
            </a:r>
            <a:endParaRPr lang="fr-FR" sz="1400" b="1" dirty="0">
              <a:solidFill>
                <a:srgbClr val="7030A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900" lvl="0" indent="-342900" algn="l">
              <a:buAutoNum type="arabicParenR"/>
              <a:defRPr sz="1800"/>
            </a:pPr>
            <a:r>
              <a:rPr lang="fr-FR" sz="1400" b="1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n</a:t>
            </a:r>
            <a:r>
              <a:rPr lang="fr-FR" sz="14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o </a:t>
            </a:r>
            <a:r>
              <a:rPr lang="fr-FR" sz="1400" b="1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meson</a:t>
            </a:r>
            <a:r>
              <a:rPr lang="fr-FR" sz="14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-exchange </a:t>
            </a:r>
            <a:r>
              <a:rPr lang="fr-FR" sz="1400" b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currents </a:t>
            </a:r>
            <a:endParaRPr sz="1400" b="1" dirty="0">
              <a:solidFill>
                <a:srgbClr val="7030A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13" grpId="0" animBg="1"/>
      <p:bldP spid="15" grpId="0" animBg="1"/>
      <p:bldP spid="17" grpId="0" animBg="1"/>
      <p:bldP spid="39" grpId="0" animBg="1"/>
      <p:bldP spid="40" grpId="0" animBg="1"/>
      <p:bldP spid="42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634" y="2409146"/>
            <a:ext cx="3161609" cy="82246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512" y="3407805"/>
            <a:ext cx="6854494" cy="4455421"/>
          </a:xfrm>
          <a:prstGeom prst="rect">
            <a:avLst/>
          </a:prstGeom>
        </p:spPr>
      </p:pic>
      <p:sp>
        <p:nvSpPr>
          <p:cNvPr id="572" name="Shape 572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73" name="Shape 573"/>
          <p:cNvSpPr/>
          <p:nvPr/>
        </p:nvSpPr>
        <p:spPr>
          <a:xfrm>
            <a:off x="444500" y="238138"/>
            <a:ext cx="12115800" cy="879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590C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030A0"/>
                </a:solidFill>
              </a:rPr>
              <a:t>Charge form factor</a:t>
            </a:r>
          </a:p>
        </p:txBody>
      </p:sp>
      <p:sp>
        <p:nvSpPr>
          <p:cNvPr id="577" name="Shape 577"/>
          <p:cNvSpPr/>
          <p:nvPr/>
        </p:nvSpPr>
        <p:spPr>
          <a:xfrm>
            <a:off x="303336" y="1561478"/>
            <a:ext cx="1239812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/>
              <a:t>⦿ Charge form factor measured in (e,e) experiments sensitive to bubble structure?</a:t>
            </a:r>
          </a:p>
        </p:txBody>
      </p:sp>
      <p:sp>
        <p:nvSpPr>
          <p:cNvPr id="578" name="Shape 578"/>
          <p:cNvSpPr/>
          <p:nvPr/>
        </p:nvSpPr>
        <p:spPr>
          <a:xfrm>
            <a:off x="3865512" y="6347871"/>
            <a:ext cx="1540198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000" dirty="0"/>
              <a:t>E = 300 MeV</a:t>
            </a:r>
          </a:p>
        </p:txBody>
      </p:sp>
      <p:sp>
        <p:nvSpPr>
          <p:cNvPr id="579" name="Shape 579"/>
          <p:cNvSpPr/>
          <p:nvPr/>
        </p:nvSpPr>
        <p:spPr>
          <a:xfrm>
            <a:off x="5335897" y="2551357"/>
            <a:ext cx="3133871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fr-FR" sz="2200" dirty="0" err="1" smtClean="0"/>
              <a:t>momentum</a:t>
            </a:r>
            <a:r>
              <a:rPr lang="fr-FR" sz="2200" dirty="0" smtClean="0"/>
              <a:t> </a:t>
            </a:r>
            <a:r>
              <a:rPr lang="fr-FR" sz="2200" dirty="0" err="1" smtClean="0"/>
              <a:t>transfer</a:t>
            </a:r>
            <a:endParaRPr sz="2200" dirty="0"/>
          </a:p>
        </p:txBody>
      </p:sp>
      <p:sp>
        <p:nvSpPr>
          <p:cNvPr id="580" name="Shape 580"/>
          <p:cNvSpPr/>
          <p:nvPr/>
        </p:nvSpPr>
        <p:spPr>
          <a:xfrm>
            <a:off x="476141" y="8207304"/>
            <a:ext cx="1242099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○ Central depletion reflects in larger 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|</a:t>
            </a: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F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(𝜃</a:t>
            </a: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)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|</a:t>
            </a:r>
            <a:r>
              <a:rPr lang="fr-FR" sz="2200" baseline="30000" dirty="0" smtClean="0">
                <a:latin typeface="Palatino"/>
                <a:ea typeface="Palatino"/>
                <a:cs typeface="Palatino"/>
                <a:sym typeface="Palatino"/>
              </a:rPr>
              <a:t>2</a:t>
            </a: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for </a:t>
            </a: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angles </a:t>
            </a:r>
            <a:r>
              <a:rPr lang="fr-FR" sz="2200" b="1" dirty="0">
                <a:latin typeface="Palatino"/>
                <a:ea typeface="Palatino"/>
                <a:cs typeface="Palatino"/>
                <a:sym typeface="Palatino"/>
              </a:rPr>
              <a:t>60°&lt;</a:t>
            </a:r>
            <a:r>
              <a:rPr sz="2200" b="1" dirty="0" smtClean="0">
                <a:latin typeface="Palatino"/>
                <a:ea typeface="Palatino"/>
                <a:cs typeface="Palatino"/>
                <a:sym typeface="Palatino"/>
              </a:rPr>
              <a:t>𝜃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&lt;</a:t>
            </a:r>
            <a:r>
              <a:rPr lang="fr-FR" sz="2200" b="1" dirty="0">
                <a:latin typeface="Palatino"/>
                <a:ea typeface="Palatino"/>
                <a:cs typeface="Palatino"/>
                <a:sym typeface="Palatino"/>
              </a:rPr>
              <a:t>9</a:t>
            </a:r>
            <a:r>
              <a:rPr sz="2200" b="1" dirty="0" smtClean="0">
                <a:latin typeface="Palatino"/>
                <a:ea typeface="Palatino"/>
                <a:cs typeface="Palatino"/>
                <a:sym typeface="Palatino"/>
              </a:rPr>
              <a:t>0° </a:t>
            </a: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and shifted 2</a:t>
            </a:r>
            <a:r>
              <a:rPr sz="2200" b="1" baseline="31999" dirty="0">
                <a:latin typeface="Palatino"/>
                <a:ea typeface="Palatino"/>
                <a:cs typeface="Palatino"/>
                <a:sym typeface="Palatino"/>
              </a:rPr>
              <a:t>nd</a:t>
            </a: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2200" b="1" dirty="0" smtClean="0">
                <a:latin typeface="Palatino"/>
                <a:ea typeface="Palatino"/>
                <a:cs typeface="Palatino"/>
                <a:sym typeface="Palatino"/>
              </a:rPr>
              <a:t>minimum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b="1" dirty="0">
                <a:latin typeface="Palatino"/>
                <a:ea typeface="Palatino"/>
                <a:cs typeface="Palatino"/>
                <a:sym typeface="Palatino"/>
              </a:rPr>
              <a:t>by 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20°</a:t>
            </a:r>
            <a:endParaRPr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81" name="Shape 581"/>
          <p:cNvSpPr/>
          <p:nvPr/>
        </p:nvSpPr>
        <p:spPr>
          <a:xfrm>
            <a:off x="476141" y="8730927"/>
            <a:ext cx="1168293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2200" b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/>
            </a:pPr>
            <a:r>
              <a:rPr sz="2200" b="1" dirty="0">
                <a:solidFill>
                  <a:srgbClr val="7030A0"/>
                </a:solidFill>
              </a:rPr>
              <a:t>○ </a:t>
            </a:r>
            <a:r>
              <a:rPr sz="2200" b="0" dirty="0">
                <a:solidFill>
                  <a:srgbClr val="7030A0"/>
                </a:solidFill>
              </a:rPr>
              <a:t>Future</a:t>
            </a:r>
            <a:r>
              <a:rPr sz="2200" b="1" dirty="0">
                <a:solidFill>
                  <a:srgbClr val="7030A0"/>
                </a:solidFill>
              </a:rPr>
              <a:t> electron scattering </a:t>
            </a:r>
            <a:r>
              <a:rPr sz="2200" b="0" dirty="0">
                <a:solidFill>
                  <a:srgbClr val="7030A0"/>
                </a:solidFill>
              </a:rPr>
              <a:t>experiments might </a:t>
            </a:r>
            <a:r>
              <a:rPr sz="2200" b="0" dirty="0" smtClean="0">
                <a:solidFill>
                  <a:srgbClr val="7030A0"/>
                </a:solidFill>
              </a:rPr>
              <a:t>see </a:t>
            </a:r>
            <a:r>
              <a:rPr sz="2200" b="0" dirty="0">
                <a:solidFill>
                  <a:srgbClr val="7030A0"/>
                </a:solidFill>
              </a:rPr>
              <a:t>its </a:t>
            </a:r>
            <a:r>
              <a:rPr sz="2200" b="1" dirty="0" smtClean="0">
                <a:solidFill>
                  <a:srgbClr val="7030A0"/>
                </a:solidFill>
              </a:rPr>
              <a:t>fingerprints</a:t>
            </a:r>
            <a:r>
              <a:rPr lang="fr-FR" sz="2200" b="1" dirty="0" smtClean="0">
                <a:solidFill>
                  <a:srgbClr val="7030A0"/>
                </a:solidFill>
              </a:rPr>
              <a:t> if </a:t>
            </a:r>
            <a:r>
              <a:rPr lang="fr-FR" sz="2200" b="1" dirty="0" err="1" smtClean="0">
                <a:solidFill>
                  <a:srgbClr val="7030A0"/>
                </a:solidFill>
              </a:rPr>
              <a:t>enough</a:t>
            </a:r>
            <a:r>
              <a:rPr lang="fr-FR" sz="2200" b="1" dirty="0" smtClean="0">
                <a:solidFill>
                  <a:srgbClr val="7030A0"/>
                </a:solidFill>
              </a:rPr>
              <a:t> </a:t>
            </a:r>
            <a:r>
              <a:rPr lang="fr-FR" sz="2200" b="1" dirty="0" err="1" smtClean="0">
                <a:solidFill>
                  <a:srgbClr val="7030A0"/>
                </a:solidFill>
              </a:rPr>
              <a:t>luminosity</a:t>
            </a:r>
            <a:endParaRPr sz="2200" b="1" dirty="0">
              <a:solidFill>
                <a:srgbClr val="7030A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072" y="2594498"/>
            <a:ext cx="1671990" cy="354583"/>
          </a:xfrm>
          <a:prstGeom prst="rect">
            <a:avLst/>
          </a:prstGeom>
        </p:spPr>
      </p:pic>
      <p:sp>
        <p:nvSpPr>
          <p:cNvPr id="13" name="Shape 567"/>
          <p:cNvSpPr/>
          <p:nvPr/>
        </p:nvSpPr>
        <p:spPr>
          <a:xfrm>
            <a:off x="2508173" y="2232861"/>
            <a:ext cx="767839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fr-FR" sz="17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PWBA</a:t>
            </a:r>
            <a:endParaRPr sz="1700" b="1" dirty="0">
              <a:solidFill>
                <a:srgbClr val="7030A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4" name="Shape 581"/>
          <p:cNvSpPr/>
          <p:nvPr/>
        </p:nvSpPr>
        <p:spPr>
          <a:xfrm>
            <a:off x="476141" y="9238261"/>
            <a:ext cx="1168293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2200" b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/>
            </a:pPr>
            <a:r>
              <a:rPr sz="2200" b="1" dirty="0">
                <a:solidFill>
                  <a:srgbClr val="7030A0"/>
                </a:solidFill>
              </a:rPr>
              <a:t>○ </a:t>
            </a:r>
            <a:r>
              <a:rPr lang="fr-FR" sz="2200" b="0" dirty="0" err="1" smtClean="0">
                <a:solidFill>
                  <a:srgbClr val="7030A0"/>
                </a:solidFill>
              </a:rPr>
              <a:t>Need</a:t>
            </a:r>
            <a:r>
              <a:rPr lang="fr-FR" sz="2200" b="0" dirty="0" smtClean="0">
                <a:solidFill>
                  <a:srgbClr val="7030A0"/>
                </a:solidFill>
              </a:rPr>
              <a:t> </a:t>
            </a:r>
            <a:r>
              <a:rPr lang="fr-FR" sz="2200" b="0" dirty="0" err="1" smtClean="0">
                <a:solidFill>
                  <a:srgbClr val="7030A0"/>
                </a:solidFill>
              </a:rPr>
              <a:t>small</a:t>
            </a:r>
            <a:r>
              <a:rPr lang="fr-FR" sz="2200" b="0" dirty="0" smtClean="0">
                <a:solidFill>
                  <a:srgbClr val="7030A0"/>
                </a:solidFill>
              </a:rPr>
              <a:t> </a:t>
            </a:r>
            <a:r>
              <a:rPr lang="fr-FR" sz="2200" b="0" dirty="0" err="1" smtClean="0">
                <a:solidFill>
                  <a:srgbClr val="7030A0"/>
                </a:solidFill>
              </a:rPr>
              <a:t>enough</a:t>
            </a:r>
            <a:r>
              <a:rPr lang="fr-FR" sz="2200" b="0" dirty="0" smtClean="0">
                <a:solidFill>
                  <a:srgbClr val="7030A0"/>
                </a:solidFill>
              </a:rPr>
              <a:t> </a:t>
            </a:r>
            <a:r>
              <a:rPr lang="fr-FR" sz="2200" b="0" dirty="0" err="1" smtClean="0">
                <a:solidFill>
                  <a:srgbClr val="7030A0"/>
                </a:solidFill>
              </a:rPr>
              <a:t>error</a:t>
            </a:r>
            <a:r>
              <a:rPr lang="fr-FR" sz="2200" b="0" dirty="0" smtClean="0">
                <a:solidFill>
                  <a:srgbClr val="7030A0"/>
                </a:solidFill>
              </a:rPr>
              <a:t> bars at large angles to </a:t>
            </a:r>
            <a:r>
              <a:rPr lang="fr-FR" sz="2200" b="0" dirty="0" err="1" smtClean="0">
                <a:solidFill>
                  <a:srgbClr val="7030A0"/>
                </a:solidFill>
              </a:rPr>
              <a:t>perform</a:t>
            </a:r>
            <a:r>
              <a:rPr lang="fr-FR" sz="2200" b="0" dirty="0" smtClean="0">
                <a:solidFill>
                  <a:srgbClr val="7030A0"/>
                </a:solidFill>
              </a:rPr>
              <a:t> a </a:t>
            </a:r>
            <a:r>
              <a:rPr lang="fr-FR" sz="2200" b="0" dirty="0" err="1" smtClean="0">
                <a:solidFill>
                  <a:srgbClr val="7030A0"/>
                </a:solidFill>
              </a:rPr>
              <a:t>safe</a:t>
            </a:r>
            <a:r>
              <a:rPr lang="fr-FR" sz="2200" b="0" dirty="0" smtClean="0">
                <a:solidFill>
                  <a:srgbClr val="7030A0"/>
                </a:solidFill>
              </a:rPr>
              <a:t> inversion </a:t>
            </a:r>
            <a:r>
              <a:rPr lang="fr-FR" sz="2200" b="0" dirty="0" err="1" smtClean="0">
                <a:solidFill>
                  <a:srgbClr val="7030A0"/>
                </a:solidFill>
              </a:rPr>
              <a:t>near</a:t>
            </a:r>
            <a:r>
              <a:rPr lang="fr-FR" sz="2200" b="0" dirty="0" smtClean="0">
                <a:solidFill>
                  <a:srgbClr val="7030A0"/>
                </a:solidFill>
              </a:rPr>
              <a:t> the center </a:t>
            </a:r>
            <a:endParaRPr sz="2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97" name="Shape 597"/>
          <p:cNvSpPr/>
          <p:nvPr/>
        </p:nvSpPr>
        <p:spPr>
          <a:xfrm>
            <a:off x="444500" y="238138"/>
            <a:ext cx="12115800" cy="879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590C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3600" dirty="0" err="1" smtClean="0">
                <a:solidFill>
                  <a:srgbClr val="7030A0"/>
                </a:solidFill>
              </a:rPr>
              <a:t>Spectrosocopy</a:t>
            </a:r>
            <a:r>
              <a:rPr lang="fr-FR" sz="3600" dirty="0" smtClean="0">
                <a:solidFill>
                  <a:srgbClr val="7030A0"/>
                </a:solidFill>
              </a:rPr>
              <a:t> in A+/-1 </a:t>
            </a:r>
            <a:r>
              <a:rPr lang="fr-FR" sz="3600" dirty="0" err="1" smtClean="0">
                <a:solidFill>
                  <a:srgbClr val="7030A0"/>
                </a:solidFill>
              </a:rPr>
              <a:t>nuclei</a:t>
            </a:r>
            <a:endParaRPr sz="3600" dirty="0">
              <a:solidFill>
                <a:srgbClr val="7030A0"/>
              </a:solidFill>
            </a:endParaRPr>
          </a:p>
        </p:txBody>
      </p:sp>
      <p:pic>
        <p:nvPicPr>
          <p:cNvPr id="59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7438" y="3707638"/>
            <a:ext cx="6078927" cy="3714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99" name="SS_Si34S36_ADC3_exp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9234" y="3707638"/>
            <a:ext cx="6078927" cy="3714899"/>
          </a:xfrm>
          <a:prstGeom prst="rect">
            <a:avLst/>
          </a:prstGeom>
          <a:ln w="12700">
            <a:miter lim="400000"/>
          </a:ln>
        </p:spPr>
      </p:pic>
      <p:sp>
        <p:nvSpPr>
          <p:cNvPr id="600" name="Shape 600"/>
          <p:cNvSpPr/>
          <p:nvPr/>
        </p:nvSpPr>
        <p:spPr>
          <a:xfrm>
            <a:off x="303336" y="1529049"/>
            <a:ext cx="1239812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⦿ Addition and removal spectra 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                             </a:t>
            </a: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compared 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to </a:t>
            </a: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transfer 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and</a:t>
            </a: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 knock-out reactions</a:t>
            </a:r>
          </a:p>
        </p:txBody>
      </p:sp>
      <p:sp>
        <p:nvSpPr>
          <p:cNvPr id="601" name="Shape 601"/>
          <p:cNvSpPr/>
          <p:nvPr/>
        </p:nvSpPr>
        <p:spPr>
          <a:xfrm>
            <a:off x="1993595" y="1954471"/>
            <a:ext cx="283490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b="1"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 i="0"/>
            </a:pPr>
            <a:r>
              <a:rPr sz="2200" b="1" i="1"/>
              <a:t>One-neutron addition</a:t>
            </a:r>
          </a:p>
        </p:txBody>
      </p:sp>
      <p:sp>
        <p:nvSpPr>
          <p:cNvPr id="602" name="Shape 602"/>
          <p:cNvSpPr/>
          <p:nvPr/>
        </p:nvSpPr>
        <p:spPr>
          <a:xfrm>
            <a:off x="8438853" y="1954471"/>
            <a:ext cx="291293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b="1"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 i="0"/>
            </a:pPr>
            <a:r>
              <a:rPr sz="2200" b="1" i="1" dirty="0"/>
              <a:t>One-proton knock-out</a:t>
            </a:r>
          </a:p>
        </p:txBody>
      </p:sp>
      <p:sp>
        <p:nvSpPr>
          <p:cNvPr id="603" name="Shape 603"/>
          <p:cNvSpPr/>
          <p:nvPr/>
        </p:nvSpPr>
        <p:spPr>
          <a:xfrm>
            <a:off x="2997911" y="3165330"/>
            <a:ext cx="2257593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[</a:t>
            </a:r>
            <a:r>
              <a:rPr sz="1700" dirty="0" err="1">
                <a:latin typeface="Palatino"/>
                <a:ea typeface="Palatino"/>
                <a:cs typeface="Palatino"/>
                <a:sym typeface="Palatino"/>
              </a:rPr>
              <a:t>Burgunder</a:t>
            </a: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1700" i="1" dirty="0">
                <a:latin typeface="Palatino"/>
                <a:ea typeface="Palatino"/>
                <a:cs typeface="Palatino"/>
                <a:sym typeface="Palatino"/>
              </a:rPr>
              <a:t>et al.</a:t>
            </a: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 2014]</a:t>
            </a:r>
          </a:p>
        </p:txBody>
      </p:sp>
      <p:sp>
        <p:nvSpPr>
          <p:cNvPr id="604" name="Shape 604"/>
          <p:cNvSpPr/>
          <p:nvPr/>
        </p:nvSpPr>
        <p:spPr>
          <a:xfrm>
            <a:off x="3005290" y="2460574"/>
            <a:ext cx="1804288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[Thorn </a:t>
            </a:r>
            <a:r>
              <a:rPr sz="1700" i="1" dirty="0">
                <a:latin typeface="Palatino"/>
                <a:ea typeface="Palatino"/>
                <a:cs typeface="Palatino"/>
                <a:sym typeface="Palatino"/>
              </a:rPr>
              <a:t>et al.</a:t>
            </a: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 1984]</a:t>
            </a:r>
          </a:p>
        </p:txBody>
      </p:sp>
      <p:sp>
        <p:nvSpPr>
          <p:cNvPr id="605" name="Shape 605"/>
          <p:cNvSpPr/>
          <p:nvPr/>
        </p:nvSpPr>
        <p:spPr>
          <a:xfrm>
            <a:off x="3005290" y="2812478"/>
            <a:ext cx="1731548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700">
                <a:latin typeface="Palatino"/>
                <a:ea typeface="Palatino"/>
                <a:cs typeface="Palatino"/>
                <a:sym typeface="Palatino"/>
              </a:rPr>
              <a:t>[Eckle </a:t>
            </a:r>
            <a:r>
              <a:rPr sz="1700" i="1">
                <a:latin typeface="Palatino"/>
                <a:ea typeface="Palatino"/>
                <a:cs typeface="Palatino"/>
                <a:sym typeface="Palatino"/>
              </a:rPr>
              <a:t>et al.</a:t>
            </a:r>
            <a:r>
              <a:rPr sz="1700">
                <a:latin typeface="Palatino"/>
                <a:ea typeface="Palatino"/>
                <a:cs typeface="Palatino"/>
                <a:sym typeface="Palatino"/>
              </a:rPr>
              <a:t> 1989]</a:t>
            </a:r>
          </a:p>
        </p:txBody>
      </p:sp>
      <p:sp>
        <p:nvSpPr>
          <p:cNvPr id="606" name="Shape 606"/>
          <p:cNvSpPr/>
          <p:nvPr/>
        </p:nvSpPr>
        <p:spPr>
          <a:xfrm>
            <a:off x="1311861" y="2774378"/>
            <a:ext cx="134786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/>
              <a:t>Exp. data:</a:t>
            </a:r>
          </a:p>
        </p:txBody>
      </p:sp>
      <p:sp>
        <p:nvSpPr>
          <p:cNvPr id="607" name="Shape 607"/>
          <p:cNvSpPr/>
          <p:nvPr/>
        </p:nvSpPr>
        <p:spPr>
          <a:xfrm>
            <a:off x="8744530" y="3173729"/>
            <a:ext cx="2253822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[Mutschler </a:t>
            </a:r>
            <a:r>
              <a:rPr sz="1700" i="1" dirty="0">
                <a:latin typeface="Palatino"/>
                <a:ea typeface="Palatino"/>
                <a:cs typeface="Palatino"/>
                <a:sym typeface="Palatino"/>
              </a:rPr>
              <a:t>et al</a:t>
            </a:r>
            <a:r>
              <a:rPr sz="1700" i="1" dirty="0" smtClean="0">
                <a:latin typeface="Palatino"/>
                <a:ea typeface="Palatino"/>
                <a:cs typeface="Palatino"/>
                <a:sym typeface="Palatino"/>
              </a:rPr>
              <a:t>.</a:t>
            </a:r>
            <a:r>
              <a:rPr lang="fr-FR" sz="1700" dirty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1700" dirty="0" smtClean="0">
                <a:latin typeface="Palatino"/>
                <a:ea typeface="Palatino"/>
                <a:cs typeface="Palatino"/>
                <a:sym typeface="Palatino"/>
              </a:rPr>
              <a:t>2017</a:t>
            </a:r>
            <a:r>
              <a:rPr sz="1700" dirty="0" smtClean="0">
                <a:latin typeface="Palatino"/>
                <a:ea typeface="Palatino"/>
                <a:cs typeface="Palatino"/>
                <a:sym typeface="Palatino"/>
              </a:rPr>
              <a:t>]</a:t>
            </a:r>
            <a:endParaRPr sz="17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8751909" y="2454224"/>
            <a:ext cx="1733551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[Khan </a:t>
            </a:r>
            <a:r>
              <a:rPr sz="1700" i="1" dirty="0">
                <a:latin typeface="Palatino"/>
                <a:ea typeface="Palatino"/>
                <a:cs typeface="Palatino"/>
                <a:sym typeface="Palatino"/>
              </a:rPr>
              <a:t>et al.</a:t>
            </a: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 1985]</a:t>
            </a:r>
          </a:p>
        </p:txBody>
      </p:sp>
      <p:sp>
        <p:nvSpPr>
          <p:cNvPr id="609" name="Shape 609"/>
          <p:cNvSpPr/>
          <p:nvPr/>
        </p:nvSpPr>
        <p:spPr>
          <a:xfrm>
            <a:off x="8751909" y="2820877"/>
            <a:ext cx="2325958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[Mutschler </a:t>
            </a:r>
            <a:r>
              <a:rPr sz="1700" i="1" dirty="0">
                <a:latin typeface="Palatino"/>
                <a:ea typeface="Palatino"/>
                <a:cs typeface="Palatino"/>
                <a:sym typeface="Palatino"/>
              </a:rPr>
              <a:t>et al.</a:t>
            </a: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1700" dirty="0" smtClean="0">
                <a:latin typeface="Palatino"/>
                <a:ea typeface="Palatino"/>
                <a:cs typeface="Palatino"/>
                <a:sym typeface="Palatino"/>
              </a:rPr>
              <a:t>2016]</a:t>
            </a:r>
            <a:endParaRPr sz="17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10" name="Shape 610"/>
          <p:cNvSpPr/>
          <p:nvPr/>
        </p:nvSpPr>
        <p:spPr>
          <a:xfrm>
            <a:off x="7058481" y="2768028"/>
            <a:ext cx="134786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/>
              <a:t>Exp. data:</a:t>
            </a:r>
          </a:p>
        </p:txBody>
      </p:sp>
      <p:sp>
        <p:nvSpPr>
          <p:cNvPr id="611" name="Shape 611"/>
          <p:cNvSpPr/>
          <p:nvPr/>
        </p:nvSpPr>
        <p:spPr>
          <a:xfrm>
            <a:off x="660932" y="7547342"/>
            <a:ext cx="1234386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 dirty="0"/>
              <a:t>○ </a:t>
            </a:r>
            <a:r>
              <a:rPr sz="2200" b="1" dirty="0"/>
              <a:t>Good agreement </a:t>
            </a:r>
            <a:r>
              <a:rPr sz="2200" dirty="0"/>
              <a:t>for one-neutron </a:t>
            </a:r>
            <a:r>
              <a:rPr sz="2200" dirty="0" smtClean="0"/>
              <a:t>addition</a:t>
            </a:r>
            <a:r>
              <a:rPr lang="fr-FR" sz="2200" dirty="0" smtClean="0"/>
              <a:t> to </a:t>
            </a:r>
            <a:r>
              <a:rPr lang="fr-FR" sz="2200" baseline="30000" dirty="0" smtClean="0"/>
              <a:t>35</a:t>
            </a:r>
            <a:r>
              <a:rPr lang="fr-FR" sz="2200" dirty="0" smtClean="0"/>
              <a:t>Si and </a:t>
            </a:r>
            <a:r>
              <a:rPr lang="fr-FR" sz="2200" baseline="30000" dirty="0" smtClean="0"/>
              <a:t>37</a:t>
            </a:r>
            <a:r>
              <a:rPr lang="fr-FR" sz="2200" dirty="0" smtClean="0"/>
              <a:t>Si (1/2</a:t>
            </a:r>
            <a:r>
              <a:rPr lang="fr-FR" sz="2200" baseline="30000" dirty="0" smtClean="0"/>
              <a:t>-</a:t>
            </a:r>
            <a:r>
              <a:rPr lang="fr-FR" sz="2200" dirty="0" smtClean="0"/>
              <a:t> state in </a:t>
            </a:r>
            <a:r>
              <a:rPr lang="fr-FR" sz="2200" baseline="30000" dirty="0" smtClean="0"/>
              <a:t>35</a:t>
            </a:r>
            <a:r>
              <a:rPr lang="fr-FR" sz="2200" dirty="0" smtClean="0"/>
              <a:t>Si </a:t>
            </a:r>
            <a:r>
              <a:rPr lang="fr-FR" sz="2200" dirty="0" err="1" smtClean="0"/>
              <a:t>needs</a:t>
            </a:r>
            <a:r>
              <a:rPr lang="fr-FR" sz="2200" dirty="0" smtClean="0"/>
              <a:t> continuum)</a:t>
            </a:r>
            <a:endParaRPr sz="2200" dirty="0"/>
          </a:p>
        </p:txBody>
      </p:sp>
      <p:sp>
        <p:nvSpPr>
          <p:cNvPr id="612" name="Shape 612"/>
          <p:cNvSpPr/>
          <p:nvPr/>
        </p:nvSpPr>
        <p:spPr>
          <a:xfrm>
            <a:off x="660932" y="8506104"/>
            <a:ext cx="759596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○ </a:t>
            </a:r>
            <a:r>
              <a:rPr lang="fr-FR" sz="22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Correct r</a:t>
            </a:r>
            <a:r>
              <a:rPr sz="2200" b="1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eduction</a:t>
            </a:r>
            <a:r>
              <a:rPr sz="22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2200" b="1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of </a:t>
            </a:r>
            <a:r>
              <a:rPr lang="fr-FR" sz="2200" b="1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splitting</a:t>
            </a:r>
            <a:r>
              <a:rPr lang="fr-FR" sz="22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22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E</a:t>
            </a:r>
            <a:r>
              <a:rPr sz="2200" b="1" baseline="-5999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1/2</a:t>
            </a:r>
            <a:r>
              <a:rPr sz="2200" b="1" baseline="31999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-</a:t>
            </a:r>
            <a:r>
              <a:rPr sz="22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2200" b="1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- E</a:t>
            </a:r>
            <a:r>
              <a:rPr sz="2200" b="1" baseline="-5999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3/2</a:t>
            </a:r>
            <a:r>
              <a:rPr sz="2200" b="1" baseline="31999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- </a:t>
            </a:r>
            <a:r>
              <a:rPr lang="fr-FR" sz="2200" b="1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from</a:t>
            </a:r>
            <a:r>
              <a:rPr lang="fr-FR" sz="22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b="1" baseline="30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37</a:t>
            </a:r>
            <a:r>
              <a:rPr lang="fr-FR" sz="22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S to </a:t>
            </a:r>
            <a:r>
              <a:rPr lang="fr-FR" sz="2200" b="1" baseline="30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35</a:t>
            </a:r>
            <a:r>
              <a:rPr lang="fr-FR" sz="22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Si</a:t>
            </a:r>
            <a:endParaRPr sz="2200" b="1" dirty="0">
              <a:solidFill>
                <a:srgbClr val="7030A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975" y="8483013"/>
            <a:ext cx="4450252" cy="1226558"/>
          </a:xfrm>
          <a:prstGeom prst="rect">
            <a:avLst/>
          </a:prstGeom>
        </p:spPr>
      </p:pic>
      <p:sp>
        <p:nvSpPr>
          <p:cNvPr id="3" name="Flèche courbée vers le haut 2"/>
          <p:cNvSpPr/>
          <p:nvPr/>
        </p:nvSpPr>
        <p:spPr>
          <a:xfrm rot="1276628">
            <a:off x="1896645" y="9119705"/>
            <a:ext cx="1344396" cy="535602"/>
          </a:xfrm>
          <a:prstGeom prst="curvedUpArrow">
            <a:avLst/>
          </a:prstGeom>
          <a:solidFill>
            <a:srgbClr val="7030A0"/>
          </a:solidFill>
          <a:ln w="12700" cap="flat">
            <a:solidFill>
              <a:srgbClr val="7030A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1" name="Shape 554"/>
          <p:cNvSpPr/>
          <p:nvPr/>
        </p:nvSpPr>
        <p:spPr>
          <a:xfrm>
            <a:off x="3312703" y="8993774"/>
            <a:ext cx="4903249" cy="61555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0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Such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a </a:t>
            </a:r>
            <a:r>
              <a:rPr lang="fr-FR" sz="20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sudden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reduction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of 50% </a:t>
            </a:r>
            <a:r>
              <a:rPr lang="fr-FR" sz="20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is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unique</a:t>
            </a:r>
          </a:p>
          <a:p>
            <a:pPr lvl="0" algn="l">
              <a:defRPr sz="1800"/>
            </a:pPr>
            <a:r>
              <a:rPr lang="fr-FR" sz="20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Any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correlation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with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the </a:t>
            </a:r>
            <a:r>
              <a:rPr lang="fr-FR" sz="20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bubble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?!</a:t>
            </a:r>
            <a:endParaRPr lang="fr-FR" sz="2200" dirty="0" smtClean="0">
              <a:solidFill>
                <a:srgbClr val="7030A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311861" y="4393484"/>
            <a:ext cx="0" cy="587949"/>
          </a:xfrm>
          <a:prstGeom prst="straightConnector1">
            <a:avLst/>
          </a:prstGeom>
          <a:noFill/>
          <a:ln w="38100" cap="flat">
            <a:solidFill>
              <a:srgbClr val="7030A0"/>
            </a:solidFill>
            <a:prstDash val="solid"/>
            <a:miter lim="400000"/>
            <a:headEnd type="triangle" w="med" len="med"/>
            <a:tailEnd type="triangl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Connecteur droit avec flèche 23"/>
          <p:cNvCxnSpPr/>
          <p:nvPr/>
        </p:nvCxnSpPr>
        <p:spPr>
          <a:xfrm>
            <a:off x="3871064" y="5083303"/>
            <a:ext cx="0" cy="1112777"/>
          </a:xfrm>
          <a:prstGeom prst="straightConnector1">
            <a:avLst/>
          </a:prstGeom>
          <a:noFill/>
          <a:ln w="38100" cap="flat">
            <a:solidFill>
              <a:srgbClr val="7030A0"/>
            </a:solidFill>
            <a:prstDash val="solid"/>
            <a:miter lim="400000"/>
            <a:headEnd type="triangle" w="med" len="med"/>
            <a:tailEnd type="triangl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Shape 611"/>
          <p:cNvSpPr/>
          <p:nvPr/>
        </p:nvSpPr>
        <p:spPr>
          <a:xfrm>
            <a:off x="663206" y="7991138"/>
            <a:ext cx="1234159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 dirty="0"/>
              <a:t>○ </a:t>
            </a:r>
            <a:r>
              <a:rPr lang="fr-FR" sz="2200" dirty="0" smtClean="0"/>
              <a:t>Much </a:t>
            </a:r>
            <a:r>
              <a:rPr lang="fr-FR" sz="2200" dirty="0" err="1" smtClean="0"/>
              <a:t>less</a:t>
            </a:r>
            <a:r>
              <a:rPr lang="fr-FR" sz="2200" dirty="0" smtClean="0"/>
              <a:t> good for </a:t>
            </a:r>
            <a:r>
              <a:rPr sz="2200" dirty="0" smtClean="0"/>
              <a:t>one-proton removal</a:t>
            </a:r>
            <a:r>
              <a:rPr lang="fr-FR" sz="2200" dirty="0" smtClean="0"/>
              <a:t>; </a:t>
            </a:r>
            <a:r>
              <a:rPr lang="fr-FR" sz="2200" baseline="30000" dirty="0" smtClean="0"/>
              <a:t>33</a:t>
            </a:r>
            <a:r>
              <a:rPr lang="fr-FR" sz="2200" dirty="0" smtClean="0"/>
              <a:t>Al on the </a:t>
            </a:r>
            <a:r>
              <a:rPr lang="fr-FR" sz="2200" dirty="0" err="1" smtClean="0"/>
              <a:t>edge</a:t>
            </a:r>
            <a:r>
              <a:rPr lang="fr-FR" sz="2200" dirty="0" smtClean="0"/>
              <a:t> of </a:t>
            </a:r>
            <a:r>
              <a:rPr lang="fr-FR" sz="2200" dirty="0" err="1" smtClean="0"/>
              <a:t>island</a:t>
            </a:r>
            <a:r>
              <a:rPr lang="fr-FR" sz="2200" dirty="0" smtClean="0"/>
              <a:t> of inversion: </a:t>
            </a:r>
            <a:r>
              <a:rPr lang="fr-FR" sz="2200" dirty="0" err="1" smtClean="0"/>
              <a:t>challenging</a:t>
            </a:r>
            <a:r>
              <a:rPr lang="fr-FR" sz="2200" dirty="0" smtClean="0"/>
              <a:t>!</a:t>
            </a:r>
            <a:endParaRPr sz="2200" dirty="0"/>
          </a:p>
        </p:txBody>
      </p:sp>
      <p:sp>
        <p:nvSpPr>
          <p:cNvPr id="4" name="Flèche courbée vers le haut 3"/>
          <p:cNvSpPr/>
          <p:nvPr/>
        </p:nvSpPr>
        <p:spPr>
          <a:xfrm rot="2665004" flipH="1">
            <a:off x="5222894" y="3188659"/>
            <a:ext cx="2335388" cy="579574"/>
          </a:xfrm>
          <a:prstGeom prst="curvedUpArrow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6" name="Shape 608"/>
          <p:cNvSpPr/>
          <p:nvPr/>
        </p:nvSpPr>
        <p:spPr>
          <a:xfrm>
            <a:off x="5682293" y="1946009"/>
            <a:ext cx="2095125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fr-FR" sz="1700" dirty="0" err="1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Quadrupole</a:t>
            </a:r>
            <a:r>
              <a:rPr lang="fr-FR" sz="1700" dirty="0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 moment</a:t>
            </a:r>
          </a:p>
          <a:p>
            <a:pPr lvl="0" algn="l">
              <a:defRPr sz="1800"/>
            </a:pPr>
            <a:r>
              <a:rPr sz="1700" dirty="0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[</a:t>
            </a:r>
            <a:r>
              <a:rPr lang="fr-FR" sz="1700" dirty="0" err="1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Heylen</a:t>
            </a:r>
            <a:r>
              <a:rPr lang="fr-FR" sz="1700" dirty="0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1700" i="1" dirty="0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et </a:t>
            </a:r>
            <a:r>
              <a:rPr sz="1700" i="1"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al.</a:t>
            </a:r>
            <a:r>
              <a:rPr sz="1700"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1700" dirty="0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2016</a:t>
            </a:r>
            <a:r>
              <a:rPr sz="1700" dirty="0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]</a:t>
            </a:r>
            <a:endParaRPr sz="1700" dirty="0">
              <a:solidFill>
                <a:srgbClr val="FF00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517" y="1493257"/>
            <a:ext cx="2375625" cy="4800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" grpId="0" animBg="1"/>
      <p:bldP spid="607" grpId="0" animBg="1"/>
      <p:bldP spid="608" grpId="0" animBg="1"/>
      <p:bldP spid="609" grpId="0" animBg="1"/>
      <p:bldP spid="610" grpId="0" animBg="1"/>
      <p:bldP spid="612" grpId="0" animBg="1"/>
      <p:bldP spid="3" grpId="0" animBg="1"/>
      <p:bldP spid="21" grpId="0" animBg="1"/>
      <p:bldP spid="25" grpId="0" animBg="1"/>
      <p:bldP spid="4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2" y="2978933"/>
            <a:ext cx="3996192" cy="6593717"/>
          </a:xfrm>
          <a:prstGeom prst="rect">
            <a:avLst/>
          </a:prstGeom>
        </p:spPr>
      </p:pic>
      <p:sp>
        <p:nvSpPr>
          <p:cNvPr id="614" name="Shape 614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15" name="Shape 615"/>
          <p:cNvSpPr/>
          <p:nvPr/>
        </p:nvSpPr>
        <p:spPr>
          <a:xfrm>
            <a:off x="444500" y="238138"/>
            <a:ext cx="12115800" cy="879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590C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030A0"/>
                </a:solidFill>
              </a:rPr>
              <a:t>Bubble and </a:t>
            </a:r>
            <a:r>
              <a:rPr sz="3600" dirty="0" smtClean="0">
                <a:solidFill>
                  <a:srgbClr val="7030A0"/>
                </a:solidFill>
              </a:rPr>
              <a:t>spin-orbit</a:t>
            </a:r>
            <a:r>
              <a:rPr lang="fr-FR" sz="3600" dirty="0" smtClean="0">
                <a:solidFill>
                  <a:srgbClr val="7030A0"/>
                </a:solidFill>
              </a:rPr>
              <a:t> </a:t>
            </a:r>
            <a:r>
              <a:rPr lang="fr-FR" sz="3600" dirty="0" err="1" smtClean="0">
                <a:solidFill>
                  <a:srgbClr val="7030A0"/>
                </a:solidFill>
              </a:rPr>
              <a:t>splitting</a:t>
            </a:r>
            <a:endParaRPr sz="3600" dirty="0">
              <a:solidFill>
                <a:srgbClr val="7030A0"/>
              </a:solidFill>
            </a:endParaRPr>
          </a:p>
        </p:txBody>
      </p:sp>
      <p:sp>
        <p:nvSpPr>
          <p:cNvPr id="617" name="Shape 617"/>
          <p:cNvSpPr/>
          <p:nvPr/>
        </p:nvSpPr>
        <p:spPr>
          <a:xfrm>
            <a:off x="303336" y="1624585"/>
            <a:ext cx="1239812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Correlation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 between bubble </a:t>
            </a: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and 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reduction of </a:t>
            </a: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spin-orbit splitting?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18" name="Shape 618"/>
          <p:cNvSpPr/>
          <p:nvPr/>
        </p:nvSpPr>
        <p:spPr>
          <a:xfrm>
            <a:off x="4672912" y="3589183"/>
            <a:ext cx="667610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/>
              <a:t>○ Calculations support existence of a correlation</a:t>
            </a:r>
          </a:p>
        </p:txBody>
      </p:sp>
      <p:sp>
        <p:nvSpPr>
          <p:cNvPr id="619" name="Shape 619"/>
          <p:cNvSpPr/>
          <p:nvPr/>
        </p:nvSpPr>
        <p:spPr>
          <a:xfrm>
            <a:off x="4686169" y="7679790"/>
            <a:ext cx="739059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○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Also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c</a:t>
            </a:r>
            <a:r>
              <a:rPr sz="2200" dirty="0" err="1" smtClean="0">
                <a:latin typeface="Palatino"/>
                <a:ea typeface="Palatino"/>
                <a:cs typeface="Palatino"/>
                <a:sym typeface="Palatino"/>
              </a:rPr>
              <a:t>orrelate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s</a:t>
            </a: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 with </a:t>
            </a:r>
            <a:r>
              <a:rPr sz="2200" i="1" dirty="0" err="1">
                <a:latin typeface="Palatino"/>
                <a:ea typeface="Palatino"/>
                <a:cs typeface="Palatino"/>
                <a:sym typeface="Palatino"/>
              </a:rPr>
              <a:t>F</a:t>
            </a:r>
            <a:r>
              <a:rPr sz="2200" baseline="-5999" dirty="0" err="1">
                <a:latin typeface="Palatino"/>
                <a:ea typeface="Palatino"/>
                <a:cs typeface="Palatino"/>
                <a:sym typeface="Palatino"/>
              </a:rPr>
              <a:t>ch</a:t>
            </a:r>
            <a:endParaRPr sz="2200" baseline="-5999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4679541" y="5797528"/>
            <a:ext cx="719401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 dirty="0"/>
              <a:t>○ Linear correlation holds for </a:t>
            </a:r>
            <a:r>
              <a:rPr sz="2200" dirty="0" smtClean="0"/>
              <a:t>ESPEs</a:t>
            </a:r>
            <a:r>
              <a:rPr lang="fr-FR" sz="2200" dirty="0" smtClean="0"/>
              <a:t> in </a:t>
            </a:r>
            <a:r>
              <a:rPr lang="fr-FR" sz="2200" dirty="0" err="1" smtClean="0"/>
              <a:t>present</a:t>
            </a:r>
            <a:r>
              <a:rPr lang="fr-FR" sz="2200" dirty="0" smtClean="0"/>
              <a:t> </a:t>
            </a:r>
            <a:r>
              <a:rPr lang="fr-FR" sz="2200" dirty="0" err="1" smtClean="0"/>
              <a:t>scheme</a:t>
            </a:r>
            <a:endParaRPr sz="2200" dirty="0"/>
          </a:p>
        </p:txBody>
      </p:sp>
      <p:sp>
        <p:nvSpPr>
          <p:cNvPr id="621" name="Shape 621"/>
          <p:cNvSpPr/>
          <p:nvPr/>
        </p:nvSpPr>
        <p:spPr>
          <a:xfrm>
            <a:off x="4679541" y="3108591"/>
            <a:ext cx="5796459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b="1"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 i="0"/>
            </a:pPr>
            <a:r>
              <a:rPr lang="fr-FR" sz="2200" b="1" i="1" dirty="0" err="1" smtClean="0"/>
              <a:t>Many</a:t>
            </a:r>
            <a:r>
              <a:rPr lang="fr-FR" sz="2200" b="1" i="1" dirty="0" smtClean="0"/>
              <a:t>-body sep</a:t>
            </a:r>
            <a:r>
              <a:rPr sz="2200" b="1" i="1" dirty="0" err="1" smtClean="0"/>
              <a:t>aration</a:t>
            </a:r>
            <a:r>
              <a:rPr sz="2200" b="1" i="1" dirty="0" smtClean="0"/>
              <a:t> energies</a:t>
            </a:r>
            <a:r>
              <a:rPr lang="fr-FR" sz="2200" b="1" i="1" dirty="0" smtClean="0"/>
              <a:t> </a:t>
            </a:r>
            <a:r>
              <a:rPr lang="fr-FR" sz="1600" b="1" i="1" dirty="0" smtClean="0"/>
              <a:t>(observable)</a:t>
            </a:r>
            <a:endParaRPr sz="1600" b="1" i="1" dirty="0"/>
          </a:p>
        </p:txBody>
      </p:sp>
      <p:sp>
        <p:nvSpPr>
          <p:cNvPr id="622" name="Shape 622"/>
          <p:cNvSpPr/>
          <p:nvPr/>
        </p:nvSpPr>
        <p:spPr>
          <a:xfrm>
            <a:off x="4686170" y="5206747"/>
            <a:ext cx="7724872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b="1"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 i="0"/>
            </a:pPr>
            <a:r>
              <a:rPr sz="2200" b="1" i="1" dirty="0"/>
              <a:t>Effective single-particle </a:t>
            </a:r>
            <a:r>
              <a:rPr sz="2200" b="1" i="1" dirty="0" smtClean="0"/>
              <a:t>energies</a:t>
            </a:r>
            <a:r>
              <a:rPr lang="fr-FR" sz="2200" b="1" i="1" dirty="0" smtClean="0"/>
              <a:t> </a:t>
            </a:r>
            <a:r>
              <a:rPr lang="fr-FR" sz="1600" b="1" i="1" dirty="0" smtClean="0"/>
              <a:t>(</a:t>
            </a:r>
            <a:r>
              <a:rPr lang="fr-FR" sz="1600" b="1" i="1" dirty="0" err="1" smtClean="0"/>
              <a:t>within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fixed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theoretical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scheme</a:t>
            </a:r>
            <a:r>
              <a:rPr lang="fr-FR" sz="1600" b="1" i="1" dirty="0" smtClean="0"/>
              <a:t>)</a:t>
            </a:r>
            <a:endParaRPr sz="1600" b="1" i="1" dirty="0"/>
          </a:p>
        </p:txBody>
      </p:sp>
      <p:sp>
        <p:nvSpPr>
          <p:cNvPr id="623" name="Shape 623"/>
          <p:cNvSpPr/>
          <p:nvPr/>
        </p:nvSpPr>
        <p:spPr>
          <a:xfrm>
            <a:off x="4692799" y="7089009"/>
            <a:ext cx="635751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b="1"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 i="0"/>
            </a:pPr>
            <a:r>
              <a:rPr sz="2200" b="1" i="1" dirty="0"/>
              <a:t>Charge </a:t>
            </a:r>
            <a:r>
              <a:rPr sz="2200" b="1" i="1" dirty="0" err="1" smtClean="0"/>
              <a:t>radi</a:t>
            </a:r>
            <a:r>
              <a:rPr lang="fr-FR" sz="2200" b="1" i="1" dirty="0" smtClean="0"/>
              <a:t>us </a:t>
            </a:r>
            <a:r>
              <a:rPr lang="fr-FR" sz="2200" b="1" i="1" dirty="0" err="1" smtClean="0"/>
              <a:t>difference</a:t>
            </a:r>
            <a:r>
              <a:rPr lang="fr-FR" sz="2200" b="1" i="1" dirty="0" smtClean="0"/>
              <a:t> </a:t>
            </a:r>
            <a:r>
              <a:rPr lang="fr-FR" sz="2200" b="1" i="1" dirty="0" err="1" smtClean="0"/>
              <a:t>between</a:t>
            </a:r>
            <a:r>
              <a:rPr lang="fr-FR" sz="2200" b="1" i="1" dirty="0" smtClean="0"/>
              <a:t> </a:t>
            </a:r>
            <a:r>
              <a:rPr lang="fr-FR" sz="2200" b="1" i="1" baseline="30000" dirty="0" smtClean="0"/>
              <a:t>36</a:t>
            </a:r>
            <a:r>
              <a:rPr lang="fr-FR" sz="2200" b="1" i="1" dirty="0" smtClean="0"/>
              <a:t>S and </a:t>
            </a:r>
            <a:r>
              <a:rPr lang="fr-FR" sz="2200" b="1" i="1" baseline="30000" dirty="0" smtClean="0"/>
              <a:t>34</a:t>
            </a:r>
            <a:r>
              <a:rPr lang="fr-FR" sz="2200" b="1" i="1" dirty="0" smtClean="0"/>
              <a:t>Si</a:t>
            </a:r>
            <a:endParaRPr sz="2200" b="1" i="1" dirty="0"/>
          </a:p>
        </p:txBody>
      </p:sp>
      <p:sp>
        <p:nvSpPr>
          <p:cNvPr id="13" name="Shape 617"/>
          <p:cNvSpPr/>
          <p:nvPr/>
        </p:nvSpPr>
        <p:spPr>
          <a:xfrm>
            <a:off x="303336" y="2201471"/>
            <a:ext cx="1239812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Gather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 set of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calculations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 (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various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Hamiltonians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,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various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 ADC(n)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orders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)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4" name="Shape 621"/>
          <p:cNvSpPr/>
          <p:nvPr/>
        </p:nvSpPr>
        <p:spPr>
          <a:xfrm>
            <a:off x="5484371" y="8598685"/>
            <a:ext cx="606163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200" b="1"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marL="457200" lvl="0" indent="-457200">
              <a:buFont typeface="Wingdings" panose="05000000000000000000" pitchFamily="2" charset="2"/>
              <a:buChar char="v"/>
              <a:defRPr sz="1800" b="0" i="0"/>
            </a:pPr>
            <a:r>
              <a:rPr lang="fr-FR" sz="2000" i="0" dirty="0">
                <a:solidFill>
                  <a:srgbClr val="7030A0"/>
                </a:solidFill>
              </a:rPr>
              <a:t>M</a:t>
            </a:r>
            <a:r>
              <a:rPr lang="fr-FR" sz="2000" i="0" dirty="0" smtClean="0">
                <a:solidFill>
                  <a:srgbClr val="7030A0"/>
                </a:solidFill>
              </a:rPr>
              <a:t>otivation </a:t>
            </a:r>
            <a:r>
              <a:rPr lang="fr-FR" sz="2000" i="0" dirty="0" smtClean="0">
                <a:solidFill>
                  <a:srgbClr val="7030A0"/>
                </a:solidFill>
              </a:rPr>
              <a:t>to </a:t>
            </a:r>
            <a:r>
              <a:rPr lang="fr-FR" sz="2000" i="0" dirty="0" err="1" smtClean="0">
                <a:solidFill>
                  <a:srgbClr val="7030A0"/>
                </a:solidFill>
              </a:rPr>
              <a:t>measure</a:t>
            </a:r>
            <a:r>
              <a:rPr lang="fr-FR" sz="2000" i="0" dirty="0" smtClean="0">
                <a:solidFill>
                  <a:srgbClr val="7030A0"/>
                </a:solidFill>
              </a:rPr>
              <a:t> </a:t>
            </a:r>
            <a:r>
              <a:rPr lang="fr-FR" sz="2000" i="0" dirty="0" err="1" smtClean="0">
                <a:solidFill>
                  <a:srgbClr val="7030A0"/>
                </a:solidFill>
                <a:latin typeface="Symbol" panose="05050102010706020507" pitchFamily="18" charset="2"/>
              </a:rPr>
              <a:t>r</a:t>
            </a:r>
            <a:r>
              <a:rPr lang="fr-FR" sz="2000" i="0" baseline="-25000" dirty="0" err="1" smtClean="0">
                <a:solidFill>
                  <a:srgbClr val="7030A0"/>
                </a:solidFill>
              </a:rPr>
              <a:t>ch</a:t>
            </a:r>
            <a:r>
              <a:rPr lang="fr-FR" sz="2000" i="0" dirty="0" smtClean="0">
                <a:solidFill>
                  <a:srgbClr val="7030A0"/>
                </a:solidFill>
              </a:rPr>
              <a:t>(r) in </a:t>
            </a:r>
            <a:r>
              <a:rPr lang="fr-FR" sz="2000" i="0" baseline="30000" dirty="0" smtClean="0">
                <a:solidFill>
                  <a:srgbClr val="7030A0"/>
                </a:solidFill>
              </a:rPr>
              <a:t>34</a:t>
            </a:r>
            <a:r>
              <a:rPr lang="fr-FR" sz="2000" i="0" dirty="0" smtClean="0">
                <a:solidFill>
                  <a:srgbClr val="7030A0"/>
                </a:solidFill>
              </a:rPr>
              <a:t>Si in (far) future</a:t>
            </a:r>
            <a:endParaRPr lang="fr-FR" sz="2000" i="0" dirty="0" smtClean="0">
              <a:solidFill>
                <a:srgbClr val="7030A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  <a:defRPr sz="1800" b="0" i="0"/>
            </a:pPr>
            <a:r>
              <a:rPr lang="en-US" sz="2000" i="0" dirty="0" smtClean="0">
                <a:solidFill>
                  <a:srgbClr val="7030A0"/>
                </a:solidFill>
              </a:rPr>
              <a:t>Valuable </a:t>
            </a:r>
            <a:r>
              <a:rPr lang="en-US" sz="2000" i="0" dirty="0">
                <a:solidFill>
                  <a:srgbClr val="7030A0"/>
                </a:solidFill>
              </a:rPr>
              <a:t>to measure </a:t>
            </a:r>
            <a:r>
              <a:rPr lang="en-US" sz="2000" i="0" dirty="0" smtClean="0">
                <a:solidFill>
                  <a:srgbClr val="7030A0"/>
                </a:solidFill>
                <a:latin typeface="Symbol" panose="05050102010706020507" pitchFamily="18" charset="2"/>
              </a:rPr>
              <a:t>D</a:t>
            </a:r>
            <a:r>
              <a:rPr lang="en-US" sz="2000" i="0" dirty="0" smtClean="0">
                <a:solidFill>
                  <a:srgbClr val="7030A0"/>
                </a:solidFill>
              </a:rPr>
              <a:t>&lt;r</a:t>
            </a:r>
            <a:r>
              <a:rPr lang="en-US" sz="2000" i="0" baseline="30000" dirty="0" smtClean="0">
                <a:solidFill>
                  <a:srgbClr val="7030A0"/>
                </a:solidFill>
              </a:rPr>
              <a:t>2</a:t>
            </a:r>
            <a:r>
              <a:rPr lang="en-US" sz="2000" i="0" dirty="0" smtClean="0">
                <a:solidFill>
                  <a:srgbClr val="7030A0"/>
                </a:solidFill>
              </a:rPr>
              <a:t>&gt;</a:t>
            </a:r>
            <a:r>
              <a:rPr lang="en-US" sz="2000" i="0" baseline="-25000" dirty="0" smtClean="0">
                <a:solidFill>
                  <a:srgbClr val="7030A0"/>
                </a:solidFill>
              </a:rPr>
              <a:t>ch</a:t>
            </a:r>
            <a:r>
              <a:rPr lang="en-US" sz="2000" i="0" baseline="30000" dirty="0" smtClean="0">
                <a:solidFill>
                  <a:srgbClr val="7030A0"/>
                </a:solidFill>
              </a:rPr>
              <a:t>1/2</a:t>
            </a:r>
            <a:r>
              <a:rPr lang="en-US" sz="2000" i="0" dirty="0" smtClean="0">
                <a:solidFill>
                  <a:srgbClr val="7030A0"/>
                </a:solidFill>
              </a:rPr>
              <a:t> </a:t>
            </a:r>
            <a:r>
              <a:rPr lang="en-US" sz="2000" i="0" dirty="0">
                <a:solidFill>
                  <a:srgbClr val="7030A0"/>
                </a:solidFill>
              </a:rPr>
              <a:t>in the </a:t>
            </a:r>
            <a:r>
              <a:rPr lang="en-US" sz="2000" i="0" dirty="0" smtClean="0">
                <a:solidFill>
                  <a:srgbClr val="7030A0"/>
                </a:solidFill>
              </a:rPr>
              <a:t>meantime</a:t>
            </a:r>
            <a:endParaRPr lang="en-US" sz="2000" i="0" dirty="0">
              <a:solidFill>
                <a:srgbClr val="7030A0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464485" y="8574281"/>
            <a:ext cx="6081521" cy="742549"/>
          </a:xfrm>
          <a:prstGeom prst="roundRect">
            <a:avLst/>
          </a:prstGeom>
          <a:noFill/>
          <a:ln w="38100" cap="flat">
            <a:solidFill>
              <a:srgbClr val="7030A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425588" y="7707086"/>
            <a:ext cx="0" cy="686288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  <a:headEnd type="triangle" w="med" len="med"/>
            <a:tailEnd type="triangl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Shape 619"/>
          <p:cNvSpPr/>
          <p:nvPr/>
        </p:nvSpPr>
        <p:spPr>
          <a:xfrm>
            <a:off x="3475556" y="7879844"/>
            <a:ext cx="94808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1800" b="1" dirty="0" smtClean="0">
                <a:latin typeface="Palatino"/>
                <a:ea typeface="Palatino"/>
                <a:cs typeface="Palatino"/>
                <a:sym typeface="Palatino"/>
              </a:rPr>
              <a:t>~0.04fm</a:t>
            </a:r>
            <a:endParaRPr sz="1800" b="1" baseline="-5999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" name="Shape 620"/>
          <p:cNvSpPr/>
          <p:nvPr/>
        </p:nvSpPr>
        <p:spPr>
          <a:xfrm>
            <a:off x="4686560" y="6320521"/>
            <a:ext cx="834705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 dirty="0"/>
              <a:t>○ </a:t>
            </a:r>
            <a:r>
              <a:rPr lang="fr-FR" sz="2200" dirty="0" err="1" smtClean="0"/>
              <a:t>Accounts</a:t>
            </a:r>
            <a:r>
              <a:rPr lang="fr-FR" sz="2200" dirty="0" smtClean="0"/>
              <a:t> for 50% of E</a:t>
            </a:r>
            <a:r>
              <a:rPr lang="fr-FR" sz="2200" baseline="-25000" dirty="0" smtClean="0"/>
              <a:t>1/2</a:t>
            </a:r>
            <a:r>
              <a:rPr lang="fr-FR" sz="2200" baseline="30000" dirty="0" smtClean="0"/>
              <a:t>-</a:t>
            </a:r>
            <a:r>
              <a:rPr lang="fr-FR" sz="2200" dirty="0" smtClean="0"/>
              <a:t> - E</a:t>
            </a:r>
            <a:r>
              <a:rPr lang="fr-FR" sz="2200" baseline="-25000" dirty="0" smtClean="0"/>
              <a:t>3/2</a:t>
            </a:r>
            <a:r>
              <a:rPr lang="fr-FR" sz="2200" baseline="30000" dirty="0" smtClean="0"/>
              <a:t>-</a:t>
            </a:r>
            <a:r>
              <a:rPr lang="fr-FR" sz="2200" dirty="0" smtClean="0"/>
              <a:t> </a:t>
            </a:r>
            <a:r>
              <a:rPr lang="fr-FR" sz="2200" dirty="0" err="1" smtClean="0"/>
              <a:t>reduction</a:t>
            </a:r>
            <a:r>
              <a:rPr lang="fr-FR" sz="2200" dirty="0" smtClean="0"/>
              <a:t> </a:t>
            </a:r>
            <a:r>
              <a:rPr lang="fr-FR" sz="1600" dirty="0" smtClean="0"/>
              <a:t>(+fragmentation of 3/2</a:t>
            </a:r>
            <a:r>
              <a:rPr lang="fr-FR" sz="1600" baseline="30000" dirty="0" smtClean="0"/>
              <a:t>-</a:t>
            </a:r>
            <a:r>
              <a:rPr lang="fr-FR" sz="1600" dirty="0" smtClean="0"/>
              <a:t> </a:t>
            </a:r>
            <a:r>
              <a:rPr lang="fr-FR" sz="1600" dirty="0" err="1" smtClean="0"/>
              <a:t>strength</a:t>
            </a:r>
            <a:r>
              <a:rPr lang="fr-FR" sz="1600" dirty="0" smtClean="0"/>
              <a:t>)</a:t>
            </a:r>
            <a:r>
              <a:rPr lang="fr-FR" sz="1800" dirty="0" smtClean="0"/>
              <a:t>   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animBg="1"/>
      <p:bldP spid="619" grpId="0" animBg="1"/>
      <p:bldP spid="620" grpId="0" animBg="1"/>
      <p:bldP spid="621" grpId="0" animBg="1"/>
      <p:bldP spid="622" grpId="0" animBg="1"/>
      <p:bldP spid="623" grpId="0" animBg="1"/>
      <p:bldP spid="13" grpId="0" animBg="1"/>
      <p:bldP spid="14" grpId="0" animBg="1"/>
      <p:bldP spid="3" grpId="0" animBg="1"/>
      <p:bldP spid="19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BD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030A0"/>
                </a:solidFill>
              </a:rPr>
              <a:t>Contents</a:t>
            </a:r>
          </a:p>
        </p:txBody>
      </p:sp>
      <p:sp>
        <p:nvSpPr>
          <p:cNvPr id="81" name="Shape 81"/>
          <p:cNvSpPr/>
          <p:nvPr/>
        </p:nvSpPr>
        <p:spPr>
          <a:xfrm>
            <a:off x="1257836" y="3235415"/>
            <a:ext cx="102036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Introduction</a:t>
            </a:r>
            <a:endParaRPr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" name="Shape 81"/>
          <p:cNvSpPr/>
          <p:nvPr/>
        </p:nvSpPr>
        <p:spPr>
          <a:xfrm>
            <a:off x="1288766" y="4225598"/>
            <a:ext cx="102036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Theoretical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 set up</a:t>
            </a:r>
            <a:endParaRPr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" name="Shape 81"/>
          <p:cNvSpPr/>
          <p:nvPr/>
        </p:nvSpPr>
        <p:spPr>
          <a:xfrm>
            <a:off x="1288766" y="5314017"/>
            <a:ext cx="102036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Results</a:t>
            </a:r>
            <a:endParaRPr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" name="Shape 81"/>
          <p:cNvSpPr/>
          <p:nvPr/>
        </p:nvSpPr>
        <p:spPr>
          <a:xfrm>
            <a:off x="1288766" y="6402436"/>
            <a:ext cx="102036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b="1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sz="22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Conclusions</a:t>
            </a:r>
            <a:endParaRPr sz="2200" b="1" dirty="0">
              <a:solidFill>
                <a:srgbClr val="7030A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2219804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BD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030A0"/>
                </a:solidFill>
              </a:rPr>
              <a:t>Contents</a:t>
            </a:r>
          </a:p>
        </p:txBody>
      </p:sp>
      <p:sp>
        <p:nvSpPr>
          <p:cNvPr id="81" name="Shape 81"/>
          <p:cNvSpPr/>
          <p:nvPr/>
        </p:nvSpPr>
        <p:spPr>
          <a:xfrm>
            <a:off x="1257836" y="3235415"/>
            <a:ext cx="102036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Introduction</a:t>
            </a:r>
            <a:endParaRPr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" name="Shape 81"/>
          <p:cNvSpPr/>
          <p:nvPr/>
        </p:nvSpPr>
        <p:spPr>
          <a:xfrm>
            <a:off x="1288766" y="4225598"/>
            <a:ext cx="102036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Theoretical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 set up</a:t>
            </a:r>
            <a:endParaRPr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" name="Shape 81"/>
          <p:cNvSpPr/>
          <p:nvPr/>
        </p:nvSpPr>
        <p:spPr>
          <a:xfrm>
            <a:off x="1288766" y="5314017"/>
            <a:ext cx="102036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Results</a:t>
            </a:r>
            <a:endParaRPr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" name="Shape 81"/>
          <p:cNvSpPr/>
          <p:nvPr/>
        </p:nvSpPr>
        <p:spPr>
          <a:xfrm>
            <a:off x="1288766" y="6402436"/>
            <a:ext cx="102036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Conclusions</a:t>
            </a:r>
            <a:endParaRPr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193815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>
            <a:off x="444500" y="238138"/>
            <a:ext cx="12115800" cy="879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590C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030A0"/>
                </a:solidFill>
              </a:rPr>
              <a:t>Conclusions</a:t>
            </a:r>
          </a:p>
        </p:txBody>
      </p:sp>
      <p:sp>
        <p:nvSpPr>
          <p:cNvPr id="638" name="Shape 638"/>
          <p:cNvSpPr/>
          <p:nvPr/>
        </p:nvSpPr>
        <p:spPr>
          <a:xfrm>
            <a:off x="186167" y="2001105"/>
            <a:ext cx="1196815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/>
              <a:t>►</a:t>
            </a:r>
            <a:r>
              <a:rPr sz="2200" dirty="0" smtClean="0"/>
              <a:t> </a:t>
            </a:r>
            <a:r>
              <a:rPr sz="2200" dirty="0"/>
              <a:t>Ab initio </a:t>
            </a:r>
            <a:r>
              <a:rPr lang="fr-FR" sz="2200" dirty="0" smtClean="0"/>
              <a:t>Self-consistent </a:t>
            </a:r>
            <a:r>
              <a:rPr sz="2200" dirty="0" smtClean="0"/>
              <a:t>Green’s </a:t>
            </a:r>
            <a:r>
              <a:rPr sz="2200" dirty="0"/>
              <a:t>function calculation </a:t>
            </a:r>
            <a:r>
              <a:rPr sz="2200" dirty="0" smtClean="0"/>
              <a:t>predict</a:t>
            </a:r>
            <a:r>
              <a:rPr lang="fr-FR" sz="2200" dirty="0" smtClean="0"/>
              <a:t>s</a:t>
            </a:r>
          </a:p>
        </p:txBody>
      </p:sp>
      <p:sp>
        <p:nvSpPr>
          <p:cNvPr id="639" name="Shape 639"/>
          <p:cNvSpPr/>
          <p:nvPr/>
        </p:nvSpPr>
        <p:spPr>
          <a:xfrm>
            <a:off x="527357" y="2609609"/>
            <a:ext cx="122060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</a:t>
            </a:r>
            <a:r>
              <a:rPr lang="fr-FR" sz="2200" dirty="0" smtClean="0"/>
              <a:t>Existence of a </a:t>
            </a:r>
            <a:r>
              <a:rPr lang="fr-FR" sz="2200" b="1" dirty="0" err="1" smtClean="0"/>
              <a:t>significant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depletion</a:t>
            </a:r>
            <a:r>
              <a:rPr lang="fr-FR" sz="2200" b="1" dirty="0" smtClean="0"/>
              <a:t> in </a:t>
            </a:r>
            <a:r>
              <a:rPr lang="fr-FR" sz="2200" b="1" dirty="0" err="1" smtClean="0">
                <a:latin typeface="Symbol" panose="05050102010706020507" pitchFamily="18" charset="2"/>
              </a:rPr>
              <a:t>r</a:t>
            </a:r>
            <a:r>
              <a:rPr lang="fr-FR" sz="2200" b="1" baseline="-25000" dirty="0" err="1" smtClean="0"/>
              <a:t>ch</a:t>
            </a:r>
            <a:r>
              <a:rPr lang="fr-FR" sz="2200" b="1" dirty="0" smtClean="0"/>
              <a:t>(r) of </a:t>
            </a:r>
            <a:r>
              <a:rPr lang="fr-FR" sz="2200" b="1" baseline="30000" dirty="0" smtClean="0"/>
              <a:t>34</a:t>
            </a:r>
            <a:r>
              <a:rPr lang="fr-FR" sz="2200" b="1" dirty="0" smtClean="0"/>
              <a:t>Si</a:t>
            </a:r>
            <a:endParaRPr sz="2200" b="1" dirty="0"/>
          </a:p>
        </p:txBody>
      </p:sp>
      <p:sp>
        <p:nvSpPr>
          <p:cNvPr id="18" name="Shape 639"/>
          <p:cNvSpPr/>
          <p:nvPr/>
        </p:nvSpPr>
        <p:spPr>
          <a:xfrm>
            <a:off x="186167" y="5069142"/>
            <a:ext cx="845748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/>
              <a:t>► </a:t>
            </a:r>
            <a:r>
              <a:rPr lang="fr-FR" sz="2200" dirty="0" err="1" smtClean="0"/>
              <a:t>Next</a:t>
            </a:r>
            <a:endParaRPr sz="2200" dirty="0"/>
          </a:p>
        </p:txBody>
      </p:sp>
      <p:sp>
        <p:nvSpPr>
          <p:cNvPr id="19" name="Shape 639"/>
          <p:cNvSpPr/>
          <p:nvPr/>
        </p:nvSpPr>
        <p:spPr>
          <a:xfrm>
            <a:off x="527357" y="3252383"/>
            <a:ext cx="1051367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</a:t>
            </a:r>
            <a:r>
              <a:rPr sz="2200" b="1" dirty="0" smtClean="0"/>
              <a:t>Correlation</a:t>
            </a:r>
            <a:r>
              <a:rPr sz="2200" dirty="0" smtClean="0"/>
              <a:t> </a:t>
            </a:r>
            <a:r>
              <a:rPr sz="2200" dirty="0"/>
              <a:t>between </a:t>
            </a:r>
            <a:r>
              <a:rPr sz="2200" b="1" dirty="0"/>
              <a:t>bubble</a:t>
            </a:r>
            <a:r>
              <a:rPr sz="2200" dirty="0"/>
              <a:t> and </a:t>
            </a:r>
            <a:r>
              <a:rPr sz="2200" b="1" dirty="0"/>
              <a:t>weakening of </a:t>
            </a:r>
            <a:r>
              <a:rPr lang="fr-FR" sz="2200" b="1" dirty="0" err="1" smtClean="0"/>
              <a:t>many</a:t>
            </a:r>
            <a:r>
              <a:rPr lang="fr-FR" sz="2200" b="1" dirty="0" smtClean="0"/>
              <a:t>-body </a:t>
            </a:r>
            <a:r>
              <a:rPr sz="2200" b="1" dirty="0" smtClean="0"/>
              <a:t>spin-orbit </a:t>
            </a:r>
            <a:r>
              <a:rPr sz="2200" b="1" dirty="0"/>
              <a:t>splitting</a:t>
            </a:r>
          </a:p>
        </p:txBody>
      </p:sp>
      <p:sp>
        <p:nvSpPr>
          <p:cNvPr id="20" name="Shape 639"/>
          <p:cNvSpPr/>
          <p:nvPr/>
        </p:nvSpPr>
        <p:spPr>
          <a:xfrm>
            <a:off x="541006" y="5701905"/>
            <a:ext cx="1221889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■</a:t>
            </a:r>
            <a:r>
              <a:rPr lang="fr-FR" sz="2200" dirty="0" err="1" smtClean="0">
                <a:solidFill>
                  <a:srgbClr val="7030A0"/>
                </a:solidFill>
              </a:rPr>
              <a:t>Measurement</a:t>
            </a:r>
            <a:r>
              <a:rPr lang="fr-FR" sz="2200" dirty="0" smtClean="0">
                <a:solidFill>
                  <a:srgbClr val="7030A0"/>
                </a:solidFill>
              </a:rPr>
              <a:t> of </a:t>
            </a:r>
            <a:r>
              <a:rPr lang="fr-FR" sz="2200" b="1" dirty="0" smtClean="0">
                <a:solidFill>
                  <a:srgbClr val="7030A0"/>
                </a:solidFill>
                <a:latin typeface="Symbol" panose="05050102010706020507" pitchFamily="18" charset="2"/>
              </a:rPr>
              <a:t>d</a:t>
            </a:r>
            <a:r>
              <a:rPr lang="fr-FR" sz="2200" b="1" dirty="0" smtClean="0">
                <a:solidFill>
                  <a:srgbClr val="7030A0"/>
                </a:solidFill>
              </a:rPr>
              <a:t>&lt;r</a:t>
            </a:r>
            <a:r>
              <a:rPr lang="fr-FR" sz="2200" b="1" baseline="30000" dirty="0" smtClean="0">
                <a:solidFill>
                  <a:srgbClr val="7030A0"/>
                </a:solidFill>
              </a:rPr>
              <a:t>2</a:t>
            </a:r>
            <a:r>
              <a:rPr lang="fr-FR" sz="2200" b="1" dirty="0" smtClean="0">
                <a:solidFill>
                  <a:srgbClr val="7030A0"/>
                </a:solidFill>
              </a:rPr>
              <a:t>&gt;</a:t>
            </a:r>
            <a:r>
              <a:rPr lang="fr-FR" sz="2200" b="1" baseline="-25000" dirty="0" smtClean="0">
                <a:solidFill>
                  <a:srgbClr val="7030A0"/>
                </a:solidFill>
              </a:rPr>
              <a:t>ch</a:t>
            </a:r>
            <a:r>
              <a:rPr lang="fr-FR" sz="2200" b="1" baseline="30000" dirty="0" smtClean="0">
                <a:solidFill>
                  <a:srgbClr val="7030A0"/>
                </a:solidFill>
              </a:rPr>
              <a:t>1/2</a:t>
            </a:r>
            <a:r>
              <a:rPr lang="fr-FR" sz="2200" b="1" dirty="0" smtClean="0">
                <a:solidFill>
                  <a:srgbClr val="7030A0"/>
                </a:solidFill>
              </a:rPr>
              <a:t> </a:t>
            </a:r>
            <a:r>
              <a:rPr lang="fr-FR" sz="2200" b="1" dirty="0" err="1" smtClean="0">
                <a:solidFill>
                  <a:srgbClr val="7030A0"/>
                </a:solidFill>
              </a:rPr>
              <a:t>from</a:t>
            </a:r>
            <a:r>
              <a:rPr lang="fr-FR" sz="2200" b="1" dirty="0" smtClean="0">
                <a:solidFill>
                  <a:srgbClr val="7030A0"/>
                </a:solidFill>
              </a:rPr>
              <a:t> high-</a:t>
            </a:r>
            <a:r>
              <a:rPr lang="fr-FR" sz="2200" b="1" dirty="0" err="1" smtClean="0">
                <a:solidFill>
                  <a:srgbClr val="7030A0"/>
                </a:solidFill>
              </a:rPr>
              <a:t>resolution</a:t>
            </a:r>
            <a:r>
              <a:rPr lang="fr-FR" sz="2200" b="1" dirty="0" smtClean="0">
                <a:solidFill>
                  <a:srgbClr val="7030A0"/>
                </a:solidFill>
              </a:rPr>
              <a:t> laser </a:t>
            </a:r>
            <a:r>
              <a:rPr lang="fr-FR" sz="2200" b="1" dirty="0" err="1" smtClean="0">
                <a:solidFill>
                  <a:srgbClr val="7030A0"/>
                </a:solidFill>
              </a:rPr>
              <a:t>spectroscopy@NSCL</a:t>
            </a:r>
            <a:r>
              <a:rPr lang="fr-FR" sz="2200" b="1" dirty="0" smtClean="0">
                <a:solidFill>
                  <a:srgbClr val="7030A0"/>
                </a:solidFill>
              </a:rPr>
              <a:t> </a:t>
            </a:r>
            <a:r>
              <a:rPr lang="fr-FR" sz="2000" b="1" dirty="0" smtClean="0">
                <a:solidFill>
                  <a:srgbClr val="7030A0"/>
                </a:solidFill>
              </a:rPr>
              <a:t>(R. Garcia-Ruiz)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21" name="Shape 639"/>
          <p:cNvSpPr/>
          <p:nvPr/>
        </p:nvSpPr>
        <p:spPr>
          <a:xfrm>
            <a:off x="527357" y="8325881"/>
            <a:ext cx="6703681" cy="35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</a:t>
            </a:r>
            <a:r>
              <a:rPr lang="fr-FR" sz="2200" dirty="0" err="1" smtClean="0"/>
              <a:t>Study</a:t>
            </a:r>
            <a:r>
              <a:rPr lang="fr-FR" sz="2200" dirty="0" smtClean="0"/>
              <a:t> </a:t>
            </a:r>
            <a:r>
              <a:rPr lang="fr-FR" sz="2200" dirty="0" err="1" smtClean="0"/>
              <a:t>other</a:t>
            </a:r>
            <a:r>
              <a:rPr lang="fr-FR" sz="2200" dirty="0" smtClean="0"/>
              <a:t> </a:t>
            </a:r>
            <a:r>
              <a:rPr lang="fr-FR" sz="2200" dirty="0" err="1" smtClean="0"/>
              <a:t>bubble</a:t>
            </a:r>
            <a:r>
              <a:rPr lang="fr-FR" sz="2200" dirty="0" smtClean="0"/>
              <a:t> candidates, </a:t>
            </a:r>
            <a:r>
              <a:rPr lang="fr-FR" sz="2200" dirty="0" err="1" smtClean="0"/>
              <a:t>e.g</a:t>
            </a:r>
            <a:r>
              <a:rPr lang="fr-FR" sz="2200" dirty="0" smtClean="0"/>
              <a:t>. in </a:t>
            </a:r>
            <a:r>
              <a:rPr lang="fr-FR" sz="2200" dirty="0" err="1" smtClean="0"/>
              <a:t>excited</a:t>
            </a:r>
            <a:r>
              <a:rPr lang="fr-FR" sz="2200" dirty="0" smtClean="0"/>
              <a:t> states</a:t>
            </a:r>
            <a:endParaRPr sz="2200" dirty="0"/>
          </a:p>
        </p:txBody>
      </p:sp>
      <p:sp>
        <p:nvSpPr>
          <p:cNvPr id="23" name="Shape 639"/>
          <p:cNvSpPr/>
          <p:nvPr/>
        </p:nvSpPr>
        <p:spPr>
          <a:xfrm>
            <a:off x="527363" y="6498440"/>
            <a:ext cx="9610653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</a:t>
            </a:r>
            <a:r>
              <a:rPr lang="fr-FR" sz="2200" b="1" dirty="0" err="1" smtClean="0"/>
              <a:t>Revise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with</a:t>
            </a:r>
            <a:r>
              <a:rPr lang="fr-FR" sz="2200" b="1" dirty="0" smtClean="0"/>
              <a:t> </a:t>
            </a:r>
          </a:p>
          <a:p>
            <a:pPr lvl="0">
              <a:defRPr sz="1800"/>
            </a:pPr>
            <a:endParaRPr lang="fr-FR" sz="100" b="1" dirty="0" smtClean="0"/>
          </a:p>
          <a:p>
            <a:pPr lvl="0">
              <a:lnSpc>
                <a:spcPct val="150000"/>
              </a:lnSpc>
              <a:defRPr sz="1800"/>
            </a:pPr>
            <a:r>
              <a:rPr lang="fr-FR" sz="1800" b="1" dirty="0"/>
              <a:t>	</a:t>
            </a:r>
            <a:r>
              <a:rPr lang="fr-FR" sz="1800" b="1" dirty="0" smtClean="0"/>
              <a:t>		</a:t>
            </a:r>
            <a:r>
              <a:rPr lang="fr-F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▪</a:t>
            </a:r>
            <a:r>
              <a:rPr lang="fr-FR" sz="2200" b="1" dirty="0" smtClean="0"/>
              <a:t>Future </a:t>
            </a:r>
            <a:r>
              <a:rPr lang="fr-FR" sz="2200" b="1" dirty="0" smtClean="0">
                <a:latin typeface="Symbol" panose="05050102010706020507" pitchFamily="18" charset="2"/>
              </a:rPr>
              <a:t>c</a:t>
            </a:r>
            <a:r>
              <a:rPr lang="fr-FR" sz="2200" b="1" dirty="0" smtClean="0"/>
              <a:t>-EFT </a:t>
            </a:r>
            <a:r>
              <a:rPr lang="fr-FR" sz="2200" b="1" dirty="0" err="1" smtClean="0"/>
              <a:t>Hamiltonians</a:t>
            </a:r>
            <a:endParaRPr lang="fr-FR" sz="2200" b="1" dirty="0" smtClean="0"/>
          </a:p>
          <a:p>
            <a:pPr lvl="0">
              <a:lnSpc>
                <a:spcPct val="150000"/>
              </a:lnSpc>
              <a:defRPr sz="1800"/>
            </a:pPr>
            <a:r>
              <a:rPr lang="fr-FR" b="1" dirty="0"/>
              <a:t>	</a:t>
            </a:r>
            <a:r>
              <a:rPr lang="fr-FR" b="1" dirty="0" smtClean="0"/>
              <a:t>		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▪</a:t>
            </a:r>
            <a:r>
              <a:rPr lang="fr-FR" sz="2200" b="1" dirty="0" err="1" smtClean="0"/>
              <a:t>Meson</a:t>
            </a:r>
            <a:r>
              <a:rPr lang="fr-FR" sz="2200" b="1" dirty="0" smtClean="0"/>
              <a:t>-exchange </a:t>
            </a:r>
            <a:r>
              <a:rPr lang="fr-FR" sz="2200" b="1" dirty="0" err="1" smtClean="0"/>
              <a:t>currents</a:t>
            </a:r>
            <a:endParaRPr sz="2200" b="1" dirty="0"/>
          </a:p>
        </p:txBody>
      </p:sp>
      <p:sp>
        <p:nvSpPr>
          <p:cNvPr id="26" name="Shape 639"/>
          <p:cNvSpPr/>
          <p:nvPr/>
        </p:nvSpPr>
        <p:spPr>
          <a:xfrm>
            <a:off x="527357" y="3971754"/>
            <a:ext cx="961065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</a:t>
            </a:r>
            <a:r>
              <a:rPr lang="fr-FR" sz="2200" b="1" dirty="0" err="1" smtClean="0"/>
              <a:t>Correlation</a:t>
            </a:r>
            <a:r>
              <a:rPr lang="fr-FR" sz="2200" dirty="0" smtClean="0"/>
              <a:t> </a:t>
            </a:r>
            <a:r>
              <a:rPr lang="fr-FR" sz="2200" dirty="0" err="1" smtClean="0"/>
              <a:t>between</a:t>
            </a:r>
            <a:r>
              <a:rPr lang="fr-FR" sz="2200" dirty="0" smtClean="0"/>
              <a:t> </a:t>
            </a:r>
            <a:r>
              <a:rPr lang="fr-FR" sz="2200" b="1" dirty="0" err="1" smtClean="0"/>
              <a:t>bubble</a:t>
            </a:r>
            <a:r>
              <a:rPr lang="fr-FR" sz="2200" dirty="0" smtClean="0"/>
              <a:t> and </a:t>
            </a:r>
            <a:r>
              <a:rPr lang="fr-FR" sz="2200" b="1" dirty="0" smtClean="0">
                <a:latin typeface="Symbol" panose="05050102010706020507" pitchFamily="18" charset="2"/>
              </a:rPr>
              <a:t>D</a:t>
            </a:r>
            <a:r>
              <a:rPr lang="fr-FR" sz="2200" b="1" dirty="0" smtClean="0"/>
              <a:t>&lt;r</a:t>
            </a:r>
            <a:r>
              <a:rPr lang="fr-FR" sz="2200" b="1" baseline="30000" dirty="0" smtClean="0"/>
              <a:t>2</a:t>
            </a:r>
            <a:r>
              <a:rPr lang="fr-FR" sz="2200" b="1" dirty="0" smtClean="0"/>
              <a:t>&gt;</a:t>
            </a:r>
            <a:r>
              <a:rPr lang="fr-FR" sz="2200" b="1" baseline="-25000" dirty="0" smtClean="0"/>
              <a:t>ch</a:t>
            </a:r>
            <a:r>
              <a:rPr lang="fr-FR" sz="2200" b="1" baseline="30000" dirty="0" smtClean="0"/>
              <a:t>1/2</a:t>
            </a:r>
            <a:endParaRPr sz="2200" b="1" dirty="0"/>
          </a:p>
        </p:txBody>
      </p:sp>
      <p:sp>
        <p:nvSpPr>
          <p:cNvPr id="27" name="Shape 639"/>
          <p:cNvSpPr/>
          <p:nvPr/>
        </p:nvSpPr>
        <p:spPr>
          <a:xfrm>
            <a:off x="527357" y="9147351"/>
            <a:ext cx="1186836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</a:t>
            </a:r>
            <a:r>
              <a:rPr lang="fr-FR" sz="2200" b="1" dirty="0" err="1" smtClean="0"/>
              <a:t>Measure</a:t>
            </a:r>
            <a:r>
              <a:rPr lang="fr-FR" sz="2200" b="1" dirty="0" smtClean="0"/>
              <a:t> </a:t>
            </a:r>
            <a:r>
              <a:rPr lang="fr-FR" sz="2200" b="1" dirty="0" err="1" smtClean="0">
                <a:latin typeface="Symbol" panose="05050102010706020507" pitchFamily="18" charset="2"/>
              </a:rPr>
              <a:t>r</a:t>
            </a:r>
            <a:r>
              <a:rPr lang="fr-FR" sz="2200" b="1" baseline="-25000" dirty="0" err="1" smtClean="0"/>
              <a:t>ch</a:t>
            </a:r>
            <a:r>
              <a:rPr lang="fr-FR" sz="2200" b="1" dirty="0" smtClean="0"/>
              <a:t>(r) in </a:t>
            </a:r>
            <a:r>
              <a:rPr lang="fr-FR" sz="2200" b="1" baseline="30000" dirty="0" smtClean="0"/>
              <a:t>34</a:t>
            </a:r>
            <a:r>
              <a:rPr lang="fr-FR" sz="2200" b="1" dirty="0" smtClean="0"/>
              <a:t>Si </a:t>
            </a:r>
            <a:r>
              <a:rPr lang="fr-FR" sz="2200" b="1" dirty="0" err="1" smtClean="0"/>
              <a:t>from</a:t>
            </a:r>
            <a:r>
              <a:rPr lang="fr-FR" sz="2200" b="1" dirty="0" smtClean="0"/>
              <a:t> e</a:t>
            </a:r>
            <a:r>
              <a:rPr lang="fr-FR" sz="2200" b="1" baseline="30000" dirty="0" smtClean="0"/>
              <a:t>-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scattering</a:t>
            </a:r>
            <a:r>
              <a:rPr lang="fr-FR" sz="2200" b="1" dirty="0" smtClean="0"/>
              <a:t>? </a:t>
            </a:r>
            <a:r>
              <a:rPr lang="fr-FR" sz="2200" b="1" dirty="0" err="1" smtClean="0"/>
              <a:t>Maybe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heavier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bubble</a:t>
            </a:r>
            <a:r>
              <a:rPr lang="fr-FR" sz="2200" b="1" dirty="0" smtClean="0"/>
              <a:t> candidates first…</a:t>
            </a:r>
            <a:endParaRPr sz="22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665" y="6550982"/>
            <a:ext cx="4297054" cy="2403248"/>
          </a:xfrm>
          <a:prstGeom prst="rect">
            <a:avLst/>
          </a:prstGeom>
        </p:spPr>
      </p:pic>
      <p:sp>
        <p:nvSpPr>
          <p:cNvPr id="13" name="Shape 74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639"/>
          <p:cNvSpPr/>
          <p:nvPr/>
        </p:nvSpPr>
        <p:spPr>
          <a:xfrm>
            <a:off x="9726575" y="6185138"/>
            <a:ext cx="184672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b="1" dirty="0" smtClean="0">
                <a:solidFill>
                  <a:srgbClr val="7030A0"/>
                </a:solidFill>
              </a:rPr>
              <a:t>LOI </a:t>
            </a:r>
            <a:r>
              <a:rPr lang="fr-FR" sz="2200" b="1" dirty="0" err="1" smtClean="0">
                <a:solidFill>
                  <a:srgbClr val="7030A0"/>
                </a:solidFill>
              </a:rPr>
              <a:t>accepted</a:t>
            </a:r>
            <a:endParaRPr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444500" y="238138"/>
            <a:ext cx="12115800" cy="879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590C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3600" dirty="0" err="1" smtClean="0">
                <a:solidFill>
                  <a:srgbClr val="00590C"/>
                </a:solidFill>
              </a:rPr>
              <a:t>Current</a:t>
            </a:r>
            <a:r>
              <a:rPr lang="fr-FR" sz="3600" dirty="0" smtClean="0">
                <a:solidFill>
                  <a:srgbClr val="00590C"/>
                </a:solidFill>
              </a:rPr>
              <a:t> </a:t>
            </a:r>
            <a:r>
              <a:rPr lang="fr-FR" sz="3600" dirty="0" err="1" smtClean="0">
                <a:solidFill>
                  <a:srgbClr val="00590C"/>
                </a:solidFill>
              </a:rPr>
              <a:t>collaborators</a:t>
            </a:r>
            <a:r>
              <a:rPr lang="fr-FR" sz="3600" dirty="0" smtClean="0">
                <a:solidFill>
                  <a:srgbClr val="00590C"/>
                </a:solidFill>
              </a:rPr>
              <a:t> on ab </a:t>
            </a:r>
            <a:r>
              <a:rPr lang="fr-FR" sz="3600" dirty="0" err="1" smtClean="0">
                <a:solidFill>
                  <a:srgbClr val="00590C"/>
                </a:solidFill>
              </a:rPr>
              <a:t>initio</a:t>
            </a:r>
            <a:r>
              <a:rPr lang="fr-FR" sz="3600" dirty="0" smtClean="0">
                <a:solidFill>
                  <a:srgbClr val="00590C"/>
                </a:solidFill>
              </a:rPr>
              <a:t> </a:t>
            </a:r>
            <a:r>
              <a:rPr lang="fr-FR" sz="3600" dirty="0" err="1" smtClean="0">
                <a:solidFill>
                  <a:srgbClr val="00590C"/>
                </a:solidFill>
              </a:rPr>
              <a:t>many</a:t>
            </a:r>
            <a:r>
              <a:rPr lang="fr-FR" sz="3600" dirty="0" smtClean="0">
                <a:solidFill>
                  <a:srgbClr val="00590C"/>
                </a:solidFill>
              </a:rPr>
              <a:t>-body </a:t>
            </a:r>
            <a:r>
              <a:rPr lang="fr-FR" sz="3600" dirty="0" err="1" smtClean="0">
                <a:solidFill>
                  <a:srgbClr val="00590C"/>
                </a:solidFill>
              </a:rPr>
              <a:t>calculations</a:t>
            </a:r>
            <a:endParaRPr sz="3600" dirty="0">
              <a:solidFill>
                <a:srgbClr val="00590C"/>
              </a:solidFill>
            </a:endParaRPr>
          </a:p>
        </p:txBody>
      </p:sp>
      <p:pic>
        <p:nvPicPr>
          <p:cNvPr id="23" name="dropped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8900" y="2207784"/>
            <a:ext cx="1540082" cy="134011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629"/>
          <p:cNvSpPr/>
          <p:nvPr/>
        </p:nvSpPr>
        <p:spPr>
          <a:xfrm>
            <a:off x="4221636" y="1818473"/>
            <a:ext cx="1630968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b="1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J.-P. Ebran</a:t>
            </a:r>
          </a:p>
          <a:p>
            <a:pPr lvl="0" algn="l">
              <a:defRPr sz="1800"/>
            </a:pPr>
            <a:r>
              <a:rPr lang="fr-FR" sz="2200" b="1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M. Frosini</a:t>
            </a:r>
          </a:p>
          <a:p>
            <a:pPr lvl="0" algn="l">
              <a:defRPr sz="1800"/>
            </a:pPr>
            <a:r>
              <a:rPr lang="fr-FR" sz="2200" b="1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F. Raimondi</a:t>
            </a:r>
          </a:p>
          <a:p>
            <a:pPr lvl="0" algn="l">
              <a:defRPr sz="1800"/>
            </a:pPr>
            <a:r>
              <a:rPr lang="fr-FR" sz="2200" b="1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J. </a:t>
            </a:r>
            <a:r>
              <a:rPr lang="fr-FR" sz="2200" b="1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Ripoche</a:t>
            </a:r>
            <a:endParaRPr lang="fr-FR" sz="2200" b="1" dirty="0" smtClean="0">
              <a:solidFill>
                <a:schemeClr val="tx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algn="l">
              <a:defRPr sz="1800"/>
            </a:pPr>
            <a:r>
              <a:rPr lang="fr-FR" sz="2200" b="1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V. </a:t>
            </a:r>
            <a:r>
              <a:rPr lang="fr-FR" sz="2200" b="1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Somà</a:t>
            </a:r>
            <a:endParaRPr lang="fr-FR" sz="2200" b="1" dirty="0">
              <a:solidFill>
                <a:schemeClr val="tx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algn="l">
              <a:defRPr sz="1800"/>
            </a:pPr>
            <a:r>
              <a:rPr lang="fr-FR" sz="2200" b="1" dirty="0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A. </a:t>
            </a:r>
            <a:r>
              <a:rPr lang="fr-FR" sz="2200" b="1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Tichai</a:t>
            </a:r>
            <a:endParaRPr lang="fr-FR" sz="2200" b="1" dirty="0" smtClean="0">
              <a:solidFill>
                <a:schemeClr val="tx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9" name="Shape 629"/>
          <p:cNvSpPr/>
          <p:nvPr/>
        </p:nvSpPr>
        <p:spPr>
          <a:xfrm>
            <a:off x="4221636" y="4830856"/>
            <a:ext cx="151270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P.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Navratil</a:t>
            </a:r>
            <a:endParaRPr lang="fr-FR" sz="2200" b="1" dirty="0" smtClean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0" name="Shape 629"/>
          <p:cNvSpPr/>
          <p:nvPr/>
        </p:nvSpPr>
        <p:spPr>
          <a:xfrm>
            <a:off x="4221636" y="8372021"/>
            <a:ext cx="2124583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G. Hagen</a:t>
            </a:r>
          </a:p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T.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Papenbrock</a:t>
            </a:r>
            <a:endParaRPr lang="fr-FR" sz="2200" b="1" dirty="0" smtClean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2" name="Shape 629"/>
          <p:cNvSpPr/>
          <p:nvPr/>
        </p:nvSpPr>
        <p:spPr>
          <a:xfrm>
            <a:off x="9926414" y="6359951"/>
            <a:ext cx="138533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R. Roth</a:t>
            </a:r>
            <a:endParaRPr lang="fr-FR"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3" name="Shape 629"/>
          <p:cNvSpPr/>
          <p:nvPr/>
        </p:nvSpPr>
        <p:spPr>
          <a:xfrm>
            <a:off x="9830884" y="1941100"/>
            <a:ext cx="2574931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T. M. Henderson</a:t>
            </a:r>
          </a:p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Y. Qiu</a:t>
            </a:r>
          </a:p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G. E.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Scuseria</a:t>
            </a:r>
            <a:endParaRPr lang="fr-FR" sz="2200" b="1" dirty="0" smtClean="0"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56" y="6029341"/>
            <a:ext cx="2346722" cy="97095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56" y="4218421"/>
            <a:ext cx="1994743" cy="59218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00" y="4656549"/>
            <a:ext cx="2042028" cy="6346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01" y="8095936"/>
            <a:ext cx="2203901" cy="5307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07" y="8685795"/>
            <a:ext cx="2336487" cy="56300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851" y="8294939"/>
            <a:ext cx="2014732" cy="719329"/>
          </a:xfrm>
          <a:prstGeom prst="rect">
            <a:avLst/>
          </a:prstGeom>
        </p:spPr>
      </p:pic>
      <p:sp>
        <p:nvSpPr>
          <p:cNvPr id="18" name="Shape 629"/>
          <p:cNvSpPr/>
          <p:nvPr/>
        </p:nvSpPr>
        <p:spPr>
          <a:xfrm>
            <a:off x="9878168" y="8468048"/>
            <a:ext cx="138533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b="1" dirty="0">
                <a:latin typeface="Palatino"/>
                <a:ea typeface="Palatino"/>
                <a:cs typeface="Palatino"/>
                <a:sym typeface="Palatino"/>
              </a:rPr>
              <a:t>P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. Demol</a:t>
            </a:r>
            <a:endParaRPr lang="fr-FR"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9" name="Shape 629"/>
          <p:cNvSpPr/>
          <p:nvPr/>
        </p:nvSpPr>
        <p:spPr>
          <a:xfrm>
            <a:off x="9783593" y="4052248"/>
            <a:ext cx="1512707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b="1" dirty="0">
                <a:latin typeface="Palatino"/>
                <a:ea typeface="Palatino"/>
                <a:cs typeface="Palatino"/>
                <a:sym typeface="Palatino"/>
              </a:rPr>
              <a:t>P. Arthuis</a:t>
            </a:r>
          </a:p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C. Barbieri</a:t>
            </a:r>
          </a:p>
          <a:p>
            <a:pPr lvl="0" algn="l">
              <a:defRPr sz="1800"/>
            </a:pP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M</a:t>
            </a:r>
            <a:r>
              <a:rPr lang="fr-FR" sz="2200" b="1" dirty="0">
                <a:latin typeface="Palatino"/>
                <a:ea typeface="Palatino"/>
                <a:cs typeface="Palatino"/>
                <a:sym typeface="Palatino"/>
              </a:rPr>
              <a:t>. 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Drissi</a:t>
            </a:r>
            <a:endParaRPr lang="fr-FR"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47" y="2091681"/>
            <a:ext cx="1947536" cy="7666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958" y="6141219"/>
            <a:ext cx="1057966" cy="1325772"/>
          </a:xfrm>
          <a:prstGeom prst="rect">
            <a:avLst/>
          </a:prstGeom>
        </p:spPr>
      </p:pic>
      <p:sp>
        <p:nvSpPr>
          <p:cNvPr id="20" name="Shape 629"/>
          <p:cNvSpPr/>
          <p:nvPr/>
        </p:nvSpPr>
        <p:spPr>
          <a:xfrm>
            <a:off x="4221636" y="6616985"/>
            <a:ext cx="138533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b="1" dirty="0">
                <a:latin typeface="Palatino"/>
                <a:ea typeface="Palatino"/>
                <a:cs typeface="Palatino"/>
                <a:sym typeface="Palatino"/>
              </a:rPr>
              <a:t>H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.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Hergert</a:t>
            </a:r>
            <a:endParaRPr lang="fr-FR"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0302925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19" y="3605732"/>
            <a:ext cx="5172535" cy="1087201"/>
          </a:xfrm>
          <a:prstGeom prst="rect">
            <a:avLst/>
          </a:prstGeom>
        </p:spPr>
      </p:pic>
      <p:sp>
        <p:nvSpPr>
          <p:cNvPr id="230" name="Shape 230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304800" y="2798419"/>
            <a:ext cx="447680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2200" b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/>
            </a:pPr>
            <a:r>
              <a:rPr sz="2200" b="1"/>
              <a:t>⦿ Spectral representation</a:t>
            </a:r>
          </a:p>
        </p:txBody>
      </p:sp>
      <p:sp>
        <p:nvSpPr>
          <p:cNvPr id="232" name="Shape 232"/>
          <p:cNvSpPr/>
          <p:nvPr/>
        </p:nvSpPr>
        <p:spPr>
          <a:xfrm>
            <a:off x="508032" y="3588080"/>
            <a:ext cx="5284956" cy="1117601"/>
          </a:xfrm>
          <a:prstGeom prst="roundRect">
            <a:avLst>
              <a:gd name="adj" fmla="val 17045"/>
            </a:avLst>
          </a:prstGeom>
          <a:ln w="25400">
            <a:solidFill>
              <a:srgbClr val="008D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298662" y="7863399"/>
            <a:ext cx="364777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 sz="2200" b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/>
            </a:pPr>
            <a:r>
              <a:rPr sz="2200" b="1" dirty="0"/>
              <a:t>⦿ Spectroscopic factors</a:t>
            </a:r>
          </a:p>
        </p:txBody>
      </p:sp>
      <p:sp>
        <p:nvSpPr>
          <p:cNvPr id="234" name="Shape 234"/>
          <p:cNvSpPr/>
          <p:nvPr/>
        </p:nvSpPr>
        <p:spPr>
          <a:xfrm>
            <a:off x="736418" y="5327425"/>
            <a:ext cx="883060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/>
              <a:t>where</a:t>
            </a:r>
          </a:p>
        </p:txBody>
      </p:sp>
      <p:sp>
        <p:nvSpPr>
          <p:cNvPr id="237" name="Shape 237"/>
          <p:cNvSpPr/>
          <p:nvPr/>
        </p:nvSpPr>
        <p:spPr>
          <a:xfrm>
            <a:off x="888818" y="6791340"/>
            <a:ext cx="587289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/>
              <a:t>and</a:t>
            </a:r>
          </a:p>
        </p:txBody>
      </p:sp>
      <p:pic>
        <p:nvPicPr>
          <p:cNvPr id="240" name="SPE3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8214" y="2646132"/>
            <a:ext cx="5203010" cy="67708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73981" y="6476741"/>
            <a:ext cx="4267201" cy="6564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01277" y="7071685"/>
            <a:ext cx="4267201" cy="609600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hape 245"/>
          <p:cNvSpPr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B91D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3600" dirty="0" smtClean="0">
                <a:solidFill>
                  <a:srgbClr val="009900"/>
                </a:solidFill>
              </a:rPr>
              <a:t>Observables of </a:t>
            </a:r>
            <a:r>
              <a:rPr lang="fr-FR" sz="3600" dirty="0" err="1" smtClean="0">
                <a:solidFill>
                  <a:srgbClr val="009900"/>
                </a:solidFill>
              </a:rPr>
              <a:t>interest</a:t>
            </a:r>
            <a:r>
              <a:rPr lang="fr-FR" sz="3600" dirty="0" smtClean="0">
                <a:solidFill>
                  <a:srgbClr val="009900"/>
                </a:solidFill>
              </a:rPr>
              <a:t> (</a:t>
            </a:r>
            <a:r>
              <a:rPr lang="fr-FR" sz="3600" dirty="0" err="1" smtClean="0">
                <a:solidFill>
                  <a:srgbClr val="009900"/>
                </a:solidFill>
              </a:rPr>
              <a:t>here</a:t>
            </a:r>
            <a:r>
              <a:rPr lang="fr-FR" sz="3600" dirty="0" smtClean="0">
                <a:solidFill>
                  <a:srgbClr val="009900"/>
                </a:solidFill>
              </a:rPr>
              <a:t>)</a:t>
            </a:r>
            <a:endParaRPr sz="3600" dirty="0">
              <a:solidFill>
                <a:srgbClr val="009900"/>
              </a:solidFill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304800" y="2250263"/>
            <a:ext cx="1225258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solidFill>
                  <a:srgbClr val="009900"/>
                </a:solidFill>
                <a:latin typeface="Palatino"/>
                <a:ea typeface="Palatino"/>
                <a:cs typeface="Palatino"/>
                <a:sym typeface="Palatino"/>
              </a:rPr>
              <a:t>⦿ Bonus: one-body Green’s function </a:t>
            </a:r>
            <a:r>
              <a:rPr lang="fr-FR" sz="2200" dirty="0" err="1" smtClean="0">
                <a:solidFill>
                  <a:srgbClr val="009900"/>
                </a:solidFill>
                <a:latin typeface="Palatino"/>
                <a:ea typeface="Palatino"/>
                <a:cs typeface="Palatino"/>
                <a:sym typeface="Palatino"/>
              </a:rPr>
              <a:t>accesses</a:t>
            </a:r>
            <a:r>
              <a:rPr lang="fr-FR" sz="2200" dirty="0" smtClean="0">
                <a:solidFill>
                  <a:srgbClr val="0099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2200" b="1" i="1" dirty="0" smtClean="0">
                <a:solidFill>
                  <a:srgbClr val="009900"/>
                </a:solidFill>
                <a:latin typeface="Palatino"/>
                <a:ea typeface="Palatino"/>
                <a:cs typeface="Palatino"/>
                <a:sym typeface="Palatino"/>
              </a:rPr>
              <a:t>A</a:t>
            </a:r>
            <a:r>
              <a:rPr sz="2200" b="1" dirty="0" smtClean="0">
                <a:solidFill>
                  <a:srgbClr val="009900"/>
                </a:solidFill>
                <a:latin typeface="Palatino"/>
                <a:ea typeface="Palatino"/>
                <a:cs typeface="Palatino"/>
                <a:sym typeface="Palatino"/>
              </a:rPr>
              <a:t>±1 energy </a:t>
            </a:r>
            <a:r>
              <a:rPr sz="2200" b="1" dirty="0">
                <a:solidFill>
                  <a:srgbClr val="009900"/>
                </a:solidFill>
                <a:latin typeface="Palatino"/>
                <a:ea typeface="Palatino"/>
                <a:cs typeface="Palatino"/>
                <a:sym typeface="Palatino"/>
              </a:rPr>
              <a:t>spectra</a:t>
            </a:r>
          </a:p>
        </p:txBody>
      </p:sp>
      <p:sp>
        <p:nvSpPr>
          <p:cNvPr id="20" name="Shape 246"/>
          <p:cNvSpPr/>
          <p:nvPr/>
        </p:nvSpPr>
        <p:spPr>
          <a:xfrm>
            <a:off x="304800" y="1584408"/>
            <a:ext cx="1225258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Observables: 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A-body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ground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-state binding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energy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,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radii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,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density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 distributions</a:t>
            </a:r>
            <a:endParaRPr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7729" y="5216154"/>
            <a:ext cx="4503185" cy="9367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2343" y="8683878"/>
            <a:ext cx="1943323" cy="781135"/>
          </a:xfrm>
          <a:prstGeom prst="rect">
            <a:avLst/>
          </a:prstGeom>
        </p:spPr>
      </p:pic>
      <p:sp>
        <p:nvSpPr>
          <p:cNvPr id="2" name="Accolade ouvrante 1"/>
          <p:cNvSpPr/>
          <p:nvPr/>
        </p:nvSpPr>
        <p:spPr>
          <a:xfrm>
            <a:off x="1674070" y="5202506"/>
            <a:ext cx="254503" cy="936765"/>
          </a:xfrm>
          <a:prstGeom prst="leftBrace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1" name="Accolade ouvrante 20"/>
          <p:cNvSpPr/>
          <p:nvPr/>
        </p:nvSpPr>
        <p:spPr>
          <a:xfrm>
            <a:off x="1662695" y="6610504"/>
            <a:ext cx="254503" cy="936765"/>
          </a:xfrm>
          <a:prstGeom prst="leftBrace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444500" y="238138"/>
            <a:ext cx="12115800" cy="879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FF93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3600" dirty="0" err="1" smtClean="0">
                <a:solidFill>
                  <a:srgbClr val="7030A0"/>
                </a:solidFill>
              </a:rPr>
              <a:t>Calculations</a:t>
            </a:r>
            <a:r>
              <a:rPr lang="fr-FR" sz="3600" dirty="0" smtClean="0">
                <a:solidFill>
                  <a:srgbClr val="7030A0"/>
                </a:solidFill>
              </a:rPr>
              <a:t> se</a:t>
            </a:r>
            <a:r>
              <a:rPr sz="3600" dirty="0" smtClean="0">
                <a:solidFill>
                  <a:srgbClr val="7030A0"/>
                </a:solidFill>
              </a:rPr>
              <a:t>t-up</a:t>
            </a:r>
            <a:endParaRPr sz="3600" dirty="0">
              <a:solidFill>
                <a:srgbClr val="7030A0"/>
              </a:solidFill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317872" y="1925371"/>
            <a:ext cx="1095445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Two sets of 2N+3N chiral interactions</a:t>
            </a:r>
          </a:p>
        </p:txBody>
      </p:sp>
      <p:sp>
        <p:nvSpPr>
          <p:cNvPr id="307" name="Shape 307"/>
          <p:cNvSpPr/>
          <p:nvPr/>
        </p:nvSpPr>
        <p:spPr>
          <a:xfrm>
            <a:off x="317872" y="6184850"/>
            <a:ext cx="532703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M</a:t>
            </a:r>
            <a:r>
              <a:rPr sz="2200" b="1" dirty="0" smtClean="0">
                <a:latin typeface="Palatino"/>
                <a:ea typeface="Palatino"/>
                <a:cs typeface="Palatino"/>
                <a:sym typeface="Palatino"/>
              </a:rPr>
              <a:t>any-body approach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es</a:t>
            </a:r>
            <a:endParaRPr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6649115" y="4497569"/>
            <a:ext cx="5524662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 lvl="0" algn="l">
              <a:defRPr sz="1800"/>
            </a:pPr>
            <a:r>
              <a:rPr sz="1700">
                <a:latin typeface="Palatino"/>
                <a:ea typeface="Palatino"/>
                <a:cs typeface="Palatino"/>
                <a:sym typeface="Palatino"/>
              </a:rPr>
              <a:t>[Entem &amp; Machleidt 2003; Navrátil 2007; Roth </a:t>
            </a:r>
            <a:r>
              <a:rPr sz="1700" i="1">
                <a:latin typeface="Palatino"/>
                <a:ea typeface="Palatino"/>
                <a:cs typeface="Palatino"/>
                <a:sym typeface="Palatino"/>
              </a:rPr>
              <a:t>et al</a:t>
            </a:r>
            <a:r>
              <a:rPr sz="1700">
                <a:latin typeface="Palatino"/>
                <a:ea typeface="Palatino"/>
                <a:cs typeface="Palatino"/>
                <a:sym typeface="Palatino"/>
              </a:rPr>
              <a:t>. 2012]</a:t>
            </a:r>
          </a:p>
        </p:txBody>
      </p:sp>
      <p:sp>
        <p:nvSpPr>
          <p:cNvPr id="309" name="Shape 309"/>
          <p:cNvSpPr/>
          <p:nvPr/>
        </p:nvSpPr>
        <p:spPr>
          <a:xfrm>
            <a:off x="530568" y="4148687"/>
            <a:ext cx="113768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➟ </a:t>
            </a: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N</a:t>
            </a:r>
            <a:r>
              <a:rPr sz="2200" baseline="31999" dirty="0" smtClean="0">
                <a:latin typeface="Palatino"/>
                <a:ea typeface="Palatino"/>
                <a:cs typeface="Palatino"/>
                <a:sym typeface="Palatino"/>
              </a:rPr>
              <a:t>3</a:t>
            </a: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LO 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2N (500 MeV) + N</a:t>
            </a:r>
            <a:r>
              <a:rPr sz="2200" baseline="31999" dirty="0">
                <a:latin typeface="Palatino"/>
                <a:ea typeface="Palatino"/>
                <a:cs typeface="Palatino"/>
                <a:sym typeface="Palatino"/>
              </a:rPr>
              <a:t>2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LO 3N (400 MeV)    [</a:t>
            </a:r>
            <a:r>
              <a:rPr sz="2200" b="1" dirty="0">
                <a:solidFill>
                  <a:srgbClr val="FF2600"/>
                </a:solidFill>
                <a:latin typeface="Palatino"/>
                <a:ea typeface="Palatino"/>
                <a:cs typeface="Palatino"/>
                <a:sym typeface="Palatino"/>
              </a:rPr>
              <a:t>EM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]</a:t>
            </a:r>
          </a:p>
        </p:txBody>
      </p:sp>
      <p:sp>
        <p:nvSpPr>
          <p:cNvPr id="310" name="Shape 310"/>
          <p:cNvSpPr/>
          <p:nvPr/>
        </p:nvSpPr>
        <p:spPr>
          <a:xfrm>
            <a:off x="1270000" y="4499077"/>
            <a:ext cx="390439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✓ SRG-evolved to 1.88-2.0 fm</a:t>
            </a:r>
            <a:r>
              <a:rPr sz="2200" baseline="31999" dirty="0">
                <a:latin typeface="Palatino"/>
                <a:ea typeface="Palatino"/>
                <a:cs typeface="Palatino"/>
                <a:sym typeface="Palatino"/>
              </a:rPr>
              <a:t>-1</a:t>
            </a:r>
          </a:p>
        </p:txBody>
      </p:sp>
      <p:sp>
        <p:nvSpPr>
          <p:cNvPr id="311" name="Shape 311"/>
          <p:cNvSpPr/>
          <p:nvPr/>
        </p:nvSpPr>
        <p:spPr>
          <a:xfrm>
            <a:off x="530568" y="2891663"/>
            <a:ext cx="796694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➟ </a:t>
            </a: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N</a:t>
            </a:r>
            <a:r>
              <a:rPr sz="2200" baseline="31999" dirty="0" smtClean="0">
                <a:latin typeface="Palatino"/>
                <a:ea typeface="Palatino"/>
                <a:cs typeface="Palatino"/>
                <a:sym typeface="Palatino"/>
              </a:rPr>
              <a:t>2</a:t>
            </a: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LO 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2N+3N (450 MeV)    [</a:t>
            </a:r>
            <a:r>
              <a:rPr sz="2200" b="1" dirty="0" err="1">
                <a:solidFill>
                  <a:srgbClr val="FF2600"/>
                </a:solidFill>
                <a:latin typeface="Palatino"/>
                <a:ea typeface="Palatino"/>
                <a:cs typeface="Palatino"/>
                <a:sym typeface="Palatino"/>
              </a:rPr>
              <a:t>NNLO</a:t>
            </a:r>
            <a:r>
              <a:rPr sz="2200" b="1" baseline="-5999" dirty="0" err="1">
                <a:solidFill>
                  <a:srgbClr val="FF2600"/>
                </a:solidFill>
                <a:latin typeface="Palatino"/>
                <a:ea typeface="Palatino"/>
                <a:cs typeface="Palatino"/>
                <a:sym typeface="Palatino"/>
              </a:rPr>
              <a:t>sat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]</a:t>
            </a:r>
          </a:p>
        </p:txBody>
      </p:sp>
      <p:sp>
        <p:nvSpPr>
          <p:cNvPr id="312" name="Shape 312"/>
          <p:cNvSpPr/>
          <p:nvPr/>
        </p:nvSpPr>
        <p:spPr>
          <a:xfrm>
            <a:off x="530568" y="6805486"/>
            <a:ext cx="532703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/>
              <a:t>➟ Self-consistent Green’s functions</a:t>
            </a:r>
          </a:p>
        </p:txBody>
      </p:sp>
      <p:sp>
        <p:nvSpPr>
          <p:cNvPr id="313" name="Shape 313"/>
          <p:cNvSpPr/>
          <p:nvPr/>
        </p:nvSpPr>
        <p:spPr>
          <a:xfrm>
            <a:off x="1143000" y="7823541"/>
            <a:ext cx="4839466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○ Closed-shell Dyson scheme   [</a:t>
            </a:r>
            <a:r>
              <a:rPr sz="2200" b="1" dirty="0">
                <a:solidFill>
                  <a:srgbClr val="0433FF"/>
                </a:solidFill>
                <a:latin typeface="Palatino"/>
                <a:ea typeface="Palatino"/>
                <a:cs typeface="Palatino"/>
                <a:sym typeface="Palatino"/>
              </a:rPr>
              <a:t>DGF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]</a:t>
            </a:r>
          </a:p>
        </p:txBody>
      </p:sp>
      <p:sp>
        <p:nvSpPr>
          <p:cNvPr id="315" name="Shape 315"/>
          <p:cNvSpPr/>
          <p:nvPr/>
        </p:nvSpPr>
        <p:spPr>
          <a:xfrm>
            <a:off x="1161603" y="8649797"/>
            <a:ext cx="4778552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○ Open-shell </a:t>
            </a:r>
            <a:r>
              <a:rPr sz="2200" dirty="0" err="1">
                <a:latin typeface="Palatino"/>
                <a:ea typeface="Palatino"/>
                <a:cs typeface="Palatino"/>
                <a:sym typeface="Palatino"/>
              </a:rPr>
              <a:t>Gorkov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 scheme   [</a:t>
            </a:r>
            <a:r>
              <a:rPr sz="2200" b="1" dirty="0">
                <a:solidFill>
                  <a:srgbClr val="0433FF"/>
                </a:solidFill>
                <a:latin typeface="Palatino"/>
                <a:ea typeface="Palatino"/>
                <a:cs typeface="Palatino"/>
                <a:sym typeface="Palatino"/>
              </a:rPr>
              <a:t>GGF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]</a:t>
            </a:r>
          </a:p>
        </p:txBody>
      </p:sp>
      <p:sp>
        <p:nvSpPr>
          <p:cNvPr id="320" name="Shape 320"/>
          <p:cNvSpPr/>
          <p:nvPr/>
        </p:nvSpPr>
        <p:spPr>
          <a:xfrm>
            <a:off x="1272815" y="3267906"/>
            <a:ext cx="93121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 dirty="0"/>
              <a:t>✓ bare</a:t>
            </a:r>
          </a:p>
        </p:txBody>
      </p:sp>
      <p:sp>
        <p:nvSpPr>
          <p:cNvPr id="321" name="Shape 321"/>
          <p:cNvSpPr/>
          <p:nvPr/>
        </p:nvSpPr>
        <p:spPr>
          <a:xfrm>
            <a:off x="8554312" y="2843276"/>
            <a:ext cx="235078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1700">
                <a:latin typeface="Palatino"/>
                <a:ea typeface="Palatino"/>
                <a:cs typeface="Palatino"/>
                <a:sym typeface="Palatino"/>
              </a:rPr>
              <a:t>[Ekström </a:t>
            </a:r>
            <a:r>
              <a:rPr sz="1700" i="1">
                <a:latin typeface="Palatino"/>
                <a:ea typeface="Palatino"/>
                <a:cs typeface="Palatino"/>
                <a:sym typeface="Palatino"/>
              </a:rPr>
              <a:t>et al</a:t>
            </a:r>
            <a:r>
              <a:rPr sz="1700">
                <a:latin typeface="Palatino"/>
                <a:ea typeface="Palatino"/>
                <a:cs typeface="Palatino"/>
                <a:sym typeface="Palatino"/>
              </a:rPr>
              <a:t>. 2015]</a:t>
            </a:r>
          </a:p>
        </p:txBody>
      </p:sp>
      <p:sp>
        <p:nvSpPr>
          <p:cNvPr id="322" name="Shape 322"/>
          <p:cNvSpPr/>
          <p:nvPr/>
        </p:nvSpPr>
        <p:spPr>
          <a:xfrm flipV="1">
            <a:off x="633277" y="5559228"/>
            <a:ext cx="11738247" cy="1"/>
          </a:xfrm>
          <a:prstGeom prst="line">
            <a:avLst/>
          </a:prstGeom>
          <a:ln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cxnSp>
        <p:nvCxnSpPr>
          <p:cNvPr id="3" name="Connecteur en angle 2"/>
          <p:cNvCxnSpPr>
            <a:endCxn id="24" idx="1"/>
          </p:cNvCxnSpPr>
          <p:nvPr/>
        </p:nvCxnSpPr>
        <p:spPr>
          <a:xfrm flipV="1">
            <a:off x="5644910" y="2127720"/>
            <a:ext cx="2020944" cy="935332"/>
          </a:xfrm>
          <a:prstGeom prst="bentConnector3">
            <a:avLst>
              <a:gd name="adj1" fmla="val 50000"/>
            </a:avLst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Shape 320"/>
          <p:cNvSpPr/>
          <p:nvPr/>
        </p:nvSpPr>
        <p:spPr>
          <a:xfrm>
            <a:off x="7665854" y="1907147"/>
            <a:ext cx="4857099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FF0000"/>
                </a:solidFill>
              </a:rPr>
              <a:t>By default in the </a:t>
            </a:r>
            <a:r>
              <a:rPr lang="fr-FR" sz="2200" dirty="0" err="1" smtClean="0">
                <a:solidFill>
                  <a:srgbClr val="FF0000"/>
                </a:solidFill>
              </a:rPr>
              <a:t>following</a:t>
            </a:r>
            <a:r>
              <a:rPr lang="fr-FR" sz="2200" dirty="0" smtClean="0">
                <a:solidFill>
                  <a:srgbClr val="FF0000"/>
                </a:solidFill>
              </a:rPr>
              <a:t> </a:t>
            </a:r>
            <a:r>
              <a:rPr lang="fr-FR" sz="2200" dirty="0" err="1" smtClean="0">
                <a:solidFill>
                  <a:srgbClr val="FF0000"/>
                </a:solidFill>
              </a:rPr>
              <a:t>calculations</a:t>
            </a:r>
            <a:endParaRPr sz="2200" dirty="0">
              <a:solidFill>
                <a:srgbClr val="FF0000"/>
              </a:solidFill>
            </a:endParaRPr>
          </a:p>
        </p:txBody>
      </p:sp>
      <p:cxnSp>
        <p:nvCxnSpPr>
          <p:cNvPr id="25" name="Connecteur en angle 24"/>
          <p:cNvCxnSpPr/>
          <p:nvPr/>
        </p:nvCxnSpPr>
        <p:spPr>
          <a:xfrm flipV="1">
            <a:off x="5509332" y="7126780"/>
            <a:ext cx="925697" cy="603971"/>
          </a:xfrm>
          <a:prstGeom prst="bentConnector3">
            <a:avLst>
              <a:gd name="adj1" fmla="val -127"/>
            </a:avLst>
          </a:prstGeom>
          <a:noFill/>
          <a:ln w="38100" cap="flat">
            <a:solidFill>
              <a:srgbClr val="0033CC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Shape 320"/>
          <p:cNvSpPr/>
          <p:nvPr/>
        </p:nvSpPr>
        <p:spPr>
          <a:xfrm>
            <a:off x="6496355" y="6861226"/>
            <a:ext cx="4857099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2200" dirty="0" smtClean="0">
                <a:solidFill>
                  <a:srgbClr val="0033CC"/>
                </a:solidFill>
              </a:rPr>
              <a:t>By default in the </a:t>
            </a:r>
            <a:r>
              <a:rPr lang="fr-FR" sz="2200" dirty="0" err="1" smtClean="0">
                <a:solidFill>
                  <a:srgbClr val="0033CC"/>
                </a:solidFill>
              </a:rPr>
              <a:t>following</a:t>
            </a:r>
            <a:r>
              <a:rPr lang="fr-FR" sz="2200" dirty="0" smtClean="0">
                <a:solidFill>
                  <a:srgbClr val="0033CC"/>
                </a:solidFill>
              </a:rPr>
              <a:t> </a:t>
            </a:r>
            <a:r>
              <a:rPr lang="fr-FR" sz="2200" dirty="0" err="1" smtClean="0">
                <a:solidFill>
                  <a:srgbClr val="0033CC"/>
                </a:solidFill>
              </a:rPr>
              <a:t>calculations</a:t>
            </a:r>
            <a:endParaRPr sz="22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7" name="Shape 547"/>
          <p:cNvSpPr/>
          <p:nvPr/>
        </p:nvSpPr>
        <p:spPr>
          <a:xfrm>
            <a:off x="444500" y="238138"/>
            <a:ext cx="12115800" cy="879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590C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030A0"/>
                </a:solidFill>
              </a:rPr>
              <a:t>Impact of </a:t>
            </a:r>
            <a:r>
              <a:rPr lang="fr-FR" sz="3600" dirty="0" err="1" smtClean="0">
                <a:solidFill>
                  <a:srgbClr val="7030A0"/>
                </a:solidFill>
              </a:rPr>
              <a:t>Hamiltonian</a:t>
            </a:r>
            <a:r>
              <a:rPr lang="fr-FR" sz="3600" dirty="0" smtClean="0">
                <a:solidFill>
                  <a:srgbClr val="7030A0"/>
                </a:solidFill>
              </a:rPr>
              <a:t> </a:t>
            </a:r>
            <a:r>
              <a:rPr lang="fr-FR" sz="2000" dirty="0" smtClean="0">
                <a:solidFill>
                  <a:srgbClr val="7030A0"/>
                </a:solidFill>
              </a:rPr>
              <a:t>(</a:t>
            </a:r>
            <a:r>
              <a:rPr lang="fr-FR" sz="2000" dirty="0" err="1" smtClean="0">
                <a:solidFill>
                  <a:srgbClr val="7030A0"/>
                </a:solidFill>
              </a:rPr>
              <a:t>poor</a:t>
            </a:r>
            <a:r>
              <a:rPr lang="fr-FR" sz="2000" dirty="0" smtClean="0">
                <a:solidFill>
                  <a:srgbClr val="7030A0"/>
                </a:solidFill>
              </a:rPr>
              <a:t> man’s </a:t>
            </a:r>
            <a:r>
              <a:rPr lang="fr-FR" sz="2000" dirty="0" err="1" smtClean="0">
                <a:solidFill>
                  <a:srgbClr val="7030A0"/>
                </a:solidFill>
              </a:rPr>
              <a:t>way</a:t>
            </a:r>
            <a:r>
              <a:rPr lang="fr-FR" sz="2000" dirty="0" smtClean="0">
                <a:solidFill>
                  <a:srgbClr val="7030A0"/>
                </a:solidFill>
              </a:rPr>
              <a:t>…)</a:t>
            </a:r>
            <a:endParaRPr sz="3600" dirty="0">
              <a:solidFill>
                <a:srgbClr val="7030A0"/>
              </a:solidFill>
            </a:endParaRPr>
          </a:p>
        </p:txBody>
      </p:sp>
      <p:sp>
        <p:nvSpPr>
          <p:cNvPr id="548" name="Shape 548"/>
          <p:cNvSpPr/>
          <p:nvPr/>
        </p:nvSpPr>
        <p:spPr>
          <a:xfrm>
            <a:off x="328736" y="2948317"/>
            <a:ext cx="399570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 dirty="0"/>
              <a:t>⦿ </a:t>
            </a:r>
            <a:r>
              <a:rPr lang="fr-FR" sz="2200" dirty="0" smtClean="0"/>
              <a:t>Charge </a:t>
            </a:r>
            <a:r>
              <a:rPr lang="fr-FR" sz="2200" dirty="0" err="1" smtClean="0"/>
              <a:t>density</a:t>
            </a:r>
            <a:r>
              <a:rPr lang="fr-FR" sz="2200" dirty="0" smtClean="0"/>
              <a:t> distribution</a:t>
            </a:r>
            <a:endParaRPr sz="2200" dirty="0"/>
          </a:p>
        </p:txBody>
      </p:sp>
      <p:sp>
        <p:nvSpPr>
          <p:cNvPr id="553" name="Shape 553"/>
          <p:cNvSpPr/>
          <p:nvPr/>
        </p:nvSpPr>
        <p:spPr>
          <a:xfrm>
            <a:off x="186741" y="8231066"/>
            <a:ext cx="591380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dirty="0"/>
              <a:t>⦿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Consequence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on the central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depletion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in </a:t>
            </a:r>
            <a:r>
              <a:rPr lang="fr-FR" sz="2200" baseline="30000" dirty="0" smtClean="0">
                <a:latin typeface="Palatino"/>
                <a:ea typeface="Palatino"/>
                <a:cs typeface="Palatino"/>
                <a:sym typeface="Palatino"/>
              </a:rPr>
              <a:t>34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Si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54" name="Shape 554"/>
          <p:cNvSpPr/>
          <p:nvPr/>
        </p:nvSpPr>
        <p:spPr>
          <a:xfrm>
            <a:off x="7090723" y="2803537"/>
            <a:ext cx="3636418" cy="308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Superior (</a:t>
            </a:r>
            <a:r>
              <a:rPr lang="fr-FR" sz="20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true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for BE as </a:t>
            </a:r>
            <a:r>
              <a:rPr lang="fr-FR" sz="20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well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)</a:t>
            </a:r>
            <a:endParaRPr lang="fr-FR" sz="2200" dirty="0" smtClean="0">
              <a:solidFill>
                <a:srgbClr val="7030A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55" name="Shape 555"/>
          <p:cNvSpPr/>
          <p:nvPr/>
        </p:nvSpPr>
        <p:spPr>
          <a:xfrm>
            <a:off x="328736" y="1851627"/>
            <a:ext cx="2938595" cy="351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dirty="0"/>
              <a:t>⦿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Rms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charge radius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2" y="3665471"/>
            <a:ext cx="6241197" cy="409145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523" y="7908512"/>
            <a:ext cx="5712277" cy="10235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415" y="1642877"/>
            <a:ext cx="7331692" cy="880858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8093122" y="2647666"/>
            <a:ext cx="1037230" cy="0"/>
          </a:xfrm>
          <a:prstGeom prst="line">
            <a:avLst/>
          </a:prstGeom>
          <a:noFill/>
          <a:ln w="38100" cap="flat">
            <a:solidFill>
              <a:srgbClr val="7030A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Flèche courbée vers le haut 16"/>
          <p:cNvSpPr/>
          <p:nvPr/>
        </p:nvSpPr>
        <p:spPr>
          <a:xfrm rot="19045060" flipH="1">
            <a:off x="5754587" y="4695111"/>
            <a:ext cx="6119912" cy="1180089"/>
          </a:xfrm>
          <a:prstGeom prst="curvedUpArrow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8" name="Shape 554"/>
          <p:cNvSpPr/>
          <p:nvPr/>
        </p:nvSpPr>
        <p:spPr>
          <a:xfrm>
            <a:off x="7137800" y="4799953"/>
            <a:ext cx="4350579" cy="30777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Consistent </a:t>
            </a:r>
            <a:r>
              <a:rPr lang="fr-FR" sz="20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with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charge </a:t>
            </a:r>
            <a:r>
              <a:rPr lang="fr-FR" sz="20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density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in </a:t>
            </a:r>
            <a:r>
              <a:rPr lang="fr-FR" sz="2000" baseline="30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36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S</a:t>
            </a:r>
            <a:endParaRPr lang="fr-FR" sz="2200" dirty="0" smtClean="0">
              <a:solidFill>
                <a:srgbClr val="7030A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9" name="Shape 553"/>
          <p:cNvSpPr/>
          <p:nvPr/>
        </p:nvSpPr>
        <p:spPr>
          <a:xfrm>
            <a:off x="6936270" y="5626234"/>
            <a:ext cx="5913807" cy="67710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dirty="0" err="1" smtClean="0"/>
              <a:t>Empirically</a:t>
            </a:r>
            <a:r>
              <a:rPr lang="fr-FR" sz="2200" dirty="0" smtClean="0"/>
              <a:t> =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NNLO</a:t>
            </a:r>
            <a:r>
              <a:rPr lang="fr-FR" sz="2200" baseline="-25000" dirty="0" err="1" smtClean="0">
                <a:latin typeface="Palatino"/>
                <a:ea typeface="Palatino"/>
                <a:cs typeface="Palatino"/>
                <a:sym typeface="Palatino"/>
              </a:rPr>
              <a:t>sat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is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to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be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better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trusted</a:t>
            </a:r>
            <a:endParaRPr lang="fr-FR" sz="2200" dirty="0" smtClean="0">
              <a:latin typeface="Palatino"/>
              <a:ea typeface="Palatino"/>
              <a:cs typeface="Palatino"/>
              <a:sym typeface="Palatino"/>
            </a:endParaRPr>
          </a:p>
          <a:p>
            <a:pPr lvl="0" algn="l">
              <a:defRPr sz="1800"/>
            </a:pP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Fundamentally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=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several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question marks 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0" name="Accolade fermante 19"/>
          <p:cNvSpPr/>
          <p:nvPr/>
        </p:nvSpPr>
        <p:spPr>
          <a:xfrm rot="5400000" flipH="1">
            <a:off x="11221814" y="7158418"/>
            <a:ext cx="209060" cy="1273249"/>
          </a:xfrm>
          <a:prstGeom prst="rightBrace">
            <a:avLst/>
          </a:prstGeom>
          <a:noFill/>
          <a:ln w="38100" cap="flat">
            <a:solidFill>
              <a:srgbClr val="7030A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1" name="Shape 554"/>
          <p:cNvSpPr/>
          <p:nvPr/>
        </p:nvSpPr>
        <p:spPr>
          <a:xfrm>
            <a:off x="9770341" y="7240046"/>
            <a:ext cx="2955449" cy="30777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Most </a:t>
            </a:r>
            <a:r>
              <a:rPr lang="fr-FR" sz="20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pronounced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bubble</a:t>
            </a:r>
            <a:endParaRPr lang="fr-FR" sz="2200" dirty="0" smtClean="0">
              <a:solidFill>
                <a:srgbClr val="7030A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2" name="Shape 553"/>
          <p:cNvSpPr/>
          <p:nvPr/>
        </p:nvSpPr>
        <p:spPr>
          <a:xfrm>
            <a:off x="186741" y="9178156"/>
            <a:ext cx="1281805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200" dirty="0"/>
              <a:t>⦿ 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3N interaction has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severe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/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modest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impact for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NNLO</a:t>
            </a:r>
            <a:r>
              <a:rPr lang="fr-FR" sz="2200" baseline="-25000" dirty="0" err="1" smtClean="0">
                <a:latin typeface="Palatino"/>
                <a:ea typeface="Palatino"/>
                <a:cs typeface="Palatino"/>
                <a:sym typeface="Palatino"/>
              </a:rPr>
              <a:t>sat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/NN+3N400 =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leaves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some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question marks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810233" y="5571642"/>
            <a:ext cx="5712578" cy="856453"/>
          </a:xfrm>
          <a:prstGeom prst="roundRect">
            <a:avLst/>
          </a:prstGeom>
          <a:noFill/>
          <a:ln w="38100" cap="flat">
            <a:solidFill>
              <a:srgbClr val="7030A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7793645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" grpId="0" animBg="1"/>
      <p:bldP spid="55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5" name="Shape 535"/>
          <p:cNvSpPr/>
          <p:nvPr/>
        </p:nvSpPr>
        <p:spPr>
          <a:xfrm>
            <a:off x="444500" y="238138"/>
            <a:ext cx="12115800" cy="879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590C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7030A0"/>
                </a:solidFill>
              </a:rPr>
              <a:t>Partial</a:t>
            </a:r>
            <a:r>
              <a:rPr lang="fr-FR" sz="3600" dirty="0" smtClean="0">
                <a:solidFill>
                  <a:srgbClr val="7030A0"/>
                </a:solidFill>
              </a:rPr>
              <a:t>-</a:t>
            </a:r>
            <a:r>
              <a:rPr sz="3600" dirty="0" smtClean="0">
                <a:solidFill>
                  <a:srgbClr val="7030A0"/>
                </a:solidFill>
              </a:rPr>
              <a:t>wave </a:t>
            </a:r>
            <a:r>
              <a:rPr sz="3600" dirty="0">
                <a:solidFill>
                  <a:srgbClr val="7030A0"/>
                </a:solidFill>
              </a:rPr>
              <a:t>decomposition</a:t>
            </a:r>
          </a:p>
        </p:txBody>
      </p:sp>
      <p:pic>
        <p:nvPicPr>
          <p:cNvPr id="536" name="rho_Si34S36_PWs_ADC3only_2panels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066" y="3133891"/>
            <a:ext cx="4402773" cy="6457399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Shape 537"/>
          <p:cNvSpPr/>
          <p:nvPr/>
        </p:nvSpPr>
        <p:spPr>
          <a:xfrm>
            <a:off x="303336" y="1497978"/>
            <a:ext cx="1239812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>
                <a:latin typeface="Palatino"/>
                <a:ea typeface="Palatino"/>
                <a:cs typeface="Palatino"/>
                <a:sym typeface="Palatino"/>
              </a:rPr>
              <a:t>⦿ Point-proton distributions can be analysed (internally to the theory) in the </a:t>
            </a:r>
            <a:r>
              <a:rPr sz="2200" b="1">
                <a:latin typeface="Palatino"/>
                <a:ea typeface="Palatino"/>
                <a:cs typeface="Palatino"/>
                <a:sym typeface="Palatino"/>
              </a:rPr>
              <a:t>natural basis</a:t>
            </a:r>
          </a:p>
        </p:txBody>
      </p:sp>
      <p:pic>
        <p:nvPicPr>
          <p:cNvPr id="538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66247" y="3144542"/>
            <a:ext cx="3435218" cy="3498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9" name="NaturalOrb_Si34S36_012s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12788" y="3497389"/>
            <a:ext cx="4217564" cy="3615397"/>
          </a:xfrm>
          <a:prstGeom prst="rect">
            <a:avLst/>
          </a:prstGeom>
          <a:ln w="12700">
            <a:miter lim="400000"/>
          </a:ln>
        </p:spPr>
      </p:pic>
      <p:sp>
        <p:nvSpPr>
          <p:cNvPr id="541" name="Shape 541"/>
          <p:cNvSpPr/>
          <p:nvPr/>
        </p:nvSpPr>
        <p:spPr>
          <a:xfrm>
            <a:off x="303336" y="2207306"/>
            <a:ext cx="660822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>
                <a:latin typeface="Palatino"/>
                <a:ea typeface="Palatino"/>
                <a:cs typeface="Palatino"/>
                <a:sym typeface="Palatino"/>
              </a:rPr>
              <a:t>⦿ Consider different partial-wave (</a:t>
            </a:r>
            <a:r>
              <a:rPr sz="2200" i="1">
                <a:latin typeface="Palatino"/>
                <a:ea typeface="Palatino"/>
                <a:cs typeface="Palatino"/>
                <a:sym typeface="Palatino"/>
              </a:rPr>
              <a:t>l,j</a:t>
            </a:r>
            <a:r>
              <a:rPr sz="2200">
                <a:latin typeface="Palatino"/>
                <a:ea typeface="Palatino"/>
                <a:cs typeface="Palatino"/>
                <a:sym typeface="Palatino"/>
              </a:rPr>
              <a:t>) contributions</a:t>
            </a:r>
          </a:p>
        </p:txBody>
      </p:sp>
      <p:sp>
        <p:nvSpPr>
          <p:cNvPr id="542" name="Shape 542"/>
          <p:cNvSpPr/>
          <p:nvPr/>
        </p:nvSpPr>
        <p:spPr>
          <a:xfrm>
            <a:off x="5159262" y="7221971"/>
            <a:ext cx="755154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○ Independent-particle filling mechanism </a:t>
            </a: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qualitatively OK</a:t>
            </a:r>
          </a:p>
        </p:txBody>
      </p:sp>
      <p:sp>
        <p:nvSpPr>
          <p:cNvPr id="543" name="Shape 543"/>
          <p:cNvSpPr/>
          <p:nvPr/>
        </p:nvSpPr>
        <p:spPr>
          <a:xfrm>
            <a:off x="5159262" y="7874143"/>
            <a:ext cx="7845538" cy="135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○ </a:t>
            </a:r>
            <a:r>
              <a:rPr sz="2200" b="1" dirty="0" smtClean="0">
                <a:latin typeface="Palatino"/>
                <a:ea typeface="Palatino"/>
                <a:cs typeface="Palatino"/>
                <a:sym typeface="Palatino"/>
              </a:rPr>
              <a:t>Quantitatively</a:t>
            </a:r>
            <a:endParaRPr lang="fr-FR" sz="2200" dirty="0">
              <a:latin typeface="Palatino"/>
              <a:ea typeface="Palatino"/>
              <a:cs typeface="Palatino"/>
              <a:sym typeface="Palatino"/>
            </a:endParaRPr>
          </a:p>
          <a:p>
            <a:pPr lvl="0" algn="l">
              <a:lnSpc>
                <a:spcPct val="150000"/>
              </a:lnSpc>
              <a:defRPr sz="1800"/>
            </a:pPr>
            <a:r>
              <a:rPr lang="fr-FR" sz="2200" dirty="0">
                <a:latin typeface="Palatino"/>
                <a:ea typeface="Palatino"/>
                <a:cs typeface="Palatino"/>
                <a:sym typeface="Palatino"/>
              </a:rPr>
              <a:t>	N</a:t>
            </a: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et 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effect from </a:t>
            </a: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balance between n=0, 1, </a:t>
            </a:r>
            <a:r>
              <a:rPr sz="2200" b="1" dirty="0" smtClean="0">
                <a:latin typeface="Palatino"/>
                <a:ea typeface="Palatino"/>
                <a:cs typeface="Palatino"/>
                <a:sym typeface="Palatino"/>
              </a:rPr>
              <a:t>2</a:t>
            </a:r>
            <a:endParaRPr lang="fr-FR" sz="2200" b="1" dirty="0" smtClean="0">
              <a:latin typeface="Palatino"/>
              <a:ea typeface="Palatino"/>
              <a:cs typeface="Palatino"/>
              <a:sym typeface="Palatino"/>
            </a:endParaRPr>
          </a:p>
          <a:p>
            <a:pPr lvl="0" algn="l">
              <a:lnSpc>
                <a:spcPct val="150000"/>
              </a:lnSpc>
              <a:defRPr sz="1800"/>
            </a:pPr>
            <a:r>
              <a:rPr lang="fr-FR" sz="2200" b="1" dirty="0">
                <a:latin typeface="Palatino"/>
                <a:ea typeface="Palatino"/>
                <a:cs typeface="Palatino"/>
                <a:sym typeface="Palatino"/>
              </a:rPr>
              <a:t>	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Net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effect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of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w.f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.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polarization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and change of occupations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44" name="Shape 544"/>
          <p:cNvSpPr/>
          <p:nvPr/>
        </p:nvSpPr>
        <p:spPr>
          <a:xfrm>
            <a:off x="5159262" y="9160119"/>
            <a:ext cx="755154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 dirty="0"/>
              <a:t>○ Point-neutron contributions &amp; occupations unaffected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876" y="2163029"/>
            <a:ext cx="4277183" cy="799242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H="1" flipV="1">
            <a:off x="10208525" y="8010751"/>
            <a:ext cx="150125" cy="314384"/>
          </a:xfrm>
          <a:prstGeom prst="straightConnector1">
            <a:avLst/>
          </a:prstGeom>
          <a:noFill/>
          <a:ln w="38100" cap="flat">
            <a:solidFill>
              <a:srgbClr val="7030A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11033198" y="8010751"/>
            <a:ext cx="198909" cy="314798"/>
          </a:xfrm>
          <a:prstGeom prst="straightConnector1">
            <a:avLst/>
          </a:prstGeom>
          <a:noFill/>
          <a:ln w="38100" cap="flat">
            <a:solidFill>
              <a:srgbClr val="7030A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Shape 542"/>
          <p:cNvSpPr/>
          <p:nvPr/>
        </p:nvSpPr>
        <p:spPr>
          <a:xfrm>
            <a:off x="9904760" y="7764530"/>
            <a:ext cx="59036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16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-20%</a:t>
            </a:r>
            <a:endParaRPr sz="1600" b="1" dirty="0">
              <a:solidFill>
                <a:srgbClr val="7030A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9" name="Shape 542"/>
          <p:cNvSpPr/>
          <p:nvPr/>
        </p:nvSpPr>
        <p:spPr>
          <a:xfrm>
            <a:off x="10977867" y="7768594"/>
            <a:ext cx="59036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16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+8%</a:t>
            </a:r>
            <a:endParaRPr sz="1600" b="1" dirty="0">
              <a:solidFill>
                <a:srgbClr val="7030A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  <p:bldP spid="543" grpId="0" animBg="1"/>
      <p:bldP spid="544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128" y="2777566"/>
            <a:ext cx="2375625" cy="48001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623" y="2732310"/>
            <a:ext cx="1692582" cy="680347"/>
          </a:xfrm>
          <a:prstGeom prst="rect">
            <a:avLst/>
          </a:prstGeom>
        </p:spPr>
      </p:pic>
      <p:sp>
        <p:nvSpPr>
          <p:cNvPr id="583" name="Shape 583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84" name="Shape 584"/>
          <p:cNvSpPr/>
          <p:nvPr/>
        </p:nvSpPr>
        <p:spPr>
          <a:xfrm>
            <a:off x="444500" y="238138"/>
            <a:ext cx="12115800" cy="879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590C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00590C"/>
                </a:solidFill>
              </a:rPr>
              <a:t>Spectroscopy</a:t>
            </a:r>
            <a:r>
              <a:rPr lang="fr-FR" sz="3600" dirty="0" smtClean="0">
                <a:solidFill>
                  <a:srgbClr val="00590C"/>
                </a:solidFill>
              </a:rPr>
              <a:t> in A+/-1 </a:t>
            </a:r>
            <a:r>
              <a:rPr lang="fr-FR" sz="3600" dirty="0" err="1" smtClean="0">
                <a:solidFill>
                  <a:srgbClr val="00590C"/>
                </a:solidFill>
              </a:rPr>
              <a:t>nuclei</a:t>
            </a:r>
            <a:endParaRPr sz="3600" dirty="0">
              <a:solidFill>
                <a:srgbClr val="00590C"/>
              </a:solidFill>
            </a:endParaRPr>
          </a:p>
        </p:txBody>
      </p:sp>
      <p:pic>
        <p:nvPicPr>
          <p:cNvPr id="585" name="SS_Si34_ADC3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1907" y="3589095"/>
            <a:ext cx="5978415" cy="4317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6" name="SS_S36_ADC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91146" y="3589095"/>
            <a:ext cx="5978415" cy="4317744"/>
          </a:xfrm>
          <a:prstGeom prst="rect">
            <a:avLst/>
          </a:prstGeom>
          <a:ln w="12700">
            <a:miter lim="400000"/>
          </a:ln>
        </p:spPr>
      </p:pic>
      <p:sp>
        <p:nvSpPr>
          <p:cNvPr id="587" name="Shape 587"/>
          <p:cNvSpPr/>
          <p:nvPr/>
        </p:nvSpPr>
        <p:spPr>
          <a:xfrm>
            <a:off x="303336" y="1561478"/>
            <a:ext cx="1239812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>
                <a:latin typeface="Palatino"/>
                <a:ea typeface="Palatino"/>
                <a:cs typeface="Palatino"/>
                <a:sym typeface="Palatino"/>
              </a:rPr>
              <a:t>⦿ Green’s function calculations access </a:t>
            </a:r>
            <a:r>
              <a:rPr sz="2200" b="1">
                <a:latin typeface="Palatino"/>
                <a:ea typeface="Palatino"/>
                <a:cs typeface="Palatino"/>
                <a:sym typeface="Palatino"/>
              </a:rPr>
              <a:t>one-nucleon addition &amp; removal spectra</a:t>
            </a:r>
          </a:p>
        </p:txBody>
      </p:sp>
      <p:sp>
        <p:nvSpPr>
          <p:cNvPr id="590" name="Shape 590"/>
          <p:cNvSpPr/>
          <p:nvPr/>
        </p:nvSpPr>
        <p:spPr>
          <a:xfrm>
            <a:off x="1428452" y="2207817"/>
            <a:ext cx="379425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i="0"/>
            </a:pPr>
            <a:r>
              <a:rPr sz="2200" i="1"/>
              <a:t>One-nucleon separation energies</a:t>
            </a:r>
          </a:p>
        </p:txBody>
      </p:sp>
      <p:sp>
        <p:nvSpPr>
          <p:cNvPr id="591" name="Shape 591"/>
          <p:cNvSpPr/>
          <p:nvPr/>
        </p:nvSpPr>
        <p:spPr>
          <a:xfrm>
            <a:off x="7997592" y="2207817"/>
            <a:ext cx="245018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i="0"/>
            </a:pPr>
            <a:r>
              <a:rPr sz="2200" i="1"/>
              <a:t>Spectroscopic factors</a:t>
            </a:r>
          </a:p>
        </p:txBody>
      </p:sp>
      <p:sp>
        <p:nvSpPr>
          <p:cNvPr id="592" name="Shape 592"/>
          <p:cNvSpPr/>
          <p:nvPr/>
        </p:nvSpPr>
        <p:spPr>
          <a:xfrm>
            <a:off x="6379941" y="2207817"/>
            <a:ext cx="46041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/>
              <a:t>vs.</a:t>
            </a:r>
          </a:p>
        </p:txBody>
      </p:sp>
      <p:sp>
        <p:nvSpPr>
          <p:cNvPr id="593" name="Shape 593"/>
          <p:cNvSpPr/>
          <p:nvPr/>
        </p:nvSpPr>
        <p:spPr>
          <a:xfrm>
            <a:off x="303336" y="8321743"/>
            <a:ext cx="1239812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E</a:t>
            </a:r>
            <a:r>
              <a:rPr sz="2200" b="1" dirty="0" err="1" smtClean="0">
                <a:latin typeface="Palatino"/>
                <a:ea typeface="Palatino"/>
                <a:cs typeface="Palatino"/>
                <a:sym typeface="Palatino"/>
              </a:rPr>
              <a:t>ffective</a:t>
            </a:r>
            <a:r>
              <a:rPr sz="2200" b="1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single-particle energies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 can be reconstructed </a:t>
            </a: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for interpretation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8094" y="8836735"/>
            <a:ext cx="4256915" cy="761339"/>
          </a:xfrm>
          <a:prstGeom prst="rect">
            <a:avLst/>
          </a:prstGeom>
        </p:spPr>
      </p:pic>
      <p:sp>
        <p:nvSpPr>
          <p:cNvPr id="14" name="Shape 604"/>
          <p:cNvSpPr/>
          <p:nvPr/>
        </p:nvSpPr>
        <p:spPr>
          <a:xfrm>
            <a:off x="10320491" y="8758684"/>
            <a:ext cx="2013372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700" dirty="0" smtClean="0">
                <a:latin typeface="Palatino"/>
                <a:ea typeface="Palatino"/>
                <a:cs typeface="Palatino"/>
                <a:sym typeface="Palatino"/>
              </a:rPr>
              <a:t>[</a:t>
            </a:r>
            <a:r>
              <a:rPr lang="fr-FR" sz="1700" dirty="0" smtClean="0">
                <a:latin typeface="Palatino"/>
                <a:ea typeface="Palatino"/>
                <a:cs typeface="Palatino"/>
                <a:sym typeface="Palatino"/>
              </a:rPr>
              <a:t>Duguet </a:t>
            </a:r>
            <a:r>
              <a:rPr sz="1700" i="1" dirty="0" smtClean="0">
                <a:latin typeface="Palatino"/>
                <a:ea typeface="Palatino"/>
                <a:cs typeface="Palatino"/>
                <a:sym typeface="Palatino"/>
              </a:rPr>
              <a:t>et </a:t>
            </a:r>
            <a:r>
              <a:rPr sz="1700" i="1" dirty="0">
                <a:latin typeface="Palatino"/>
                <a:ea typeface="Palatino"/>
                <a:cs typeface="Palatino"/>
                <a:sym typeface="Palatino"/>
              </a:rPr>
              <a:t>al.</a:t>
            </a: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1700" dirty="0" smtClean="0">
                <a:latin typeface="Palatino"/>
                <a:ea typeface="Palatino"/>
                <a:cs typeface="Palatino"/>
                <a:sym typeface="Palatino"/>
              </a:rPr>
              <a:t>2015</a:t>
            </a:r>
            <a:r>
              <a:rPr sz="1700" dirty="0" smtClean="0">
                <a:latin typeface="Palatino"/>
                <a:ea typeface="Palatino"/>
                <a:cs typeface="Palatino"/>
                <a:sym typeface="Palatino"/>
              </a:rPr>
              <a:t>]</a:t>
            </a:r>
            <a:endParaRPr sz="17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5" name="Shape 604"/>
          <p:cNvSpPr/>
          <p:nvPr/>
        </p:nvSpPr>
        <p:spPr>
          <a:xfrm>
            <a:off x="10306843" y="8335213"/>
            <a:ext cx="2244204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700" dirty="0" smtClean="0">
                <a:latin typeface="Palatino"/>
                <a:ea typeface="Palatino"/>
                <a:cs typeface="Palatino"/>
                <a:sym typeface="Palatino"/>
              </a:rPr>
              <a:t>[</a:t>
            </a:r>
            <a:r>
              <a:rPr lang="fr-FR" sz="1700" dirty="0" smtClean="0">
                <a:latin typeface="Palatino"/>
                <a:ea typeface="Palatino"/>
                <a:cs typeface="Palatino"/>
                <a:sym typeface="Palatino"/>
              </a:rPr>
              <a:t>Duguet, Hagen 2012</a:t>
            </a:r>
            <a:r>
              <a:rPr sz="1700" dirty="0" smtClean="0">
                <a:latin typeface="Palatino"/>
                <a:ea typeface="Palatino"/>
                <a:cs typeface="Palatino"/>
                <a:sym typeface="Palatino"/>
              </a:rPr>
              <a:t>]</a:t>
            </a:r>
            <a:endParaRPr sz="1700" dirty="0"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97" name="Shape 597"/>
          <p:cNvSpPr/>
          <p:nvPr/>
        </p:nvSpPr>
        <p:spPr>
          <a:xfrm>
            <a:off x="444500" y="238138"/>
            <a:ext cx="12115800" cy="879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590C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030A0"/>
                </a:solidFill>
              </a:rPr>
              <a:t>Comparison to data</a:t>
            </a:r>
          </a:p>
        </p:txBody>
      </p:sp>
      <p:pic>
        <p:nvPicPr>
          <p:cNvPr id="59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27438" y="3707638"/>
            <a:ext cx="6078927" cy="3714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99" name="SS_Si34S36_ADC3_exp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9234" y="3707638"/>
            <a:ext cx="6078927" cy="3714899"/>
          </a:xfrm>
          <a:prstGeom prst="rect">
            <a:avLst/>
          </a:prstGeom>
          <a:ln w="12700">
            <a:miter lim="400000"/>
          </a:ln>
        </p:spPr>
      </p:pic>
      <p:sp>
        <p:nvSpPr>
          <p:cNvPr id="600" name="Shape 600"/>
          <p:cNvSpPr/>
          <p:nvPr/>
        </p:nvSpPr>
        <p:spPr>
          <a:xfrm>
            <a:off x="303336" y="1397702"/>
            <a:ext cx="1239812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⦿ Addition and removal spectra can be compared to </a:t>
            </a: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transfer 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and</a:t>
            </a: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 knock-out reactions</a:t>
            </a:r>
          </a:p>
        </p:txBody>
      </p:sp>
      <p:sp>
        <p:nvSpPr>
          <p:cNvPr id="601" name="Shape 601"/>
          <p:cNvSpPr/>
          <p:nvPr/>
        </p:nvSpPr>
        <p:spPr>
          <a:xfrm>
            <a:off x="1993595" y="1954471"/>
            <a:ext cx="283490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b="1"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 i="0"/>
            </a:pPr>
            <a:r>
              <a:rPr sz="2200" b="1" i="1"/>
              <a:t>One-neutron addition</a:t>
            </a:r>
          </a:p>
        </p:txBody>
      </p:sp>
      <p:sp>
        <p:nvSpPr>
          <p:cNvPr id="602" name="Shape 602"/>
          <p:cNvSpPr/>
          <p:nvPr/>
        </p:nvSpPr>
        <p:spPr>
          <a:xfrm>
            <a:off x="8438853" y="1954471"/>
            <a:ext cx="291293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b="1"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 i="0"/>
            </a:pPr>
            <a:r>
              <a:rPr sz="2200" b="1" i="1" dirty="0"/>
              <a:t>One-proton knock-out</a:t>
            </a:r>
          </a:p>
        </p:txBody>
      </p:sp>
      <p:sp>
        <p:nvSpPr>
          <p:cNvPr id="603" name="Shape 603"/>
          <p:cNvSpPr/>
          <p:nvPr/>
        </p:nvSpPr>
        <p:spPr>
          <a:xfrm>
            <a:off x="2997911" y="3165330"/>
            <a:ext cx="2257593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[</a:t>
            </a:r>
            <a:r>
              <a:rPr sz="1700" dirty="0" err="1">
                <a:latin typeface="Palatino"/>
                <a:ea typeface="Palatino"/>
                <a:cs typeface="Palatino"/>
                <a:sym typeface="Palatino"/>
              </a:rPr>
              <a:t>Burgunder</a:t>
            </a: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1700" i="1" dirty="0">
                <a:latin typeface="Palatino"/>
                <a:ea typeface="Palatino"/>
                <a:cs typeface="Palatino"/>
                <a:sym typeface="Palatino"/>
              </a:rPr>
              <a:t>et al.</a:t>
            </a: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 2014]</a:t>
            </a:r>
          </a:p>
        </p:txBody>
      </p:sp>
      <p:sp>
        <p:nvSpPr>
          <p:cNvPr id="604" name="Shape 604"/>
          <p:cNvSpPr/>
          <p:nvPr/>
        </p:nvSpPr>
        <p:spPr>
          <a:xfrm>
            <a:off x="3005290" y="2460574"/>
            <a:ext cx="1804288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[Thorn </a:t>
            </a:r>
            <a:r>
              <a:rPr sz="1700" i="1" dirty="0">
                <a:latin typeface="Palatino"/>
                <a:ea typeface="Palatino"/>
                <a:cs typeface="Palatino"/>
                <a:sym typeface="Palatino"/>
              </a:rPr>
              <a:t>et al.</a:t>
            </a: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 1984]</a:t>
            </a:r>
          </a:p>
        </p:txBody>
      </p:sp>
      <p:sp>
        <p:nvSpPr>
          <p:cNvPr id="605" name="Shape 605"/>
          <p:cNvSpPr/>
          <p:nvPr/>
        </p:nvSpPr>
        <p:spPr>
          <a:xfrm>
            <a:off x="3005290" y="2812478"/>
            <a:ext cx="1731548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700">
                <a:latin typeface="Palatino"/>
                <a:ea typeface="Palatino"/>
                <a:cs typeface="Palatino"/>
                <a:sym typeface="Palatino"/>
              </a:rPr>
              <a:t>[Eckle </a:t>
            </a:r>
            <a:r>
              <a:rPr sz="1700" i="1">
                <a:latin typeface="Palatino"/>
                <a:ea typeface="Palatino"/>
                <a:cs typeface="Palatino"/>
                <a:sym typeface="Palatino"/>
              </a:rPr>
              <a:t>et al.</a:t>
            </a:r>
            <a:r>
              <a:rPr sz="1700">
                <a:latin typeface="Palatino"/>
                <a:ea typeface="Palatino"/>
                <a:cs typeface="Palatino"/>
                <a:sym typeface="Palatino"/>
              </a:rPr>
              <a:t> 1989]</a:t>
            </a:r>
          </a:p>
        </p:txBody>
      </p:sp>
      <p:sp>
        <p:nvSpPr>
          <p:cNvPr id="606" name="Shape 606"/>
          <p:cNvSpPr/>
          <p:nvPr/>
        </p:nvSpPr>
        <p:spPr>
          <a:xfrm>
            <a:off x="1311861" y="2774378"/>
            <a:ext cx="134786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/>
              <a:t>Exp. data:</a:t>
            </a:r>
          </a:p>
        </p:txBody>
      </p:sp>
      <p:sp>
        <p:nvSpPr>
          <p:cNvPr id="607" name="Shape 607"/>
          <p:cNvSpPr/>
          <p:nvPr/>
        </p:nvSpPr>
        <p:spPr>
          <a:xfrm>
            <a:off x="8744530" y="3173729"/>
            <a:ext cx="2253822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[Mutschler </a:t>
            </a:r>
            <a:r>
              <a:rPr sz="1700" i="1" dirty="0">
                <a:latin typeface="Palatino"/>
                <a:ea typeface="Palatino"/>
                <a:cs typeface="Palatino"/>
                <a:sym typeface="Palatino"/>
              </a:rPr>
              <a:t>et al</a:t>
            </a:r>
            <a:r>
              <a:rPr sz="1700" i="1" dirty="0" smtClean="0">
                <a:latin typeface="Palatino"/>
                <a:ea typeface="Palatino"/>
                <a:cs typeface="Palatino"/>
                <a:sym typeface="Palatino"/>
              </a:rPr>
              <a:t>.</a:t>
            </a:r>
            <a:r>
              <a:rPr lang="fr-FR" sz="1700" dirty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1700" dirty="0" smtClean="0">
                <a:latin typeface="Palatino"/>
                <a:ea typeface="Palatino"/>
                <a:cs typeface="Palatino"/>
                <a:sym typeface="Palatino"/>
              </a:rPr>
              <a:t>2017</a:t>
            </a:r>
            <a:r>
              <a:rPr sz="1700" dirty="0" smtClean="0">
                <a:latin typeface="Palatino"/>
                <a:ea typeface="Palatino"/>
                <a:cs typeface="Palatino"/>
                <a:sym typeface="Palatino"/>
              </a:rPr>
              <a:t>]</a:t>
            </a:r>
            <a:endParaRPr sz="17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8751909" y="2454224"/>
            <a:ext cx="1733551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[Khan </a:t>
            </a:r>
            <a:r>
              <a:rPr sz="1700" i="1" dirty="0">
                <a:latin typeface="Palatino"/>
                <a:ea typeface="Palatino"/>
                <a:cs typeface="Palatino"/>
                <a:sym typeface="Palatino"/>
              </a:rPr>
              <a:t>et al.</a:t>
            </a: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 1985]</a:t>
            </a:r>
          </a:p>
        </p:txBody>
      </p:sp>
      <p:sp>
        <p:nvSpPr>
          <p:cNvPr id="609" name="Shape 609"/>
          <p:cNvSpPr/>
          <p:nvPr/>
        </p:nvSpPr>
        <p:spPr>
          <a:xfrm>
            <a:off x="8751909" y="2820877"/>
            <a:ext cx="2325958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[Mutschler </a:t>
            </a:r>
            <a:r>
              <a:rPr sz="1700" i="1" dirty="0">
                <a:latin typeface="Palatino"/>
                <a:ea typeface="Palatino"/>
                <a:cs typeface="Palatino"/>
                <a:sym typeface="Palatino"/>
              </a:rPr>
              <a:t>et al.</a:t>
            </a: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1700" dirty="0" smtClean="0">
                <a:latin typeface="Palatino"/>
                <a:ea typeface="Palatino"/>
                <a:cs typeface="Palatino"/>
                <a:sym typeface="Palatino"/>
              </a:rPr>
              <a:t>2016]</a:t>
            </a:r>
            <a:endParaRPr sz="17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10" name="Shape 610"/>
          <p:cNvSpPr/>
          <p:nvPr/>
        </p:nvSpPr>
        <p:spPr>
          <a:xfrm>
            <a:off x="7058481" y="2768028"/>
            <a:ext cx="134786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/>
              <a:t>Exp. data:</a:t>
            </a:r>
          </a:p>
        </p:txBody>
      </p:sp>
      <p:sp>
        <p:nvSpPr>
          <p:cNvPr id="611" name="Shape 611"/>
          <p:cNvSpPr/>
          <p:nvPr/>
        </p:nvSpPr>
        <p:spPr>
          <a:xfrm>
            <a:off x="660932" y="7547342"/>
            <a:ext cx="1234386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 dirty="0"/>
              <a:t>○ </a:t>
            </a:r>
            <a:r>
              <a:rPr sz="2200" b="1" dirty="0"/>
              <a:t>Good agreement </a:t>
            </a:r>
            <a:r>
              <a:rPr sz="2200" dirty="0"/>
              <a:t>for one-neutron </a:t>
            </a:r>
            <a:r>
              <a:rPr sz="2200" dirty="0" smtClean="0"/>
              <a:t>addition</a:t>
            </a:r>
            <a:r>
              <a:rPr lang="fr-FR" sz="2200" dirty="0" smtClean="0"/>
              <a:t> to </a:t>
            </a:r>
            <a:r>
              <a:rPr lang="fr-FR" sz="2200" baseline="30000" dirty="0" smtClean="0"/>
              <a:t>35</a:t>
            </a:r>
            <a:r>
              <a:rPr lang="fr-FR" sz="2200" dirty="0" smtClean="0"/>
              <a:t>Si and </a:t>
            </a:r>
            <a:r>
              <a:rPr lang="fr-FR" sz="2200" baseline="30000" dirty="0" smtClean="0"/>
              <a:t>37</a:t>
            </a:r>
            <a:r>
              <a:rPr lang="fr-FR" sz="2200" dirty="0" smtClean="0"/>
              <a:t>Si (1/2</a:t>
            </a:r>
            <a:r>
              <a:rPr lang="fr-FR" sz="2200" baseline="30000" dirty="0" smtClean="0"/>
              <a:t>-</a:t>
            </a:r>
            <a:r>
              <a:rPr lang="fr-FR" sz="2200" dirty="0" smtClean="0"/>
              <a:t> state in </a:t>
            </a:r>
            <a:r>
              <a:rPr lang="fr-FR" sz="2200" baseline="30000" dirty="0" smtClean="0"/>
              <a:t>35</a:t>
            </a:r>
            <a:r>
              <a:rPr lang="fr-FR" sz="2200" dirty="0" smtClean="0"/>
              <a:t>Si </a:t>
            </a:r>
            <a:r>
              <a:rPr lang="fr-FR" sz="2200" dirty="0" err="1" smtClean="0"/>
              <a:t>needs</a:t>
            </a:r>
            <a:r>
              <a:rPr lang="fr-FR" sz="2200" dirty="0" smtClean="0"/>
              <a:t> continuum)</a:t>
            </a:r>
            <a:endParaRPr sz="2200" dirty="0"/>
          </a:p>
        </p:txBody>
      </p:sp>
      <p:sp>
        <p:nvSpPr>
          <p:cNvPr id="612" name="Shape 612"/>
          <p:cNvSpPr/>
          <p:nvPr/>
        </p:nvSpPr>
        <p:spPr>
          <a:xfrm>
            <a:off x="660932" y="8506104"/>
            <a:ext cx="759596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○ </a:t>
            </a:r>
            <a:r>
              <a:rPr lang="fr-FR" sz="22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Correct r</a:t>
            </a:r>
            <a:r>
              <a:rPr sz="2200" b="1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eduction</a:t>
            </a:r>
            <a:r>
              <a:rPr sz="22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2200" b="1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of </a:t>
            </a:r>
            <a:r>
              <a:rPr lang="fr-FR" sz="2200" b="1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splitting</a:t>
            </a:r>
            <a:r>
              <a:rPr lang="fr-FR" sz="22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22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E</a:t>
            </a:r>
            <a:r>
              <a:rPr sz="2200" b="1" baseline="-5999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1/2</a:t>
            </a:r>
            <a:r>
              <a:rPr sz="2200" b="1" baseline="31999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-</a:t>
            </a:r>
            <a:r>
              <a:rPr sz="22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2200" b="1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- E</a:t>
            </a:r>
            <a:r>
              <a:rPr sz="2200" b="1" baseline="-5999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3/2</a:t>
            </a:r>
            <a:r>
              <a:rPr sz="2200" b="1" baseline="31999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- </a:t>
            </a:r>
            <a:r>
              <a:rPr lang="fr-FR" sz="2200" b="1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from</a:t>
            </a:r>
            <a:r>
              <a:rPr lang="fr-FR" sz="22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b="1" baseline="30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37</a:t>
            </a:r>
            <a:r>
              <a:rPr lang="fr-FR" sz="22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S to </a:t>
            </a:r>
            <a:r>
              <a:rPr lang="fr-FR" sz="2200" b="1" baseline="30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35</a:t>
            </a:r>
            <a:r>
              <a:rPr lang="fr-FR" sz="22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Si</a:t>
            </a:r>
            <a:endParaRPr sz="2200" b="1" dirty="0">
              <a:solidFill>
                <a:srgbClr val="7030A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975" y="8483013"/>
            <a:ext cx="4450252" cy="1226558"/>
          </a:xfrm>
          <a:prstGeom prst="rect">
            <a:avLst/>
          </a:prstGeom>
        </p:spPr>
      </p:pic>
      <p:sp>
        <p:nvSpPr>
          <p:cNvPr id="3" name="Flèche courbée vers le haut 2"/>
          <p:cNvSpPr/>
          <p:nvPr/>
        </p:nvSpPr>
        <p:spPr>
          <a:xfrm rot="1276628">
            <a:off x="1896645" y="9119705"/>
            <a:ext cx="1344396" cy="535602"/>
          </a:xfrm>
          <a:prstGeom prst="curvedUpArrow">
            <a:avLst/>
          </a:prstGeom>
          <a:solidFill>
            <a:srgbClr val="7030A0"/>
          </a:solidFill>
          <a:ln w="12700" cap="flat">
            <a:solidFill>
              <a:srgbClr val="7030A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1" name="Shape 554"/>
          <p:cNvSpPr/>
          <p:nvPr/>
        </p:nvSpPr>
        <p:spPr>
          <a:xfrm>
            <a:off x="3312703" y="8993774"/>
            <a:ext cx="4903249" cy="61555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0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Such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a </a:t>
            </a:r>
            <a:r>
              <a:rPr lang="fr-FR" sz="20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sudden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reduction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of 50% </a:t>
            </a:r>
            <a:r>
              <a:rPr lang="fr-FR" sz="20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is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unique</a:t>
            </a:r>
          </a:p>
          <a:p>
            <a:pPr lvl="0" algn="l">
              <a:defRPr sz="1800"/>
            </a:pPr>
            <a:r>
              <a:rPr lang="fr-FR" sz="20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Any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correlation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with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the </a:t>
            </a:r>
            <a:r>
              <a:rPr lang="fr-FR" sz="20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bubble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?!</a:t>
            </a:r>
            <a:endParaRPr lang="fr-FR" sz="2200" dirty="0" smtClean="0">
              <a:solidFill>
                <a:srgbClr val="7030A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311861" y="4393484"/>
            <a:ext cx="0" cy="587949"/>
          </a:xfrm>
          <a:prstGeom prst="straightConnector1">
            <a:avLst/>
          </a:prstGeom>
          <a:noFill/>
          <a:ln w="38100" cap="flat">
            <a:solidFill>
              <a:srgbClr val="7030A0"/>
            </a:solidFill>
            <a:prstDash val="solid"/>
            <a:miter lim="400000"/>
            <a:headEnd type="triangle" w="med" len="med"/>
            <a:tailEnd type="triangl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Connecteur droit avec flèche 23"/>
          <p:cNvCxnSpPr/>
          <p:nvPr/>
        </p:nvCxnSpPr>
        <p:spPr>
          <a:xfrm>
            <a:off x="3871064" y="5083303"/>
            <a:ext cx="0" cy="1112777"/>
          </a:xfrm>
          <a:prstGeom prst="straightConnector1">
            <a:avLst/>
          </a:prstGeom>
          <a:noFill/>
          <a:ln w="38100" cap="flat">
            <a:solidFill>
              <a:srgbClr val="7030A0"/>
            </a:solidFill>
            <a:prstDash val="solid"/>
            <a:miter lim="400000"/>
            <a:headEnd type="triangle" w="med" len="med"/>
            <a:tailEnd type="triangl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Shape 611"/>
          <p:cNvSpPr/>
          <p:nvPr/>
        </p:nvSpPr>
        <p:spPr>
          <a:xfrm>
            <a:off x="663206" y="7991138"/>
            <a:ext cx="1234159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 dirty="0"/>
              <a:t>○ </a:t>
            </a:r>
            <a:r>
              <a:rPr lang="fr-FR" sz="2200" dirty="0" smtClean="0"/>
              <a:t>Much </a:t>
            </a:r>
            <a:r>
              <a:rPr lang="fr-FR" sz="2200" dirty="0" err="1" smtClean="0"/>
              <a:t>less</a:t>
            </a:r>
            <a:r>
              <a:rPr lang="fr-FR" sz="2200" dirty="0" smtClean="0"/>
              <a:t> good for </a:t>
            </a:r>
            <a:r>
              <a:rPr sz="2200" dirty="0" smtClean="0"/>
              <a:t>one-proton removal</a:t>
            </a:r>
            <a:r>
              <a:rPr lang="fr-FR" sz="2200" dirty="0" smtClean="0"/>
              <a:t>; </a:t>
            </a:r>
            <a:r>
              <a:rPr lang="fr-FR" sz="2200" baseline="30000" dirty="0" smtClean="0"/>
              <a:t>33</a:t>
            </a:r>
            <a:r>
              <a:rPr lang="fr-FR" sz="2200" dirty="0" smtClean="0"/>
              <a:t>Al on the </a:t>
            </a:r>
            <a:r>
              <a:rPr lang="fr-FR" sz="2200" dirty="0" err="1" smtClean="0"/>
              <a:t>edge</a:t>
            </a:r>
            <a:r>
              <a:rPr lang="fr-FR" sz="2200" dirty="0" smtClean="0"/>
              <a:t> of </a:t>
            </a:r>
            <a:r>
              <a:rPr lang="fr-FR" sz="2200" dirty="0" err="1" smtClean="0"/>
              <a:t>island</a:t>
            </a:r>
            <a:r>
              <a:rPr lang="fr-FR" sz="2200" dirty="0" smtClean="0"/>
              <a:t> of inversion: </a:t>
            </a:r>
            <a:r>
              <a:rPr lang="fr-FR" sz="2200" dirty="0" err="1" smtClean="0"/>
              <a:t>challenging</a:t>
            </a:r>
            <a:r>
              <a:rPr lang="fr-FR" sz="2200" dirty="0" smtClean="0"/>
              <a:t>!</a:t>
            </a:r>
            <a:endParaRPr sz="2200" dirty="0"/>
          </a:p>
        </p:txBody>
      </p:sp>
      <p:sp>
        <p:nvSpPr>
          <p:cNvPr id="4" name="Flèche courbée vers le haut 3"/>
          <p:cNvSpPr/>
          <p:nvPr/>
        </p:nvSpPr>
        <p:spPr>
          <a:xfrm rot="2665004" flipH="1">
            <a:off x="5222894" y="3188659"/>
            <a:ext cx="2335388" cy="579574"/>
          </a:xfrm>
          <a:prstGeom prst="curvedUpArrow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6" name="Shape 608"/>
          <p:cNvSpPr/>
          <p:nvPr/>
        </p:nvSpPr>
        <p:spPr>
          <a:xfrm>
            <a:off x="5682293" y="1946009"/>
            <a:ext cx="2095125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fr-FR" sz="1700" dirty="0" err="1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Quadrupole</a:t>
            </a:r>
            <a:r>
              <a:rPr lang="fr-FR" sz="1700" dirty="0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 moment</a:t>
            </a:r>
          </a:p>
          <a:p>
            <a:pPr lvl="0" algn="l">
              <a:defRPr sz="1800"/>
            </a:pPr>
            <a:r>
              <a:rPr sz="1700" dirty="0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[</a:t>
            </a:r>
            <a:r>
              <a:rPr lang="fr-FR" sz="1700" dirty="0" err="1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Heylen</a:t>
            </a:r>
            <a:r>
              <a:rPr lang="fr-FR" sz="1700" dirty="0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1700" i="1" dirty="0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et </a:t>
            </a:r>
            <a:r>
              <a:rPr sz="1700" i="1"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al.</a:t>
            </a:r>
            <a:r>
              <a:rPr sz="1700"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1700" dirty="0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2016</a:t>
            </a:r>
            <a:r>
              <a:rPr sz="1700" dirty="0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]</a:t>
            </a:r>
            <a:endParaRPr sz="1700" dirty="0">
              <a:solidFill>
                <a:srgbClr val="FF00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7611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" grpId="0" animBg="1"/>
      <p:bldP spid="607" grpId="0" animBg="1"/>
      <p:bldP spid="608" grpId="0" animBg="1"/>
      <p:bldP spid="609" grpId="0" animBg="1"/>
      <p:bldP spid="610" grpId="0" animBg="1"/>
      <p:bldP spid="612" grpId="0" animBg="1"/>
      <p:bldP spid="3" grpId="0" animBg="1"/>
      <p:bldP spid="21" grpId="0" animBg="1"/>
      <p:bldP spid="25" grpId="0" animBg="1"/>
      <p:bldP spid="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BD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030A0"/>
                </a:solidFill>
              </a:rPr>
              <a:t>Contents</a:t>
            </a:r>
          </a:p>
        </p:txBody>
      </p:sp>
      <p:sp>
        <p:nvSpPr>
          <p:cNvPr id="81" name="Shape 81"/>
          <p:cNvSpPr/>
          <p:nvPr/>
        </p:nvSpPr>
        <p:spPr>
          <a:xfrm>
            <a:off x="1257836" y="3235415"/>
            <a:ext cx="102036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b="1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sz="22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Introduction</a:t>
            </a:r>
            <a:endParaRPr sz="2200" b="1" dirty="0">
              <a:solidFill>
                <a:srgbClr val="7030A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" name="Shape 81"/>
          <p:cNvSpPr/>
          <p:nvPr/>
        </p:nvSpPr>
        <p:spPr>
          <a:xfrm>
            <a:off x="1288766" y="4225598"/>
            <a:ext cx="102036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Theoretical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 set up</a:t>
            </a:r>
            <a:endParaRPr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" name="Shape 81"/>
          <p:cNvSpPr/>
          <p:nvPr/>
        </p:nvSpPr>
        <p:spPr>
          <a:xfrm>
            <a:off x="1288766" y="5314017"/>
            <a:ext cx="102036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Results</a:t>
            </a:r>
            <a:endParaRPr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" name="Shape 81"/>
          <p:cNvSpPr/>
          <p:nvPr/>
        </p:nvSpPr>
        <p:spPr>
          <a:xfrm>
            <a:off x="1288766" y="6402436"/>
            <a:ext cx="102036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Conclusions</a:t>
            </a:r>
            <a:endParaRPr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1123819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 54" descr="Capture d’écran 2016-05-26 à 17.56.0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2762"/>
          <a:stretch/>
        </p:blipFill>
        <p:spPr>
          <a:xfrm>
            <a:off x="7272741" y="4185075"/>
            <a:ext cx="5651130" cy="29984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787" y="6380338"/>
            <a:ext cx="3091365" cy="773919"/>
          </a:xfrm>
          <a:prstGeom prst="rect">
            <a:avLst/>
          </a:prstGeom>
        </p:spPr>
      </p:pic>
      <p:pic>
        <p:nvPicPr>
          <p:cNvPr id="57" name="Image 56" descr="Capture d’écran 2016-05-26 à 18.11.40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875"/>
          <a:stretch/>
        </p:blipFill>
        <p:spPr>
          <a:xfrm>
            <a:off x="8148246" y="2061623"/>
            <a:ext cx="4577060" cy="6356508"/>
          </a:xfrm>
          <a:prstGeom prst="rect">
            <a:avLst/>
          </a:prstGeom>
        </p:spPr>
      </p:pic>
      <p:sp>
        <p:nvSpPr>
          <p:cNvPr id="459" name="Shape 459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60" name="Shape 460"/>
          <p:cNvSpPr/>
          <p:nvPr/>
        </p:nvSpPr>
        <p:spPr>
          <a:xfrm>
            <a:off x="444500" y="238138"/>
            <a:ext cx="12115800" cy="879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590C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3600" dirty="0" smtClean="0">
                <a:solidFill>
                  <a:srgbClr val="7030A0"/>
                </a:solidFill>
              </a:rPr>
              <a:t>Charge </a:t>
            </a:r>
            <a:r>
              <a:rPr lang="fr-FR" sz="3600" dirty="0" err="1" smtClean="0">
                <a:solidFill>
                  <a:srgbClr val="7030A0"/>
                </a:solidFill>
              </a:rPr>
              <a:t>density</a:t>
            </a:r>
            <a:r>
              <a:rPr lang="fr-FR" sz="3600" dirty="0" smtClean="0">
                <a:solidFill>
                  <a:srgbClr val="7030A0"/>
                </a:solidFill>
              </a:rPr>
              <a:t> </a:t>
            </a:r>
            <a:r>
              <a:rPr lang="fr-FR" sz="3600" dirty="0" err="1" smtClean="0">
                <a:solidFill>
                  <a:srgbClr val="7030A0"/>
                </a:solidFill>
                <a:latin typeface="Symbol" panose="05050102010706020507" pitchFamily="18" charset="2"/>
              </a:rPr>
              <a:t>r</a:t>
            </a:r>
            <a:r>
              <a:rPr lang="fr-FR" sz="3600" baseline="-25000" dirty="0" err="1" smtClean="0">
                <a:solidFill>
                  <a:srgbClr val="7030A0"/>
                </a:solidFill>
              </a:rPr>
              <a:t>ch</a:t>
            </a:r>
            <a:r>
              <a:rPr lang="fr-FR" sz="3600" dirty="0" smtClean="0">
                <a:solidFill>
                  <a:srgbClr val="7030A0"/>
                </a:solidFill>
              </a:rPr>
              <a:t>(r)</a:t>
            </a:r>
            <a:endParaRPr sz="3600" dirty="0">
              <a:solidFill>
                <a:srgbClr val="7030A0"/>
              </a:solidFill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303336" y="1609224"/>
            <a:ext cx="1239812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2200" b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/>
            </a:pPr>
            <a:r>
              <a:rPr sz="2200" b="0" dirty="0"/>
              <a:t>⦿</a:t>
            </a:r>
            <a:r>
              <a:rPr sz="2200" b="1" dirty="0"/>
              <a:t> </a:t>
            </a:r>
            <a:r>
              <a:rPr lang="fr-FR" sz="2200" b="1" dirty="0" err="1" smtClean="0"/>
              <a:t>Tool</a:t>
            </a:r>
            <a:r>
              <a:rPr lang="fr-FR" sz="2200" b="1" dirty="0" smtClean="0"/>
              <a:t> to probe </a:t>
            </a:r>
            <a:r>
              <a:rPr lang="fr-FR" sz="2200" b="1" dirty="0" err="1" smtClean="0"/>
              <a:t>several</a:t>
            </a:r>
            <a:r>
              <a:rPr lang="fr-FR" sz="2200" b="1" dirty="0" smtClean="0"/>
              <a:t> key </a:t>
            </a:r>
            <a:r>
              <a:rPr lang="fr-FR" sz="2200" b="1" dirty="0" err="1" smtClean="0"/>
              <a:t>features</a:t>
            </a:r>
            <a:r>
              <a:rPr lang="fr-FR" sz="2200" b="1" dirty="0" smtClean="0"/>
              <a:t> of </a:t>
            </a:r>
            <a:r>
              <a:rPr lang="fr-FR" sz="2200" b="1" dirty="0" err="1" smtClean="0"/>
              <a:t>nuclear</a:t>
            </a:r>
            <a:r>
              <a:rPr lang="fr-FR" sz="2200" b="1" dirty="0" smtClean="0"/>
              <a:t> structure</a:t>
            </a:r>
            <a:endParaRPr sz="2200" b="1" dirty="0"/>
          </a:p>
        </p:txBody>
      </p:sp>
      <p:sp>
        <p:nvSpPr>
          <p:cNvPr id="463" name="Shape 463"/>
          <p:cNvSpPr/>
          <p:nvPr/>
        </p:nvSpPr>
        <p:spPr>
          <a:xfrm>
            <a:off x="537348" y="2298355"/>
            <a:ext cx="86203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○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Nuclear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saturation, extension, binding and surface tension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65" name="Shape 465"/>
          <p:cNvSpPr/>
          <p:nvPr/>
        </p:nvSpPr>
        <p:spPr>
          <a:xfrm>
            <a:off x="507387" y="2960190"/>
            <a:ext cx="1205291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○ 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Oscillations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reflect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consistent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combinations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of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shell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structure and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many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-body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correlations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303336" y="3766822"/>
            <a:ext cx="1239812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Experimental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probe via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electron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scattering</a:t>
            </a:r>
            <a:endParaRPr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9626" y="3635675"/>
            <a:ext cx="4383185" cy="5962523"/>
          </a:xfrm>
          <a:prstGeom prst="rect">
            <a:avLst/>
          </a:prstGeom>
        </p:spPr>
      </p:pic>
      <p:sp>
        <p:nvSpPr>
          <p:cNvPr id="51" name="Shape 474"/>
          <p:cNvSpPr/>
          <p:nvPr/>
        </p:nvSpPr>
        <p:spPr>
          <a:xfrm rot="5400000">
            <a:off x="11639996" y="6134233"/>
            <a:ext cx="2350002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700" dirty="0" smtClean="0">
                <a:latin typeface="Palatino"/>
                <a:ea typeface="Palatino"/>
                <a:cs typeface="Palatino"/>
                <a:sym typeface="Palatino"/>
              </a:rPr>
              <a:t>[</a:t>
            </a:r>
            <a:r>
              <a:rPr lang="fr-FR" sz="1700" dirty="0" smtClean="0">
                <a:latin typeface="Palatino"/>
                <a:ea typeface="Palatino"/>
                <a:cs typeface="Palatino"/>
                <a:sym typeface="Palatino"/>
              </a:rPr>
              <a:t>Richter &amp; Brown </a:t>
            </a:r>
            <a:r>
              <a:rPr sz="1700" dirty="0" smtClean="0">
                <a:latin typeface="Palatino"/>
                <a:ea typeface="Palatino"/>
                <a:cs typeface="Palatino"/>
                <a:sym typeface="Palatino"/>
              </a:rPr>
              <a:t>2003]</a:t>
            </a:r>
            <a:endParaRPr sz="17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2" name="Shape 465"/>
          <p:cNvSpPr/>
          <p:nvPr/>
        </p:nvSpPr>
        <p:spPr>
          <a:xfrm>
            <a:off x="537348" y="4489632"/>
            <a:ext cx="594533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○ 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Sensitive to charge and spin: EM structure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3" name="Shape 465"/>
          <p:cNvSpPr/>
          <p:nvPr/>
        </p:nvSpPr>
        <p:spPr>
          <a:xfrm>
            <a:off x="537347" y="5062681"/>
            <a:ext cx="741736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○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Weak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coupling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: perturbation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theory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ok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4" name="Shape 465"/>
          <p:cNvSpPr/>
          <p:nvPr/>
        </p:nvSpPr>
        <p:spPr>
          <a:xfrm>
            <a:off x="537348" y="7870545"/>
            <a:ext cx="756478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○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Nuclei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studied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in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this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way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so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far</a:t>
            </a:r>
            <a:endParaRPr lang="fr-FR"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6" name="Shape 465"/>
          <p:cNvSpPr/>
          <p:nvPr/>
        </p:nvSpPr>
        <p:spPr>
          <a:xfrm>
            <a:off x="7724608" y="7353796"/>
            <a:ext cx="5184656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000" dirty="0">
                <a:latin typeface="Palatino"/>
                <a:ea typeface="Palatino"/>
                <a:cs typeface="Palatino"/>
                <a:sym typeface="Palatino"/>
              </a:rPr>
              <a:t>○ </a:t>
            </a:r>
            <a:r>
              <a:rPr lang="fr-FR" sz="2000" dirty="0" err="1" smtClean="0">
                <a:latin typeface="Palatino"/>
                <a:ea typeface="Palatino"/>
                <a:cs typeface="Palatino"/>
                <a:sym typeface="Palatino"/>
              </a:rPr>
              <a:t>Uniquely</a:t>
            </a:r>
            <a:r>
              <a:rPr lang="fr-FR" sz="2000" dirty="0" smtClean="0">
                <a:latin typeface="Palatino"/>
                <a:ea typeface="Palatino"/>
                <a:cs typeface="Palatino"/>
                <a:sym typeface="Palatino"/>
              </a:rPr>
              <a:t> stable </a:t>
            </a:r>
            <a:r>
              <a:rPr lang="fr-FR" sz="2000" dirty="0" err="1" smtClean="0">
                <a:latin typeface="Palatino"/>
                <a:ea typeface="Palatino"/>
                <a:cs typeface="Palatino"/>
                <a:sym typeface="Palatino"/>
              </a:rPr>
              <a:t>nuclei</a:t>
            </a:r>
            <a:endParaRPr lang="fr-FR" sz="2000" dirty="0" smtClean="0">
              <a:latin typeface="Palatino"/>
              <a:ea typeface="Palatino"/>
              <a:cs typeface="Palatino"/>
              <a:sym typeface="Palatino"/>
            </a:endParaRPr>
          </a:p>
          <a:p>
            <a:pPr lvl="0" algn="l">
              <a:defRPr sz="1800"/>
            </a:pPr>
            <a:r>
              <a:rPr lang="fr-FR" sz="2000" dirty="0" smtClean="0">
                <a:latin typeface="Palatino"/>
                <a:ea typeface="Palatino"/>
                <a:cs typeface="Palatino"/>
                <a:sym typeface="Palatino"/>
              </a:rPr>
              <a:t>	</a:t>
            </a:r>
            <a:r>
              <a:rPr lang="fr-FR" sz="2000" dirty="0" err="1" smtClean="0">
                <a:latin typeface="Palatino"/>
                <a:ea typeface="Palatino"/>
                <a:cs typeface="Palatino"/>
                <a:sym typeface="Palatino"/>
              </a:rPr>
              <a:t>Except</a:t>
            </a:r>
            <a:r>
              <a:rPr lang="fr-FR" sz="2000" dirty="0" smtClean="0">
                <a:latin typeface="Palatino"/>
                <a:ea typeface="Palatino"/>
                <a:cs typeface="Palatino"/>
                <a:sym typeface="Palatino"/>
              </a:rPr>
              <a:t> few long-</a:t>
            </a:r>
            <a:r>
              <a:rPr lang="fr-FR" sz="2000" dirty="0" err="1" smtClean="0">
                <a:latin typeface="Palatino"/>
                <a:ea typeface="Palatino"/>
                <a:cs typeface="Palatino"/>
                <a:sym typeface="Palatino"/>
              </a:rPr>
              <a:t>lived</a:t>
            </a:r>
            <a:r>
              <a:rPr lang="fr-FR" sz="20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000" dirty="0" err="1" smtClean="0">
                <a:latin typeface="Palatino"/>
                <a:ea typeface="Palatino"/>
                <a:cs typeface="Palatino"/>
                <a:sym typeface="Palatino"/>
              </a:rPr>
              <a:t>nuclei</a:t>
            </a:r>
            <a:r>
              <a:rPr lang="fr-FR" sz="2000" dirty="0" smtClean="0">
                <a:latin typeface="Palatino"/>
                <a:ea typeface="Palatino"/>
                <a:cs typeface="Palatino"/>
                <a:sym typeface="Palatino"/>
              </a:rPr>
              <a:t> (</a:t>
            </a:r>
            <a:r>
              <a:rPr lang="fr-FR" sz="2000" baseline="30000" dirty="0" smtClean="0">
                <a:latin typeface="Palatino"/>
                <a:ea typeface="Palatino"/>
                <a:cs typeface="Palatino"/>
                <a:sym typeface="Palatino"/>
              </a:rPr>
              <a:t>3</a:t>
            </a:r>
            <a:r>
              <a:rPr lang="fr-FR" sz="2000" dirty="0" smtClean="0">
                <a:latin typeface="Palatino"/>
                <a:ea typeface="Palatino"/>
                <a:cs typeface="Palatino"/>
                <a:sym typeface="Palatino"/>
              </a:rPr>
              <a:t>H,</a:t>
            </a:r>
            <a:r>
              <a:rPr lang="fr-FR" sz="2000" baseline="30000" dirty="0" smtClean="0">
                <a:latin typeface="Palatino"/>
                <a:ea typeface="Palatino"/>
                <a:cs typeface="Palatino"/>
                <a:sym typeface="Palatino"/>
              </a:rPr>
              <a:t>14</a:t>
            </a:r>
            <a:r>
              <a:rPr lang="fr-FR" sz="2000" dirty="0" smtClean="0">
                <a:latin typeface="Palatino"/>
                <a:ea typeface="Palatino"/>
                <a:cs typeface="Palatino"/>
                <a:sym typeface="Palatino"/>
              </a:rPr>
              <a:t>C,…) </a:t>
            </a:r>
            <a:endParaRPr lang="fr-FR" sz="2000" dirty="0">
              <a:latin typeface="Palatino"/>
              <a:ea typeface="Palatino"/>
              <a:cs typeface="Palatino"/>
              <a:sym typeface="Palatino"/>
            </a:endParaRPr>
          </a:p>
          <a:p>
            <a:pPr marL="342900" lvl="0" indent="-342900" algn="l">
              <a:buFont typeface="Courier New" panose="02070309020205020404" pitchFamily="49" charset="0"/>
              <a:buChar char="o"/>
              <a:defRPr sz="1800"/>
            </a:pPr>
            <a:r>
              <a:rPr lang="fr-FR" sz="2000" dirty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000" dirty="0" smtClean="0">
                <a:latin typeface="Palatino"/>
                <a:ea typeface="Palatino"/>
                <a:cs typeface="Palatino"/>
                <a:sym typeface="Palatino"/>
              </a:rPr>
              <a:t>Few </a:t>
            </a:r>
            <a:r>
              <a:rPr lang="fr-FR" sz="2000" dirty="0" err="1" smtClean="0">
                <a:latin typeface="Palatino"/>
                <a:ea typeface="Palatino"/>
                <a:cs typeface="Palatino"/>
                <a:sym typeface="Palatino"/>
              </a:rPr>
              <a:t>isotopic</a:t>
            </a:r>
            <a:r>
              <a:rPr lang="fr-FR" sz="20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000" dirty="0" err="1" smtClean="0">
                <a:latin typeface="Palatino"/>
                <a:ea typeface="Palatino"/>
                <a:cs typeface="Palatino"/>
                <a:sym typeface="Palatino"/>
              </a:rPr>
              <a:t>chains</a:t>
            </a:r>
            <a:r>
              <a:rPr lang="fr-FR" sz="2000" dirty="0" smtClean="0">
                <a:latin typeface="Palatino"/>
                <a:ea typeface="Palatino"/>
                <a:cs typeface="Palatino"/>
                <a:sym typeface="Palatino"/>
              </a:rPr>
              <a:t> (Kr</a:t>
            </a:r>
            <a:r>
              <a:rPr lang="fr-FR" sz="2000" dirty="0">
                <a:latin typeface="Palatino"/>
                <a:ea typeface="Palatino"/>
                <a:cs typeface="Palatino"/>
                <a:sym typeface="Palatino"/>
              </a:rPr>
              <a:t>, Xe</a:t>
            </a:r>
            <a:r>
              <a:rPr lang="fr-FR" sz="2000" dirty="0" smtClean="0">
                <a:latin typeface="Palatino"/>
                <a:ea typeface="Palatino"/>
                <a:cs typeface="Palatino"/>
                <a:sym typeface="Palatino"/>
              </a:rPr>
              <a:t>,…)</a:t>
            </a:r>
            <a:endParaRPr lang="fr-FR" sz="20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9" name="Shape 465"/>
          <p:cNvSpPr/>
          <p:nvPr/>
        </p:nvSpPr>
        <p:spPr>
          <a:xfrm>
            <a:off x="525972" y="8378911"/>
            <a:ext cx="1269870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○ 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Challenge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is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to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study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unstable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nuclei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with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enough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luminosity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1800" dirty="0" smtClean="0">
                <a:latin typeface="Palatino"/>
                <a:ea typeface="Palatino"/>
                <a:cs typeface="Palatino"/>
                <a:sym typeface="Palatino"/>
              </a:rPr>
              <a:t>(10</a:t>
            </a:r>
            <a:r>
              <a:rPr lang="fr-FR" sz="1800" baseline="30000" dirty="0" smtClean="0">
                <a:latin typeface="Palatino"/>
                <a:ea typeface="Palatino"/>
                <a:cs typeface="Palatino"/>
                <a:sym typeface="Palatino"/>
              </a:rPr>
              <a:t>29</a:t>
            </a:r>
            <a:r>
              <a:rPr lang="fr-FR" sz="1800" dirty="0" smtClean="0">
                <a:latin typeface="Palatino"/>
                <a:ea typeface="Palatino"/>
                <a:cs typeface="Palatino"/>
                <a:sym typeface="Palatino"/>
              </a:rPr>
              <a:t> cm</a:t>
            </a:r>
            <a:r>
              <a:rPr lang="fr-FR" sz="1800" baseline="30000" dirty="0" smtClean="0">
                <a:latin typeface="Palatino"/>
                <a:ea typeface="Palatino"/>
                <a:cs typeface="Palatino"/>
                <a:sym typeface="Palatino"/>
              </a:rPr>
              <a:t>-2</a:t>
            </a:r>
            <a:r>
              <a:rPr lang="fr-FR" sz="1800" dirty="0" smtClean="0">
                <a:latin typeface="Palatino"/>
                <a:ea typeface="Palatino"/>
                <a:cs typeface="Palatino"/>
                <a:sym typeface="Palatino"/>
              </a:rPr>
              <a:t>s</a:t>
            </a:r>
            <a:r>
              <a:rPr lang="fr-FR" sz="1800" baseline="30000" dirty="0" smtClean="0">
                <a:latin typeface="Palatino"/>
                <a:ea typeface="Palatino"/>
                <a:cs typeface="Palatino"/>
                <a:sym typeface="Palatino"/>
              </a:rPr>
              <a:t>-1</a:t>
            </a:r>
            <a:r>
              <a:rPr lang="fr-FR" sz="1800" dirty="0" smtClean="0">
                <a:latin typeface="Palatino"/>
                <a:ea typeface="Palatino"/>
                <a:cs typeface="Palatino"/>
                <a:sym typeface="Palatino"/>
              </a:rPr>
              <a:t> for 2</a:t>
            </a:r>
            <a:r>
              <a:rPr lang="fr-FR" sz="1800" baseline="30000" dirty="0" smtClean="0">
                <a:latin typeface="Palatino"/>
                <a:ea typeface="Palatino"/>
                <a:cs typeface="Palatino"/>
                <a:sym typeface="Palatino"/>
              </a:rPr>
              <a:t>nd</a:t>
            </a:r>
            <a:r>
              <a:rPr lang="fr-FR" sz="18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1800" dirty="0" smtClean="0">
                <a:latin typeface="Palatino"/>
                <a:ea typeface="Palatino"/>
                <a:cs typeface="Palatino"/>
                <a:sym typeface="Palatino"/>
              </a:rPr>
              <a:t>minimum </a:t>
            </a:r>
            <a:r>
              <a:rPr lang="fr-FR" sz="1800" dirty="0" smtClean="0">
                <a:latin typeface="Palatino"/>
                <a:ea typeface="Palatino"/>
                <a:cs typeface="Palatino"/>
                <a:sym typeface="Palatino"/>
              </a:rPr>
              <a:t>in F(q) for </a:t>
            </a:r>
            <a:r>
              <a:rPr lang="fr-FR" sz="1800" dirty="0" err="1" smtClean="0">
                <a:latin typeface="Palatino"/>
                <a:ea typeface="Palatino"/>
                <a:cs typeface="Palatino"/>
                <a:sym typeface="Palatino"/>
              </a:rPr>
              <a:t>mid</a:t>
            </a:r>
            <a:r>
              <a:rPr lang="fr-FR" sz="1800" dirty="0" smtClean="0">
                <a:latin typeface="Palatino"/>
                <a:ea typeface="Palatino"/>
                <a:cs typeface="Palatino"/>
                <a:sym typeface="Palatino"/>
              </a:rPr>
              <a:t> A)</a:t>
            </a:r>
            <a:endParaRPr lang="fr-FR" sz="1800" dirty="0"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965" y="6352085"/>
            <a:ext cx="3112266" cy="823108"/>
          </a:xfrm>
          <a:prstGeom prst="rect">
            <a:avLst/>
          </a:prstGeom>
        </p:spPr>
      </p:pic>
      <p:sp>
        <p:nvSpPr>
          <p:cNvPr id="61" name="Shape 465"/>
          <p:cNvSpPr/>
          <p:nvPr/>
        </p:nvSpPr>
        <p:spPr>
          <a:xfrm>
            <a:off x="682553" y="7334049"/>
            <a:ext cx="183590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18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Mott</a:t>
            </a:r>
            <a:r>
              <a:rPr lang="fr-FR" sz="18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18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scattering</a:t>
            </a:r>
            <a:endParaRPr sz="1800" dirty="0">
              <a:solidFill>
                <a:srgbClr val="7030A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" name="Accolade fermante 4"/>
          <p:cNvSpPr/>
          <p:nvPr/>
        </p:nvSpPr>
        <p:spPr>
          <a:xfrm rot="5400000">
            <a:off x="1429400" y="6577697"/>
            <a:ext cx="257950" cy="1183819"/>
          </a:xfrm>
          <a:prstGeom prst="rightBrace">
            <a:avLst/>
          </a:prstGeom>
          <a:noFill/>
          <a:ln w="28575" cap="flat">
            <a:solidFill>
              <a:srgbClr val="7030A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3" name="Shape 465"/>
          <p:cNvSpPr/>
          <p:nvPr/>
        </p:nvSpPr>
        <p:spPr>
          <a:xfrm>
            <a:off x="991935" y="5673266"/>
            <a:ext cx="579881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000" dirty="0" smtClean="0">
                <a:latin typeface="Palatino"/>
                <a:ea typeface="Palatino"/>
                <a:cs typeface="Palatino"/>
                <a:sym typeface="Palatino"/>
              </a:rPr>
              <a:t>Ex: </a:t>
            </a:r>
            <a:r>
              <a:rPr lang="fr-FR" sz="2000" dirty="0" err="1" smtClean="0">
                <a:latin typeface="Palatino"/>
                <a:ea typeface="Palatino"/>
                <a:cs typeface="Palatino"/>
                <a:sym typeface="Palatino"/>
              </a:rPr>
              <a:t>elastic</a:t>
            </a:r>
            <a:r>
              <a:rPr lang="fr-FR" sz="2000" dirty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000" dirty="0" err="1" smtClean="0">
                <a:latin typeface="Palatino"/>
                <a:ea typeface="Palatino"/>
                <a:cs typeface="Palatino"/>
                <a:sym typeface="Palatino"/>
              </a:rPr>
              <a:t>scattering</a:t>
            </a:r>
            <a:r>
              <a:rPr lang="fr-FR" sz="20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000" dirty="0" err="1" smtClean="0">
                <a:latin typeface="Palatino"/>
                <a:ea typeface="Palatino"/>
                <a:cs typeface="Palatino"/>
                <a:sym typeface="Palatino"/>
              </a:rPr>
              <a:t>between</a:t>
            </a:r>
            <a:r>
              <a:rPr lang="fr-FR" sz="2000" dirty="0" smtClean="0">
                <a:latin typeface="Palatino"/>
                <a:ea typeface="Palatino"/>
                <a:cs typeface="Palatino"/>
                <a:sym typeface="Palatino"/>
              </a:rPr>
              <a:t> 300 and 700 </a:t>
            </a:r>
            <a:r>
              <a:rPr lang="fr-FR" sz="2000" dirty="0">
                <a:latin typeface="Palatino"/>
                <a:ea typeface="Palatino"/>
                <a:cs typeface="Palatino"/>
                <a:sym typeface="Palatino"/>
              </a:rPr>
              <a:t>MeV/c </a:t>
            </a:r>
            <a:endParaRPr sz="20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4" name="Shape 465"/>
          <p:cNvSpPr/>
          <p:nvPr/>
        </p:nvSpPr>
        <p:spPr>
          <a:xfrm>
            <a:off x="4850131" y="7155052"/>
            <a:ext cx="95781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18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PWBA</a:t>
            </a:r>
            <a:endParaRPr sz="1800" b="1" dirty="0">
              <a:solidFill>
                <a:srgbClr val="7030A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5" name="Accolade fermante 64"/>
          <p:cNvSpPr/>
          <p:nvPr/>
        </p:nvSpPr>
        <p:spPr>
          <a:xfrm rot="5400000">
            <a:off x="2722045" y="6556849"/>
            <a:ext cx="235738" cy="913565"/>
          </a:xfrm>
          <a:prstGeom prst="rightBrace">
            <a:avLst/>
          </a:prstGeom>
          <a:noFill/>
          <a:ln w="28575" cap="flat">
            <a:solidFill>
              <a:srgbClr val="7030A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7" name="Shape 465"/>
          <p:cNvSpPr/>
          <p:nvPr/>
        </p:nvSpPr>
        <p:spPr>
          <a:xfrm>
            <a:off x="3606217" y="6628463"/>
            <a:ext cx="67306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1800" dirty="0" err="1" smtClean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with</a:t>
            </a:r>
            <a:endParaRPr sz="1800" dirty="0">
              <a:solidFill>
                <a:schemeClr val="tx1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5" name="Shape 463"/>
          <p:cNvSpPr/>
          <p:nvPr/>
        </p:nvSpPr>
        <p:spPr>
          <a:xfrm>
            <a:off x="1708307" y="9250376"/>
            <a:ext cx="1121556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ELISE@FAIR </a:t>
            </a:r>
            <a:r>
              <a:rPr lang="fr-FR" sz="20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with</a:t>
            </a:r>
            <a:r>
              <a:rPr lang="fr-FR" sz="2000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10</a:t>
            </a:r>
            <a:r>
              <a:rPr lang="fr-FR" sz="2000" baseline="30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28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000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cm</a:t>
            </a:r>
            <a:r>
              <a:rPr lang="fr-FR" sz="2000" baseline="30000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-2</a:t>
            </a:r>
            <a:r>
              <a:rPr lang="fr-FR" sz="2000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s</a:t>
            </a:r>
            <a:r>
              <a:rPr lang="fr-FR" sz="2000" baseline="30000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-1</a:t>
            </a:r>
            <a:r>
              <a:rPr lang="fr-FR" sz="2000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000" dirty="0" err="1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luminosity</a:t>
            </a:r>
            <a:r>
              <a:rPr lang="fr-FR" sz="2000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in </a:t>
            </a:r>
            <a:r>
              <a:rPr lang="fr-FR" sz="20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next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decade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? ETIC@X </a:t>
            </a:r>
            <a:r>
              <a:rPr lang="fr-FR" sz="2000" dirty="0" err="1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w</a:t>
            </a:r>
            <a:r>
              <a:rPr lang="fr-FR" sz="20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ith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10</a:t>
            </a:r>
            <a:r>
              <a:rPr lang="fr-FR" sz="2000" baseline="30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30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cm</a:t>
            </a:r>
            <a:r>
              <a:rPr lang="fr-FR" sz="2000" baseline="30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-2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s</a:t>
            </a:r>
            <a:r>
              <a:rPr lang="fr-FR" sz="2000" baseline="30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-1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in 20YY? </a:t>
            </a:r>
            <a:endParaRPr sz="2000" dirty="0">
              <a:solidFill>
                <a:srgbClr val="7030A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6" name="Shape 463"/>
          <p:cNvSpPr/>
          <p:nvPr/>
        </p:nvSpPr>
        <p:spPr>
          <a:xfrm>
            <a:off x="1702245" y="8817313"/>
            <a:ext cx="1130255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2000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SCRIT@RIKEN </a:t>
            </a:r>
            <a:r>
              <a:rPr lang="fr-FR" sz="20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with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10</a:t>
            </a:r>
            <a:r>
              <a:rPr lang="fr-FR" sz="2000" baseline="30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27</a:t>
            </a:r>
            <a:r>
              <a:rPr lang="fr-FR" sz="20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000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cm</a:t>
            </a:r>
            <a:r>
              <a:rPr lang="fr-FR" sz="2000" baseline="30000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-2</a:t>
            </a:r>
            <a:r>
              <a:rPr lang="fr-FR" sz="2000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s</a:t>
            </a:r>
            <a:r>
              <a:rPr lang="fr-FR" sz="2000" baseline="30000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-1</a:t>
            </a:r>
            <a:r>
              <a:rPr lang="fr-FR" sz="2000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luminosity</a:t>
            </a:r>
            <a:endParaRPr sz="2000" dirty="0">
              <a:solidFill>
                <a:srgbClr val="7030A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7" name="Shape 465"/>
          <p:cNvSpPr/>
          <p:nvPr/>
        </p:nvSpPr>
        <p:spPr>
          <a:xfrm>
            <a:off x="2290018" y="7334048"/>
            <a:ext cx="226578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lvl="0" algn="l">
              <a:defRPr sz="1800"/>
            </a:pPr>
            <a:r>
              <a:rPr lang="fr-FR" sz="18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Nucleus </a:t>
            </a:r>
            <a:r>
              <a:rPr lang="fr-FR" sz="1800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form</a:t>
            </a:r>
            <a:r>
              <a:rPr lang="fr-FR" sz="1800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factor</a:t>
            </a:r>
            <a:endParaRPr sz="1800" dirty="0">
              <a:solidFill>
                <a:srgbClr val="7030A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 animBg="1"/>
      <p:bldP spid="465" grpId="0" animBg="1"/>
      <p:bldP spid="473" grpId="0" animBg="1"/>
      <p:bldP spid="51" grpId="0" animBg="1"/>
      <p:bldP spid="51" grpId="1" animBg="1"/>
      <p:bldP spid="52" grpId="0" animBg="1"/>
      <p:bldP spid="53" grpId="0" animBg="1"/>
      <p:bldP spid="54" grpId="0" animBg="1"/>
      <p:bldP spid="56" grpId="0" animBg="1"/>
      <p:bldP spid="59" grpId="0" animBg="1"/>
      <p:bldP spid="61" grpId="0" animBg="1"/>
      <p:bldP spid="5" grpId="0" animBg="1"/>
      <p:bldP spid="63" grpId="0" animBg="1"/>
      <p:bldP spid="64" grpId="0" animBg="1"/>
      <p:bldP spid="65" grpId="0" animBg="1"/>
      <p:bldP spid="67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60" name="Shape 460"/>
          <p:cNvSpPr/>
          <p:nvPr/>
        </p:nvSpPr>
        <p:spPr>
          <a:xfrm>
            <a:off x="444500" y="238138"/>
            <a:ext cx="12115800" cy="879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590C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009900"/>
                </a:solidFill>
              </a:rPr>
              <a:t>Motivation</a:t>
            </a:r>
            <a:r>
              <a:rPr lang="fr-FR" sz="3600" dirty="0" smtClean="0">
                <a:solidFill>
                  <a:srgbClr val="009900"/>
                </a:solidFill>
              </a:rPr>
              <a:t>s to </a:t>
            </a:r>
            <a:r>
              <a:rPr lang="fr-FR" sz="3600" dirty="0" err="1" smtClean="0">
                <a:solidFill>
                  <a:srgbClr val="009900"/>
                </a:solidFill>
              </a:rPr>
              <a:t>study</a:t>
            </a:r>
            <a:r>
              <a:rPr lang="fr-FR" sz="3600" dirty="0" smtClean="0">
                <a:solidFill>
                  <a:srgbClr val="009900"/>
                </a:solidFill>
              </a:rPr>
              <a:t> </a:t>
            </a:r>
            <a:r>
              <a:rPr lang="fr-FR" sz="3600" dirty="0" err="1" smtClean="0">
                <a:solidFill>
                  <a:srgbClr val="009900"/>
                </a:solidFill>
              </a:rPr>
              <a:t>potential</a:t>
            </a:r>
            <a:r>
              <a:rPr lang="fr-FR" sz="3600" dirty="0" smtClean="0">
                <a:solidFill>
                  <a:srgbClr val="009900"/>
                </a:solidFill>
              </a:rPr>
              <a:t> (semi-)</a:t>
            </a:r>
            <a:r>
              <a:rPr lang="fr-FR" sz="3600" dirty="0" err="1" smtClean="0">
                <a:solidFill>
                  <a:srgbClr val="009900"/>
                </a:solidFill>
              </a:rPr>
              <a:t>bubble</a:t>
            </a:r>
            <a:r>
              <a:rPr lang="fr-FR" sz="3600" dirty="0" smtClean="0">
                <a:solidFill>
                  <a:srgbClr val="009900"/>
                </a:solidFill>
              </a:rPr>
              <a:t> </a:t>
            </a:r>
            <a:r>
              <a:rPr lang="fr-FR" sz="3600" dirty="0" err="1" smtClean="0">
                <a:solidFill>
                  <a:srgbClr val="009900"/>
                </a:solidFill>
              </a:rPr>
              <a:t>nuclei</a:t>
            </a:r>
            <a:endParaRPr sz="3600" dirty="0">
              <a:solidFill>
                <a:srgbClr val="009900"/>
              </a:solidFill>
            </a:endParaRPr>
          </a:p>
        </p:txBody>
      </p:sp>
      <p:sp>
        <p:nvSpPr>
          <p:cNvPr id="461" name="Shape 461"/>
          <p:cNvSpPr/>
          <p:nvPr/>
        </p:nvSpPr>
        <p:spPr>
          <a:xfrm>
            <a:off x="303336" y="1629325"/>
            <a:ext cx="1239812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Unconventional depletion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(“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semi-</a:t>
            </a: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bubble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”) in the </a:t>
            </a:r>
            <a:r>
              <a:rPr sz="2200" dirty="0" err="1">
                <a:latin typeface="Palatino"/>
                <a:ea typeface="Palatino"/>
                <a:cs typeface="Palatino"/>
                <a:sym typeface="Palatino"/>
              </a:rPr>
              <a:t>centre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 of </a:t>
            </a:r>
            <a:r>
              <a:rPr sz="2200" dirty="0" err="1" smtClean="0">
                <a:latin typeface="Arial"/>
                <a:ea typeface="Arial"/>
                <a:cs typeface="Arial"/>
                <a:sym typeface="Arial"/>
              </a:rPr>
              <a:t>ρ</a:t>
            </a:r>
            <a:r>
              <a:rPr sz="2200" baseline="-5999" dirty="0" err="1" smtClean="0">
                <a:latin typeface="Palatino"/>
                <a:ea typeface="Palatino"/>
                <a:cs typeface="Palatino"/>
                <a:sym typeface="Palatino"/>
              </a:rPr>
              <a:t>ch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(r) </a:t>
            </a:r>
            <a:r>
              <a:rPr sz="2200" dirty="0" smtClean="0">
                <a:latin typeface="Palatino"/>
                <a:ea typeface="Palatino"/>
                <a:cs typeface="Palatino"/>
                <a:sym typeface="Palatino"/>
              </a:rPr>
              <a:t>conjectured </a:t>
            </a: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for certain nuclei</a:t>
            </a:r>
          </a:p>
        </p:txBody>
      </p:sp>
      <p:sp>
        <p:nvSpPr>
          <p:cNvPr id="462" name="Shape 462"/>
          <p:cNvSpPr/>
          <p:nvPr/>
        </p:nvSpPr>
        <p:spPr>
          <a:xfrm>
            <a:off x="303336" y="2209729"/>
            <a:ext cx="1239812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2200" b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/>
            </a:pPr>
            <a:r>
              <a:rPr sz="2200" b="1" dirty="0"/>
              <a:t>⦿ </a:t>
            </a:r>
            <a:r>
              <a:rPr lang="fr-FR" sz="2200" b="1" dirty="0" err="1" smtClean="0"/>
              <a:t>Qu</a:t>
            </a:r>
            <a:r>
              <a:rPr sz="2200" b="1" dirty="0" err="1" smtClean="0"/>
              <a:t>antum</a:t>
            </a:r>
            <a:r>
              <a:rPr sz="2200" b="1" dirty="0" smtClean="0"/>
              <a:t> </a:t>
            </a:r>
            <a:r>
              <a:rPr sz="2200" b="1" dirty="0"/>
              <a:t>mechanical </a:t>
            </a:r>
            <a:r>
              <a:rPr sz="2200" b="1" dirty="0" smtClean="0"/>
              <a:t>effect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finding</a:t>
            </a:r>
            <a:r>
              <a:rPr lang="fr-FR" sz="2200" b="1" dirty="0" smtClean="0"/>
              <a:t> intuitive </a:t>
            </a:r>
            <a:r>
              <a:rPr lang="fr-FR" sz="2200" b="1" dirty="0" err="1" smtClean="0"/>
              <a:t>explanation</a:t>
            </a:r>
            <a:r>
              <a:rPr lang="fr-FR" sz="2200" b="1" dirty="0" smtClean="0"/>
              <a:t> in simple </a:t>
            </a:r>
            <a:r>
              <a:rPr lang="fr-FR" sz="2200" b="1" dirty="0" err="1" smtClean="0"/>
              <a:t>mean-field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picture</a:t>
            </a:r>
            <a:r>
              <a:rPr lang="fr-FR" sz="2200" b="1" dirty="0" smtClean="0"/>
              <a:t> </a:t>
            </a:r>
            <a:endParaRPr sz="2200" b="1" dirty="0"/>
          </a:p>
        </p:txBody>
      </p:sp>
      <p:sp>
        <p:nvSpPr>
          <p:cNvPr id="463" name="Shape 463"/>
          <p:cNvSpPr/>
          <p:nvPr/>
        </p:nvSpPr>
        <p:spPr>
          <a:xfrm>
            <a:off x="537348" y="2617385"/>
            <a:ext cx="721388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>
                <a:latin typeface="Palatino"/>
                <a:ea typeface="Palatino"/>
                <a:cs typeface="Palatino"/>
                <a:sym typeface="Palatino"/>
              </a:rPr>
              <a:t>○ 𝓁 = 0 orbitals display radial distribution peaked at </a:t>
            </a:r>
            <a:r>
              <a:rPr sz="2200" i="1">
                <a:latin typeface="Palatino"/>
                <a:ea typeface="Palatino"/>
                <a:cs typeface="Palatino"/>
                <a:sym typeface="Palatino"/>
              </a:rPr>
              <a:t>r </a:t>
            </a:r>
            <a:r>
              <a:rPr sz="2200">
                <a:latin typeface="Palatino"/>
                <a:ea typeface="Palatino"/>
                <a:cs typeface="Palatino"/>
                <a:sym typeface="Palatino"/>
              </a:rPr>
              <a:t>= 0</a:t>
            </a:r>
          </a:p>
        </p:txBody>
      </p:sp>
      <p:sp>
        <p:nvSpPr>
          <p:cNvPr id="464" name="Shape 464"/>
          <p:cNvSpPr/>
          <p:nvPr/>
        </p:nvSpPr>
        <p:spPr>
          <a:xfrm>
            <a:off x="537348" y="3096525"/>
            <a:ext cx="1205291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>
                <a:latin typeface="Palatino"/>
                <a:ea typeface="Palatino"/>
                <a:cs typeface="Palatino"/>
                <a:sym typeface="Palatino"/>
              </a:rPr>
              <a:t>○ 𝓁 ≠ 0 orbitals are instead suppressed at small </a:t>
            </a:r>
            <a:r>
              <a:rPr sz="2200" i="1">
                <a:latin typeface="Palatino"/>
                <a:ea typeface="Palatino"/>
                <a:cs typeface="Palatino"/>
                <a:sym typeface="Palatino"/>
              </a:rPr>
              <a:t>r</a:t>
            </a:r>
          </a:p>
        </p:txBody>
      </p:sp>
      <p:sp>
        <p:nvSpPr>
          <p:cNvPr id="465" name="Shape 465"/>
          <p:cNvSpPr/>
          <p:nvPr/>
        </p:nvSpPr>
        <p:spPr>
          <a:xfrm>
            <a:off x="537348" y="3589056"/>
            <a:ext cx="1205291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>
                <a:latin typeface="Palatino"/>
                <a:ea typeface="Palatino"/>
                <a:cs typeface="Palatino"/>
                <a:sym typeface="Palatino"/>
              </a:rPr>
              <a:t>○ Vacancy of </a:t>
            </a:r>
            <a:r>
              <a:rPr sz="2200" i="1">
                <a:latin typeface="Palatino"/>
                <a:ea typeface="Palatino"/>
                <a:cs typeface="Palatino"/>
                <a:sym typeface="Palatino"/>
              </a:rPr>
              <a:t>s</a:t>
            </a:r>
            <a:r>
              <a:rPr sz="2200">
                <a:latin typeface="Palatino"/>
                <a:ea typeface="Palatino"/>
                <a:cs typeface="Palatino"/>
                <a:sym typeface="Palatino"/>
              </a:rPr>
              <a:t> states (𝓁 = 0) embedded in larger-𝓁 orbitals might cause central depletion </a:t>
            </a:r>
          </a:p>
        </p:txBody>
      </p:sp>
      <p:sp>
        <p:nvSpPr>
          <p:cNvPr id="466" name="Shape 466"/>
          <p:cNvSpPr/>
          <p:nvPr/>
        </p:nvSpPr>
        <p:spPr>
          <a:xfrm>
            <a:off x="303336" y="4284730"/>
            <a:ext cx="1023273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 b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b="0"/>
            </a:pPr>
            <a:r>
              <a:rPr sz="2200" b="1" dirty="0"/>
              <a:t>⦿ Conjectured </a:t>
            </a:r>
            <a:r>
              <a:rPr sz="2200" b="1" dirty="0" smtClean="0"/>
              <a:t>effect </a:t>
            </a:r>
            <a:r>
              <a:rPr sz="2200" b="1" dirty="0"/>
              <a:t>on spin-orbit </a:t>
            </a:r>
            <a:r>
              <a:rPr sz="2200" b="1" dirty="0" smtClean="0"/>
              <a:t>splitting</a:t>
            </a:r>
            <a:r>
              <a:rPr lang="fr-FR" sz="2200" b="1" dirty="0" smtClean="0"/>
              <a:t> in simple </a:t>
            </a:r>
            <a:r>
              <a:rPr lang="fr-FR" sz="2200" b="1" dirty="0" err="1" smtClean="0"/>
              <a:t>mean-field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picture</a:t>
            </a:r>
            <a:endParaRPr sz="2200" b="1" dirty="0"/>
          </a:p>
        </p:txBody>
      </p:sp>
      <p:sp>
        <p:nvSpPr>
          <p:cNvPr id="467" name="Shape 467"/>
          <p:cNvSpPr/>
          <p:nvPr/>
        </p:nvSpPr>
        <p:spPr>
          <a:xfrm>
            <a:off x="564645" y="4843105"/>
            <a:ext cx="472509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 dirty="0"/>
              <a:t>○ Non-zero derivative </a:t>
            </a:r>
            <a:r>
              <a:rPr lang="fr-FR" sz="2200" dirty="0" smtClean="0"/>
              <a:t>in </a:t>
            </a:r>
            <a:r>
              <a:rPr sz="2200" dirty="0" smtClean="0"/>
              <a:t>the </a:t>
            </a:r>
            <a:r>
              <a:rPr sz="2200" dirty="0"/>
              <a:t>interior</a:t>
            </a:r>
          </a:p>
        </p:txBody>
      </p:sp>
      <p:sp>
        <p:nvSpPr>
          <p:cNvPr id="468" name="Shape 468"/>
          <p:cNvSpPr/>
          <p:nvPr/>
        </p:nvSpPr>
        <p:spPr>
          <a:xfrm>
            <a:off x="537348" y="5721633"/>
            <a:ext cx="716774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 dirty="0"/>
              <a:t>○ </a:t>
            </a:r>
            <a:r>
              <a:rPr lang="fr-FR" sz="2200" dirty="0" smtClean="0"/>
              <a:t>One-body s</a:t>
            </a:r>
            <a:r>
              <a:rPr sz="2200" dirty="0" smtClean="0"/>
              <a:t>pin-orbit </a:t>
            </a:r>
            <a:r>
              <a:rPr sz="2200" dirty="0"/>
              <a:t>potential of “non-natural” sign</a:t>
            </a:r>
          </a:p>
        </p:txBody>
      </p:sp>
      <p:sp>
        <p:nvSpPr>
          <p:cNvPr id="469" name="Shape 469"/>
          <p:cNvSpPr/>
          <p:nvPr/>
        </p:nvSpPr>
        <p:spPr>
          <a:xfrm>
            <a:off x="537348" y="6465016"/>
            <a:ext cx="790560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 dirty="0"/>
              <a:t>○ Reduction of (energy) splitting of low-𝓁 spin-orbit partners</a:t>
            </a:r>
          </a:p>
        </p:txBody>
      </p:sp>
      <p:sp>
        <p:nvSpPr>
          <p:cNvPr id="470" name="Shape 470"/>
          <p:cNvSpPr/>
          <p:nvPr/>
        </p:nvSpPr>
        <p:spPr>
          <a:xfrm rot="5400000">
            <a:off x="2394969" y="5247375"/>
            <a:ext cx="304801" cy="368301"/>
          </a:xfrm>
          <a:prstGeom prst="rightArrow">
            <a:avLst>
              <a:gd name="adj1" fmla="val 50645"/>
              <a:gd name="adj2" fmla="val 55615"/>
            </a:avLst>
          </a:prstGeom>
          <a:solidFill>
            <a:srgbClr val="009400">
              <a:alpha val="2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471" name="Shape 471"/>
          <p:cNvSpPr/>
          <p:nvPr/>
        </p:nvSpPr>
        <p:spPr>
          <a:xfrm rot="5400000">
            <a:off x="2394969" y="6113539"/>
            <a:ext cx="304801" cy="368301"/>
          </a:xfrm>
          <a:prstGeom prst="rightArrow">
            <a:avLst>
              <a:gd name="adj1" fmla="val 50645"/>
              <a:gd name="adj2" fmla="val 55615"/>
            </a:avLst>
          </a:prstGeom>
          <a:solidFill>
            <a:srgbClr val="009400">
              <a:alpha val="2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472" name="Shape 472"/>
          <p:cNvSpPr/>
          <p:nvPr/>
        </p:nvSpPr>
        <p:spPr>
          <a:xfrm>
            <a:off x="303336" y="7258049"/>
            <a:ext cx="1239812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sz="2200" dirty="0"/>
              <a:t>⦿ </a:t>
            </a:r>
            <a:r>
              <a:rPr lang="fr-FR" sz="2200" dirty="0" err="1" smtClean="0"/>
              <a:t>Marked</a:t>
            </a:r>
            <a:r>
              <a:rPr lang="fr-FR" sz="2200" dirty="0" smtClean="0"/>
              <a:t> b</a:t>
            </a:r>
            <a:r>
              <a:rPr sz="2200" dirty="0" err="1" smtClean="0"/>
              <a:t>ubbles</a:t>
            </a:r>
            <a:r>
              <a:rPr sz="2200" dirty="0" smtClean="0"/>
              <a:t> </a:t>
            </a:r>
            <a:r>
              <a:rPr sz="2200" dirty="0"/>
              <a:t>predicted for </a:t>
            </a:r>
            <a:r>
              <a:rPr lang="fr-FR" sz="2200" dirty="0" smtClean="0"/>
              <a:t>super-/</a:t>
            </a:r>
            <a:r>
              <a:rPr sz="2200" dirty="0" smtClean="0"/>
              <a:t>hyper-heavy </a:t>
            </a:r>
            <a:r>
              <a:rPr sz="2200" dirty="0"/>
              <a:t>nuclei</a:t>
            </a:r>
          </a:p>
        </p:txBody>
      </p:sp>
      <p:sp>
        <p:nvSpPr>
          <p:cNvPr id="473" name="Shape 473"/>
          <p:cNvSpPr/>
          <p:nvPr/>
        </p:nvSpPr>
        <p:spPr>
          <a:xfrm>
            <a:off x="289688" y="7874811"/>
            <a:ext cx="1239812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dirty="0">
                <a:latin typeface="Palatino"/>
                <a:ea typeface="Palatino"/>
                <a:cs typeface="Palatino"/>
                <a:sym typeface="Palatino"/>
              </a:rPr>
              <a:t>⦿ In light/medium-mass nuclei </a:t>
            </a:r>
            <a:r>
              <a:rPr lang="fr-FR" sz="2200" dirty="0" err="1" smtClean="0">
                <a:latin typeface="Palatino"/>
                <a:ea typeface="Palatino"/>
                <a:cs typeface="Palatino"/>
                <a:sym typeface="Palatino"/>
              </a:rPr>
              <a:t>most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2200" b="1" dirty="0" smtClean="0">
                <a:latin typeface="Palatino"/>
                <a:ea typeface="Palatino"/>
                <a:cs typeface="Palatino"/>
                <a:sym typeface="Palatino"/>
              </a:rPr>
              <a:t>promising </a:t>
            </a: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candidate is </a:t>
            </a:r>
            <a:r>
              <a:rPr sz="2200" b="1" baseline="31999" dirty="0">
                <a:latin typeface="Palatino"/>
                <a:ea typeface="Palatino"/>
                <a:cs typeface="Palatino"/>
                <a:sym typeface="Palatino"/>
              </a:rPr>
              <a:t>34</a:t>
            </a: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Si</a:t>
            </a:r>
          </a:p>
        </p:txBody>
      </p:sp>
      <p:sp>
        <p:nvSpPr>
          <p:cNvPr id="474" name="Shape 474"/>
          <p:cNvSpPr/>
          <p:nvPr/>
        </p:nvSpPr>
        <p:spPr>
          <a:xfrm>
            <a:off x="7740105" y="7265672"/>
            <a:ext cx="4736874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[</a:t>
            </a:r>
            <a:r>
              <a:rPr sz="1700" dirty="0" err="1">
                <a:latin typeface="Palatino"/>
                <a:ea typeface="Palatino"/>
                <a:cs typeface="Palatino"/>
                <a:sym typeface="Palatino"/>
              </a:rPr>
              <a:t>Dechargé</a:t>
            </a: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1700" i="1" dirty="0">
                <a:latin typeface="Palatino"/>
                <a:ea typeface="Palatino"/>
                <a:cs typeface="Palatino"/>
                <a:sym typeface="Palatino"/>
              </a:rPr>
              <a:t>et al.</a:t>
            </a: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1700" dirty="0" smtClean="0">
                <a:latin typeface="Palatino"/>
                <a:ea typeface="Palatino"/>
                <a:cs typeface="Palatino"/>
                <a:sym typeface="Palatino"/>
              </a:rPr>
              <a:t>2003</a:t>
            </a:r>
            <a:r>
              <a:rPr lang="fr-FR" sz="1700" dirty="0" smtClean="0">
                <a:latin typeface="Palatino"/>
                <a:ea typeface="Palatino"/>
                <a:cs typeface="Palatino"/>
                <a:sym typeface="Palatino"/>
              </a:rPr>
              <a:t>, Bender &amp; </a:t>
            </a:r>
            <a:r>
              <a:rPr lang="fr-FR" sz="1700" dirty="0" err="1" smtClean="0">
                <a:latin typeface="Palatino"/>
                <a:ea typeface="Palatino"/>
                <a:cs typeface="Palatino"/>
                <a:sym typeface="Palatino"/>
              </a:rPr>
              <a:t>Heenen</a:t>
            </a:r>
            <a:r>
              <a:rPr lang="fr-FR" sz="1700" dirty="0" smtClean="0">
                <a:latin typeface="Palatino"/>
                <a:ea typeface="Palatino"/>
                <a:cs typeface="Palatino"/>
                <a:sym typeface="Palatino"/>
              </a:rPr>
              <a:t> 2013</a:t>
            </a:r>
            <a:r>
              <a:rPr sz="1700" dirty="0" smtClean="0">
                <a:latin typeface="Palatino"/>
                <a:ea typeface="Palatino"/>
                <a:cs typeface="Palatino"/>
                <a:sym typeface="Palatino"/>
              </a:rPr>
              <a:t>]</a:t>
            </a:r>
            <a:endParaRPr sz="17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8587622" y="7842264"/>
            <a:ext cx="4201853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[Todd-</a:t>
            </a:r>
            <a:r>
              <a:rPr sz="1700" dirty="0" err="1">
                <a:latin typeface="Palatino"/>
                <a:ea typeface="Palatino"/>
                <a:cs typeface="Palatino"/>
                <a:sym typeface="Palatino"/>
              </a:rPr>
              <a:t>Rutel</a:t>
            </a: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1700" i="1" dirty="0">
                <a:latin typeface="Palatino"/>
                <a:ea typeface="Palatino"/>
                <a:cs typeface="Palatino"/>
                <a:sym typeface="Palatino"/>
              </a:rPr>
              <a:t>et al.</a:t>
            </a: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 2004, Khan </a:t>
            </a:r>
            <a:r>
              <a:rPr sz="1700" i="1" dirty="0">
                <a:latin typeface="Palatino"/>
                <a:ea typeface="Palatino"/>
                <a:cs typeface="Palatino"/>
                <a:sym typeface="Palatino"/>
              </a:rPr>
              <a:t>et al.</a:t>
            </a: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 2008, …]</a:t>
            </a:r>
          </a:p>
        </p:txBody>
      </p:sp>
      <p:sp>
        <p:nvSpPr>
          <p:cNvPr id="476" name="Shape 476"/>
          <p:cNvSpPr/>
          <p:nvPr/>
        </p:nvSpPr>
        <p:spPr>
          <a:xfrm>
            <a:off x="3982226" y="9453667"/>
            <a:ext cx="1271548" cy="1"/>
          </a:xfrm>
          <a:prstGeom prst="line">
            <a:avLst/>
          </a:prstGeom>
          <a:ln w="25400">
            <a:solidFill>
              <a:srgbClr val="0433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477" name="Shape 477"/>
          <p:cNvSpPr/>
          <p:nvPr/>
        </p:nvSpPr>
        <p:spPr>
          <a:xfrm>
            <a:off x="3982226" y="9025511"/>
            <a:ext cx="1271548" cy="1"/>
          </a:xfrm>
          <a:prstGeom prst="line">
            <a:avLst/>
          </a:prstGeom>
          <a:ln w="25400">
            <a:solidFill>
              <a:srgbClr val="0095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478" name="Shape 478"/>
          <p:cNvSpPr/>
          <p:nvPr/>
        </p:nvSpPr>
        <p:spPr>
          <a:xfrm>
            <a:off x="3982226" y="8611003"/>
            <a:ext cx="1271548" cy="1"/>
          </a:xfrm>
          <a:prstGeom prst="line">
            <a:avLst/>
          </a:prstGeom>
          <a:ln w="25400">
            <a:solidFill>
              <a:srgbClr val="94219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4433849" y="8949311"/>
            <a:ext cx="152401" cy="152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9500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480" name="Shape 480"/>
          <p:cNvSpPr/>
          <p:nvPr/>
        </p:nvSpPr>
        <p:spPr>
          <a:xfrm>
            <a:off x="4649749" y="8949311"/>
            <a:ext cx="152401" cy="152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9500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481" name="Shape 481"/>
          <p:cNvSpPr/>
          <p:nvPr/>
        </p:nvSpPr>
        <p:spPr>
          <a:xfrm>
            <a:off x="4004315" y="9377467"/>
            <a:ext cx="152401" cy="152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433FF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482" name="Shape 482"/>
          <p:cNvSpPr/>
          <p:nvPr/>
        </p:nvSpPr>
        <p:spPr>
          <a:xfrm>
            <a:off x="4220215" y="9377467"/>
            <a:ext cx="152401" cy="152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433FF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483" name="Shape 483"/>
          <p:cNvSpPr/>
          <p:nvPr/>
        </p:nvSpPr>
        <p:spPr>
          <a:xfrm>
            <a:off x="4436115" y="9377467"/>
            <a:ext cx="152401" cy="152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433FF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484" name="Shape 484"/>
          <p:cNvSpPr/>
          <p:nvPr/>
        </p:nvSpPr>
        <p:spPr>
          <a:xfrm>
            <a:off x="4647483" y="9377467"/>
            <a:ext cx="152401" cy="152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433FF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485" name="Shape 485"/>
          <p:cNvSpPr/>
          <p:nvPr/>
        </p:nvSpPr>
        <p:spPr>
          <a:xfrm>
            <a:off x="4863383" y="9377467"/>
            <a:ext cx="152401" cy="152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433FF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486" name="Shape 486"/>
          <p:cNvSpPr/>
          <p:nvPr/>
        </p:nvSpPr>
        <p:spPr>
          <a:xfrm>
            <a:off x="5079283" y="9377467"/>
            <a:ext cx="152401" cy="152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433FF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487" name="Shape 487"/>
          <p:cNvSpPr/>
          <p:nvPr/>
        </p:nvSpPr>
        <p:spPr>
          <a:xfrm>
            <a:off x="6755450" y="9453667"/>
            <a:ext cx="1271548" cy="1"/>
          </a:xfrm>
          <a:prstGeom prst="line">
            <a:avLst/>
          </a:prstGeom>
          <a:ln w="25400">
            <a:solidFill>
              <a:srgbClr val="0433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488" name="Shape 488"/>
          <p:cNvSpPr/>
          <p:nvPr/>
        </p:nvSpPr>
        <p:spPr>
          <a:xfrm>
            <a:off x="6755450" y="9025511"/>
            <a:ext cx="1271548" cy="1"/>
          </a:xfrm>
          <a:prstGeom prst="line">
            <a:avLst/>
          </a:prstGeom>
          <a:ln w="25400">
            <a:solidFill>
              <a:srgbClr val="0095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489" name="Shape 489"/>
          <p:cNvSpPr/>
          <p:nvPr/>
        </p:nvSpPr>
        <p:spPr>
          <a:xfrm>
            <a:off x="6755450" y="8597355"/>
            <a:ext cx="1271548" cy="1"/>
          </a:xfrm>
          <a:prstGeom prst="line">
            <a:avLst/>
          </a:prstGeom>
          <a:ln w="25400">
            <a:solidFill>
              <a:srgbClr val="94219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490" name="Shape 490"/>
          <p:cNvSpPr/>
          <p:nvPr/>
        </p:nvSpPr>
        <p:spPr>
          <a:xfrm>
            <a:off x="6777539" y="9377467"/>
            <a:ext cx="152401" cy="152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433FF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491" name="Shape 491"/>
          <p:cNvSpPr/>
          <p:nvPr/>
        </p:nvSpPr>
        <p:spPr>
          <a:xfrm>
            <a:off x="6993439" y="9377467"/>
            <a:ext cx="152401" cy="152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433FF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492" name="Shape 492"/>
          <p:cNvSpPr/>
          <p:nvPr/>
        </p:nvSpPr>
        <p:spPr>
          <a:xfrm>
            <a:off x="7209339" y="9377467"/>
            <a:ext cx="152401" cy="152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433FF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493" name="Shape 493"/>
          <p:cNvSpPr/>
          <p:nvPr/>
        </p:nvSpPr>
        <p:spPr>
          <a:xfrm>
            <a:off x="7420708" y="9377467"/>
            <a:ext cx="152401" cy="152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433FF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494" name="Shape 494"/>
          <p:cNvSpPr/>
          <p:nvPr/>
        </p:nvSpPr>
        <p:spPr>
          <a:xfrm>
            <a:off x="7636608" y="9377467"/>
            <a:ext cx="152401" cy="152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433FF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495" name="Shape 495"/>
          <p:cNvSpPr/>
          <p:nvPr/>
        </p:nvSpPr>
        <p:spPr>
          <a:xfrm>
            <a:off x="7852508" y="9377467"/>
            <a:ext cx="152401" cy="152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433FF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496" name="Shape 496"/>
          <p:cNvSpPr/>
          <p:nvPr/>
        </p:nvSpPr>
        <p:spPr>
          <a:xfrm>
            <a:off x="8296009" y="8974570"/>
            <a:ext cx="577081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200" b="1" baseline="31999" dirty="0">
                <a:latin typeface="Palatino"/>
                <a:ea typeface="Palatino"/>
                <a:cs typeface="Palatino"/>
                <a:sym typeface="Palatino"/>
              </a:rPr>
              <a:t>34</a:t>
            </a: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Si</a:t>
            </a:r>
          </a:p>
        </p:txBody>
      </p:sp>
      <p:sp>
        <p:nvSpPr>
          <p:cNvPr id="497" name="Shape 497"/>
          <p:cNvSpPr/>
          <p:nvPr/>
        </p:nvSpPr>
        <p:spPr>
          <a:xfrm>
            <a:off x="3265990" y="8974570"/>
            <a:ext cx="498534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200" b="1" baseline="31999" dirty="0">
                <a:latin typeface="Palatino"/>
                <a:ea typeface="Palatino"/>
                <a:cs typeface="Palatino"/>
                <a:sym typeface="Palatino"/>
              </a:rPr>
              <a:t>36</a:t>
            </a: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S</a:t>
            </a:r>
          </a:p>
        </p:txBody>
      </p:sp>
      <p:sp>
        <p:nvSpPr>
          <p:cNvPr id="498" name="Shape 498"/>
          <p:cNvSpPr/>
          <p:nvPr/>
        </p:nvSpPr>
        <p:spPr>
          <a:xfrm>
            <a:off x="5698911" y="9221047"/>
            <a:ext cx="678071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fr-FR" sz="2200" dirty="0" smtClean="0">
                <a:solidFill>
                  <a:srgbClr val="0433FF"/>
                </a:solidFill>
                <a:latin typeface="Palatino"/>
                <a:ea typeface="Palatino"/>
                <a:cs typeface="Palatino"/>
                <a:sym typeface="Palatino"/>
              </a:rPr>
              <a:t>0</a:t>
            </a:r>
            <a:r>
              <a:rPr sz="2200" dirty="0" smtClean="0">
                <a:solidFill>
                  <a:srgbClr val="0433FF"/>
                </a:solidFill>
                <a:latin typeface="Palatino"/>
                <a:ea typeface="Palatino"/>
                <a:cs typeface="Palatino"/>
                <a:sym typeface="Palatino"/>
              </a:rPr>
              <a:t>d</a:t>
            </a:r>
            <a:r>
              <a:rPr sz="2200" baseline="-5999" dirty="0" smtClean="0">
                <a:solidFill>
                  <a:srgbClr val="0433FF"/>
                </a:solidFill>
                <a:latin typeface="Palatino"/>
                <a:ea typeface="Palatino"/>
                <a:cs typeface="Palatino"/>
                <a:sym typeface="Palatino"/>
              </a:rPr>
              <a:t>5/2</a:t>
            </a:r>
            <a:endParaRPr sz="2200" baseline="-5999" dirty="0">
              <a:solidFill>
                <a:srgbClr val="0433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5711389" y="8766838"/>
            <a:ext cx="662041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fr-FR" sz="2200" dirty="0" smtClean="0">
                <a:solidFill>
                  <a:srgbClr val="009300"/>
                </a:solidFill>
                <a:latin typeface="Palatino"/>
                <a:ea typeface="Palatino"/>
                <a:cs typeface="Palatino"/>
                <a:sym typeface="Palatino"/>
              </a:rPr>
              <a:t>1</a:t>
            </a:r>
            <a:r>
              <a:rPr sz="2200" dirty="0" smtClean="0">
                <a:solidFill>
                  <a:srgbClr val="009300"/>
                </a:solidFill>
                <a:latin typeface="Palatino"/>
                <a:ea typeface="Palatino"/>
                <a:cs typeface="Palatino"/>
                <a:sym typeface="Palatino"/>
              </a:rPr>
              <a:t>s</a:t>
            </a:r>
            <a:r>
              <a:rPr sz="2200" baseline="-5999" dirty="0" smtClean="0">
                <a:solidFill>
                  <a:srgbClr val="009300"/>
                </a:solidFill>
                <a:latin typeface="Palatino"/>
                <a:ea typeface="Palatino"/>
                <a:cs typeface="Palatino"/>
                <a:sym typeface="Palatino"/>
              </a:rPr>
              <a:t>1/2</a:t>
            </a:r>
            <a:endParaRPr sz="2200" baseline="-5999" dirty="0">
              <a:solidFill>
                <a:srgbClr val="0093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5685263" y="8337328"/>
            <a:ext cx="678071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fr-FR" sz="2200" dirty="0" smtClean="0">
                <a:solidFill>
                  <a:srgbClr val="942192"/>
                </a:solidFill>
                <a:latin typeface="Palatino"/>
                <a:ea typeface="Palatino"/>
                <a:cs typeface="Palatino"/>
                <a:sym typeface="Palatino"/>
              </a:rPr>
              <a:t>0</a:t>
            </a:r>
            <a:r>
              <a:rPr sz="2200" dirty="0" smtClean="0">
                <a:solidFill>
                  <a:srgbClr val="942192"/>
                </a:solidFill>
                <a:latin typeface="Palatino"/>
                <a:ea typeface="Palatino"/>
                <a:cs typeface="Palatino"/>
                <a:sym typeface="Palatino"/>
              </a:rPr>
              <a:t>d</a:t>
            </a:r>
            <a:r>
              <a:rPr sz="2200" baseline="-5999" dirty="0" smtClean="0">
                <a:solidFill>
                  <a:srgbClr val="942192"/>
                </a:solidFill>
                <a:latin typeface="Palatino"/>
                <a:ea typeface="Palatino"/>
                <a:cs typeface="Palatino"/>
                <a:sym typeface="Palatino"/>
              </a:rPr>
              <a:t>3/2</a:t>
            </a:r>
            <a:endParaRPr sz="2200" baseline="-5999" dirty="0">
              <a:solidFill>
                <a:srgbClr val="942192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9435457" y="6950530"/>
            <a:ext cx="2793330" cy="1"/>
          </a:xfrm>
          <a:prstGeom prst="line">
            <a:avLst/>
          </a:prstGeom>
          <a:ln w="1905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502" name="Shape 502"/>
          <p:cNvSpPr/>
          <p:nvPr/>
        </p:nvSpPr>
        <p:spPr>
          <a:xfrm flipV="1">
            <a:off x="9562458" y="5488007"/>
            <a:ext cx="1" cy="1644116"/>
          </a:xfrm>
          <a:prstGeom prst="line">
            <a:avLst/>
          </a:prstGeom>
          <a:ln w="1905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503" name="Shape 503"/>
          <p:cNvSpPr/>
          <p:nvPr/>
        </p:nvSpPr>
        <p:spPr>
          <a:xfrm>
            <a:off x="8749545" y="5464683"/>
            <a:ext cx="740587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fr-FR" sz="2200" dirty="0">
                <a:latin typeface="Symbol" panose="05050102010706020507" pitchFamily="18" charset="2"/>
                <a:ea typeface="Palatino"/>
                <a:cs typeface="Arial"/>
                <a:sym typeface="Arial"/>
              </a:rPr>
              <a:t>r</a:t>
            </a:r>
            <a:r>
              <a:rPr sz="2200" baseline="-5999" dirty="0" err="1" smtClean="0">
                <a:latin typeface="Palatino"/>
                <a:ea typeface="Palatino"/>
                <a:cs typeface="Palatino"/>
                <a:sym typeface="Palatino"/>
              </a:rPr>
              <a:t>ch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(r)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12367359" y="6679314"/>
            <a:ext cx="22303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i="0"/>
            </a:pPr>
            <a:r>
              <a:rPr sz="2200" i="1" dirty="0"/>
              <a:t>r</a:t>
            </a:r>
          </a:p>
        </p:txBody>
      </p:sp>
      <p:sp>
        <p:nvSpPr>
          <p:cNvPr id="505" name="Shape 505"/>
          <p:cNvSpPr/>
          <p:nvPr/>
        </p:nvSpPr>
        <p:spPr>
          <a:xfrm>
            <a:off x="9579045" y="5723627"/>
            <a:ext cx="2404716" cy="1218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45" extrusionOk="0">
                <a:moveTo>
                  <a:pt x="0" y="5484"/>
                </a:moveTo>
                <a:cubicBezTo>
                  <a:pt x="664" y="5025"/>
                  <a:pt x="1294" y="4395"/>
                  <a:pt x="1873" y="3612"/>
                </a:cubicBezTo>
                <a:cubicBezTo>
                  <a:pt x="3032" y="2041"/>
                  <a:pt x="4104" y="-183"/>
                  <a:pt x="5526" y="12"/>
                </a:cubicBezTo>
                <a:cubicBezTo>
                  <a:pt x="8048" y="359"/>
                  <a:pt x="8514" y="6418"/>
                  <a:pt x="9424" y="11061"/>
                </a:cubicBezTo>
                <a:cubicBezTo>
                  <a:pt x="10362" y="15845"/>
                  <a:pt x="12392" y="19208"/>
                  <a:pt x="14790" y="20407"/>
                </a:cubicBezTo>
                <a:cubicBezTo>
                  <a:pt x="15618" y="20725"/>
                  <a:pt x="16453" y="20963"/>
                  <a:pt x="17293" y="21120"/>
                </a:cubicBezTo>
                <a:cubicBezTo>
                  <a:pt x="18725" y="21387"/>
                  <a:pt x="20166" y="21417"/>
                  <a:pt x="21600" y="21210"/>
                </a:cubicBezTo>
              </a:path>
            </a:pathLst>
          </a:custGeom>
          <a:ln w="127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769" y="4683815"/>
            <a:ext cx="4389251" cy="623537"/>
          </a:xfrm>
          <a:prstGeom prst="rect">
            <a:avLst/>
          </a:prstGeom>
        </p:spPr>
      </p:pic>
      <p:sp>
        <p:nvSpPr>
          <p:cNvPr id="3" name="Flèche courbée vers le bas 2"/>
          <p:cNvSpPr/>
          <p:nvPr/>
        </p:nvSpPr>
        <p:spPr>
          <a:xfrm rot="20512825">
            <a:off x="9580111" y="4944113"/>
            <a:ext cx="1807530" cy="516743"/>
          </a:xfrm>
          <a:prstGeom prst="curvedDownArrow">
            <a:avLst/>
          </a:prstGeom>
          <a:solidFill>
            <a:srgbClr val="009900"/>
          </a:solidFill>
          <a:ln w="12700" cap="flat">
            <a:solidFill>
              <a:srgbClr val="0099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1" name="Shape 520"/>
          <p:cNvSpPr/>
          <p:nvPr/>
        </p:nvSpPr>
        <p:spPr>
          <a:xfrm>
            <a:off x="10325781" y="5234756"/>
            <a:ext cx="270586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i="0"/>
            </a:pPr>
            <a:r>
              <a:rPr lang="fr-FR" sz="1800" b="1" i="0" dirty="0" smtClean="0">
                <a:solidFill>
                  <a:srgbClr val="009900"/>
                </a:solidFill>
              </a:rPr>
              <a:t>2 proton </a:t>
            </a:r>
            <a:r>
              <a:rPr lang="fr-FR" sz="1800" b="1" i="0" dirty="0" err="1" smtClean="0">
                <a:solidFill>
                  <a:srgbClr val="009900"/>
                </a:solidFill>
              </a:rPr>
              <a:t>less</a:t>
            </a:r>
            <a:r>
              <a:rPr lang="fr-FR" sz="1800" b="1" i="0" dirty="0" smtClean="0">
                <a:solidFill>
                  <a:srgbClr val="009900"/>
                </a:solidFill>
              </a:rPr>
              <a:t> « in 1s</a:t>
            </a:r>
            <a:r>
              <a:rPr lang="fr-FR" sz="1800" b="1" i="0" baseline="-25000" dirty="0" smtClean="0">
                <a:solidFill>
                  <a:srgbClr val="009900"/>
                </a:solidFill>
              </a:rPr>
              <a:t>1/2 </a:t>
            </a:r>
            <a:r>
              <a:rPr lang="fr-FR" sz="1800" b="1" i="0" dirty="0" smtClean="0">
                <a:solidFill>
                  <a:srgbClr val="009900"/>
                </a:solidFill>
              </a:rPr>
              <a:t>»</a:t>
            </a:r>
            <a:endParaRPr sz="1800" b="1" i="0" dirty="0">
              <a:solidFill>
                <a:srgbClr val="009900"/>
              </a:solidFill>
            </a:endParaRPr>
          </a:p>
        </p:txBody>
      </p:sp>
      <p:sp>
        <p:nvSpPr>
          <p:cNvPr id="52" name="Shape 520"/>
          <p:cNvSpPr/>
          <p:nvPr/>
        </p:nvSpPr>
        <p:spPr>
          <a:xfrm>
            <a:off x="10312133" y="4431461"/>
            <a:ext cx="180177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 i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 i="0"/>
            </a:pPr>
            <a:r>
              <a:rPr lang="fr-FR" sz="1800" b="1" i="0" dirty="0" err="1" smtClean="0">
                <a:solidFill>
                  <a:srgbClr val="009900"/>
                </a:solidFill>
              </a:rPr>
              <a:t>From</a:t>
            </a:r>
            <a:r>
              <a:rPr lang="fr-FR" sz="1800" b="1" i="0" dirty="0" smtClean="0">
                <a:solidFill>
                  <a:srgbClr val="009900"/>
                </a:solidFill>
              </a:rPr>
              <a:t> </a:t>
            </a:r>
            <a:r>
              <a:rPr lang="fr-FR" sz="1800" b="1" i="0" baseline="30000" dirty="0" smtClean="0">
                <a:solidFill>
                  <a:srgbClr val="009900"/>
                </a:solidFill>
              </a:rPr>
              <a:t>36</a:t>
            </a:r>
            <a:r>
              <a:rPr lang="fr-FR" sz="1800" b="1" i="0" dirty="0" smtClean="0">
                <a:solidFill>
                  <a:srgbClr val="009900"/>
                </a:solidFill>
              </a:rPr>
              <a:t>S to </a:t>
            </a:r>
            <a:r>
              <a:rPr lang="fr-FR" sz="1800" b="1" i="0" baseline="30000" dirty="0" smtClean="0">
                <a:solidFill>
                  <a:srgbClr val="009900"/>
                </a:solidFill>
              </a:rPr>
              <a:t>34</a:t>
            </a:r>
            <a:r>
              <a:rPr lang="fr-FR" sz="1800" b="1" i="0" dirty="0" smtClean="0">
                <a:solidFill>
                  <a:srgbClr val="009900"/>
                </a:solidFill>
              </a:rPr>
              <a:t>Si</a:t>
            </a:r>
            <a:endParaRPr sz="1800" b="1" i="0" baseline="-25000" dirty="0">
              <a:solidFill>
                <a:srgbClr val="009900"/>
              </a:solidFill>
            </a:endParaRPr>
          </a:p>
        </p:txBody>
      </p:sp>
      <p:sp>
        <p:nvSpPr>
          <p:cNvPr id="53" name="Shape 496"/>
          <p:cNvSpPr/>
          <p:nvPr/>
        </p:nvSpPr>
        <p:spPr>
          <a:xfrm>
            <a:off x="9879301" y="8590597"/>
            <a:ext cx="2447786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E</a:t>
            </a:r>
            <a:r>
              <a:rPr lang="fr-FR" sz="2200" baseline="-25000" dirty="0" smtClean="0">
                <a:latin typeface="Palatino"/>
                <a:ea typeface="Palatino"/>
                <a:cs typeface="Palatino"/>
                <a:sym typeface="Palatino"/>
              </a:rPr>
              <a:t>2+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 (</a:t>
            </a:r>
            <a:r>
              <a:rPr lang="fr-FR" sz="2200" baseline="30000" dirty="0" smtClean="0">
                <a:latin typeface="Palatino"/>
                <a:ea typeface="Palatino"/>
                <a:cs typeface="Palatino"/>
                <a:sym typeface="Palatino"/>
              </a:rPr>
              <a:t>34</a:t>
            </a:r>
            <a:r>
              <a:rPr lang="fr-FR" sz="2200" dirty="0" smtClean="0">
                <a:latin typeface="Palatino"/>
                <a:ea typeface="Palatino"/>
                <a:cs typeface="Palatino"/>
                <a:sym typeface="Palatino"/>
              </a:rPr>
              <a:t>Si)= 3.3MeV</a:t>
            </a:r>
            <a:endParaRPr sz="22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4" name="Shape 475"/>
          <p:cNvSpPr/>
          <p:nvPr/>
        </p:nvSpPr>
        <p:spPr>
          <a:xfrm>
            <a:off x="9883661" y="9033232"/>
            <a:ext cx="2148024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700" dirty="0" smtClean="0">
                <a:latin typeface="Palatino"/>
                <a:ea typeface="Palatino"/>
                <a:cs typeface="Palatino"/>
                <a:sym typeface="Palatino"/>
              </a:rPr>
              <a:t>[</a:t>
            </a:r>
            <a:r>
              <a:rPr lang="fr-FR" sz="1700" dirty="0" err="1" smtClean="0">
                <a:latin typeface="Palatino"/>
                <a:ea typeface="Palatino"/>
                <a:cs typeface="Palatino"/>
                <a:sym typeface="Palatino"/>
              </a:rPr>
              <a:t>Ibbotson</a:t>
            </a:r>
            <a:r>
              <a:rPr sz="1700" dirty="0" smtClean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1700" i="1" dirty="0">
                <a:latin typeface="Palatino"/>
                <a:ea typeface="Palatino"/>
                <a:cs typeface="Palatino"/>
                <a:sym typeface="Palatino"/>
              </a:rPr>
              <a:t>et al.</a:t>
            </a:r>
            <a:r>
              <a:rPr sz="1700" dirty="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fr-FR" sz="1700" dirty="0" smtClean="0">
                <a:latin typeface="Palatino"/>
                <a:ea typeface="Palatino"/>
                <a:cs typeface="Palatino"/>
                <a:sym typeface="Palatino"/>
              </a:rPr>
              <a:t>1998]</a:t>
            </a:r>
            <a:endParaRPr sz="1700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5" name="Shape 497"/>
          <p:cNvSpPr/>
          <p:nvPr/>
        </p:nvSpPr>
        <p:spPr>
          <a:xfrm>
            <a:off x="689868" y="8694952"/>
            <a:ext cx="219290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fr-FR" sz="1800" b="1" dirty="0" err="1" smtClean="0">
                <a:latin typeface="Palatino"/>
                <a:ea typeface="Palatino"/>
                <a:cs typeface="Palatino"/>
                <a:sym typeface="Palatino"/>
              </a:rPr>
              <a:t>Naive</a:t>
            </a:r>
            <a:r>
              <a:rPr lang="fr-FR" sz="1800" b="1" dirty="0" smtClean="0">
                <a:latin typeface="Palatino"/>
                <a:ea typeface="Palatino"/>
                <a:cs typeface="Palatino"/>
                <a:sym typeface="Palatino"/>
              </a:rPr>
              <a:t> proton </a:t>
            </a:r>
            <a:r>
              <a:rPr lang="fr-FR" sz="1800" b="1" dirty="0" err="1" smtClean="0">
                <a:latin typeface="Palatino"/>
                <a:ea typeface="Palatino"/>
                <a:cs typeface="Palatino"/>
                <a:sym typeface="Palatino"/>
              </a:rPr>
              <a:t>filling</a:t>
            </a:r>
            <a:endParaRPr sz="1800" b="1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6" name="Rectangle"/>
          <p:cNvSpPr/>
          <p:nvPr/>
        </p:nvSpPr>
        <p:spPr>
          <a:xfrm>
            <a:off x="9710104" y="8527797"/>
            <a:ext cx="2657256" cy="948315"/>
          </a:xfrm>
          <a:prstGeom prst="rect">
            <a:avLst/>
          </a:prstGeom>
          <a:solidFill>
            <a:srgbClr val="009900">
              <a:alpha val="10000"/>
            </a:srgbClr>
          </a:solidFill>
          <a:ln>
            <a:noFill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600"/>
            </a:pPr>
            <a:endParaRPr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060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3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solidFill>
                  <a:srgbClr val="00BD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030A0"/>
                </a:solidFill>
              </a:rPr>
              <a:t>Contents</a:t>
            </a:r>
          </a:p>
        </p:txBody>
      </p:sp>
      <p:sp>
        <p:nvSpPr>
          <p:cNvPr id="81" name="Shape 81"/>
          <p:cNvSpPr/>
          <p:nvPr/>
        </p:nvSpPr>
        <p:spPr>
          <a:xfrm>
            <a:off x="1257836" y="3235415"/>
            <a:ext cx="102036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Introduction</a:t>
            </a:r>
            <a:endParaRPr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" name="Shape 81"/>
          <p:cNvSpPr/>
          <p:nvPr/>
        </p:nvSpPr>
        <p:spPr>
          <a:xfrm>
            <a:off x="1288766" y="4225598"/>
            <a:ext cx="102036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b="1" dirty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sz="2200" b="1" dirty="0" err="1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Theoretical</a:t>
            </a:r>
            <a:r>
              <a:rPr lang="fr-FR" sz="2200" b="1" dirty="0" smtClean="0">
                <a:solidFill>
                  <a:srgbClr val="7030A0"/>
                </a:solidFill>
                <a:latin typeface="Palatino"/>
                <a:ea typeface="Palatino"/>
                <a:cs typeface="Palatino"/>
                <a:sym typeface="Palatino"/>
              </a:rPr>
              <a:t> set up</a:t>
            </a:r>
            <a:endParaRPr sz="2200" b="1" dirty="0">
              <a:solidFill>
                <a:srgbClr val="7030A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1" name="Shape 81"/>
          <p:cNvSpPr/>
          <p:nvPr/>
        </p:nvSpPr>
        <p:spPr>
          <a:xfrm>
            <a:off x="1288766" y="5314017"/>
            <a:ext cx="102036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sz="2200" b="1" dirty="0" err="1" smtClean="0">
                <a:latin typeface="Palatino"/>
                <a:ea typeface="Palatino"/>
                <a:cs typeface="Palatino"/>
                <a:sym typeface="Palatino"/>
              </a:rPr>
              <a:t>Results</a:t>
            </a:r>
            <a:endParaRPr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" name="Shape 81"/>
          <p:cNvSpPr/>
          <p:nvPr/>
        </p:nvSpPr>
        <p:spPr>
          <a:xfrm>
            <a:off x="1288766" y="6402436"/>
            <a:ext cx="1020362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lvl="0" algn="l">
              <a:defRPr sz="1800"/>
            </a:pPr>
            <a:r>
              <a:rPr sz="2200" b="1" dirty="0">
                <a:latin typeface="Palatino"/>
                <a:ea typeface="Palatino"/>
                <a:cs typeface="Palatino"/>
                <a:sym typeface="Palatino"/>
              </a:rPr>
              <a:t>⦿ </a:t>
            </a:r>
            <a:r>
              <a:rPr lang="fr-FR" sz="2200" b="1" dirty="0" smtClean="0">
                <a:latin typeface="Palatino"/>
                <a:ea typeface="Palatino"/>
                <a:cs typeface="Palatino"/>
                <a:sym typeface="Palatino"/>
              </a:rPr>
              <a:t>Conclusions</a:t>
            </a:r>
            <a:endParaRPr sz="2200" b="1" dirty="0"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832654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" y="3359587"/>
            <a:ext cx="8957789" cy="6398421"/>
          </a:xfrm>
          <a:prstGeom prst="rect">
            <a:avLst/>
          </a:prstGeom>
        </p:spPr>
      </p:pic>
      <p:sp>
        <p:nvSpPr>
          <p:cNvPr id="1245" name="Line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46" name="Evolution of ab initio nuclear chart"/>
          <p:cNvSpPr txBox="1"/>
          <p:nvPr/>
        </p:nvSpPr>
        <p:spPr>
          <a:xfrm>
            <a:off x="444500" y="127000"/>
            <a:ext cx="121158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457200">
              <a:defRPr sz="3600">
                <a:solidFill>
                  <a:srgbClr val="56565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en-US" dirty="0" smtClean="0"/>
              <a:t>Ab </a:t>
            </a:r>
            <a:r>
              <a:rPr lang="en-US" dirty="0"/>
              <a:t>initio nuclear chart</a:t>
            </a:r>
          </a:p>
        </p:txBody>
      </p:sp>
      <p:sp>
        <p:nvSpPr>
          <p:cNvPr id="1249" name="Rounded Rectangle"/>
          <p:cNvSpPr/>
          <p:nvPr/>
        </p:nvSpPr>
        <p:spPr>
          <a:xfrm>
            <a:off x="8033783" y="6571686"/>
            <a:ext cx="4180541" cy="1881047"/>
          </a:xfrm>
          <a:prstGeom prst="roundRect">
            <a:avLst>
              <a:gd name="adj" fmla="val 17493"/>
            </a:avLst>
          </a:prstGeom>
          <a:solidFill>
            <a:srgbClr val="FF9300">
              <a:alpha val="5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1250" name="⦿ “Exact” methods"/>
          <p:cNvSpPr txBox="1"/>
          <p:nvPr/>
        </p:nvSpPr>
        <p:spPr>
          <a:xfrm>
            <a:off x="8116830" y="6622875"/>
            <a:ext cx="439543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⦿ “Exact” methods</a:t>
            </a:r>
          </a:p>
        </p:txBody>
      </p:sp>
      <p:sp>
        <p:nvSpPr>
          <p:cNvPr id="1251" name="○ Since 1980’s"/>
          <p:cNvSpPr txBox="1"/>
          <p:nvPr/>
        </p:nvSpPr>
        <p:spPr>
          <a:xfrm>
            <a:off x="8417540" y="7061790"/>
            <a:ext cx="418054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○ Since 1980’s</a:t>
            </a:r>
          </a:p>
        </p:txBody>
      </p:sp>
      <p:sp>
        <p:nvSpPr>
          <p:cNvPr id="1252" name="○ Factorial scaling"/>
          <p:cNvSpPr txBox="1"/>
          <p:nvPr/>
        </p:nvSpPr>
        <p:spPr>
          <a:xfrm>
            <a:off x="8417540" y="7928524"/>
            <a:ext cx="4180542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/>
              <a:t>○ </a:t>
            </a:r>
            <a:r>
              <a:rPr lang="fr-FR" dirty="0" err="1" smtClean="0"/>
              <a:t>Exponential</a:t>
            </a:r>
            <a:r>
              <a:rPr lang="fr-FR" dirty="0" smtClean="0"/>
              <a:t> </a:t>
            </a:r>
            <a:r>
              <a:rPr dirty="0" smtClean="0"/>
              <a:t>scaling</a:t>
            </a:r>
            <a:endParaRPr dirty="0"/>
          </a:p>
        </p:txBody>
      </p:sp>
      <p:sp>
        <p:nvSpPr>
          <p:cNvPr id="1253" name="○ Monte Carlo, CI, …"/>
          <p:cNvSpPr txBox="1"/>
          <p:nvPr/>
        </p:nvSpPr>
        <p:spPr>
          <a:xfrm>
            <a:off x="8417540" y="7481532"/>
            <a:ext cx="418054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○ Monte Carlo, CI, …</a:t>
            </a:r>
          </a:p>
        </p:txBody>
      </p:sp>
      <p:sp>
        <p:nvSpPr>
          <p:cNvPr id="1264" name="Rounded Rectangle"/>
          <p:cNvSpPr/>
          <p:nvPr/>
        </p:nvSpPr>
        <p:spPr>
          <a:xfrm>
            <a:off x="7554096" y="4388551"/>
            <a:ext cx="5276904" cy="1881048"/>
          </a:xfrm>
          <a:prstGeom prst="roundRect">
            <a:avLst>
              <a:gd name="adj" fmla="val 17493"/>
            </a:avLst>
          </a:prstGeom>
          <a:solidFill>
            <a:srgbClr val="09BA00">
              <a:alpha val="2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1265" name="⦿ Hybrid (valence-space) methods"/>
          <p:cNvSpPr txBox="1"/>
          <p:nvPr/>
        </p:nvSpPr>
        <p:spPr>
          <a:xfrm>
            <a:off x="7627275" y="4443687"/>
            <a:ext cx="5324453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/>
              <a:t>⦿ Hybrid </a:t>
            </a:r>
            <a:r>
              <a:rPr lang="fr-FR" dirty="0" err="1" smtClean="0"/>
              <a:t>methods</a:t>
            </a:r>
            <a:r>
              <a:rPr lang="fr-FR" dirty="0" smtClean="0"/>
              <a:t> </a:t>
            </a:r>
            <a:r>
              <a:rPr dirty="0" smtClean="0"/>
              <a:t>(</a:t>
            </a:r>
            <a:r>
              <a:rPr lang="fr-FR" dirty="0" smtClean="0"/>
              <a:t>ab </a:t>
            </a:r>
            <a:r>
              <a:rPr lang="fr-FR" dirty="0" err="1" smtClean="0"/>
              <a:t>initio</a:t>
            </a:r>
            <a:r>
              <a:rPr lang="fr-FR" dirty="0" smtClean="0"/>
              <a:t> </a:t>
            </a:r>
            <a:r>
              <a:rPr lang="fr-FR" dirty="0" err="1" smtClean="0"/>
              <a:t>shell</a:t>
            </a:r>
            <a:r>
              <a:rPr lang="fr-FR" dirty="0" smtClean="0"/>
              <a:t> model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1266" name="○ Since 2014"/>
          <p:cNvSpPr txBox="1"/>
          <p:nvPr/>
        </p:nvSpPr>
        <p:spPr>
          <a:xfrm>
            <a:off x="7927986" y="4884832"/>
            <a:ext cx="418054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○ Since 2014</a:t>
            </a:r>
          </a:p>
        </p:txBody>
      </p:sp>
      <p:sp>
        <p:nvSpPr>
          <p:cNvPr id="1267" name="○ Effective interaction via CC/IMSRG"/>
          <p:cNvSpPr txBox="1"/>
          <p:nvPr/>
        </p:nvSpPr>
        <p:spPr>
          <a:xfrm>
            <a:off x="7927986" y="5291873"/>
            <a:ext cx="491237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○ Effective interaction via CC/IMSRG</a:t>
            </a:r>
          </a:p>
        </p:txBody>
      </p:sp>
      <p:sp>
        <p:nvSpPr>
          <p:cNvPr id="1268" name="○ Mixed scaling"/>
          <p:cNvSpPr txBox="1"/>
          <p:nvPr/>
        </p:nvSpPr>
        <p:spPr>
          <a:xfrm>
            <a:off x="7927986" y="5722810"/>
            <a:ext cx="418054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○ Mixed scaling</a:t>
            </a:r>
          </a:p>
        </p:txBody>
      </p:sp>
      <p:sp>
        <p:nvSpPr>
          <p:cNvPr id="27" name="Rounded Rectangle"/>
          <p:cNvSpPr/>
          <p:nvPr/>
        </p:nvSpPr>
        <p:spPr>
          <a:xfrm>
            <a:off x="132606" y="1482084"/>
            <a:ext cx="6505824" cy="1881048"/>
          </a:xfrm>
          <a:prstGeom prst="roundRect">
            <a:avLst>
              <a:gd name="adj" fmla="val 17493"/>
            </a:avLst>
          </a:prstGeom>
          <a:solidFill>
            <a:srgbClr val="0433FF">
              <a:alpha val="2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28" name="⦿ Approximate methods for closed-shells"/>
          <p:cNvSpPr txBox="1"/>
          <p:nvPr/>
        </p:nvSpPr>
        <p:spPr>
          <a:xfrm>
            <a:off x="232350" y="1527387"/>
            <a:ext cx="674266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⦿ Approximate methods for closed-shells</a:t>
            </a:r>
          </a:p>
        </p:txBody>
      </p:sp>
      <p:sp>
        <p:nvSpPr>
          <p:cNvPr id="29" name="○ Since 2000’s"/>
          <p:cNvSpPr txBox="1"/>
          <p:nvPr/>
        </p:nvSpPr>
        <p:spPr>
          <a:xfrm>
            <a:off x="533060" y="1966302"/>
            <a:ext cx="418054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○ Since 2000’s</a:t>
            </a:r>
          </a:p>
        </p:txBody>
      </p:sp>
      <p:sp>
        <p:nvSpPr>
          <p:cNvPr id="30" name="○ SCGF, CC, IMSRG"/>
          <p:cNvSpPr txBox="1"/>
          <p:nvPr/>
        </p:nvSpPr>
        <p:spPr>
          <a:xfrm>
            <a:off x="533059" y="2411309"/>
            <a:ext cx="4325541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/>
              <a:t>○ </a:t>
            </a:r>
            <a:r>
              <a:rPr lang="fr-FR" dirty="0" smtClean="0"/>
              <a:t>MBPT, </a:t>
            </a:r>
            <a:r>
              <a:rPr lang="fr-FR" b="1" dirty="0" smtClean="0"/>
              <a:t>D</a:t>
            </a:r>
            <a:r>
              <a:rPr b="1" dirty="0" smtClean="0"/>
              <a:t>SCGF</a:t>
            </a:r>
            <a:r>
              <a:rPr dirty="0"/>
              <a:t>, CC, IMSRG</a:t>
            </a:r>
          </a:p>
        </p:txBody>
      </p:sp>
      <p:sp>
        <p:nvSpPr>
          <p:cNvPr id="31" name="○ Polynomial scaling"/>
          <p:cNvSpPr txBox="1"/>
          <p:nvPr/>
        </p:nvSpPr>
        <p:spPr>
          <a:xfrm>
            <a:off x="533060" y="2804280"/>
            <a:ext cx="418054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○ Polynomial scaling</a:t>
            </a:r>
          </a:p>
        </p:txBody>
      </p:sp>
      <p:sp>
        <p:nvSpPr>
          <p:cNvPr id="32" name="Rounded Rectangle"/>
          <p:cNvSpPr/>
          <p:nvPr/>
        </p:nvSpPr>
        <p:spPr>
          <a:xfrm>
            <a:off x="6797098" y="1482084"/>
            <a:ext cx="6098517" cy="1881048"/>
          </a:xfrm>
          <a:prstGeom prst="roundRect">
            <a:avLst>
              <a:gd name="adj" fmla="val 17493"/>
            </a:avLst>
          </a:prstGeom>
          <a:solidFill>
            <a:srgbClr val="FF40FF">
              <a:alpha val="2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33" name="⦿ Approximate methods for open-shells"/>
          <p:cNvSpPr txBox="1"/>
          <p:nvPr/>
        </p:nvSpPr>
        <p:spPr>
          <a:xfrm>
            <a:off x="6896843" y="1522909"/>
            <a:ext cx="579983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⦿ Approximate methods for open-shells</a:t>
            </a:r>
          </a:p>
        </p:txBody>
      </p:sp>
      <p:sp>
        <p:nvSpPr>
          <p:cNvPr id="34" name="○ Since 2010’s"/>
          <p:cNvSpPr txBox="1"/>
          <p:nvPr/>
        </p:nvSpPr>
        <p:spPr>
          <a:xfrm>
            <a:off x="7197552" y="1974524"/>
            <a:ext cx="418054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○ Since 2010’s</a:t>
            </a:r>
          </a:p>
        </p:txBody>
      </p:sp>
      <p:sp>
        <p:nvSpPr>
          <p:cNvPr id="35" name="○ GGF, BCC, MR-IMSRG"/>
          <p:cNvSpPr txBox="1"/>
          <p:nvPr/>
        </p:nvSpPr>
        <p:spPr>
          <a:xfrm>
            <a:off x="7197551" y="2419531"/>
            <a:ext cx="5759029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/>
              <a:t>○ </a:t>
            </a:r>
            <a:r>
              <a:rPr lang="fr-FR" dirty="0" smtClean="0"/>
              <a:t>BMBPT, </a:t>
            </a:r>
            <a:r>
              <a:rPr b="1" dirty="0" smtClean="0"/>
              <a:t>G</a:t>
            </a:r>
            <a:r>
              <a:rPr lang="fr-FR" b="1" dirty="0" smtClean="0"/>
              <a:t>SC</a:t>
            </a:r>
            <a:r>
              <a:rPr b="1" dirty="0" smtClean="0"/>
              <a:t>GF</a:t>
            </a:r>
            <a:r>
              <a:rPr dirty="0"/>
              <a:t>, BCC, </a:t>
            </a:r>
            <a:r>
              <a:rPr dirty="0" smtClean="0"/>
              <a:t>MR-IMSRG</a:t>
            </a:r>
            <a:r>
              <a:rPr lang="fr-FR" dirty="0" smtClean="0"/>
              <a:t>, MCPT</a:t>
            </a:r>
            <a:endParaRPr dirty="0"/>
          </a:p>
        </p:txBody>
      </p:sp>
      <p:sp>
        <p:nvSpPr>
          <p:cNvPr id="36" name="○ Polynomial scaling"/>
          <p:cNvSpPr txBox="1"/>
          <p:nvPr/>
        </p:nvSpPr>
        <p:spPr>
          <a:xfrm>
            <a:off x="7197552" y="2812502"/>
            <a:ext cx="418054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algn="l"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○ Polynomial scaling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005" y="3802047"/>
            <a:ext cx="2758988" cy="522643"/>
          </a:xfrm>
          <a:prstGeom prst="rect">
            <a:avLst/>
          </a:prstGeom>
        </p:spPr>
      </p:pic>
      <p:sp>
        <p:nvSpPr>
          <p:cNvPr id="39" name="2005"/>
          <p:cNvSpPr txBox="1"/>
          <p:nvPr/>
        </p:nvSpPr>
        <p:spPr>
          <a:xfrm>
            <a:off x="5808886" y="7162356"/>
            <a:ext cx="1045159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300">
                <a:solidFill>
                  <a:srgbClr val="575757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 smtClean="0">
                <a:solidFill>
                  <a:schemeClr val="tx1"/>
                </a:solidFill>
              </a:rPr>
              <a:t>20</a:t>
            </a:r>
            <a:r>
              <a:rPr lang="fr-FR" dirty="0" smtClean="0">
                <a:solidFill>
                  <a:schemeClr val="tx1"/>
                </a:solidFill>
              </a:rPr>
              <a:t>19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086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5390" y="3153939"/>
            <a:ext cx="6897403" cy="5958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3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t="68252"/>
          <a:stretch>
            <a:fillRect/>
          </a:stretch>
        </p:blipFill>
        <p:spPr>
          <a:xfrm>
            <a:off x="3696346" y="2024562"/>
            <a:ext cx="3913230" cy="1115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5" name="S2n_Ar-Cr_N3LOlnl.pdf" descr="S2n_Ar-Cr_N3LOlnl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77439" y="4023372"/>
            <a:ext cx="2386247" cy="2556692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Ab initio: magic numbers emerge/towards heavy nuclei"/>
          <p:cNvSpPr txBox="1"/>
          <p:nvPr/>
        </p:nvSpPr>
        <p:spPr>
          <a:xfrm>
            <a:off x="977934" y="3374886"/>
            <a:ext cx="415453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algn="l"/>
            <a:r>
              <a:rPr lang="fr-FR" sz="2000" b="1" dirty="0" smtClean="0"/>
              <a:t>Emergence of </a:t>
            </a:r>
            <a:r>
              <a:rPr sz="2000" b="1" dirty="0" smtClean="0"/>
              <a:t>magic numbers</a:t>
            </a:r>
            <a:endParaRPr sz="2000" b="1" dirty="0"/>
          </a:p>
        </p:txBody>
      </p:sp>
      <p:sp>
        <p:nvSpPr>
          <p:cNvPr id="597" name="Shell model unveils 78Ni"/>
          <p:cNvSpPr txBox="1"/>
          <p:nvPr/>
        </p:nvSpPr>
        <p:spPr>
          <a:xfrm>
            <a:off x="9564013" y="2530458"/>
            <a:ext cx="326488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fr-FR" sz="2000" b="1" dirty="0"/>
              <a:t>U</a:t>
            </a:r>
            <a:r>
              <a:rPr sz="2000" b="1" dirty="0" err="1" smtClean="0"/>
              <a:t>nveils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exotic</a:t>
            </a:r>
            <a:r>
              <a:rPr sz="2000" b="1" dirty="0" smtClean="0"/>
              <a:t> </a:t>
            </a:r>
            <a:r>
              <a:rPr sz="2000" b="1" baseline="30000" dirty="0"/>
              <a:t>78</a:t>
            </a:r>
            <a:r>
              <a:rPr sz="2000" b="1" dirty="0"/>
              <a:t>Ni</a:t>
            </a:r>
          </a:p>
        </p:txBody>
      </p:sp>
      <p:sp>
        <p:nvSpPr>
          <p:cNvPr id="14" name="Shape 1508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18"/>
          <p:cNvSpPr/>
          <p:nvPr/>
        </p:nvSpPr>
        <p:spPr>
          <a:xfrm>
            <a:off x="444500" y="254784"/>
            <a:ext cx="12115800" cy="86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3600" dirty="0" err="1" smtClean="0">
                <a:solidFill>
                  <a:srgbClr val="0033CC"/>
                </a:solidFill>
              </a:rPr>
              <a:t>Nuclear</a:t>
            </a:r>
            <a:r>
              <a:rPr lang="fr-FR" sz="3600" dirty="0" smtClean="0">
                <a:solidFill>
                  <a:srgbClr val="0033CC"/>
                </a:solidFill>
              </a:rPr>
              <a:t> structure </a:t>
            </a:r>
            <a:r>
              <a:rPr lang="fr-FR" sz="3600" dirty="0" err="1" smtClean="0">
                <a:solidFill>
                  <a:srgbClr val="0033CC"/>
                </a:solidFill>
              </a:rPr>
              <a:t>features</a:t>
            </a:r>
            <a:r>
              <a:rPr lang="fr-FR" sz="3600" dirty="0" smtClean="0">
                <a:solidFill>
                  <a:srgbClr val="0033CC"/>
                </a:solidFill>
              </a:rPr>
              <a:t> </a:t>
            </a:r>
            <a:r>
              <a:rPr lang="fr-FR" sz="3600" dirty="0" err="1" smtClean="0">
                <a:solidFill>
                  <a:srgbClr val="0033CC"/>
                </a:solidFill>
              </a:rPr>
              <a:t>addressed</a:t>
            </a:r>
            <a:r>
              <a:rPr lang="fr-FR" sz="3600" dirty="0" smtClean="0">
                <a:solidFill>
                  <a:srgbClr val="0033CC"/>
                </a:solidFill>
              </a:rPr>
              <a:t> ab </a:t>
            </a:r>
            <a:r>
              <a:rPr lang="fr-FR" sz="3600" dirty="0" err="1" smtClean="0">
                <a:solidFill>
                  <a:srgbClr val="0033CC"/>
                </a:solidFill>
              </a:rPr>
              <a:t>initio</a:t>
            </a:r>
            <a:endParaRPr sz="3600" dirty="0">
              <a:solidFill>
                <a:srgbClr val="0033CC"/>
              </a:solidFill>
            </a:endParaRPr>
          </a:p>
        </p:txBody>
      </p:sp>
      <p:sp>
        <p:nvSpPr>
          <p:cNvPr id="16" name="Ab initio: magic numbers emerge/towards heavy nuclei"/>
          <p:cNvSpPr txBox="1"/>
          <p:nvPr/>
        </p:nvSpPr>
        <p:spPr>
          <a:xfrm>
            <a:off x="4240637" y="1481150"/>
            <a:ext cx="331436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algn="l"/>
            <a:r>
              <a:rPr lang="fr-FR" sz="2000" b="1" dirty="0" err="1"/>
              <a:t>C</a:t>
            </a:r>
            <a:r>
              <a:rPr lang="fr-FR" sz="2000" b="1" dirty="0" err="1" smtClean="0"/>
              <a:t>ollectivity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near</a:t>
            </a:r>
            <a:r>
              <a:rPr lang="fr-FR" sz="2000" b="1" dirty="0" smtClean="0"/>
              <a:t> </a:t>
            </a:r>
            <a:r>
              <a:rPr lang="fr-FR" sz="2000" b="1" baseline="30000" dirty="0" smtClean="0"/>
              <a:t>100</a:t>
            </a:r>
            <a:r>
              <a:rPr lang="fr-FR" sz="2000" b="1" dirty="0" smtClean="0"/>
              <a:t>Sn</a:t>
            </a:r>
            <a:endParaRPr sz="2000" b="1" dirty="0"/>
          </a:p>
        </p:txBody>
      </p:sp>
      <p:sp>
        <p:nvSpPr>
          <p:cNvPr id="19" name="Shell model unveils 78Ni"/>
          <p:cNvSpPr txBox="1"/>
          <p:nvPr/>
        </p:nvSpPr>
        <p:spPr>
          <a:xfrm>
            <a:off x="9187285" y="6716544"/>
            <a:ext cx="369620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fr-FR" sz="2000" b="1" dirty="0" err="1"/>
              <a:t>B</a:t>
            </a:r>
            <a:r>
              <a:rPr lang="fr-FR" sz="2000" b="1" dirty="0" err="1" smtClean="0"/>
              <a:t>ubble</a:t>
            </a:r>
            <a:r>
              <a:rPr lang="fr-FR" sz="2000" b="1" dirty="0" smtClean="0"/>
              <a:t> nucleus</a:t>
            </a:r>
            <a:r>
              <a:rPr sz="2000" b="1" dirty="0" smtClean="0"/>
              <a:t> </a:t>
            </a:r>
            <a:r>
              <a:rPr lang="fr-FR" sz="2000" b="1" baseline="30000" dirty="0" smtClean="0"/>
              <a:t>34</a:t>
            </a:r>
            <a:r>
              <a:rPr lang="fr-FR" sz="2000" b="1" dirty="0"/>
              <a:t>S</a:t>
            </a:r>
            <a:r>
              <a:rPr sz="2000" b="1" dirty="0" err="1" smtClean="0"/>
              <a:t>i</a:t>
            </a:r>
            <a:endParaRPr sz="2000" b="1" dirty="0"/>
          </a:p>
        </p:txBody>
      </p:sp>
      <p:pic>
        <p:nvPicPr>
          <p:cNvPr id="1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89275" y="3244822"/>
            <a:ext cx="2982937" cy="1935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rho_Si34S36_ADC3.pdf" descr="rho_Si34S36_ADC3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724437" y="7293317"/>
            <a:ext cx="2360957" cy="226258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Callout"/>
          <p:cNvSpPr/>
          <p:nvPr/>
        </p:nvSpPr>
        <p:spPr>
          <a:xfrm flipH="1" flipV="1">
            <a:off x="7934833" y="7254045"/>
            <a:ext cx="4372625" cy="2341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94" y="0"/>
                </a:moveTo>
                <a:cubicBezTo>
                  <a:pt x="400" y="0"/>
                  <a:pt x="0" y="573"/>
                  <a:pt x="0" y="1279"/>
                </a:cubicBezTo>
                <a:lnTo>
                  <a:pt x="0" y="20321"/>
                </a:lnTo>
                <a:cubicBezTo>
                  <a:pt x="0" y="21027"/>
                  <a:pt x="400" y="21600"/>
                  <a:pt x="894" y="21600"/>
                </a:cubicBezTo>
                <a:lnTo>
                  <a:pt x="12708" y="21600"/>
                </a:lnTo>
                <a:cubicBezTo>
                  <a:pt x="13201" y="21600"/>
                  <a:pt x="13602" y="21027"/>
                  <a:pt x="13602" y="20321"/>
                </a:cubicBezTo>
                <a:lnTo>
                  <a:pt x="13602" y="15052"/>
                </a:lnTo>
                <a:lnTo>
                  <a:pt x="21600" y="14783"/>
                </a:lnTo>
                <a:lnTo>
                  <a:pt x="13602" y="14516"/>
                </a:lnTo>
                <a:lnTo>
                  <a:pt x="13602" y="1279"/>
                </a:lnTo>
                <a:cubicBezTo>
                  <a:pt x="13602" y="573"/>
                  <a:pt x="13201" y="0"/>
                  <a:pt x="12708" y="0"/>
                </a:cubicBezTo>
                <a:lnTo>
                  <a:pt x="894" y="0"/>
                </a:lnTo>
                <a:close/>
              </a:path>
            </a:pathLst>
          </a:custGeom>
          <a:solidFill>
            <a:schemeClr val="accent1">
              <a:satOff val="12166"/>
              <a:lumOff val="-13042"/>
              <a:alpha val="3639"/>
            </a:schemeClr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18" name="Callout"/>
          <p:cNvSpPr/>
          <p:nvPr/>
        </p:nvSpPr>
        <p:spPr>
          <a:xfrm>
            <a:off x="1364779" y="3868302"/>
            <a:ext cx="3467274" cy="2752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0" y="0"/>
                </a:moveTo>
                <a:cubicBezTo>
                  <a:pt x="385" y="0"/>
                  <a:pt x="0" y="1630"/>
                  <a:pt x="0" y="3638"/>
                </a:cubicBezTo>
                <a:lnTo>
                  <a:pt x="0" y="17933"/>
                </a:lnTo>
                <a:cubicBezTo>
                  <a:pt x="0" y="19941"/>
                  <a:pt x="385" y="21571"/>
                  <a:pt x="860" y="21571"/>
                </a:cubicBezTo>
                <a:lnTo>
                  <a:pt x="16182" y="21571"/>
                </a:lnTo>
                <a:cubicBezTo>
                  <a:pt x="16547" y="21571"/>
                  <a:pt x="16856" y="20606"/>
                  <a:pt x="16981" y="19251"/>
                </a:cubicBezTo>
                <a:lnTo>
                  <a:pt x="21600" y="21600"/>
                </a:lnTo>
                <a:lnTo>
                  <a:pt x="17043" y="17737"/>
                </a:lnTo>
                <a:lnTo>
                  <a:pt x="17043" y="3638"/>
                </a:lnTo>
                <a:cubicBezTo>
                  <a:pt x="17043" y="1630"/>
                  <a:pt x="16657" y="0"/>
                  <a:pt x="16182" y="0"/>
                </a:cubicBezTo>
                <a:lnTo>
                  <a:pt x="860" y="0"/>
                </a:lnTo>
                <a:close/>
              </a:path>
            </a:pathLst>
          </a:custGeom>
          <a:solidFill>
            <a:schemeClr val="accent1">
              <a:satOff val="12166"/>
              <a:lumOff val="-13042"/>
              <a:alpha val="3639"/>
            </a:schemeClr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590" name="Callout"/>
          <p:cNvSpPr/>
          <p:nvPr/>
        </p:nvSpPr>
        <p:spPr>
          <a:xfrm>
            <a:off x="3600809" y="1892438"/>
            <a:ext cx="5133763" cy="1372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0" y="0"/>
                </a:moveTo>
                <a:cubicBezTo>
                  <a:pt x="385" y="0"/>
                  <a:pt x="0" y="1630"/>
                  <a:pt x="0" y="3638"/>
                </a:cubicBezTo>
                <a:lnTo>
                  <a:pt x="0" y="17933"/>
                </a:lnTo>
                <a:cubicBezTo>
                  <a:pt x="0" y="19941"/>
                  <a:pt x="385" y="21571"/>
                  <a:pt x="860" y="21571"/>
                </a:cubicBezTo>
                <a:lnTo>
                  <a:pt x="16182" y="21571"/>
                </a:lnTo>
                <a:cubicBezTo>
                  <a:pt x="16547" y="21571"/>
                  <a:pt x="16856" y="20606"/>
                  <a:pt x="16981" y="19251"/>
                </a:cubicBezTo>
                <a:lnTo>
                  <a:pt x="21600" y="21600"/>
                </a:lnTo>
                <a:lnTo>
                  <a:pt x="17043" y="17737"/>
                </a:lnTo>
                <a:lnTo>
                  <a:pt x="17043" y="3638"/>
                </a:lnTo>
                <a:cubicBezTo>
                  <a:pt x="17043" y="1630"/>
                  <a:pt x="16657" y="0"/>
                  <a:pt x="16182" y="0"/>
                </a:cubicBezTo>
                <a:lnTo>
                  <a:pt x="860" y="0"/>
                </a:lnTo>
                <a:close/>
              </a:path>
            </a:pathLst>
          </a:custGeom>
          <a:solidFill>
            <a:schemeClr val="accent1">
              <a:satOff val="12166"/>
              <a:lumOff val="-13042"/>
              <a:alpha val="3639"/>
            </a:schemeClr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589" name="Callout"/>
          <p:cNvSpPr/>
          <p:nvPr/>
        </p:nvSpPr>
        <p:spPr>
          <a:xfrm>
            <a:off x="9381466" y="3033475"/>
            <a:ext cx="3447431" cy="2705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67" y="0"/>
                </a:moveTo>
                <a:cubicBezTo>
                  <a:pt x="2601" y="0"/>
                  <a:pt x="1980" y="709"/>
                  <a:pt x="1980" y="1583"/>
                </a:cubicBezTo>
                <a:lnTo>
                  <a:pt x="1980" y="16514"/>
                </a:lnTo>
                <a:cubicBezTo>
                  <a:pt x="1980" y="16907"/>
                  <a:pt x="2110" y="17262"/>
                  <a:pt x="2318" y="17539"/>
                </a:cubicBezTo>
                <a:lnTo>
                  <a:pt x="0" y="21600"/>
                </a:lnTo>
                <a:lnTo>
                  <a:pt x="2785" y="17947"/>
                </a:lnTo>
                <a:cubicBezTo>
                  <a:pt x="2963" y="18041"/>
                  <a:pt x="3159" y="18095"/>
                  <a:pt x="3367" y="18095"/>
                </a:cubicBezTo>
                <a:lnTo>
                  <a:pt x="20213" y="18095"/>
                </a:lnTo>
                <a:cubicBezTo>
                  <a:pt x="20979" y="18095"/>
                  <a:pt x="21600" y="17388"/>
                  <a:pt x="21600" y="16514"/>
                </a:cubicBezTo>
                <a:lnTo>
                  <a:pt x="21600" y="1583"/>
                </a:lnTo>
                <a:cubicBezTo>
                  <a:pt x="21600" y="709"/>
                  <a:pt x="20979" y="0"/>
                  <a:pt x="20213" y="0"/>
                </a:cubicBezTo>
                <a:lnTo>
                  <a:pt x="3367" y="0"/>
                </a:lnTo>
                <a:close/>
              </a:path>
            </a:pathLst>
          </a:custGeom>
          <a:solidFill>
            <a:schemeClr val="accent1">
              <a:satOff val="12166"/>
              <a:lumOff val="-13042"/>
              <a:alpha val="3639"/>
            </a:schemeClr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21" name="Ab initio: magic numbers emerge/towards heavy nuclei"/>
          <p:cNvSpPr txBox="1"/>
          <p:nvPr/>
        </p:nvSpPr>
        <p:spPr>
          <a:xfrm>
            <a:off x="146386" y="6733900"/>
            <a:ext cx="327124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algn="l"/>
            <a:r>
              <a:rPr lang="fr-FR" sz="2000" b="1" dirty="0" err="1" smtClean="0"/>
              <a:t>Spectroscopy</a:t>
            </a:r>
            <a:r>
              <a:rPr lang="fr-FR" sz="2000" b="1" dirty="0" smtClean="0"/>
              <a:t> in </a:t>
            </a:r>
            <a:r>
              <a:rPr lang="fr-FR" sz="2000" b="1" dirty="0" err="1" smtClean="0"/>
              <a:t>sd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shell</a:t>
            </a:r>
            <a:endParaRPr sz="20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621" y="7283332"/>
            <a:ext cx="1860386" cy="2312546"/>
          </a:xfrm>
          <a:prstGeom prst="rect">
            <a:avLst/>
          </a:prstGeom>
        </p:spPr>
      </p:pic>
      <p:sp>
        <p:nvSpPr>
          <p:cNvPr id="23" name="Callout"/>
          <p:cNvSpPr/>
          <p:nvPr/>
        </p:nvSpPr>
        <p:spPr>
          <a:xfrm flipV="1">
            <a:off x="444500" y="7198861"/>
            <a:ext cx="3376874" cy="2452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94" y="0"/>
                </a:moveTo>
                <a:cubicBezTo>
                  <a:pt x="400" y="0"/>
                  <a:pt x="0" y="573"/>
                  <a:pt x="0" y="1279"/>
                </a:cubicBezTo>
                <a:lnTo>
                  <a:pt x="0" y="20321"/>
                </a:lnTo>
                <a:cubicBezTo>
                  <a:pt x="0" y="21027"/>
                  <a:pt x="400" y="21600"/>
                  <a:pt x="894" y="21600"/>
                </a:cubicBezTo>
                <a:lnTo>
                  <a:pt x="12708" y="21600"/>
                </a:lnTo>
                <a:cubicBezTo>
                  <a:pt x="13201" y="21600"/>
                  <a:pt x="13602" y="21027"/>
                  <a:pt x="13602" y="20321"/>
                </a:cubicBezTo>
                <a:lnTo>
                  <a:pt x="13602" y="15052"/>
                </a:lnTo>
                <a:lnTo>
                  <a:pt x="21600" y="14783"/>
                </a:lnTo>
                <a:lnTo>
                  <a:pt x="13602" y="14516"/>
                </a:lnTo>
                <a:lnTo>
                  <a:pt x="13602" y="1279"/>
                </a:lnTo>
                <a:cubicBezTo>
                  <a:pt x="13602" y="573"/>
                  <a:pt x="13201" y="0"/>
                  <a:pt x="12708" y="0"/>
                </a:cubicBezTo>
                <a:lnTo>
                  <a:pt x="894" y="0"/>
                </a:lnTo>
                <a:close/>
              </a:path>
            </a:pathLst>
          </a:custGeom>
          <a:solidFill>
            <a:schemeClr val="accent1">
              <a:satOff val="12166"/>
              <a:lumOff val="-13042"/>
              <a:alpha val="3639"/>
            </a:schemeClr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24" name="2005"/>
          <p:cNvSpPr txBox="1"/>
          <p:nvPr/>
        </p:nvSpPr>
        <p:spPr>
          <a:xfrm>
            <a:off x="5375241" y="4304131"/>
            <a:ext cx="1045159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300">
                <a:solidFill>
                  <a:srgbClr val="575757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 smtClean="0">
                <a:solidFill>
                  <a:schemeClr val="tx1"/>
                </a:solidFill>
              </a:rPr>
              <a:t>20</a:t>
            </a:r>
            <a:r>
              <a:rPr lang="fr-FR" dirty="0" smtClean="0">
                <a:solidFill>
                  <a:schemeClr val="tx1"/>
                </a:solidFill>
              </a:rPr>
              <a:t>19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03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5390" y="3153939"/>
            <a:ext cx="6897403" cy="595821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18"/>
          <p:cNvSpPr/>
          <p:nvPr/>
        </p:nvSpPr>
        <p:spPr>
          <a:xfrm>
            <a:off x="444500" y="254784"/>
            <a:ext cx="12115800" cy="86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457200">
              <a:defRPr sz="36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/>
            </a:pPr>
            <a:r>
              <a:rPr lang="fr-FR" sz="3600" dirty="0" err="1" smtClean="0">
                <a:solidFill>
                  <a:srgbClr val="0033CC"/>
                </a:solidFill>
              </a:rPr>
              <a:t>Nuclear</a:t>
            </a:r>
            <a:r>
              <a:rPr lang="fr-FR" sz="3600" dirty="0" smtClean="0">
                <a:solidFill>
                  <a:srgbClr val="0033CC"/>
                </a:solidFill>
              </a:rPr>
              <a:t> structure </a:t>
            </a:r>
            <a:r>
              <a:rPr lang="fr-FR" sz="3600" dirty="0" err="1" smtClean="0">
                <a:solidFill>
                  <a:srgbClr val="0033CC"/>
                </a:solidFill>
              </a:rPr>
              <a:t>features</a:t>
            </a:r>
            <a:r>
              <a:rPr lang="fr-FR" sz="3600" dirty="0" smtClean="0">
                <a:solidFill>
                  <a:srgbClr val="0033CC"/>
                </a:solidFill>
              </a:rPr>
              <a:t> </a:t>
            </a:r>
            <a:r>
              <a:rPr lang="fr-FR" sz="3600" dirty="0" err="1" smtClean="0">
                <a:solidFill>
                  <a:srgbClr val="0033CC"/>
                </a:solidFill>
              </a:rPr>
              <a:t>addressed</a:t>
            </a:r>
            <a:r>
              <a:rPr lang="fr-FR" sz="3600" dirty="0" smtClean="0">
                <a:solidFill>
                  <a:srgbClr val="0033CC"/>
                </a:solidFill>
              </a:rPr>
              <a:t> ab </a:t>
            </a:r>
            <a:r>
              <a:rPr lang="fr-FR" sz="3600" dirty="0" err="1" smtClean="0">
                <a:solidFill>
                  <a:srgbClr val="0033CC"/>
                </a:solidFill>
              </a:rPr>
              <a:t>initio</a:t>
            </a:r>
            <a:endParaRPr sz="3600" dirty="0">
              <a:solidFill>
                <a:srgbClr val="0033CC"/>
              </a:solidFill>
            </a:endParaRPr>
          </a:p>
        </p:txBody>
      </p:sp>
      <p:sp>
        <p:nvSpPr>
          <p:cNvPr id="19" name="Shell model unveils 78Ni"/>
          <p:cNvSpPr txBox="1"/>
          <p:nvPr/>
        </p:nvSpPr>
        <p:spPr>
          <a:xfrm>
            <a:off x="9187285" y="6716544"/>
            <a:ext cx="369620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lang="fr-FR" sz="2000" b="1" dirty="0" err="1">
                <a:solidFill>
                  <a:srgbClr val="FF0000"/>
                </a:solidFill>
              </a:rPr>
              <a:t>B</a:t>
            </a:r>
            <a:r>
              <a:rPr lang="fr-FR" sz="2000" b="1" dirty="0" err="1" smtClean="0">
                <a:solidFill>
                  <a:srgbClr val="FF0000"/>
                </a:solidFill>
              </a:rPr>
              <a:t>ubble</a:t>
            </a:r>
            <a:r>
              <a:rPr lang="fr-FR" sz="2000" b="1" dirty="0" smtClean="0">
                <a:solidFill>
                  <a:srgbClr val="FF0000"/>
                </a:solidFill>
              </a:rPr>
              <a:t> nucleus</a:t>
            </a:r>
            <a:r>
              <a:rPr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baseline="30000" dirty="0" smtClean="0">
                <a:solidFill>
                  <a:srgbClr val="FF0000"/>
                </a:solidFill>
              </a:rPr>
              <a:t>34</a:t>
            </a:r>
            <a:r>
              <a:rPr lang="fr-FR" sz="2000" b="1" dirty="0">
                <a:solidFill>
                  <a:srgbClr val="FF0000"/>
                </a:solidFill>
              </a:rPr>
              <a:t>S</a:t>
            </a:r>
            <a:r>
              <a:rPr sz="2000" b="1" dirty="0" err="1" smtClean="0">
                <a:solidFill>
                  <a:srgbClr val="FF0000"/>
                </a:solidFill>
              </a:rPr>
              <a:t>i</a:t>
            </a:r>
            <a:endParaRPr sz="2000" b="1" dirty="0">
              <a:solidFill>
                <a:srgbClr val="FF0000"/>
              </a:solidFill>
            </a:endParaRPr>
          </a:p>
        </p:txBody>
      </p:sp>
      <p:pic>
        <p:nvPicPr>
          <p:cNvPr id="20" name="rho_Si34S36_ADC3.pdf" descr="rho_Si34S36_ADC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24437" y="7293317"/>
            <a:ext cx="2360957" cy="226258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Callout"/>
          <p:cNvSpPr/>
          <p:nvPr/>
        </p:nvSpPr>
        <p:spPr>
          <a:xfrm flipH="1" flipV="1">
            <a:off x="7934833" y="7254045"/>
            <a:ext cx="4372625" cy="2341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94" y="0"/>
                </a:moveTo>
                <a:cubicBezTo>
                  <a:pt x="400" y="0"/>
                  <a:pt x="0" y="573"/>
                  <a:pt x="0" y="1279"/>
                </a:cubicBezTo>
                <a:lnTo>
                  <a:pt x="0" y="20321"/>
                </a:lnTo>
                <a:cubicBezTo>
                  <a:pt x="0" y="21027"/>
                  <a:pt x="400" y="21600"/>
                  <a:pt x="894" y="21600"/>
                </a:cubicBezTo>
                <a:lnTo>
                  <a:pt x="12708" y="21600"/>
                </a:lnTo>
                <a:cubicBezTo>
                  <a:pt x="13201" y="21600"/>
                  <a:pt x="13602" y="21027"/>
                  <a:pt x="13602" y="20321"/>
                </a:cubicBezTo>
                <a:lnTo>
                  <a:pt x="13602" y="15052"/>
                </a:lnTo>
                <a:lnTo>
                  <a:pt x="21600" y="14783"/>
                </a:lnTo>
                <a:lnTo>
                  <a:pt x="13602" y="14516"/>
                </a:lnTo>
                <a:lnTo>
                  <a:pt x="13602" y="1279"/>
                </a:lnTo>
                <a:cubicBezTo>
                  <a:pt x="13602" y="573"/>
                  <a:pt x="13201" y="0"/>
                  <a:pt x="12708" y="0"/>
                </a:cubicBezTo>
                <a:lnTo>
                  <a:pt x="894" y="0"/>
                </a:lnTo>
                <a:close/>
              </a:path>
            </a:pathLst>
          </a:custGeom>
          <a:solidFill>
            <a:schemeClr val="accent1">
              <a:satOff val="12166"/>
              <a:lumOff val="-13042"/>
              <a:alpha val="3639"/>
            </a:schemeClr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24" name="2005"/>
          <p:cNvSpPr txBox="1"/>
          <p:nvPr/>
        </p:nvSpPr>
        <p:spPr>
          <a:xfrm>
            <a:off x="5375241" y="4304131"/>
            <a:ext cx="1045159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300">
                <a:solidFill>
                  <a:srgbClr val="575757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 smtClean="0">
                <a:solidFill>
                  <a:schemeClr val="tx1"/>
                </a:solidFill>
              </a:rPr>
              <a:t>20</a:t>
            </a:r>
            <a:r>
              <a:rPr lang="fr-FR" dirty="0" smtClean="0">
                <a:solidFill>
                  <a:schemeClr val="tx1"/>
                </a:solidFill>
              </a:rPr>
              <a:t>19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268036" y="7453516"/>
            <a:ext cx="600501" cy="312060"/>
          </a:xfrm>
          <a:prstGeom prst="roundRect">
            <a:avLst/>
          </a:prstGeom>
          <a:noFill/>
          <a:ln w="5715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5" name="Shape 1508"/>
          <p:cNvSpPr/>
          <p:nvPr/>
        </p:nvSpPr>
        <p:spPr>
          <a:xfrm flipV="1">
            <a:off x="469900" y="1354630"/>
            <a:ext cx="12052911" cy="4270"/>
          </a:xfrm>
          <a:prstGeom prst="line">
            <a:avLst/>
          </a:prstGeom>
          <a:ln w="6350">
            <a:solidFill>
              <a:srgbClr val="494949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08128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6437</TotalTime>
  <Words>2082</Words>
  <Application>Microsoft Office PowerPoint</Application>
  <PresentationFormat>Personnalisé</PresentationFormat>
  <Paragraphs>319</Paragraphs>
  <Slides>27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8" baseType="lpstr">
      <vt:lpstr>Arial</vt:lpstr>
      <vt:lpstr>Courier New</vt:lpstr>
      <vt:lpstr>Helvetica</vt:lpstr>
      <vt:lpstr>Helvetica Neue</vt:lpstr>
      <vt:lpstr>Helvetica Neue Light</vt:lpstr>
      <vt:lpstr>Lucida Grande</vt:lpstr>
      <vt:lpstr>Palatino</vt:lpstr>
      <vt:lpstr>Symbol</vt:lpstr>
      <vt:lpstr>Times New Roman</vt:lpstr>
      <vt:lpstr>Wingdings</vt:lpstr>
      <vt:lpstr>ModernPortfolio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DUGUET Thomas</cp:lastModifiedBy>
  <cp:revision>327</cp:revision>
  <dcterms:modified xsi:type="dcterms:W3CDTF">2019-06-24T11:10:28Z</dcterms:modified>
</cp:coreProperties>
</file>