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12" r:id="rId5"/>
    <p:sldMasterId id="2147483726" r:id="rId6"/>
  </p:sldMasterIdLst>
  <p:notesMasterIdLst>
    <p:notesMasterId r:id="rId37"/>
  </p:notesMasterIdLst>
  <p:sldIdLst>
    <p:sldId id="258" r:id="rId7"/>
    <p:sldId id="266" r:id="rId8"/>
    <p:sldId id="261" r:id="rId9"/>
    <p:sldId id="262" r:id="rId10"/>
    <p:sldId id="281" r:id="rId11"/>
    <p:sldId id="265" r:id="rId12"/>
    <p:sldId id="287" r:id="rId13"/>
    <p:sldId id="289" r:id="rId14"/>
    <p:sldId id="267" r:id="rId15"/>
    <p:sldId id="276" r:id="rId16"/>
    <p:sldId id="256" r:id="rId17"/>
    <p:sldId id="286" r:id="rId18"/>
    <p:sldId id="268" r:id="rId19"/>
    <p:sldId id="269" r:id="rId20"/>
    <p:sldId id="272" r:id="rId21"/>
    <p:sldId id="273" r:id="rId22"/>
    <p:sldId id="274" r:id="rId23"/>
    <p:sldId id="275" r:id="rId24"/>
    <p:sldId id="279" r:id="rId25"/>
    <p:sldId id="278" r:id="rId26"/>
    <p:sldId id="282" r:id="rId27"/>
    <p:sldId id="280" r:id="rId28"/>
    <p:sldId id="277" r:id="rId29"/>
    <p:sldId id="283" r:id="rId30"/>
    <p:sldId id="257" r:id="rId31"/>
    <p:sldId id="264" r:id="rId32"/>
    <p:sldId id="260" r:id="rId33"/>
    <p:sldId id="288" r:id="rId34"/>
    <p:sldId id="284" r:id="rId35"/>
    <p:sldId id="28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13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8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v>SPDF-U</c:v>
          </c:tx>
          <c:spPr>
            <a:ln w="19050" cap="rnd">
              <a:solidFill>
                <a:schemeClr val="accent1"/>
              </a:solidFill>
              <a:prstDash val="dash"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0555555555555561E-2"/>
                  <c:y val="-6.4814814814814811E-2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s1/2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3D2-41BA-9D76-931C391891AA}"/>
                </c:ext>
              </c:extLst>
            </c:dLbl>
            <c:dLbl>
              <c:idx val="1"/>
              <c:layout>
                <c:manualLayout>
                  <c:x val="2.7777777777777779E-3"/>
                  <c:y val="-4.1666666666666755E-2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d3/2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3D2-41BA-9D76-931C391891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(Foglio1!$L$6,Foglio1!$Q$6)</c:f>
              <c:numCache>
                <c:formatCode>General</c:formatCode>
                <c:ptCount val="2"/>
                <c:pt idx="0">
                  <c:v>0.8</c:v>
                </c:pt>
                <c:pt idx="1">
                  <c:v>1.1000000000000001</c:v>
                </c:pt>
              </c:numCache>
            </c:numRef>
          </c:xVal>
          <c:yVal>
            <c:numRef>
              <c:f>(Foglio1!$D$6,Foglio1!$I$6)</c:f>
              <c:numCache>
                <c:formatCode>General</c:formatCode>
                <c:ptCount val="2"/>
                <c:pt idx="0">
                  <c:v>0.4</c:v>
                </c:pt>
                <c:pt idx="1">
                  <c:v>0.24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33D2-41BA-9D76-931C391891AA}"/>
            </c:ext>
          </c:extLst>
        </c:ser>
        <c:ser>
          <c:idx val="1"/>
          <c:order val="1"/>
          <c:tx>
            <c:v>MORE s1/2</c:v>
          </c:tx>
          <c:spPr>
            <a:ln w="19050" cap="rnd">
              <a:solidFill>
                <a:schemeClr val="accent2"/>
              </a:solidFill>
              <a:prstDash val="dash"/>
              <a:round/>
            </a:ln>
            <a:effectLst/>
          </c:spPr>
          <c:marker>
            <c:symbol val="circle"/>
            <c:size val="10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7.2222222222222215E-2"/>
                  <c:y val="8.3333333333333329E-2"/>
                </c:manualLayout>
              </c:layout>
              <c:tx>
                <c:rich>
                  <a:bodyPr/>
                  <a:lstStyle/>
                  <a:p>
                    <a:r>
                      <a:rPr lang="en-US" sz="1200" baseline="0"/>
                      <a:t>s1/2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3D2-41BA-9D76-931C391891AA}"/>
                </c:ext>
              </c:extLst>
            </c:dLbl>
            <c:dLbl>
              <c:idx val="1"/>
              <c:layout>
                <c:manualLayout>
                  <c:x val="0"/>
                  <c:y val="-4.1666666666666664E-2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d3/2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3D2-41BA-9D76-931C391891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(Foglio1!$L$8,Foglio1!$Q$8)</c:f>
              <c:numCache>
                <c:formatCode>General</c:formatCode>
                <c:ptCount val="2"/>
                <c:pt idx="0">
                  <c:v>0.39999999999999991</c:v>
                </c:pt>
                <c:pt idx="1">
                  <c:v>1.4</c:v>
                </c:pt>
              </c:numCache>
            </c:numRef>
          </c:xVal>
          <c:yVal>
            <c:numRef>
              <c:f>(Foglio1!$D$8,Foglio1!$I$8)</c:f>
              <c:numCache>
                <c:formatCode>General</c:formatCode>
                <c:ptCount val="2"/>
                <c:pt idx="0">
                  <c:v>0.21160000000000001</c:v>
                </c:pt>
                <c:pt idx="1">
                  <c:v>0.33639999999999998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33D2-41BA-9D76-931C391891AA}"/>
            </c:ext>
          </c:extLst>
        </c:ser>
        <c:ser>
          <c:idx val="2"/>
          <c:order val="2"/>
          <c:tx>
            <c:v>LESS s1/2</c:v>
          </c:tx>
          <c:spPr>
            <a:ln w="19050" cap="rnd">
              <a:solidFill>
                <a:schemeClr val="accent3"/>
              </a:solidFill>
              <a:prstDash val="dash"/>
              <a:round/>
            </a:ln>
            <a:effectLst/>
          </c:spPr>
          <c:marker>
            <c:symbol val="circle"/>
            <c:size val="10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7777777777777779E-3"/>
                  <c:y val="-6.0185185185185182E-2"/>
                </c:manualLayout>
              </c:layout>
              <c:tx>
                <c:rich>
                  <a:bodyPr/>
                  <a:lstStyle/>
                  <a:p>
                    <a:r>
                      <a:rPr lang="en-US" sz="1200"/>
                      <a:t>s1/2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33D2-41BA-9D76-931C391891AA}"/>
                </c:ext>
              </c:extLst>
            </c:dLbl>
            <c:dLbl>
              <c:idx val="1"/>
              <c:layout>
                <c:manualLayout>
                  <c:x val="2.777777777777676E-3"/>
                  <c:y val="3.240740740740732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aseline="0"/>
                      <a:t>d3/2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33D2-41BA-9D76-931C391891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(Foglio1!$L$7,Foglio1!$Q$7)</c:f>
              <c:numCache>
                <c:formatCode>General</c:formatCode>
                <c:ptCount val="2"/>
                <c:pt idx="0">
                  <c:v>1.4</c:v>
                </c:pt>
                <c:pt idx="1">
                  <c:v>0.5</c:v>
                </c:pt>
              </c:numCache>
            </c:numRef>
          </c:xVal>
          <c:yVal>
            <c:numRef>
              <c:f>(Foglio1!$D$7,Foglio1!$I$7)</c:f>
              <c:numCache>
                <c:formatCode>General</c:formatCode>
                <c:ptCount val="2"/>
                <c:pt idx="0">
                  <c:v>0.69</c:v>
                </c:pt>
                <c:pt idx="1">
                  <c:v>0.12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33D2-41BA-9D76-931C391891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6890152"/>
        <c:axId val="576887528"/>
      </c:scatterChart>
      <c:valAx>
        <c:axId val="576890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dirty="0"/>
                  <a:t>Proton vacancy in </a:t>
                </a:r>
                <a:r>
                  <a:rPr lang="it-IT" sz="1800" baseline="30000" dirty="0"/>
                  <a:t>46</a:t>
                </a:r>
                <a:r>
                  <a:rPr lang="it-IT" sz="1800" dirty="0"/>
                  <a:t>Ar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887528"/>
        <c:crosses val="autoZero"/>
        <c:crossBetween val="midCat"/>
      </c:valAx>
      <c:valAx>
        <c:axId val="576887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800" baseline="0" dirty="0" err="1"/>
                  <a:t>Spectroscopic</a:t>
                </a:r>
                <a:r>
                  <a:rPr lang="it-IT" sz="1800" baseline="0" dirty="0"/>
                  <a:t> factor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6890152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410712-BC65-4834-80A6-4FD7ADBD376E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45DAA-4E21-41ED-9B41-229E1DED3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553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EB5E5D-F609-4B8A-A4DB-FC533DAA646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2919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E46D-309B-445E-9B8C-4BB397973A6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643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E46D-309B-445E-9B8C-4BB397973A6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060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2E46D-309B-445E-9B8C-4BB397973A66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077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861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68611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D2F90B-5C73-F548-BB1C-7CAABFE364E8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3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D9A3-719F-4E3D-AD6E-8C129A6B7A4C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FEB3-C233-4B64-B690-FD7DBCF77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8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D9A3-719F-4E3D-AD6E-8C129A6B7A4C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FEB3-C233-4B64-B690-FD7DBCF77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52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D9A3-719F-4E3D-AD6E-8C129A6B7A4C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FEB3-C233-4B64-B690-FD7DBCF77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699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it-IT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C24D3-901D-43AA-AE61-AD4C7E5C86F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1D8E9-3464-420D-BE59-9EF8878578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861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C24D3-901D-43AA-AE61-AD4C7E5C86F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1D8E9-3464-420D-BE59-9EF8878578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707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C24D3-901D-43AA-AE61-AD4C7E5C86F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1D8E9-3464-420D-BE59-9EF8878578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165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C24D3-901D-43AA-AE61-AD4C7E5C86F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1D8E9-3464-420D-BE59-9EF8878578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709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C24D3-901D-43AA-AE61-AD4C7E5C86F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1D8E9-3464-420D-BE59-9EF8878578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1434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C24D3-901D-43AA-AE61-AD4C7E5C86F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1D8E9-3464-420D-BE59-9EF8878578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082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C24D3-901D-43AA-AE61-AD4C7E5C86F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1D8E9-3464-420D-BE59-9EF8878578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192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C24D3-901D-43AA-AE61-AD4C7E5C86F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1D8E9-3464-420D-BE59-9EF8878578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218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D9A3-719F-4E3D-AD6E-8C129A6B7A4C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FEB3-C233-4B64-B690-FD7DBCF77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0647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C24D3-901D-43AA-AE61-AD4C7E5C86F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1D8E9-3464-420D-BE59-9EF8878578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0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C24D3-901D-43AA-AE61-AD4C7E5C86F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1D8E9-3464-420D-BE59-9EF8878578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098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C24D3-901D-43AA-AE61-AD4C7E5C86F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1D8E9-3464-420D-BE59-9EF8878578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851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044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1821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97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79464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5568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429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70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D9A3-719F-4E3D-AD6E-8C129A6B7A4C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FEB3-C233-4B64-B690-FD7DBCF77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7175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9840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13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197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565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59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348"/>
            <a:ext cx="8731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CDC8E-50DB-4F2E-A357-58D8BB0D9DC6}" type="slidenum"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533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39995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8659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6758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7305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0911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D9A3-719F-4E3D-AD6E-8C129A6B7A4C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FEB3-C233-4B64-B690-FD7DBCF77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2753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096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39410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82834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1777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016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047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571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59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348"/>
            <a:ext cx="8731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CDC8E-50DB-4F2E-A357-58D8BB0D9DC6}" type="slidenum"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7662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807675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319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D9A3-719F-4E3D-AD6E-8C129A6B7A4C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FEB3-C233-4B64-B690-FD7DBCF77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789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01171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0845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9462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2845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5035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1736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35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86007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9971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71D1A2-7DDA-4ABB-B9BE-B36815D0A560}" type="datetimeFigureOut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749E77-426F-4B76-9525-CC4A03136667}" type="slidenum">
              <a:rPr kumimoji="0" lang="fr-FR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491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D9A3-719F-4E3D-AD6E-8C129A6B7A4C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FEB3-C233-4B64-B690-FD7DBCF77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0067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347759"/>
            <a:ext cx="7772400" cy="2252691"/>
          </a:xfrm>
          <a:prstGeom prst="rect">
            <a:avLst/>
          </a:prstGeom>
        </p:spPr>
        <p:txBody>
          <a:bodyPr/>
          <a:lstStyle>
            <a:lvl1pPr>
              <a:defRPr lang="it-IT" dirty="0" smtClean="0"/>
            </a:lvl1pPr>
          </a:lstStyle>
          <a:p>
            <a:r>
              <a:rPr lang="fr-FR" smtClean="0"/>
              <a:t>Cliquez pour modifier le style du titre</a:t>
            </a:r>
            <a:endParaRPr lang="it-IT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270875" y="6561348"/>
            <a:ext cx="873125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DCDC8E-50DB-4F2E-A357-58D8BB0D9DC6}" type="slidenum"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5222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xfrm>
            <a:off x="669727" y="312539"/>
            <a:ext cx="7804547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4437983" y="6505277"/>
            <a:ext cx="259104" cy="267891"/>
          </a:xfrm>
          <a:prstGeom prst="rect">
            <a:avLst/>
          </a:prstGeom>
        </p:spPr>
        <p:txBody>
          <a:bodyPr lIns="64291" tIns="32146" rIns="64291" bIns="32146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56686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ＭＳ Ｐゴシック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ＭＳ Ｐゴシック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40C1D8-BEAC-1D4D-B7D5-9A81207AF92C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766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D9A3-719F-4E3D-AD6E-8C129A6B7A4C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FEB3-C233-4B64-B690-FD7DBCF77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92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D9A3-719F-4E3D-AD6E-8C129A6B7A4C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FEB3-C233-4B64-B690-FD7DBCF77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099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0D9A3-719F-4E3D-AD6E-8C129A6B7A4C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5FEB3-C233-4B64-B690-FD7DBCF77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4226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10D9A3-719F-4E3D-AD6E-8C129A6B7A4C}" type="datetimeFigureOut">
              <a:rPr lang="en-GB" smtClean="0"/>
              <a:t>27/06/2019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5FEB3-C233-4B64-B690-FD7DBCF77E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642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it-IT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it-IT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6C24D3-901D-43AA-AE61-AD4C7E5C86F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27/06/2019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1D8E9-3464-420D-BE59-9EF887857892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38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6"/>
          <p:cNvGrpSpPr/>
          <p:nvPr/>
        </p:nvGrpSpPr>
        <p:grpSpPr>
          <a:xfrm>
            <a:off x="3923928" y="39688"/>
            <a:ext cx="5220072" cy="1013048"/>
            <a:chOff x="4826000" y="39688"/>
            <a:chExt cx="4318000" cy="574675"/>
          </a:xfrm>
        </p:grpSpPr>
        <p:sp>
          <p:nvSpPr>
            <p:cNvPr id="8" name="Rectangle 11"/>
            <p:cNvSpPr>
              <a:spLocks noChangeArrowheads="1"/>
            </p:cNvSpPr>
            <p:nvPr userDrawn="1"/>
          </p:nvSpPr>
          <p:spPr bwMode="auto">
            <a:xfrm>
              <a:off x="4826000" y="533400"/>
              <a:ext cx="4318000" cy="3651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 userDrawn="1"/>
          </p:nvSpPr>
          <p:spPr bwMode="auto">
            <a:xfrm>
              <a:off x="4826000" y="577850"/>
              <a:ext cx="4318000" cy="36513"/>
            </a:xfrm>
            <a:prstGeom prst="rect">
              <a:avLst/>
            </a:prstGeom>
            <a:gradFill flip="none"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10" name="Image 12" descr="logo 30cm.jpg"/>
            <p:cNvPicPr>
              <a:picLocks noChangeAspect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086600" y="39688"/>
              <a:ext cx="2057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10"/>
          <p:cNvGrpSpPr/>
          <p:nvPr/>
        </p:nvGrpSpPr>
        <p:grpSpPr>
          <a:xfrm>
            <a:off x="0" y="6509556"/>
            <a:ext cx="9144000" cy="696888"/>
            <a:chOff x="0" y="6592888"/>
            <a:chExt cx="8839200" cy="341312"/>
          </a:xfrm>
        </p:grpSpPr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492125" y="6616700"/>
              <a:ext cx="8347075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E.Clément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Novembre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2011                                          </a:t>
              </a:r>
              <a:endParaRPr kumimoji="0" lang="fr-FR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 userDrawn="1"/>
          </p:nvSpPr>
          <p:spPr bwMode="auto">
            <a:xfrm>
              <a:off x="0" y="6592888"/>
              <a:ext cx="4318000" cy="36512"/>
            </a:xfrm>
            <a:prstGeom prst="rect">
              <a:avLst/>
            </a:prstGeom>
            <a:gradFill flip="none"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973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6"/>
          <p:cNvGrpSpPr/>
          <p:nvPr/>
        </p:nvGrpSpPr>
        <p:grpSpPr>
          <a:xfrm>
            <a:off x="3923928" y="39688"/>
            <a:ext cx="5220072" cy="1013048"/>
            <a:chOff x="4826000" y="39688"/>
            <a:chExt cx="4318000" cy="574675"/>
          </a:xfrm>
        </p:grpSpPr>
        <p:sp>
          <p:nvSpPr>
            <p:cNvPr id="8" name="Rectangle 11"/>
            <p:cNvSpPr>
              <a:spLocks noChangeArrowheads="1"/>
            </p:cNvSpPr>
            <p:nvPr userDrawn="1"/>
          </p:nvSpPr>
          <p:spPr bwMode="auto">
            <a:xfrm>
              <a:off x="4826000" y="533400"/>
              <a:ext cx="4318000" cy="3651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 userDrawn="1"/>
          </p:nvSpPr>
          <p:spPr bwMode="auto">
            <a:xfrm>
              <a:off x="4826000" y="577850"/>
              <a:ext cx="4318000" cy="36513"/>
            </a:xfrm>
            <a:prstGeom prst="rect">
              <a:avLst/>
            </a:prstGeom>
            <a:gradFill flip="none"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10" name="Image 12" descr="logo 30cm.jpg"/>
            <p:cNvPicPr>
              <a:picLocks noChangeAspect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086600" y="39688"/>
              <a:ext cx="2057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10"/>
          <p:cNvGrpSpPr/>
          <p:nvPr/>
        </p:nvGrpSpPr>
        <p:grpSpPr>
          <a:xfrm>
            <a:off x="0" y="6509556"/>
            <a:ext cx="9144000" cy="696888"/>
            <a:chOff x="0" y="6592888"/>
            <a:chExt cx="8839200" cy="341312"/>
          </a:xfrm>
        </p:grpSpPr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492125" y="6616700"/>
              <a:ext cx="8347075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E.Clément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Novembre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2011                                          </a:t>
              </a:r>
              <a:endParaRPr kumimoji="0" lang="fr-FR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 userDrawn="1"/>
          </p:nvSpPr>
          <p:spPr bwMode="auto">
            <a:xfrm>
              <a:off x="0" y="6592888"/>
              <a:ext cx="4318000" cy="36512"/>
            </a:xfrm>
            <a:prstGeom prst="rect">
              <a:avLst/>
            </a:prstGeom>
            <a:gradFill flip="none"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109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6"/>
          <p:cNvGrpSpPr/>
          <p:nvPr/>
        </p:nvGrpSpPr>
        <p:grpSpPr>
          <a:xfrm>
            <a:off x="3923928" y="39688"/>
            <a:ext cx="5220072" cy="1013048"/>
            <a:chOff x="4826000" y="39688"/>
            <a:chExt cx="4318000" cy="574675"/>
          </a:xfrm>
        </p:grpSpPr>
        <p:sp>
          <p:nvSpPr>
            <p:cNvPr id="8" name="Rectangle 11"/>
            <p:cNvSpPr>
              <a:spLocks noChangeArrowheads="1"/>
            </p:cNvSpPr>
            <p:nvPr userDrawn="1"/>
          </p:nvSpPr>
          <p:spPr bwMode="auto">
            <a:xfrm>
              <a:off x="4826000" y="533400"/>
              <a:ext cx="4318000" cy="3651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65000"/>
                  </a:schemeClr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9" name="Rectangle 12"/>
            <p:cNvSpPr>
              <a:spLocks noChangeArrowheads="1"/>
            </p:cNvSpPr>
            <p:nvPr userDrawn="1"/>
          </p:nvSpPr>
          <p:spPr bwMode="auto">
            <a:xfrm>
              <a:off x="4826000" y="577850"/>
              <a:ext cx="4318000" cy="36513"/>
            </a:xfrm>
            <a:prstGeom prst="rect">
              <a:avLst/>
            </a:prstGeom>
            <a:gradFill flip="none"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1080000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10" name="Image 12" descr="logo 30cm.jpg"/>
            <p:cNvPicPr>
              <a:picLocks noChangeAspect="1"/>
            </p:cNvPicPr>
            <p:nvPr userDrawn="1"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086600" y="39688"/>
              <a:ext cx="20574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e 10"/>
          <p:cNvGrpSpPr/>
          <p:nvPr/>
        </p:nvGrpSpPr>
        <p:grpSpPr>
          <a:xfrm>
            <a:off x="0" y="6509556"/>
            <a:ext cx="9144000" cy="696888"/>
            <a:chOff x="0" y="6592888"/>
            <a:chExt cx="8839200" cy="341312"/>
          </a:xfrm>
        </p:grpSpPr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492125" y="6616700"/>
              <a:ext cx="8347075" cy="317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/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E.Clément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Novembre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5E5E5E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2011                                          </a:t>
              </a:r>
              <a:endParaRPr kumimoji="0" lang="fr-FR" sz="14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13" name="Rectangle 14"/>
            <p:cNvSpPr>
              <a:spLocks noChangeArrowheads="1"/>
            </p:cNvSpPr>
            <p:nvPr userDrawn="1"/>
          </p:nvSpPr>
          <p:spPr bwMode="auto">
            <a:xfrm>
              <a:off x="0" y="6592888"/>
              <a:ext cx="4318000" cy="36512"/>
            </a:xfrm>
            <a:prstGeom prst="rect">
              <a:avLst/>
            </a:prstGeom>
            <a:gradFill flip="none" rotWithShape="1">
              <a:gsLst>
                <a:gs pos="0">
                  <a:srgbClr val="502185"/>
                </a:gs>
                <a:gs pos="100000">
                  <a:srgbClr val="FFFFFF"/>
                </a:gs>
              </a:gsLst>
              <a:lin ang="0" scaled="0"/>
              <a:tileRect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9295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Times New Roman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E3418F-2A46-FE48-B95D-B479B5E1FB40}" type="slidenum">
              <a:rPr kumimoji="0" lang="it-IT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667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708" y="2323740"/>
            <a:ext cx="794345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Highlights from the AGATA campaign at GANIL </a:t>
            </a:r>
          </a:p>
          <a:p>
            <a:pPr algn="ctr"/>
            <a:r>
              <a:rPr lang="en-US" sz="3600" i="1" dirty="0" smtClean="0"/>
              <a:t>and future plans</a:t>
            </a:r>
            <a:endParaRPr lang="en-GB" sz="36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027372" y="3509824"/>
            <a:ext cx="2639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Zsolt Podolyák</a:t>
            </a:r>
          </a:p>
          <a:p>
            <a:pPr algn="ctr"/>
            <a:r>
              <a:rPr lang="en-US" sz="2400" dirty="0" smtClean="0">
                <a:solidFill>
                  <a:schemeClr val="accent1">
                    <a:lumMod val="50000"/>
                  </a:schemeClr>
                </a:solidFill>
              </a:rPr>
              <a:t>University of Surrey</a:t>
            </a:r>
            <a:endParaRPr lang="en-GB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 descr="logoAgat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9" b="19112"/>
          <a:stretch/>
        </p:blipFill>
        <p:spPr bwMode="auto">
          <a:xfrm>
            <a:off x="6967199" y="5092"/>
            <a:ext cx="2176801" cy="2187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6296" y="6174658"/>
            <a:ext cx="2256582" cy="665652"/>
          </a:xfrm>
          <a:prstGeom prst="rect">
            <a:avLst/>
          </a:prstGeom>
          <a:noFill/>
        </p:spPr>
      </p:pic>
      <p:pic>
        <p:nvPicPr>
          <p:cNvPr id="1026" name="Picture 2" descr="https://nuspin2019.sciencesconf.org/data/header/LogoNuspin19_small_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56" y="5092"/>
            <a:ext cx="4362681" cy="227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3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15995" y="6488668"/>
            <a:ext cx="229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Modified from S. </a:t>
            </a:r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enzi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35129" y="6096455"/>
            <a:ext cx="14745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2 approved</a:t>
            </a:r>
            <a:endParaRPr lang="en-GB" sz="2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6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05005" y="8313"/>
            <a:ext cx="2317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AGATA in 2019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3388" y="531533"/>
            <a:ext cx="38204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tx2"/>
                </a:solidFill>
              </a:rPr>
              <a:t>MUGAST year</a:t>
            </a:r>
            <a:r>
              <a:rPr lang="en-US" sz="2400" dirty="0" smtClean="0">
                <a:solidFill>
                  <a:schemeClr val="tx2"/>
                </a:solidFill>
              </a:rPr>
              <a:t>, 3 experiments</a:t>
            </a:r>
            <a:endParaRPr lang="en-GB" sz="2400" dirty="0">
              <a:solidFill>
                <a:schemeClr val="tx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815" y="1599976"/>
            <a:ext cx="90691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MUGAST commissioning M. Assié             </a:t>
            </a:r>
            <a:r>
              <a:rPr lang="en-US" sz="2400" baseline="30000" dirty="0" smtClean="0">
                <a:solidFill>
                  <a:srgbClr val="FF0000"/>
                </a:solidFill>
              </a:rPr>
              <a:t>16</a:t>
            </a:r>
            <a:r>
              <a:rPr lang="en-US" sz="2400" dirty="0" smtClean="0">
                <a:solidFill>
                  <a:srgbClr val="FF0000"/>
                </a:solidFill>
              </a:rPr>
              <a:t>O</a:t>
            </a:r>
            <a:r>
              <a:rPr lang="en-US" sz="2400" dirty="0" smtClean="0"/>
              <a:t>               6UT      April 2019</a:t>
            </a:r>
          </a:p>
          <a:p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E744 I. Stefan    			</a:t>
            </a:r>
            <a:r>
              <a:rPr lang="en-US" sz="2400" dirty="0"/>
              <a:t> </a:t>
            </a:r>
            <a:r>
              <a:rPr lang="en-US" sz="2400" dirty="0" smtClean="0"/>
              <a:t>         </a:t>
            </a:r>
            <a:r>
              <a:rPr lang="en-US" sz="2400" baseline="30000" dirty="0" smtClean="0">
                <a:solidFill>
                  <a:srgbClr val="FF0000"/>
                </a:solidFill>
              </a:rPr>
              <a:t>14</a:t>
            </a:r>
            <a:r>
              <a:rPr lang="en-US" sz="2400" dirty="0" smtClean="0">
                <a:solidFill>
                  <a:srgbClr val="FF0000"/>
                </a:solidFill>
              </a:rPr>
              <a:t>O</a:t>
            </a:r>
            <a:r>
              <a:rPr lang="en-US" sz="2400" dirty="0" smtClean="0"/>
              <a:t>           16UT 	 April 2019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Proton unbound </a:t>
            </a:r>
            <a:r>
              <a:rPr lang="en-US" sz="2400" baseline="30000" dirty="0" smtClean="0">
                <a:solidFill>
                  <a:srgbClr val="0070C0"/>
                </a:solidFill>
              </a:rPr>
              <a:t>15</a:t>
            </a:r>
            <a:r>
              <a:rPr lang="en-US" sz="2400" dirty="0" smtClean="0">
                <a:solidFill>
                  <a:srgbClr val="0070C0"/>
                </a:solidFill>
              </a:rPr>
              <a:t>F (orig. LISE exp.)</a:t>
            </a:r>
          </a:p>
          <a:p>
            <a:endParaRPr lang="en-US" sz="2400" dirty="0"/>
          </a:p>
          <a:p>
            <a:r>
              <a:rPr lang="en-US" sz="2400" dirty="0" smtClean="0"/>
              <a:t>E786S A. Gottardo/M</a:t>
            </a:r>
            <a:r>
              <a:rPr lang="en-US" sz="2400" dirty="0"/>
              <a:t>.</a:t>
            </a:r>
            <a:r>
              <a:rPr lang="en-US" sz="2400" dirty="0" smtClean="0"/>
              <a:t> Assié   	</a:t>
            </a:r>
            <a:r>
              <a:rPr lang="en-US" sz="2400" dirty="0"/>
              <a:t> </a:t>
            </a:r>
            <a:r>
              <a:rPr lang="en-US" sz="2400" dirty="0" smtClean="0"/>
              <a:t>         	         </a:t>
            </a:r>
            <a:r>
              <a:rPr lang="en-US" sz="2400" baseline="30000" dirty="0" smtClean="0">
                <a:solidFill>
                  <a:srgbClr val="FF0000"/>
                </a:solidFill>
              </a:rPr>
              <a:t>46</a:t>
            </a:r>
            <a:r>
              <a:rPr lang="en-US" sz="2400" dirty="0" smtClean="0">
                <a:solidFill>
                  <a:srgbClr val="FF0000"/>
                </a:solidFill>
              </a:rPr>
              <a:t>Ar</a:t>
            </a:r>
            <a:r>
              <a:rPr lang="en-US" sz="2400" dirty="0" smtClean="0"/>
              <a:t>	24UT     June 2019</a:t>
            </a:r>
          </a:p>
          <a:p>
            <a:r>
              <a:rPr lang="en-US" sz="2400" dirty="0">
                <a:solidFill>
                  <a:srgbClr val="0070C0"/>
                </a:solidFill>
              </a:rPr>
              <a:t>Is there a problem with </a:t>
            </a:r>
            <a:r>
              <a:rPr lang="en-US" sz="2400" dirty="0" smtClean="0">
                <a:solidFill>
                  <a:srgbClr val="0070C0"/>
                </a:solidFill>
              </a:rPr>
              <a:t>protons in </a:t>
            </a:r>
            <a:r>
              <a:rPr lang="en-US" sz="2400" dirty="0">
                <a:solidFill>
                  <a:srgbClr val="0070C0"/>
                </a:solidFill>
              </a:rPr>
              <a:t>N=28 </a:t>
            </a:r>
            <a:r>
              <a:rPr lang="en-US" sz="2400" baseline="30000" dirty="0" smtClean="0">
                <a:solidFill>
                  <a:srgbClr val="0070C0"/>
                </a:solidFill>
              </a:rPr>
              <a:t>46</a:t>
            </a:r>
            <a:r>
              <a:rPr lang="en-US" sz="2400" dirty="0" smtClean="0">
                <a:solidFill>
                  <a:srgbClr val="0070C0"/>
                </a:solidFill>
              </a:rPr>
              <a:t>Ar? </a:t>
            </a:r>
          </a:p>
          <a:p>
            <a:endParaRPr lang="en-US" sz="2400" dirty="0"/>
          </a:p>
          <a:p>
            <a:r>
              <a:rPr lang="en-US" sz="2400" dirty="0" smtClean="0"/>
              <a:t>E768S Ch. </a:t>
            </a:r>
            <a:r>
              <a:rPr lang="en-US" sz="2400" dirty="0" err="1" smtClean="0"/>
              <a:t>Diget</a:t>
            </a:r>
            <a:r>
              <a:rPr lang="en-US" sz="2400" dirty="0" smtClean="0"/>
              <a:t>/N. de </a:t>
            </a:r>
            <a:r>
              <a:rPr lang="en-US" sz="2400" dirty="0" err="1" smtClean="0"/>
              <a:t>Séréville</a:t>
            </a:r>
            <a:r>
              <a:rPr lang="en-US" sz="2400" dirty="0" smtClean="0"/>
              <a:t>    	</a:t>
            </a:r>
            <a:r>
              <a:rPr lang="en-US" sz="2400" dirty="0"/>
              <a:t> </a:t>
            </a:r>
            <a:r>
              <a:rPr lang="en-US" sz="2400" dirty="0" smtClean="0"/>
              <a:t>         </a:t>
            </a:r>
            <a:r>
              <a:rPr lang="en-US" sz="2400" baseline="30000" dirty="0" smtClean="0">
                <a:solidFill>
                  <a:srgbClr val="FF0000"/>
                </a:solidFill>
              </a:rPr>
              <a:t>15</a:t>
            </a:r>
            <a:r>
              <a:rPr lang="en-US" sz="2400" dirty="0" smtClean="0">
                <a:solidFill>
                  <a:srgbClr val="FF0000"/>
                </a:solidFill>
              </a:rPr>
              <a:t>O</a:t>
            </a:r>
            <a:r>
              <a:rPr lang="en-US" sz="2400" dirty="0" smtClean="0"/>
              <a:t>	36UT      July 2019</a:t>
            </a:r>
          </a:p>
          <a:p>
            <a:r>
              <a:rPr lang="en-US" sz="2400" dirty="0">
                <a:solidFill>
                  <a:srgbClr val="0070C0"/>
                </a:solidFill>
              </a:rPr>
              <a:t>Determining the </a:t>
            </a:r>
            <a:r>
              <a:rPr lang="el-GR" sz="2400" dirty="0" smtClean="0">
                <a:solidFill>
                  <a:srgbClr val="0070C0"/>
                </a:solidFill>
              </a:rPr>
              <a:t>α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+ </a:t>
            </a:r>
            <a:r>
              <a:rPr lang="en-US" sz="2400" baseline="30000" dirty="0">
                <a:solidFill>
                  <a:srgbClr val="0070C0"/>
                </a:solidFill>
              </a:rPr>
              <a:t>15</a:t>
            </a:r>
            <a:r>
              <a:rPr lang="en-US" sz="2400" dirty="0">
                <a:solidFill>
                  <a:srgbClr val="0070C0"/>
                </a:solidFill>
              </a:rPr>
              <a:t>O radiative capture rate by measurement of the </a:t>
            </a:r>
            <a:r>
              <a:rPr lang="en-US" sz="2400" baseline="30000" dirty="0">
                <a:solidFill>
                  <a:srgbClr val="0070C0"/>
                </a:solidFill>
              </a:rPr>
              <a:t>6</a:t>
            </a:r>
            <a:r>
              <a:rPr lang="en-US" sz="2400" dirty="0">
                <a:solidFill>
                  <a:srgbClr val="0070C0"/>
                </a:solidFill>
              </a:rPr>
              <a:t>Li(</a:t>
            </a:r>
            <a:r>
              <a:rPr lang="en-US" sz="2400" baseline="30000" dirty="0">
                <a:solidFill>
                  <a:srgbClr val="0070C0"/>
                </a:solidFill>
              </a:rPr>
              <a:t>15</a:t>
            </a:r>
            <a:r>
              <a:rPr lang="en-US" sz="2400" dirty="0">
                <a:solidFill>
                  <a:srgbClr val="0070C0"/>
                </a:solidFill>
              </a:rPr>
              <a:t>O,d)</a:t>
            </a:r>
            <a:r>
              <a:rPr lang="en-US" sz="2400" baseline="30000" dirty="0">
                <a:solidFill>
                  <a:srgbClr val="0070C0"/>
                </a:solidFill>
              </a:rPr>
              <a:t>19</a:t>
            </a:r>
            <a:r>
              <a:rPr lang="en-US" sz="2400" dirty="0">
                <a:solidFill>
                  <a:srgbClr val="0070C0"/>
                </a:solidFill>
              </a:rPr>
              <a:t>Ne </a:t>
            </a:r>
            <a:r>
              <a:rPr lang="en-US" sz="2400" dirty="0" smtClean="0">
                <a:solidFill>
                  <a:srgbClr val="0070C0"/>
                </a:solidFill>
              </a:rPr>
              <a:t>reaction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60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Aga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424797" y="260648"/>
            <a:ext cx="978851" cy="1296144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15616" y="116632"/>
            <a:ext cx="6048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Status of 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AGATA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14222" y="5077611"/>
            <a:ext cx="88569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Detectors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41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capsules in the system.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6" name="Pictur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98" y="997273"/>
            <a:ext cx="5341281" cy="425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7" y="0"/>
            <a:ext cx="9453124" cy="67831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1683" y="566242"/>
            <a:ext cx="476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                      performed in April 2019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78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9385070" cy="672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82826" y="493992"/>
            <a:ext cx="476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                       performed in April 2019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6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rgbClr val="3810C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539552" y="1988840"/>
            <a:ext cx="7992888" cy="1656184"/>
          </a:xfrm>
          <a:prstGeom prst="roundRect">
            <a:avLst/>
          </a:prstGeom>
          <a:solidFill>
            <a:srgbClr val="381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467272" y="2196405"/>
            <a:ext cx="5904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Is there a problem with protons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in N=28  </a:t>
            </a:r>
            <a:r>
              <a: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46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Ar ?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519772" y="4813995"/>
            <a:ext cx="40324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Andrea Gottardo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Marlène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Assié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INFN-LNL, </a:t>
            </a:r>
            <a:r>
              <a:rPr kumimoji="0" lang="it-IT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Italy</a:t>
            </a:r>
            <a:endParaRPr kumimoji="0" lang="it-IT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IPN Orsay, France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3" name="AutoShape 2" descr="Risultati immagini per IPN orsay logo">
            <a:extLst>
              <a:ext uri="{FF2B5EF4-FFF2-40B4-BE49-F238E27FC236}">
                <a16:creationId xmlns:a16="http://schemas.microsoft.com/office/drawing/2014/main" id="{33F67125-2981-48A6-B31B-1A6155313C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AutoShape 2" descr="Image result for IDS isolde">
            <a:extLst>
              <a:ext uri="{FF2B5EF4-FFF2-40B4-BE49-F238E27FC236}">
                <a16:creationId xmlns:a16="http://schemas.microsoft.com/office/drawing/2014/main" id="{E23EBF87-355E-47EF-A0C4-80EB5A6483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6912CBE0-9F7B-40C8-B52A-CF66370F21EA}"/>
              </a:ext>
            </a:extLst>
          </p:cNvPr>
          <p:cNvSpPr/>
          <p:nvPr/>
        </p:nvSpPr>
        <p:spPr>
          <a:xfrm>
            <a:off x="827584" y="3852589"/>
            <a:ext cx="7416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AGATA-MUGAST-VAMOS Experiment</a:t>
            </a:r>
          </a:p>
        </p:txBody>
      </p:sp>
      <p:sp>
        <p:nvSpPr>
          <p:cNvPr id="16" name="ZoneTexte 4">
            <a:extLst>
              <a:ext uri="{FF2B5EF4-FFF2-40B4-BE49-F238E27FC236}">
                <a16:creationId xmlns:a16="http://schemas.microsoft.com/office/drawing/2014/main" id="{BC13C999-306A-48BF-B3BF-F5EEA74E1D1B}"/>
              </a:ext>
            </a:extLst>
          </p:cNvPr>
          <p:cNvSpPr txBox="1"/>
          <p:nvPr/>
        </p:nvSpPr>
        <p:spPr>
          <a:xfrm>
            <a:off x="4572000" y="6488668"/>
            <a:ext cx="4572000" cy="369332"/>
          </a:xfrm>
          <a:prstGeom prst="rect">
            <a:avLst/>
          </a:prstGeom>
          <a:solidFill>
            <a:srgbClr val="3810C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GANIL PAC 2018                                    1/9</a:t>
            </a:r>
          </a:p>
        </p:txBody>
      </p:sp>
      <p:sp>
        <p:nvSpPr>
          <p:cNvPr id="17" name="ZoneTexte 5">
            <a:extLst>
              <a:ext uri="{FF2B5EF4-FFF2-40B4-BE49-F238E27FC236}">
                <a16:creationId xmlns:a16="http://schemas.microsoft.com/office/drawing/2014/main" id="{048F9983-2C4E-473A-9EC3-8CDA83E4BF72}"/>
              </a:ext>
            </a:extLst>
          </p:cNvPr>
          <p:cNvSpPr txBox="1"/>
          <p:nvPr/>
        </p:nvSpPr>
        <p:spPr>
          <a:xfrm>
            <a:off x="0" y="6488668"/>
            <a:ext cx="4572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46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Ar(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3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He,d)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47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K</a:t>
            </a:r>
          </a:p>
        </p:txBody>
      </p:sp>
      <p:pic>
        <p:nvPicPr>
          <p:cNvPr id="1026" name="Picture 2" descr="Image result for infn LOGO">
            <a:extLst>
              <a:ext uri="{FF2B5EF4-FFF2-40B4-BE49-F238E27FC236}">
                <a16:creationId xmlns:a16="http://schemas.microsoft.com/office/drawing/2014/main" id="{124FFAF8-1D28-4F2D-A624-08947A4ED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742" y="4892021"/>
            <a:ext cx="2029222" cy="112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pn orsay logo">
            <a:extLst>
              <a:ext uri="{FF2B5EF4-FFF2-40B4-BE49-F238E27FC236}">
                <a16:creationId xmlns:a16="http://schemas.microsoft.com/office/drawing/2014/main" id="{8C4F7F18-B778-4FD6-985A-4A0139EF7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2258" y="4903885"/>
            <a:ext cx="1905000" cy="111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ANIL  logo">
            <a:extLst>
              <a:ext uri="{FF2B5EF4-FFF2-40B4-BE49-F238E27FC236}">
                <a16:creationId xmlns:a16="http://schemas.microsoft.com/office/drawing/2014/main" id="{66A2E58F-9A18-4036-86B3-8DEFBD31D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6" y="743106"/>
            <a:ext cx="3203848" cy="77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gata collaboration logo">
            <a:extLst>
              <a:ext uri="{FF2B5EF4-FFF2-40B4-BE49-F238E27FC236}">
                <a16:creationId xmlns:a16="http://schemas.microsoft.com/office/drawing/2014/main" id="{A30FC15A-4237-41C3-B69B-22700576B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78053"/>
            <a:ext cx="953168" cy="126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70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rgbClr val="3810C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B(GT) in nuclei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                                       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The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Calcium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region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                                                               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Results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4" name="ZoneTexte 5">
            <a:extLst>
              <a:ext uri="{FF2B5EF4-FFF2-40B4-BE49-F238E27FC236}">
                <a16:creationId xmlns:a16="http://schemas.microsoft.com/office/drawing/2014/main" id="{771590B8-0C22-47F2-99BD-E07F1B46984E}"/>
              </a:ext>
            </a:extLst>
          </p:cNvPr>
          <p:cNvSpPr txBox="1"/>
          <p:nvPr/>
        </p:nvSpPr>
        <p:spPr>
          <a:xfrm>
            <a:off x="-8134" y="-7869"/>
            <a:ext cx="9144000" cy="584775"/>
          </a:xfrm>
          <a:prstGeom prst="rect">
            <a:avLst/>
          </a:prstGeom>
          <a:solidFill>
            <a:srgbClr val="3810CA"/>
          </a:solidFill>
        </p:spPr>
        <p:txBody>
          <a:bodyPr wrap="square" rtlCol="0">
            <a:spAutoFit/>
          </a:bodyPr>
          <a:lstStyle/>
          <a:p>
            <a:pPr lvl="0"/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Physics motivation</a:t>
            </a:r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      </a:t>
            </a:r>
            <a:r>
              <a:rPr lang="it-IT" sz="3200" dirty="0" smtClean="0">
                <a:solidFill>
                  <a:srgbClr val="FFFF00"/>
                </a:solidFill>
                <a:latin typeface="Helvetica" pitchFamily="34" charset="0"/>
              </a:rPr>
              <a:t>Experiment E786S</a:t>
            </a:r>
            <a:r>
              <a:rPr kumimoji="0" lang="it-IT" sz="3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elvetica" pitchFamily="34" charset="0"/>
              </a:rPr>
              <a:t>    </a:t>
            </a:r>
            <a:r>
              <a:rPr lang="it-IT" sz="1600" b="1" dirty="0" smtClean="0">
                <a:solidFill>
                  <a:srgbClr val="FFFF00"/>
                </a:solidFill>
                <a:latin typeface="Helvetica" pitchFamily="34" charset="0"/>
              </a:rPr>
              <a:t>Andrea Gottardo, Marlène Assié</a:t>
            </a:r>
            <a:endParaRPr lang="it-IT" sz="1600" b="1" dirty="0">
              <a:solidFill>
                <a:srgbClr val="FFFF00"/>
              </a:solidFill>
              <a:latin typeface="Helvetica" pitchFamily="34" charset="0"/>
            </a:endParaRPr>
          </a:p>
        </p:txBody>
      </p:sp>
      <p:sp>
        <p:nvSpPr>
          <p:cNvPr id="17" name="ZoneTexte 4">
            <a:extLst>
              <a:ext uri="{FF2B5EF4-FFF2-40B4-BE49-F238E27FC236}">
                <a16:creationId xmlns:a16="http://schemas.microsoft.com/office/drawing/2014/main" id="{09E7726A-C383-429C-82F8-3176FD4EF681}"/>
              </a:ext>
            </a:extLst>
          </p:cNvPr>
          <p:cNvSpPr txBox="1"/>
          <p:nvPr/>
        </p:nvSpPr>
        <p:spPr>
          <a:xfrm>
            <a:off x="4572000" y="6488668"/>
            <a:ext cx="4572000" cy="369332"/>
          </a:xfrm>
          <a:prstGeom prst="rect">
            <a:avLst/>
          </a:prstGeom>
          <a:solidFill>
            <a:srgbClr val="3810C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GANIL PAC 2018                                    2/9</a:t>
            </a:r>
          </a:p>
        </p:txBody>
      </p:sp>
      <p:sp>
        <p:nvSpPr>
          <p:cNvPr id="18" name="ZoneTexte 5">
            <a:extLst>
              <a:ext uri="{FF2B5EF4-FFF2-40B4-BE49-F238E27FC236}">
                <a16:creationId xmlns:a16="http://schemas.microsoft.com/office/drawing/2014/main" id="{3F6F1439-B7EE-47C7-BB4C-E0FA06A0981A}"/>
              </a:ext>
            </a:extLst>
          </p:cNvPr>
          <p:cNvSpPr txBox="1"/>
          <p:nvPr/>
        </p:nvSpPr>
        <p:spPr>
          <a:xfrm>
            <a:off x="7246" y="6488668"/>
            <a:ext cx="4572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46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Ar(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3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He,d)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47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80DB669B-348F-4BB9-BDC7-1180A39FB9DD}"/>
              </a:ext>
            </a:extLst>
          </p:cNvPr>
          <p:cNvSpPr txBox="1">
            <a:spLocks/>
          </p:cNvSpPr>
          <p:nvPr/>
        </p:nvSpPr>
        <p:spPr bwMode="auto">
          <a:xfrm>
            <a:off x="171378" y="450773"/>
            <a:ext cx="878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Do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we understand physics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at N=28 ?</a:t>
            </a:r>
          </a:p>
        </p:txBody>
      </p:sp>
      <p:sp>
        <p:nvSpPr>
          <p:cNvPr id="39" name="Rettangolo 38">
            <a:extLst>
              <a:ext uri="{FF2B5EF4-FFF2-40B4-BE49-F238E27FC236}">
                <a16:creationId xmlns:a16="http://schemas.microsoft.com/office/drawing/2014/main" id="{B75473DF-32C5-4BEA-8C19-B6C50946D214}"/>
              </a:ext>
            </a:extLst>
          </p:cNvPr>
          <p:cNvSpPr/>
          <p:nvPr/>
        </p:nvSpPr>
        <p:spPr>
          <a:xfrm>
            <a:off x="342293" y="5969882"/>
            <a:ext cx="35687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Z.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Meisel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 PRL 114, 022501 (2015) 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3A832914-1DAB-4F35-8C61-59290B78B514}"/>
              </a:ext>
            </a:extLst>
          </p:cNvPr>
          <p:cNvSpPr/>
          <p:nvPr/>
        </p:nvSpPr>
        <p:spPr>
          <a:xfrm>
            <a:off x="5350099" y="5783755"/>
            <a:ext cx="381642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Gade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PRC 68, 014302 (2003)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S. </a:t>
            </a: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Calinescu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PRC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93, 044333 (2016)</a:t>
            </a:r>
          </a:p>
        </p:txBody>
      </p:sp>
      <p:sp>
        <p:nvSpPr>
          <p:cNvPr id="41" name="Rectangle à coins arrondis 109">
            <a:extLst>
              <a:ext uri="{FF2B5EF4-FFF2-40B4-BE49-F238E27FC236}">
                <a16:creationId xmlns:a16="http://schemas.microsoft.com/office/drawing/2014/main" id="{36205D35-5A18-4C32-98C4-88F4A36212EA}"/>
              </a:ext>
            </a:extLst>
          </p:cNvPr>
          <p:cNvSpPr/>
          <p:nvPr/>
        </p:nvSpPr>
        <p:spPr>
          <a:xfrm>
            <a:off x="372113" y="1112273"/>
            <a:ext cx="3910374" cy="4611742"/>
          </a:xfrm>
          <a:prstGeom prst="roundRect">
            <a:avLst>
              <a:gd name="adj" fmla="val 5860"/>
            </a:avLst>
          </a:prstGeom>
          <a:solidFill>
            <a:srgbClr val="D8DAEC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Arrondir un rectangle avec un coin du même côté 111">
            <a:extLst>
              <a:ext uri="{FF2B5EF4-FFF2-40B4-BE49-F238E27FC236}">
                <a16:creationId xmlns:a16="http://schemas.microsoft.com/office/drawing/2014/main" id="{26B05518-11B8-4FFF-A1CF-3EB243F9AD70}"/>
              </a:ext>
            </a:extLst>
          </p:cNvPr>
          <p:cNvSpPr/>
          <p:nvPr/>
        </p:nvSpPr>
        <p:spPr>
          <a:xfrm>
            <a:off x="372113" y="1112273"/>
            <a:ext cx="3910374" cy="43317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81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Neutron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observables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understood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0" name="CasellaDiTesto 4">
            <a:extLst>
              <a:ext uri="{FF2B5EF4-FFF2-40B4-BE49-F238E27FC236}">
                <a16:creationId xmlns:a16="http://schemas.microsoft.com/office/drawing/2014/main" id="{CB449DD7-21E2-41D2-929D-C98E5C3BB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047" y="4154355"/>
            <a:ext cx="389306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285750" marR="0" lvl="0" indent="-28575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Excellent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 theory for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neutron-space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related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quantities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:</a:t>
            </a:r>
          </a:p>
          <a:p>
            <a:pPr marL="285750" marR="0" lvl="0" indent="-28575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confirming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 N=28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shell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closure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 in </a:t>
            </a:r>
            <a:r>
              <a:rPr kumimoji="0" lang="it-IT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46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Ar</a:t>
            </a:r>
          </a:p>
          <a:p>
            <a:pPr marL="285750" marR="0" lvl="0" indent="-28575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SDPF interaction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describes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valance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-core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neutrons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 interaction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very</a:t>
            </a:r>
            <a:r>
              <a:rPr kumimoji="0" lang="it-I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 </a:t>
            </a:r>
            <a:r>
              <a:rPr kumimoji="0" lang="it-I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+mn-cs"/>
              </a:rPr>
              <a:t>well</a:t>
            </a:r>
            <a:endParaRPr kumimoji="0" lang="it-I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MS PGothic" pitchFamily="34" charset="-128"/>
              <a:cs typeface="+mn-cs"/>
            </a:endParaRPr>
          </a:p>
        </p:txBody>
      </p:sp>
      <p:pic>
        <p:nvPicPr>
          <p:cNvPr id="69" name="Immagine 68" descr="Immagine che contiene testo, mappa&#10;&#10;Descrizione generata con affidabilità molto elevata">
            <a:extLst>
              <a:ext uri="{FF2B5EF4-FFF2-40B4-BE49-F238E27FC236}">
                <a16:creationId xmlns:a16="http://schemas.microsoft.com/office/drawing/2014/main" id="{BF119047-0AE7-49EF-BD7E-312F43C12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37" y="1683814"/>
            <a:ext cx="3651482" cy="2332237"/>
          </a:xfrm>
          <a:prstGeom prst="rect">
            <a:avLst/>
          </a:prstGeom>
        </p:spPr>
      </p:pic>
      <p:sp>
        <p:nvSpPr>
          <p:cNvPr id="74" name="Rectangle à coins arrondis 109">
            <a:extLst>
              <a:ext uri="{FF2B5EF4-FFF2-40B4-BE49-F238E27FC236}">
                <a16:creationId xmlns:a16="http://schemas.microsoft.com/office/drawing/2014/main" id="{802DFA18-1DC7-40D8-9714-2D26ADEDEB34}"/>
              </a:ext>
            </a:extLst>
          </p:cNvPr>
          <p:cNvSpPr/>
          <p:nvPr/>
        </p:nvSpPr>
        <p:spPr>
          <a:xfrm>
            <a:off x="4875894" y="1112273"/>
            <a:ext cx="3910374" cy="4611742"/>
          </a:xfrm>
          <a:prstGeom prst="roundRect">
            <a:avLst>
              <a:gd name="adj" fmla="val 5860"/>
            </a:avLst>
          </a:prstGeom>
          <a:solidFill>
            <a:srgbClr val="D8DAEC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Arrondir un rectangle avec un coin du même côté 111">
            <a:extLst>
              <a:ext uri="{FF2B5EF4-FFF2-40B4-BE49-F238E27FC236}">
                <a16:creationId xmlns:a16="http://schemas.microsoft.com/office/drawing/2014/main" id="{0224E07A-1045-407C-A5F9-3B03988061FA}"/>
              </a:ext>
            </a:extLst>
          </p:cNvPr>
          <p:cNvSpPr/>
          <p:nvPr/>
        </p:nvSpPr>
        <p:spPr>
          <a:xfrm>
            <a:off x="4875894" y="1112273"/>
            <a:ext cx="3910374" cy="43317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81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Large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discrepancy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in B(E2)</a:t>
            </a:r>
          </a:p>
        </p:txBody>
      </p:sp>
      <p:sp>
        <p:nvSpPr>
          <p:cNvPr id="76" name="CasellaDiTesto 4">
            <a:extLst>
              <a:ext uri="{FF2B5EF4-FFF2-40B4-BE49-F238E27FC236}">
                <a16:creationId xmlns:a16="http://schemas.microsoft.com/office/drawing/2014/main" id="{FBCEE98F-34B0-4EAA-98F1-DB98650E4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1515" y="4369824"/>
            <a:ext cx="3893061" cy="99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Large discrepancy with the measured B(E2) value at N=28: 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problem with the proton E2 contribution ?</a:t>
            </a:r>
          </a:p>
        </p:txBody>
      </p:sp>
      <p:pic>
        <p:nvPicPr>
          <p:cNvPr id="77" name="Immagine 76" descr="Immagine che contiene testo, mappa&#10;&#10;Descrizione generata con affidabilità molto elevata">
            <a:extLst>
              <a:ext uri="{FF2B5EF4-FFF2-40B4-BE49-F238E27FC236}">
                <a16:creationId xmlns:a16="http://schemas.microsoft.com/office/drawing/2014/main" id="{5E2A8177-5410-41C1-B823-CCF734867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766" y="1632856"/>
            <a:ext cx="3523184" cy="254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58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rgbClr val="3810C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B(GT) in nuclei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                                       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The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Calcium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region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                                                               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Results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4" name="ZoneTexte 5">
            <a:extLst>
              <a:ext uri="{FF2B5EF4-FFF2-40B4-BE49-F238E27FC236}">
                <a16:creationId xmlns:a16="http://schemas.microsoft.com/office/drawing/2014/main" id="{771590B8-0C22-47F2-99BD-E07F1B46984E}"/>
              </a:ext>
            </a:extLst>
          </p:cNvPr>
          <p:cNvSpPr txBox="1"/>
          <p:nvPr/>
        </p:nvSpPr>
        <p:spPr>
          <a:xfrm>
            <a:off x="-8134" y="-7869"/>
            <a:ext cx="9144000" cy="523220"/>
          </a:xfrm>
          <a:prstGeom prst="rect">
            <a:avLst/>
          </a:prstGeom>
          <a:solidFill>
            <a:srgbClr val="3810CA"/>
          </a:solidFill>
        </p:spPr>
        <p:txBody>
          <a:bodyPr wrap="square" rtlCol="0">
            <a:spAutoFit/>
          </a:bodyPr>
          <a:lstStyle/>
          <a:p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Physics motivation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                        </a:t>
            </a: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</a:t>
            </a:r>
            <a:r>
              <a:rPr lang="it-IT" sz="2800" dirty="0">
                <a:solidFill>
                  <a:srgbClr val="FFFF00"/>
                </a:solidFill>
                <a:latin typeface="Helvetica" pitchFamily="34" charset="0"/>
              </a:rPr>
              <a:t>Experiment E786S</a:t>
            </a:r>
            <a:r>
              <a:rPr lang="it-IT" sz="2800" baseline="30000" dirty="0">
                <a:solidFill>
                  <a:srgbClr val="FFFF00"/>
                </a:solidFill>
                <a:latin typeface="Helvetica" pitchFamily="34" charset="0"/>
              </a:rPr>
              <a:t>    </a:t>
            </a:r>
            <a:r>
              <a:rPr lang="it-IT" sz="1400" b="1" dirty="0">
                <a:solidFill>
                  <a:srgbClr val="FFFF00"/>
                </a:solidFill>
                <a:latin typeface="Helvetica" pitchFamily="34" charset="0"/>
              </a:rPr>
              <a:t>Andrea Gottardo, Marlène </a:t>
            </a:r>
            <a:r>
              <a:rPr lang="it-IT" sz="1400" b="1" dirty="0" smtClean="0">
                <a:solidFill>
                  <a:srgbClr val="FFFF00"/>
                </a:solidFill>
                <a:latin typeface="Helvetica" pitchFamily="34" charset="0"/>
              </a:rPr>
              <a:t>Assié</a:t>
            </a:r>
            <a:endParaRPr lang="it-IT" sz="1400" b="1" dirty="0">
              <a:solidFill>
                <a:srgbClr val="FFFF00"/>
              </a:solidFill>
              <a:latin typeface="Helvetica" pitchFamily="34" charset="0"/>
            </a:endParaRPr>
          </a:p>
        </p:txBody>
      </p:sp>
      <p:sp>
        <p:nvSpPr>
          <p:cNvPr id="17" name="ZoneTexte 4">
            <a:extLst>
              <a:ext uri="{FF2B5EF4-FFF2-40B4-BE49-F238E27FC236}">
                <a16:creationId xmlns:a16="http://schemas.microsoft.com/office/drawing/2014/main" id="{09E7726A-C383-429C-82F8-3176FD4EF681}"/>
              </a:ext>
            </a:extLst>
          </p:cNvPr>
          <p:cNvSpPr txBox="1"/>
          <p:nvPr/>
        </p:nvSpPr>
        <p:spPr>
          <a:xfrm>
            <a:off x="4572000" y="6488668"/>
            <a:ext cx="4572000" cy="369332"/>
          </a:xfrm>
          <a:prstGeom prst="rect">
            <a:avLst/>
          </a:prstGeom>
          <a:solidFill>
            <a:srgbClr val="3810C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GANIL PAC 2018                                    5/9</a:t>
            </a:r>
          </a:p>
        </p:txBody>
      </p:sp>
      <p:sp>
        <p:nvSpPr>
          <p:cNvPr id="18" name="ZoneTexte 5">
            <a:extLst>
              <a:ext uri="{FF2B5EF4-FFF2-40B4-BE49-F238E27FC236}">
                <a16:creationId xmlns:a16="http://schemas.microsoft.com/office/drawing/2014/main" id="{3F6F1439-B7EE-47C7-BB4C-E0FA06A0981A}"/>
              </a:ext>
            </a:extLst>
          </p:cNvPr>
          <p:cNvSpPr txBox="1"/>
          <p:nvPr/>
        </p:nvSpPr>
        <p:spPr>
          <a:xfrm>
            <a:off x="7246" y="6488668"/>
            <a:ext cx="4572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46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Ar(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3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He,d)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47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094CAC-0993-49D2-A032-63294D859D48}"/>
              </a:ext>
            </a:extLst>
          </p:cNvPr>
          <p:cNvSpPr txBox="1">
            <a:spLocks/>
          </p:cNvSpPr>
          <p:nvPr/>
        </p:nvSpPr>
        <p:spPr bwMode="auto">
          <a:xfrm>
            <a:off x="153410" y="493913"/>
            <a:ext cx="87849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46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Ar(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He,d)</a:t>
            </a:r>
            <a:r>
              <a:rPr kumimoji="0" lang="en-US" sz="3600" b="0" i="0" u="none" strike="noStrike" kern="1200" cap="none" spc="0" normalizeH="0" baseline="3000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47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K proton pick-up reaction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550E1052-1502-4926-B7BE-60B4A01F7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10" y="1268760"/>
            <a:ext cx="4904323" cy="3476861"/>
          </a:xfrm>
          <a:prstGeom prst="rect">
            <a:avLst/>
          </a:prstGeom>
        </p:spPr>
      </p:pic>
      <p:sp>
        <p:nvSpPr>
          <p:cNvPr id="13" name="Rectangle à coins arrondis 14">
            <a:extLst>
              <a:ext uri="{FF2B5EF4-FFF2-40B4-BE49-F238E27FC236}">
                <a16:creationId xmlns:a16="http://schemas.microsoft.com/office/drawing/2014/main" id="{67285D4D-C004-4522-B937-6D560E545C6C}"/>
              </a:ext>
            </a:extLst>
          </p:cNvPr>
          <p:cNvSpPr/>
          <p:nvPr/>
        </p:nvSpPr>
        <p:spPr>
          <a:xfrm>
            <a:off x="3995936" y="2967246"/>
            <a:ext cx="4960416" cy="3088029"/>
          </a:xfrm>
          <a:prstGeom prst="roundRect">
            <a:avLst>
              <a:gd name="adj" fmla="val 5860"/>
            </a:avLst>
          </a:prstGeom>
          <a:solidFill>
            <a:srgbClr val="D8DAEC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Arrondir un rectangle avec un coin du même côté 16">
            <a:extLst>
              <a:ext uri="{FF2B5EF4-FFF2-40B4-BE49-F238E27FC236}">
                <a16:creationId xmlns:a16="http://schemas.microsoft.com/office/drawing/2014/main" id="{2DE87AF7-CCCB-43C7-8CEB-2B1C15FB1040}"/>
              </a:ext>
            </a:extLst>
          </p:cNvPr>
          <p:cNvSpPr/>
          <p:nvPr/>
        </p:nvSpPr>
        <p:spPr>
          <a:xfrm>
            <a:off x="3995936" y="2758433"/>
            <a:ext cx="4960417" cy="59871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81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How sensitive are calculated SF to proton wave function in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46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Ar ?</a:t>
            </a:r>
          </a:p>
        </p:txBody>
      </p:sp>
      <p:graphicFrame>
        <p:nvGraphicFramePr>
          <p:cNvPr id="19" name="Grafico 18">
            <a:extLst>
              <a:ext uri="{FF2B5EF4-FFF2-40B4-BE49-F238E27FC236}">
                <a16:creationId xmlns:a16="http://schemas.microsoft.com/office/drawing/2014/main" id="{B2090E9F-2E72-4869-B954-FB99994FB30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030174" y="3289715"/>
          <a:ext cx="4960416" cy="2765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Rettangolo 1">
            <a:extLst>
              <a:ext uri="{FF2B5EF4-FFF2-40B4-BE49-F238E27FC236}">
                <a16:creationId xmlns:a16="http://schemas.microsoft.com/office/drawing/2014/main" id="{F61950D3-37EF-411F-976E-817634753E7D}"/>
              </a:ext>
            </a:extLst>
          </p:cNvPr>
          <p:cNvSpPr/>
          <p:nvPr/>
        </p:nvSpPr>
        <p:spPr>
          <a:xfrm>
            <a:off x="-71823" y="4693814"/>
            <a:ext cx="41019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Significant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dependence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spectroscopic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factors from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occupation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numbers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! </a:t>
            </a:r>
          </a:p>
        </p:txBody>
      </p:sp>
    </p:spTree>
    <p:extLst>
      <p:ext uri="{BB962C8B-B14F-4D97-AF65-F5344CB8AC3E}">
        <p14:creationId xmlns:p14="http://schemas.microsoft.com/office/powerpoint/2010/main" val="193156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0" y="0"/>
            <a:ext cx="9144000" cy="276999"/>
          </a:xfrm>
          <a:prstGeom prst="rect">
            <a:avLst/>
          </a:prstGeom>
          <a:solidFill>
            <a:srgbClr val="3810C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B(GT) in nuclei</a:t>
            </a:r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                                       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The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Calcium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region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                                                                </a:t>
            </a:r>
            <a:r>
              <a:rPr kumimoji="0" lang="it-IT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50000"/>
                  </a:srgb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Results</a:t>
            </a:r>
            <a:endParaRPr kumimoji="0" lang="it-IT" sz="11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4" name="ZoneTexte 5">
            <a:extLst>
              <a:ext uri="{FF2B5EF4-FFF2-40B4-BE49-F238E27FC236}">
                <a16:creationId xmlns:a16="http://schemas.microsoft.com/office/drawing/2014/main" id="{771590B8-0C22-47F2-99BD-E07F1B46984E}"/>
              </a:ext>
            </a:extLst>
          </p:cNvPr>
          <p:cNvSpPr txBox="1"/>
          <p:nvPr/>
        </p:nvSpPr>
        <p:spPr>
          <a:xfrm>
            <a:off x="-8134" y="-7869"/>
            <a:ext cx="9144000" cy="523220"/>
          </a:xfrm>
          <a:prstGeom prst="rect">
            <a:avLst/>
          </a:prstGeom>
          <a:solidFill>
            <a:srgbClr val="3810CA"/>
          </a:solidFill>
        </p:spPr>
        <p:txBody>
          <a:bodyPr wrap="square" rtlCol="0">
            <a:spAutoFit/>
          </a:bodyPr>
          <a:lstStyle/>
          <a:p>
            <a:pPr lvl="0"/>
            <a:r>
              <a:rPr kumimoji="0" lang="it-IT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Physics motivation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                            </a:t>
            </a:r>
            <a:r>
              <a:rPr lang="it-IT" sz="2800" dirty="0" smtClean="0">
                <a:solidFill>
                  <a:srgbClr val="FFFF00"/>
                </a:solidFill>
                <a:latin typeface="Helvetica" pitchFamily="34" charset="0"/>
              </a:rPr>
              <a:t>Experiment </a:t>
            </a:r>
            <a:r>
              <a:rPr lang="it-IT" sz="2800" dirty="0">
                <a:solidFill>
                  <a:srgbClr val="FFFF00"/>
                </a:solidFill>
                <a:latin typeface="Helvetica" pitchFamily="34" charset="0"/>
              </a:rPr>
              <a:t>E786S</a:t>
            </a:r>
            <a:r>
              <a:rPr lang="it-IT" sz="2800" baseline="30000" dirty="0">
                <a:solidFill>
                  <a:srgbClr val="FFFF00"/>
                </a:solidFill>
                <a:latin typeface="Helvetica" pitchFamily="34" charset="0"/>
              </a:rPr>
              <a:t>    </a:t>
            </a:r>
            <a:r>
              <a:rPr lang="it-IT" sz="1400" b="1" dirty="0">
                <a:solidFill>
                  <a:srgbClr val="FFFF00"/>
                </a:solidFill>
                <a:latin typeface="Helvetica" pitchFamily="34" charset="0"/>
              </a:rPr>
              <a:t>Andrea Gottardo, Marlène </a:t>
            </a:r>
            <a:r>
              <a:rPr lang="it-IT" sz="1400" b="1" dirty="0" smtClean="0">
                <a:solidFill>
                  <a:srgbClr val="FFFF00"/>
                </a:solidFill>
                <a:latin typeface="Helvetica" pitchFamily="34" charset="0"/>
              </a:rPr>
              <a:t>Assié</a:t>
            </a: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50000"/>
                </a:srgbClr>
              </a:solidFill>
              <a:effectLst/>
              <a:uLnTx/>
              <a:uFillTx/>
              <a:latin typeface="Helvetica" pitchFamily="34" charset="0"/>
              <a:ea typeface="+mn-ea"/>
              <a:cs typeface="+mn-cs"/>
            </a:endParaRPr>
          </a:p>
        </p:txBody>
      </p:sp>
      <p:sp>
        <p:nvSpPr>
          <p:cNvPr id="17" name="ZoneTexte 4">
            <a:extLst>
              <a:ext uri="{FF2B5EF4-FFF2-40B4-BE49-F238E27FC236}">
                <a16:creationId xmlns:a16="http://schemas.microsoft.com/office/drawing/2014/main" id="{09E7726A-C383-429C-82F8-3176FD4EF681}"/>
              </a:ext>
            </a:extLst>
          </p:cNvPr>
          <p:cNvSpPr txBox="1"/>
          <p:nvPr/>
        </p:nvSpPr>
        <p:spPr>
          <a:xfrm>
            <a:off x="4572000" y="6488668"/>
            <a:ext cx="4572000" cy="369332"/>
          </a:xfrm>
          <a:prstGeom prst="rect">
            <a:avLst/>
          </a:prstGeom>
          <a:solidFill>
            <a:srgbClr val="3810C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GANIL PAC 2018                                    8/9</a:t>
            </a:r>
          </a:p>
        </p:txBody>
      </p:sp>
      <p:sp>
        <p:nvSpPr>
          <p:cNvPr id="18" name="ZoneTexte 5">
            <a:extLst>
              <a:ext uri="{FF2B5EF4-FFF2-40B4-BE49-F238E27FC236}">
                <a16:creationId xmlns:a16="http://schemas.microsoft.com/office/drawing/2014/main" id="{3F6F1439-B7EE-47C7-BB4C-E0FA06A0981A}"/>
              </a:ext>
            </a:extLst>
          </p:cNvPr>
          <p:cNvSpPr txBox="1"/>
          <p:nvPr/>
        </p:nvSpPr>
        <p:spPr>
          <a:xfrm>
            <a:off x="7246" y="6488668"/>
            <a:ext cx="457200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46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Ar(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3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He,d)</a:t>
            </a:r>
            <a:r>
              <a:rPr kumimoji="0" lang="it-IT" sz="18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47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7DDC0B9-2DD7-4843-9CB2-92D57E3BB758}"/>
              </a:ext>
            </a:extLst>
          </p:cNvPr>
          <p:cNvSpPr txBox="1">
            <a:spLocks/>
          </p:cNvSpPr>
          <p:nvPr/>
        </p:nvSpPr>
        <p:spPr bwMode="auto">
          <a:xfrm>
            <a:off x="186758" y="415740"/>
            <a:ext cx="878497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Experimental setup</a:t>
            </a:r>
          </a:p>
        </p:txBody>
      </p:sp>
      <p:pic>
        <p:nvPicPr>
          <p:cNvPr id="9" name="Immagine 8" descr="Immagine che contiene LEGO, giocattolo&#10;&#10;Descrizione generata con affidabilità molto elevata">
            <a:extLst>
              <a:ext uri="{FF2B5EF4-FFF2-40B4-BE49-F238E27FC236}">
                <a16:creationId xmlns:a16="http://schemas.microsoft.com/office/drawing/2014/main" id="{60E1C61C-B171-46F5-9970-AAD32BE71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188806"/>
            <a:ext cx="5767885" cy="4976677"/>
          </a:xfrm>
          <a:prstGeom prst="rect">
            <a:avLst/>
          </a:prstGeom>
        </p:spPr>
      </p:pic>
      <p:sp>
        <p:nvSpPr>
          <p:cNvPr id="10" name="Rectangle à coins arrondis 109">
            <a:extLst>
              <a:ext uri="{FF2B5EF4-FFF2-40B4-BE49-F238E27FC236}">
                <a16:creationId xmlns:a16="http://schemas.microsoft.com/office/drawing/2014/main" id="{B549796E-09FE-4247-A1FC-14E4CD950FA4}"/>
              </a:ext>
            </a:extLst>
          </p:cNvPr>
          <p:cNvSpPr/>
          <p:nvPr/>
        </p:nvSpPr>
        <p:spPr>
          <a:xfrm>
            <a:off x="42742" y="1334739"/>
            <a:ext cx="3017090" cy="4830744"/>
          </a:xfrm>
          <a:prstGeom prst="roundRect">
            <a:avLst>
              <a:gd name="adj" fmla="val 5860"/>
            </a:avLst>
          </a:prstGeom>
          <a:solidFill>
            <a:srgbClr val="D8DAEC"/>
          </a:solidFill>
          <a:ln>
            <a:noFill/>
          </a:ln>
          <a:effectLst>
            <a:outerShdw blurRad="50800" dist="38100" dir="4800000" sx="101000" sy="101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800" b="0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46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Ar beam: 2·10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pps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@10 MeV/u (SPIRAL 1)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Cryogenic</a:t>
            </a:r>
            <a:r>
              <a:rPr kumimoji="0" lang="en-GB" sz="1800" b="1" i="1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3</a:t>
            </a:r>
            <a:r>
              <a:rPr kumimoji="0" lang="en-GB" sz="18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 target: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 mm-thick, T=8 K, P=1 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atm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(equivalent 1.5 mg/cm</a:t>
            </a:r>
            <a:r>
              <a:rPr kumimoji="0" lang="en-GB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MUGAST for deuterons detection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AGATA for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γ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-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ray spectroscopy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VAMOS for helping in identification and spectra cleaning </a:t>
            </a:r>
          </a:p>
        </p:txBody>
      </p:sp>
      <p:sp>
        <p:nvSpPr>
          <p:cNvPr id="11" name="Arrondir un rectangle avec un coin du même côté 111">
            <a:extLst>
              <a:ext uri="{FF2B5EF4-FFF2-40B4-BE49-F238E27FC236}">
                <a16:creationId xmlns:a16="http://schemas.microsoft.com/office/drawing/2014/main" id="{5323D6D7-CAF2-430C-A43A-EC7B8F0FD736}"/>
              </a:ext>
            </a:extLst>
          </p:cNvPr>
          <p:cNvSpPr/>
          <p:nvPr/>
        </p:nvSpPr>
        <p:spPr>
          <a:xfrm>
            <a:off x="186758" y="1262105"/>
            <a:ext cx="2873074" cy="43317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81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34" charset="0"/>
                <a:ea typeface="+mn-ea"/>
                <a:cs typeface="+mn-cs"/>
              </a:rPr>
              <a:t>Setup</a:t>
            </a:r>
          </a:p>
        </p:txBody>
      </p:sp>
    </p:spTree>
    <p:extLst>
      <p:ext uri="{BB962C8B-B14F-4D97-AF65-F5344CB8AC3E}">
        <p14:creationId xmlns:p14="http://schemas.microsoft.com/office/powerpoint/2010/main" val="327067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15" y="4876699"/>
            <a:ext cx="9157515" cy="19209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682" y="2927291"/>
            <a:ext cx="9211870" cy="16791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682" y="955029"/>
            <a:ext cx="9231848" cy="1845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79399" y="-31891"/>
            <a:ext cx="103774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Recent results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(many more in the talks today and tomorrow)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5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816" y="1"/>
            <a:ext cx="921881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2329" y="6488668"/>
            <a:ext cx="142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S. </a:t>
            </a:r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enzi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86408" y="-1143002"/>
            <a:ext cx="6771184" cy="9144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7964" y="0"/>
            <a:ext cx="378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Biswas et al., PRC 99, 064302 (2019)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7455" y="61874"/>
            <a:ext cx="2875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AGATA</a:t>
            </a:r>
            <a:r>
              <a:rPr lang="en-US" sz="2000" dirty="0" smtClean="0"/>
              <a:t>+VAMOS+</a:t>
            </a:r>
            <a:r>
              <a:rPr lang="en-US" sz="2000" dirty="0" smtClean="0">
                <a:solidFill>
                  <a:srgbClr val="0070C0"/>
                </a:solidFill>
              </a:rPr>
              <a:t>EXOGAM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059" y="619464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 smtClean="0"/>
              <a:t>122-131</a:t>
            </a:r>
            <a:r>
              <a:rPr lang="en-US" sz="2800" dirty="0" smtClean="0"/>
              <a:t>Sb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76285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86408" y="-1143002"/>
            <a:ext cx="6771184" cy="9144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7964" y="0"/>
            <a:ext cx="3786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Biswas et al., PRC 99, 064302 (2019)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7455" y="61874"/>
            <a:ext cx="2875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AGATA</a:t>
            </a:r>
            <a:r>
              <a:rPr lang="en-US" sz="2000" dirty="0" smtClean="0"/>
              <a:t>+VAMOS+</a:t>
            </a:r>
            <a:r>
              <a:rPr lang="en-US" sz="2000" dirty="0" smtClean="0">
                <a:solidFill>
                  <a:srgbClr val="0070C0"/>
                </a:solidFill>
              </a:rPr>
              <a:t>EXOGAM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059" y="619464"/>
            <a:ext cx="1343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dirty="0" smtClean="0"/>
              <a:t>122-131</a:t>
            </a:r>
            <a:r>
              <a:rPr lang="en-US" sz="2800" dirty="0" smtClean="0"/>
              <a:t>Sb</a:t>
            </a:r>
            <a:endParaRPr lang="en-GB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3896"/>
            <a:ext cx="8537776" cy="267956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50718" y="2144716"/>
            <a:ext cx="2668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SM2: more fragmented </a:t>
            </a:r>
          </a:p>
          <a:p>
            <a:r>
              <a:rPr lang="en-US" sz="2000" dirty="0" smtClean="0">
                <a:solidFill>
                  <a:srgbClr val="0070C0"/>
                </a:solidFill>
              </a:rPr>
              <a:t>wave functions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7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5476" y="4154819"/>
            <a:ext cx="4555707" cy="25573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10843" y="0"/>
            <a:ext cx="391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err="1" smtClean="0"/>
              <a:t>Litzinger</a:t>
            </a:r>
            <a:r>
              <a:rPr lang="en-US" dirty="0" smtClean="0"/>
              <a:t> et al., PRC 97, 044323 (2018)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4720"/>
            <a:ext cx="4286909" cy="55166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01013"/>
            <a:ext cx="1656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AGATA+PRISMA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755" y="964574"/>
            <a:ext cx="4704428" cy="26831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14451" y="691717"/>
            <a:ext cx="32479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         DSAM                                     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299587" y="2831690"/>
            <a:ext cx="15872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82Se 6+ -&gt; 4+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9742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660" y="2961842"/>
            <a:ext cx="8679340" cy="6157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926" y="365125"/>
            <a:ext cx="5804533" cy="22502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1772" y="16625"/>
            <a:ext cx="421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</a:t>
            </a:r>
            <a:r>
              <a:rPr lang="en-US" dirty="0" err="1" smtClean="0"/>
              <a:t>Delafosse</a:t>
            </a:r>
            <a:r>
              <a:rPr lang="en-US" dirty="0" smtClean="0"/>
              <a:t> et al., PRL 121, 192502 (2018)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24691" y="185902"/>
            <a:ext cx="1796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AGATA+VAMOS</a:t>
            </a:r>
            <a:endParaRPr lang="en-GB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-1117591" y="4340886"/>
            <a:ext cx="3164501" cy="4064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1452" y="890626"/>
            <a:ext cx="2675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Lifetimes in N=52 nuclei</a:t>
            </a:r>
            <a:endParaRPr lang="en-GB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796792" y="3266456"/>
            <a:ext cx="100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84Ge 2</a:t>
            </a:r>
            <a:r>
              <a:rPr lang="en-US" sz="2000" baseline="30000" dirty="0" smtClean="0"/>
              <a:t>+</a:t>
            </a:r>
            <a:endParaRPr lang="en-GB" sz="200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6685025" y="3121118"/>
            <a:ext cx="10070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84Ge 4</a:t>
            </a:r>
            <a:r>
              <a:rPr lang="en-US" sz="2000" baseline="30000" dirty="0" smtClean="0"/>
              <a:t>+</a:t>
            </a:r>
            <a:endParaRPr lang="en-GB" sz="2000" baseline="30000" dirty="0"/>
          </a:p>
        </p:txBody>
      </p:sp>
      <p:sp>
        <p:nvSpPr>
          <p:cNvPr id="13" name="Oval 12"/>
          <p:cNvSpPr/>
          <p:nvPr/>
        </p:nvSpPr>
        <p:spPr>
          <a:xfrm>
            <a:off x="3765756" y="1592826"/>
            <a:ext cx="5249690" cy="110996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602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619" y="1405947"/>
            <a:ext cx="8377084" cy="8414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101772" y="16625"/>
            <a:ext cx="421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</a:t>
            </a:r>
            <a:r>
              <a:rPr lang="en-US" dirty="0" err="1" smtClean="0"/>
              <a:t>Delafosse</a:t>
            </a:r>
            <a:r>
              <a:rPr lang="en-US" dirty="0" smtClean="0"/>
              <a:t> et al., PRL 121, 192502 (2018)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24691" y="185902"/>
            <a:ext cx="17961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AGATA+VAMOS</a:t>
            </a:r>
            <a:endParaRPr lang="en-GB" sz="20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465006" y="6685935"/>
            <a:ext cx="6410633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6245" y="771504"/>
            <a:ext cx="5715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Shape coexistence and its microscopic origin</a:t>
            </a:r>
            <a:endParaRPr lang="en-GB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0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22499" y="113080"/>
            <a:ext cx="2483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AGATA in 2020?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919915"/>
            <a:ext cx="9250353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 previously approved MUGAST proposal (E. Clément, A. </a:t>
            </a:r>
            <a:r>
              <a:rPr lang="en-US" sz="2000" dirty="0" err="1" smtClean="0"/>
              <a:t>Guasduff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2 previously approved AGATA+VAMOS proposals (D. Ackermann and </a:t>
            </a:r>
            <a:r>
              <a:rPr lang="en-US" sz="2000" dirty="0" err="1" smtClean="0"/>
              <a:t>Y.H.Kim</a:t>
            </a:r>
            <a:r>
              <a:rPr lang="en-US" sz="2000" dirty="0" smtClean="0"/>
              <a:t>/</a:t>
            </a:r>
            <a:r>
              <a:rPr lang="en-US" sz="2000" dirty="0" err="1" smtClean="0"/>
              <a:t>N.Alahari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(and approved AGATA+NEDA </a:t>
            </a:r>
            <a:r>
              <a:rPr lang="en-US" sz="2000" dirty="0" smtClean="0"/>
              <a:t>proposals, </a:t>
            </a:r>
            <a:r>
              <a:rPr lang="en-US" sz="2000" dirty="0" smtClean="0"/>
              <a:t>unlikely to run with AGATA;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	 could </a:t>
            </a:r>
            <a:r>
              <a:rPr lang="en-US" sz="2000" dirty="0"/>
              <a:t>r</a:t>
            </a:r>
            <a:r>
              <a:rPr lang="en-US" sz="2000" dirty="0" smtClean="0"/>
              <a:t>un with EXOGAM)</a:t>
            </a:r>
          </a:p>
          <a:p>
            <a:endParaRPr lang="en-US" dirty="0"/>
          </a:p>
          <a:p>
            <a:endParaRPr lang="en-GB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180162"/>
              </p:ext>
            </p:extLst>
          </p:nvPr>
        </p:nvGraphicFramePr>
        <p:xfrm>
          <a:off x="125494" y="1096067"/>
          <a:ext cx="8470671" cy="2908875"/>
        </p:xfrm>
        <a:graphic>
          <a:graphicData uri="http://schemas.openxmlformats.org/drawingml/2006/table">
            <a:tbl>
              <a:tblPr/>
              <a:tblGrid>
                <a:gridCol w="2739984">
                  <a:extLst>
                    <a:ext uri="{9D8B030D-6E8A-4147-A177-3AD203B41FA5}">
                      <a16:colId xmlns:a16="http://schemas.microsoft.com/office/drawing/2014/main" val="4159781955"/>
                    </a:ext>
                  </a:extLst>
                </a:gridCol>
                <a:gridCol w="1024878">
                  <a:extLst>
                    <a:ext uri="{9D8B030D-6E8A-4147-A177-3AD203B41FA5}">
                      <a16:colId xmlns:a16="http://schemas.microsoft.com/office/drawing/2014/main" val="1334098150"/>
                    </a:ext>
                  </a:extLst>
                </a:gridCol>
                <a:gridCol w="1620982">
                  <a:extLst>
                    <a:ext uri="{9D8B030D-6E8A-4147-A177-3AD203B41FA5}">
                      <a16:colId xmlns:a16="http://schemas.microsoft.com/office/drawing/2014/main" val="746322665"/>
                    </a:ext>
                  </a:extLst>
                </a:gridCol>
                <a:gridCol w="2171498">
                  <a:extLst>
                    <a:ext uri="{9D8B030D-6E8A-4147-A177-3AD203B41FA5}">
                      <a16:colId xmlns:a16="http://schemas.microsoft.com/office/drawing/2014/main" val="2243096149"/>
                    </a:ext>
                  </a:extLst>
                </a:gridCol>
                <a:gridCol w="913329">
                  <a:extLst>
                    <a:ext uri="{9D8B030D-6E8A-4147-A177-3AD203B41FA5}">
                      <a16:colId xmlns:a16="http://schemas.microsoft.com/office/drawing/2014/main" val="2204454874"/>
                    </a:ext>
                  </a:extLst>
                </a:gridCol>
              </a:tblGrid>
              <a:tr h="458585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Setups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proposals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time (UT)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beams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5698745"/>
                  </a:ext>
                </a:extLst>
              </a:tr>
              <a:tr h="458585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AGATA+MUGAST+VAMOS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or 6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 or 159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26Al, </a:t>
                      </a:r>
                      <a:r>
                        <a:rPr lang="es-E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33Cl, </a:t>
                      </a:r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47K, </a:t>
                      </a:r>
                      <a:r>
                        <a:rPr lang="es-E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48Cr, </a:t>
                      </a:r>
                      <a:r>
                        <a:rPr lang="es-E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55Co, 56Ni, 57Ni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330450"/>
                  </a:ext>
                </a:extLst>
              </a:tr>
              <a:tr h="458585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AGATA+MUGAST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</a:t>
                      </a: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 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48Cr, </a:t>
                      </a: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85Kr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8593671"/>
                  </a:ext>
                </a:extLst>
              </a:tr>
              <a:tr h="458585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AGATA+VAMOS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or </a:t>
                      </a: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or </a:t>
                      </a: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33Cl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181081"/>
                  </a:ext>
                </a:extLst>
              </a:tr>
              <a:tr h="458585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AGATA+VAMOS+plunger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86Kr, (198Pt), 238U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6088808"/>
                  </a:ext>
                </a:extLst>
              </a:tr>
              <a:tr h="458585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AGATA+NEDA+plunger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40Ca</a:t>
                      </a: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343917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7755" y="729734"/>
            <a:ext cx="4392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PRE-PAC in April 2019: 11 new proposals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3456" y="612464"/>
            <a:ext cx="1411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PAC in 2019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3456" y="139871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“During </a:t>
            </a:r>
            <a:r>
              <a:rPr lang="en-US" dirty="0"/>
              <a:t>the 2019 run, new SPIRAL1 beams will be tested (48Cr, 49,50Sc, 55Co, 56,57Ni) and the production yields of Al, P and Cl will be also be checked. </a:t>
            </a:r>
            <a:r>
              <a:rPr lang="en-US" dirty="0" smtClean="0"/>
              <a:t>“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623456" y="998602"/>
            <a:ext cx="8121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deadline for submission of the proposals </a:t>
            </a:r>
            <a:r>
              <a:rPr lang="en-US" dirty="0" smtClean="0"/>
              <a:t>was 30 May 2019.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739592" y="4643466"/>
            <a:ext cx="8121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next GANIL </a:t>
            </a:r>
            <a:r>
              <a:rPr lang="en-US" dirty="0"/>
              <a:t>Program Advisory Committee (</a:t>
            </a:r>
            <a:r>
              <a:rPr lang="en-US" dirty="0" smtClean="0"/>
              <a:t>PAC): 17-18 October 2019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1170080" y="3229921"/>
            <a:ext cx="27854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70C0"/>
                </a:solidFill>
              </a:rPr>
              <a:t>=&gt;   3 proposals (+2) only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418" y="3762720"/>
            <a:ext cx="8102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Proposals submitted: </a:t>
            </a:r>
            <a:r>
              <a:rPr lang="en-US" baseline="30000" dirty="0" smtClean="0"/>
              <a:t>24</a:t>
            </a:r>
            <a:r>
              <a:rPr lang="en-US" dirty="0" smtClean="0"/>
              <a:t>Ne(d,6Li), </a:t>
            </a:r>
            <a:r>
              <a:rPr lang="en-US" baseline="30000" dirty="0"/>
              <a:t>26</a:t>
            </a:r>
            <a:r>
              <a:rPr lang="en-US" dirty="0"/>
              <a:t>Al(</a:t>
            </a:r>
            <a:r>
              <a:rPr lang="en-US" dirty="0" err="1"/>
              <a:t>d,p</a:t>
            </a:r>
            <a:r>
              <a:rPr lang="en-US" dirty="0" smtClean="0"/>
              <a:t>) and  </a:t>
            </a:r>
            <a:r>
              <a:rPr lang="en-US" baseline="30000" dirty="0" smtClean="0"/>
              <a:t>47</a:t>
            </a:r>
            <a:r>
              <a:rPr lang="en-US" dirty="0" smtClean="0"/>
              <a:t>K(</a:t>
            </a:r>
            <a:r>
              <a:rPr lang="en-US" dirty="0" err="1" smtClean="0"/>
              <a:t>d,p</a:t>
            </a:r>
            <a:r>
              <a:rPr lang="en-US" dirty="0" smtClean="0"/>
              <a:t>).</a:t>
            </a:r>
          </a:p>
          <a:p>
            <a:r>
              <a:rPr lang="en-US" dirty="0"/>
              <a:t>+  </a:t>
            </a:r>
            <a:r>
              <a:rPr lang="en-US" dirty="0" smtClean="0"/>
              <a:t>2 </a:t>
            </a:r>
            <a:r>
              <a:rPr lang="en-US" dirty="0"/>
              <a:t>proposals more with </a:t>
            </a:r>
            <a:r>
              <a:rPr lang="en-US" baseline="30000" dirty="0"/>
              <a:t>56</a:t>
            </a:r>
            <a:r>
              <a:rPr lang="en-US" dirty="0"/>
              <a:t>Ni and </a:t>
            </a:r>
            <a:r>
              <a:rPr lang="en-US" baseline="30000" dirty="0" smtClean="0"/>
              <a:t>48</a:t>
            </a:r>
            <a:r>
              <a:rPr lang="en-US" dirty="0" smtClean="0"/>
              <a:t>Cr (beams need to be developed)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341716" y="89244"/>
            <a:ext cx="2483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AGATA in 2020?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3456" y="5881987"/>
            <a:ext cx="74149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AGATA+MUGAST campaign continues in 2020 (so far 1 approved exp.)</a:t>
            </a:r>
          </a:p>
          <a:p>
            <a:r>
              <a:rPr lang="en-US" sz="2000" i="1" dirty="0" smtClean="0">
                <a:solidFill>
                  <a:srgbClr val="FF0000"/>
                </a:solidFill>
              </a:rPr>
              <a:t>Total</a:t>
            </a:r>
            <a:r>
              <a:rPr lang="en-US" sz="2000" dirty="0" smtClean="0">
                <a:solidFill>
                  <a:srgbClr val="FF0000"/>
                </a:solidFill>
              </a:rPr>
              <a:t> beam-time: </a:t>
            </a:r>
            <a:r>
              <a:rPr lang="en-US" sz="2000" dirty="0" smtClean="0">
                <a:solidFill>
                  <a:srgbClr val="FF0000"/>
                </a:solidFill>
              </a:rPr>
              <a:t>3 months </a:t>
            </a:r>
            <a:r>
              <a:rPr lang="en-US" sz="2000" dirty="0" smtClean="0">
                <a:solidFill>
                  <a:srgbClr val="FF0000"/>
                </a:solidFill>
              </a:rPr>
              <a:t>in February-April 2020</a:t>
            </a:r>
            <a:endParaRPr lang="en-GB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9921" y="1814210"/>
            <a:ext cx="244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Test had to be cancelled</a:t>
            </a:r>
            <a:endParaRPr lang="en-GB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1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4098" y="190210"/>
            <a:ext cx="2483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AGATA in 2021?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5370" y="2638441"/>
            <a:ext cx="8188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Summer 2021: AGATA moves to </a:t>
            </a:r>
            <a:r>
              <a:rPr lang="en-US" sz="2400" dirty="0" err="1" smtClean="0">
                <a:solidFill>
                  <a:srgbClr val="0070C0"/>
                </a:solidFill>
              </a:rPr>
              <a:t>Legnaro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smtClean="0">
                <a:solidFill>
                  <a:srgbClr val="0070C0"/>
                </a:solidFill>
              </a:rPr>
              <a:t>                   for stable beam and (later) SPES beam experiments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87879" y="1180407"/>
            <a:ext cx="5185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GANIL campaign, probably February-June? 2021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32451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Immagine 72" descr="487697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6" name="Immagine 36" descr="NuclideMap_full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145755" y="5949950"/>
            <a:ext cx="1655762" cy="431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55650" y="765175"/>
            <a:ext cx="1584325" cy="863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0" y="0"/>
            <a:ext cx="7524750" cy="400091"/>
          </a:xfrm>
          <a:prstGeom prst="rect">
            <a:avLst/>
          </a:prstGeom>
          <a:solidFill>
            <a:srgbClr val="7030A0"/>
          </a:solidFill>
          <a:ln cmpd="tri"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91421" tIns="45711" rIns="91421" bIns="4571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Experiments performed in 2015-2018 at GANIL with AGATA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645" y="625353"/>
            <a:ext cx="1480133" cy="1111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e 5"/>
          <p:cNvGrpSpPr/>
          <p:nvPr/>
        </p:nvGrpSpPr>
        <p:grpSpPr>
          <a:xfrm>
            <a:off x="-32713" y="937442"/>
            <a:ext cx="10184825" cy="5920558"/>
            <a:chOff x="-32713" y="937442"/>
            <a:chExt cx="10184825" cy="5920558"/>
          </a:xfrm>
        </p:grpSpPr>
        <p:sp>
          <p:nvSpPr>
            <p:cNvPr id="63" name="Rectangle 62"/>
            <p:cNvSpPr/>
            <p:nvPr/>
          </p:nvSpPr>
          <p:spPr>
            <a:xfrm>
              <a:off x="5580112" y="2852936"/>
              <a:ext cx="4572000" cy="30777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Shape transition in the neutron-rich W isotopes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303948" y="6184153"/>
              <a:ext cx="553659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Lifetime measurements of excited states in neutron-rich C and O isotopes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6936775" y="1985215"/>
              <a:ext cx="277180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Octupole correlation in 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207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Pb 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67587" name="CasellaDiTesto 38"/>
            <p:cNvSpPr txBox="1">
              <a:spLocks noChangeArrowheads="1"/>
            </p:cNvSpPr>
            <p:nvPr/>
          </p:nvSpPr>
          <p:spPr bwMode="auto">
            <a:xfrm>
              <a:off x="884972" y="5569269"/>
              <a:ext cx="489198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48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Ca</a:t>
              </a:r>
            </a:p>
          </p:txBody>
        </p:sp>
        <p:sp>
          <p:nvSpPr>
            <p:cNvPr id="67588" name="CasellaDiTesto 42"/>
            <p:cNvSpPr txBox="1">
              <a:spLocks noChangeArrowheads="1"/>
            </p:cNvSpPr>
            <p:nvPr/>
          </p:nvSpPr>
          <p:spPr bwMode="auto">
            <a:xfrm>
              <a:off x="4110236" y="3979544"/>
              <a:ext cx="543700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132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Sn</a:t>
              </a:r>
            </a:p>
          </p:txBody>
        </p:sp>
        <p:sp>
          <p:nvSpPr>
            <p:cNvPr id="67589" name="CasellaDiTesto 44"/>
            <p:cNvSpPr txBox="1">
              <a:spLocks noChangeArrowheads="1"/>
            </p:cNvSpPr>
            <p:nvPr/>
          </p:nvSpPr>
          <p:spPr bwMode="auto">
            <a:xfrm>
              <a:off x="1901660" y="4651744"/>
              <a:ext cx="463550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68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Ni</a:t>
              </a:r>
            </a:p>
          </p:txBody>
        </p:sp>
        <p:sp>
          <p:nvSpPr>
            <p:cNvPr id="67590" name="CasellaDiTesto 48"/>
            <p:cNvSpPr txBox="1">
              <a:spLocks noChangeArrowheads="1"/>
            </p:cNvSpPr>
            <p:nvPr/>
          </p:nvSpPr>
          <p:spPr bwMode="auto">
            <a:xfrm>
              <a:off x="2771775" y="4581525"/>
              <a:ext cx="463550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78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Ni</a:t>
              </a:r>
            </a:p>
          </p:txBody>
        </p:sp>
        <p:sp>
          <p:nvSpPr>
            <p:cNvPr id="67591" name="CasellaDiTesto 42"/>
            <p:cNvSpPr txBox="1">
              <a:spLocks noChangeArrowheads="1"/>
            </p:cNvSpPr>
            <p:nvPr/>
          </p:nvSpPr>
          <p:spPr bwMode="auto">
            <a:xfrm>
              <a:off x="2277104" y="3479322"/>
              <a:ext cx="543700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100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Sn</a:t>
              </a:r>
            </a:p>
          </p:txBody>
        </p:sp>
        <p:sp>
          <p:nvSpPr>
            <p:cNvPr id="67592" name="CasellaDiTesto 42"/>
            <p:cNvSpPr txBox="1">
              <a:spLocks noChangeArrowheads="1"/>
            </p:cNvSpPr>
            <p:nvPr/>
          </p:nvSpPr>
          <p:spPr bwMode="auto">
            <a:xfrm>
              <a:off x="5878864" y="1572365"/>
              <a:ext cx="554922" cy="30775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21" tIns="45711" rIns="91421" bIns="45711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208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charset="0"/>
                  <a:ea typeface="ＭＳ Ｐゴシック" charset="0"/>
                  <a:cs typeface="Arial" charset="0"/>
                </a:rPr>
                <a:t>Pb</a:t>
              </a:r>
            </a:p>
          </p:txBody>
        </p:sp>
        <p:sp>
          <p:nvSpPr>
            <p:cNvPr id="44" name="Étoile à 5 branches 43"/>
            <p:cNvSpPr/>
            <p:nvPr/>
          </p:nvSpPr>
          <p:spPr>
            <a:xfrm>
              <a:off x="1979613" y="5013325"/>
              <a:ext cx="288925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Étoile à 5 branches 47"/>
            <p:cNvSpPr/>
            <p:nvPr/>
          </p:nvSpPr>
          <p:spPr>
            <a:xfrm>
              <a:off x="5867400" y="2349500"/>
              <a:ext cx="288925" cy="21590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Étoile à 5 branches 52"/>
            <p:cNvSpPr/>
            <p:nvPr/>
          </p:nvSpPr>
          <p:spPr>
            <a:xfrm>
              <a:off x="3779838" y="3860800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6" name="Étoile à 5 branches 55"/>
            <p:cNvSpPr/>
            <p:nvPr/>
          </p:nvSpPr>
          <p:spPr>
            <a:xfrm>
              <a:off x="6372225" y="1916113"/>
              <a:ext cx="287338" cy="217487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Étoile à 5 branches 57"/>
            <p:cNvSpPr/>
            <p:nvPr/>
          </p:nvSpPr>
          <p:spPr>
            <a:xfrm>
              <a:off x="503238" y="6116638"/>
              <a:ext cx="287337" cy="215900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Étoile à 5 branches 58"/>
            <p:cNvSpPr/>
            <p:nvPr/>
          </p:nvSpPr>
          <p:spPr>
            <a:xfrm>
              <a:off x="4284663" y="3357563"/>
              <a:ext cx="287337" cy="21590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0" name="Étoile à 5 branches 59"/>
            <p:cNvSpPr/>
            <p:nvPr/>
          </p:nvSpPr>
          <p:spPr>
            <a:xfrm>
              <a:off x="3276600" y="4221163"/>
              <a:ext cx="287338" cy="215900"/>
            </a:xfrm>
            <a:prstGeom prst="star5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Étoile à 5 branches 60"/>
            <p:cNvSpPr/>
            <p:nvPr/>
          </p:nvSpPr>
          <p:spPr>
            <a:xfrm>
              <a:off x="1464364" y="5569269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Étoile à 5 branches 61"/>
            <p:cNvSpPr/>
            <p:nvPr/>
          </p:nvSpPr>
          <p:spPr>
            <a:xfrm>
              <a:off x="468313" y="6381750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852956" y="5805556"/>
              <a:ext cx="5616624" cy="3066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Evolution of the shell structure in the region of neutron-rich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Ti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isotopes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486262" y="5219253"/>
              <a:ext cx="6228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Evolution of collectivity around N=40: lifetime measurements in 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73,75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Ga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902022" y="3569953"/>
              <a:ext cx="435597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i</a:t>
              </a:r>
              <a:r>
                <a:rPr kumimoji="0" lang="en-US" sz="1400" b="0" i="0" u="none" strike="noStrike" kern="1200" cap="none" spc="0" normalizeH="0" baseline="-25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13/2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single particle state in 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133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Sn and high spin in 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108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Zr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83568" y="6550223"/>
              <a:ext cx="694826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The lifetime of the 7.786 MeV state in 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23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Mg as a probe for classical novae models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372200" y="2318042"/>
              <a:ext cx="277180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Exploration of alpha-cluster : the unique case of 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212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Po (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208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Pb + α)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302116" y="3159972"/>
              <a:ext cx="4139952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Transition Quadrupole Moments in 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166,168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Dy. 	</a:t>
              </a: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4715745" y="3966666"/>
              <a:ext cx="31686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Shape evolution in neutron rich fission fragments in the mass A~100 region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2177988" y="5512514"/>
              <a:ext cx="6228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Evolution of collectivity around N=40: lifetime measurements in 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64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Fe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3162421" y="4885843"/>
              <a:ext cx="6228184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Evolution of collectivity around N=52: lifetime measurements in 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83,84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Ge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542510" y="4533084"/>
              <a:ext cx="4534989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Shell evolution around N=50: 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81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Ga spectroscopy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816464" y="2180524"/>
              <a:ext cx="325071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Evolution of collectivity around N=50: lifetime measurements 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104,106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Sn 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28295" y="2741213"/>
              <a:ext cx="280362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Evolution of collectivity around N=50: lifetime measurements 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94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Ru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37660" y="1824865"/>
              <a:ext cx="2890671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Studies of excited states in 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102,103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Sn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87807" y="3277683"/>
              <a:ext cx="216357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Search for </a:t>
              </a: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isoscalar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 pairing in the N=Z nucleus 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88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Ru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-32713" y="3862517"/>
              <a:ext cx="2407974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Isospin Symmetry Breaking in the A=63,71 mirror nuclei 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251383" y="1563243"/>
              <a:ext cx="330609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Octupole – Quadrupole correlation in 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112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Xe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6" name="Étoile à 5 branches 45"/>
            <p:cNvSpPr/>
            <p:nvPr/>
          </p:nvSpPr>
          <p:spPr>
            <a:xfrm>
              <a:off x="1635125" y="5353369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Étoile à 5 branches 46"/>
            <p:cNvSpPr/>
            <p:nvPr/>
          </p:nvSpPr>
          <p:spPr>
            <a:xfrm>
              <a:off x="2399079" y="4618338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Étoile à 5 branches 53"/>
            <p:cNvSpPr/>
            <p:nvPr/>
          </p:nvSpPr>
          <p:spPr>
            <a:xfrm>
              <a:off x="2922974" y="4352809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Étoile à 5 branches 56"/>
            <p:cNvSpPr/>
            <p:nvPr/>
          </p:nvSpPr>
          <p:spPr>
            <a:xfrm>
              <a:off x="2949585" y="3601949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Étoile à 5 branches 64"/>
            <p:cNvSpPr/>
            <p:nvPr/>
          </p:nvSpPr>
          <p:spPr>
            <a:xfrm>
              <a:off x="2628106" y="3833485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Étoile à 5 branches 66"/>
            <p:cNvSpPr/>
            <p:nvPr/>
          </p:nvSpPr>
          <p:spPr>
            <a:xfrm>
              <a:off x="2557065" y="4056121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8" name="Étoile à 5 branches 67"/>
            <p:cNvSpPr/>
            <p:nvPr/>
          </p:nvSpPr>
          <p:spPr>
            <a:xfrm>
              <a:off x="1989767" y="4369110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Étoile à 5 branches 68"/>
            <p:cNvSpPr/>
            <p:nvPr/>
          </p:nvSpPr>
          <p:spPr>
            <a:xfrm>
              <a:off x="1354353" y="4989737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0" name="Étoile à 5 branches 69"/>
            <p:cNvSpPr/>
            <p:nvPr/>
          </p:nvSpPr>
          <p:spPr>
            <a:xfrm>
              <a:off x="4047960" y="3716928"/>
              <a:ext cx="287337" cy="215900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ZoneTexte 1"/>
            <p:cNvSpPr txBox="1"/>
            <p:nvPr/>
          </p:nvSpPr>
          <p:spPr>
            <a:xfrm>
              <a:off x="2665469" y="1267710"/>
              <a:ext cx="32383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Reaction mechanism : Fission of Light Hg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72" name="Étoile à 5 branches 71"/>
            <p:cNvSpPr/>
            <p:nvPr/>
          </p:nvSpPr>
          <p:spPr>
            <a:xfrm>
              <a:off x="5421135" y="1980302"/>
              <a:ext cx="287338" cy="217487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4" name="Étoile à 5 branches 73"/>
            <p:cNvSpPr/>
            <p:nvPr/>
          </p:nvSpPr>
          <p:spPr>
            <a:xfrm>
              <a:off x="5989175" y="1921497"/>
              <a:ext cx="287338" cy="217487"/>
            </a:xfrm>
            <a:prstGeom prst="star5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1" tIns="45711" rIns="91421" bIns="4571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231915" y="937442"/>
              <a:ext cx="378340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Search for Double Gamma decay in </a:t>
              </a:r>
              <a:r>
                <a:rPr kumimoji="0" lang="en-US" sz="1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137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+mn-ea"/>
                  <a:cs typeface="+mn-cs"/>
                </a:rPr>
                <a:t>Cs source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388277" y="6548893"/>
            <a:ext cx="1601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A. Gadea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1372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1468" y="0"/>
            <a:ext cx="1572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Summary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2169" y="523220"/>
            <a:ext cx="6934717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AGATA at GANIL: 2015-2021</a:t>
            </a:r>
          </a:p>
          <a:p>
            <a:r>
              <a:rPr lang="en-US" sz="2800" dirty="0" smtClean="0"/>
              <a:t>    </a:t>
            </a:r>
            <a:r>
              <a:rPr lang="en-US" sz="2400" dirty="0" smtClean="0"/>
              <a:t>(</a:t>
            </a:r>
            <a:r>
              <a:rPr lang="en-US" sz="2400" dirty="0" smtClean="0"/>
              <a:t>21 </a:t>
            </a:r>
            <a:r>
              <a:rPr lang="en-US" sz="2400" dirty="0" err="1" smtClean="0"/>
              <a:t>exps</a:t>
            </a:r>
            <a:r>
              <a:rPr lang="en-US" sz="2400" dirty="0" smtClean="0"/>
              <a:t>. in 2015-2018 +3 in 2019)</a:t>
            </a:r>
            <a:endParaRPr lang="en-US" sz="24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VAMOS 2015-2017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NEDA 2018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MUGAST 2019-2020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2021?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99259" y="2260716"/>
            <a:ext cx="5175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SPIRAL1 beams (need to be developed!)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Stable (e.g. </a:t>
            </a:r>
            <a:r>
              <a:rPr lang="en-US" sz="2400" baseline="30000" dirty="0" smtClean="0">
                <a:solidFill>
                  <a:srgbClr val="0070C0"/>
                </a:solidFill>
              </a:rPr>
              <a:t>238</a:t>
            </a:r>
            <a:r>
              <a:rPr lang="en-US" sz="2400" dirty="0" smtClean="0">
                <a:solidFill>
                  <a:srgbClr val="0070C0"/>
                </a:solidFill>
              </a:rPr>
              <a:t>U, </a:t>
            </a:r>
            <a:r>
              <a:rPr lang="en-US" sz="2400" baseline="30000" dirty="0" smtClean="0">
                <a:solidFill>
                  <a:srgbClr val="0070C0"/>
                </a:solidFill>
              </a:rPr>
              <a:t>208</a:t>
            </a:r>
            <a:r>
              <a:rPr lang="en-US" sz="2400" dirty="0" smtClean="0">
                <a:solidFill>
                  <a:srgbClr val="0070C0"/>
                </a:solidFill>
              </a:rPr>
              <a:t>Pb) beams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259" y="1593027"/>
            <a:ext cx="6469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Strong physics case (talks today/tomorrow)</a:t>
            </a:r>
            <a:endParaRPr lang="en-GB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978" y="2749042"/>
            <a:ext cx="4274022" cy="3756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15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188"/>
            <a:ext cx="9159268" cy="67304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2329" y="6488668"/>
            <a:ext cx="142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S. </a:t>
            </a:r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enzi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14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1468" y="0"/>
            <a:ext cx="15729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Summary</a:t>
            </a:r>
            <a:endParaRPr lang="en-GB" sz="28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4576" y="475429"/>
            <a:ext cx="693471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AGATA at GANIL: 2015-2021</a:t>
            </a:r>
          </a:p>
          <a:p>
            <a:r>
              <a:rPr lang="en-US" sz="2800" dirty="0" smtClean="0"/>
              <a:t>    </a:t>
            </a:r>
            <a:r>
              <a:rPr lang="en-US" sz="2400" dirty="0" smtClean="0"/>
              <a:t>(22 </a:t>
            </a:r>
            <a:r>
              <a:rPr lang="en-US" sz="2400" dirty="0" err="1" smtClean="0"/>
              <a:t>exps</a:t>
            </a:r>
            <a:r>
              <a:rPr lang="en-US" sz="2400" dirty="0" smtClean="0"/>
              <a:t>. in 2015-2018 +3 in 2019)</a:t>
            </a:r>
            <a:endParaRPr lang="en-US" sz="2400" dirty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/>
              <a:t>	</a:t>
            </a:r>
            <a:r>
              <a:rPr lang="en-US" sz="2800" dirty="0" smtClean="0"/>
              <a:t>VAMOS 2015-2017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NEDA 2018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MUGAST 2019-2020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2021?</a:t>
            </a:r>
          </a:p>
          <a:p>
            <a:r>
              <a:rPr lang="en-US" sz="2800" dirty="0"/>
              <a:t>	</a:t>
            </a:r>
            <a:endParaRPr lang="en-GB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99259" y="2260716"/>
            <a:ext cx="5175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SPIRAL1 beams (need to be developed!)</a:t>
            </a:r>
          </a:p>
          <a:p>
            <a:r>
              <a:rPr lang="en-US" sz="2400" dirty="0" smtClean="0">
                <a:solidFill>
                  <a:srgbClr val="0070C0"/>
                </a:solidFill>
              </a:rPr>
              <a:t>Stable (e.g. </a:t>
            </a:r>
            <a:r>
              <a:rPr lang="en-US" sz="2400" baseline="30000" dirty="0" smtClean="0">
                <a:solidFill>
                  <a:srgbClr val="0070C0"/>
                </a:solidFill>
              </a:rPr>
              <a:t>238</a:t>
            </a:r>
            <a:r>
              <a:rPr lang="en-US" sz="2400" dirty="0" smtClean="0">
                <a:solidFill>
                  <a:srgbClr val="0070C0"/>
                </a:solidFill>
              </a:rPr>
              <a:t>U, </a:t>
            </a:r>
            <a:r>
              <a:rPr lang="en-US" sz="2400" baseline="30000" dirty="0" smtClean="0">
                <a:solidFill>
                  <a:srgbClr val="0070C0"/>
                </a:solidFill>
              </a:rPr>
              <a:t>208</a:t>
            </a:r>
            <a:r>
              <a:rPr lang="en-US" sz="2400" dirty="0" smtClean="0">
                <a:solidFill>
                  <a:srgbClr val="0070C0"/>
                </a:solidFill>
              </a:rPr>
              <a:t>Pb) beams</a:t>
            </a:r>
            <a:endParaRPr lang="en-GB" sz="2400" dirty="0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259" y="1593027"/>
            <a:ext cx="6469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Strong physics case (talks today/tomorrow)</a:t>
            </a:r>
            <a:endParaRPr lang="en-GB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978" y="2749042"/>
            <a:ext cx="4274022" cy="375689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238555"/>
            <a:ext cx="9143999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Thanks the AGATA collaboration, management,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project manager (E. Clément), former coordinator (S. Lenzi).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Thanks for all the </a:t>
            </a:r>
            <a:r>
              <a:rPr lang="en-US" sz="2000" dirty="0">
                <a:solidFill>
                  <a:srgbClr val="FF0000"/>
                </a:solidFill>
              </a:rPr>
              <a:t>borrowed slides </a:t>
            </a:r>
            <a:r>
              <a:rPr lang="en-US" sz="2000" i="1" dirty="0" smtClean="0">
                <a:solidFill>
                  <a:srgbClr val="FF0000"/>
                </a:solidFill>
              </a:rPr>
              <a:t>(“Imitation </a:t>
            </a:r>
            <a:r>
              <a:rPr lang="en-US" sz="2000" i="1" dirty="0">
                <a:solidFill>
                  <a:srgbClr val="FF0000"/>
                </a:solidFill>
              </a:rPr>
              <a:t>is the sincerest form of </a:t>
            </a:r>
            <a:r>
              <a:rPr lang="en-US" sz="2000" i="1" dirty="0" smtClean="0">
                <a:solidFill>
                  <a:srgbClr val="FF0000"/>
                </a:solidFill>
              </a:rPr>
              <a:t>flattery”),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                                                                                                            </a:t>
            </a:r>
            <a:r>
              <a:rPr lang="en-US" i="1" dirty="0" smtClean="0">
                <a:solidFill>
                  <a:srgbClr val="FF0000"/>
                </a:solidFill>
              </a:rPr>
              <a:t>and thanks for your attention!</a:t>
            </a:r>
            <a:endParaRPr lang="en-GB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18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46"/>
            <a:ext cx="9169941" cy="68386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2329" y="6488668"/>
            <a:ext cx="142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S. </a:t>
            </a:r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enzi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33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36" y="0"/>
            <a:ext cx="92406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22329" y="6488668"/>
            <a:ext cx="1421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From S. </a:t>
            </a:r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enzi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24279" y="2128057"/>
            <a:ext cx="119616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, 2019)</a:t>
            </a:r>
            <a:endParaRPr lang="en-GB" sz="2800" dirty="0">
              <a:solidFill>
                <a:schemeClr val="bg1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16131" y="4156364"/>
            <a:ext cx="2094808" cy="8312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061855" y="3749040"/>
            <a:ext cx="836814" cy="11084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44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336" y="0"/>
            <a:ext cx="924067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98630" y="6488668"/>
            <a:ext cx="2293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Modified from S. </a:t>
            </a:r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enzi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07654" y="2169621"/>
            <a:ext cx="1196161" cy="52322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, 2019)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95455" y="3516284"/>
            <a:ext cx="3433156" cy="251044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4339243" y="4318705"/>
            <a:ext cx="55279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solidFill>
                  <a:srgbClr val="FFFF00"/>
                </a:solidFill>
              </a:rPr>
              <a:t>2015-2017</a:t>
            </a:r>
          </a:p>
          <a:p>
            <a:r>
              <a:rPr lang="en-US" sz="2500" dirty="0" smtClean="0">
                <a:solidFill>
                  <a:srgbClr val="FFFF00"/>
                </a:solidFill>
              </a:rPr>
              <a:t>2018</a:t>
            </a:r>
          </a:p>
          <a:p>
            <a:r>
              <a:rPr lang="en-US" sz="2500" dirty="0" smtClean="0">
                <a:solidFill>
                  <a:srgbClr val="FFFF00"/>
                </a:solidFill>
              </a:rPr>
              <a:t>2019-2020</a:t>
            </a:r>
            <a:endParaRPr lang="en-GB" sz="2500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50699" y="4564926"/>
            <a:ext cx="32730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(also plunger, PARIS, FATIMA) </a:t>
            </a:r>
            <a:endParaRPr lang="en-GB" sz="2000" dirty="0">
              <a:solidFill>
                <a:srgbClr val="FFFF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90451" y="5527964"/>
            <a:ext cx="2784764" cy="24938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61652" y="5472729"/>
            <a:ext cx="1082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2021?</a:t>
            </a:r>
            <a:endParaRPr lang="en-GB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" descr="Screen Shot 2016-05-11 at 14.44.13.png"/>
          <p:cNvPicPr>
            <a:picLocks noChangeAspect="1"/>
          </p:cNvPicPr>
          <p:nvPr/>
        </p:nvPicPr>
        <p:blipFill>
          <a:blip r:embed="rId2" cstate="print"/>
          <a:srcRect t="46040" r="50893"/>
          <a:stretch>
            <a:fillRect/>
          </a:stretch>
        </p:blipFill>
        <p:spPr bwMode="auto">
          <a:xfrm>
            <a:off x="76803" y="1301923"/>
            <a:ext cx="5575317" cy="414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à coins arrondis 1"/>
          <p:cNvSpPr/>
          <p:nvPr/>
        </p:nvSpPr>
        <p:spPr>
          <a:xfrm>
            <a:off x="2771800" y="5085185"/>
            <a:ext cx="5400600" cy="12332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6" name="CasellaDiTesto 4"/>
          <p:cNvSpPr txBox="1">
            <a:spLocks noChangeArrowheads="1"/>
          </p:cNvSpPr>
          <p:nvPr/>
        </p:nvSpPr>
        <p:spPr bwMode="auto">
          <a:xfrm>
            <a:off x="2987824" y="3284984"/>
            <a:ext cx="2664296" cy="461665"/>
          </a:xfrm>
          <a:prstGeom prst="rect">
            <a:avLst/>
          </a:prstGeom>
          <a:solidFill>
            <a:srgbClr val="0DFF7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+mn-cs"/>
              </a:rPr>
              <a:t>Boso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MS PGothic" pitchFamily="34" charset="-128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+mn-cs"/>
              </a:rPr>
              <a:t>71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+mn-cs"/>
              </a:rPr>
              <a:t>Kr-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+mn-cs"/>
              </a:rPr>
              <a:t>71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+mn-cs"/>
              </a:rPr>
              <a:t>Br 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+mn-cs"/>
              </a:rPr>
              <a:t>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+mn-cs"/>
              </a:rPr>
              <a:t>sospin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+mn-cs"/>
              </a:rPr>
              <a:t>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MS PGothic" pitchFamily="34" charset="-128"/>
                <a:cs typeface="+mn-cs"/>
              </a:rPr>
              <a:t>ymmetry Breaking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MS PGothic" pitchFamily="34" charset="-128"/>
              <a:cs typeface="+mn-cs"/>
            </a:endParaRPr>
          </a:p>
        </p:txBody>
      </p:sp>
      <p:sp>
        <p:nvSpPr>
          <p:cNvPr id="7" name="CasellaDiTesto 5"/>
          <p:cNvSpPr txBox="1">
            <a:spLocks noChangeArrowheads="1"/>
          </p:cNvSpPr>
          <p:nvPr/>
        </p:nvSpPr>
        <p:spPr bwMode="auto">
          <a:xfrm>
            <a:off x="4211266" y="2350621"/>
            <a:ext cx="1944910" cy="646331"/>
          </a:xfrm>
          <a:prstGeom prst="rect">
            <a:avLst/>
          </a:prstGeom>
          <a:solidFill>
            <a:srgbClr val="0DFF7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B.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Cederwall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R Wadsworth, G de France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T=0  pairing 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88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Ru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1187534" y="1257130"/>
            <a:ext cx="2447925" cy="460375"/>
          </a:xfrm>
          <a:prstGeom prst="rect">
            <a:avLst/>
          </a:prstGeom>
          <a:solidFill>
            <a:srgbClr val="0DFF7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E. Clément/J.J.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Valiente-Dobon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Octupoles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in </a:t>
            </a: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112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Xe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cxnSp>
        <p:nvCxnSpPr>
          <p:cNvPr id="11" name="Connettore 1 12"/>
          <p:cNvCxnSpPr>
            <a:cxnSpLocks noChangeShapeType="1"/>
          </p:cNvCxnSpPr>
          <p:nvPr/>
        </p:nvCxnSpPr>
        <p:spPr bwMode="auto">
          <a:xfrm flipV="1">
            <a:off x="179512" y="1268760"/>
            <a:ext cx="3888432" cy="388716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sp>
        <p:nvSpPr>
          <p:cNvPr id="18" name="CasellaDiTesto 42"/>
          <p:cNvSpPr txBox="1">
            <a:spLocks noChangeArrowheads="1"/>
          </p:cNvSpPr>
          <p:nvPr/>
        </p:nvSpPr>
        <p:spPr bwMode="auto">
          <a:xfrm>
            <a:off x="4103836" y="830991"/>
            <a:ext cx="792163" cy="400050"/>
          </a:xfrm>
          <a:prstGeom prst="rect">
            <a:avLst/>
          </a:prstGeom>
          <a:gradFill rotWithShape="1">
            <a:gsLst>
              <a:gs pos="0">
                <a:srgbClr val="EDEDED"/>
              </a:gs>
              <a:gs pos="64999">
                <a:srgbClr val="D0D0D0"/>
              </a:gs>
              <a:gs pos="100000">
                <a:srgbClr val="BCBCBC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N=Z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0" name="CasellaDiTesto 29"/>
          <p:cNvSpPr txBox="1">
            <a:spLocks noChangeArrowheads="1"/>
          </p:cNvSpPr>
          <p:nvPr/>
        </p:nvSpPr>
        <p:spPr bwMode="auto">
          <a:xfrm>
            <a:off x="0" y="2636912"/>
            <a:ext cx="2232025" cy="461962"/>
          </a:xfrm>
          <a:prstGeom prst="rect">
            <a:avLst/>
          </a:prstGeom>
          <a:solidFill>
            <a:srgbClr val="0DFF7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S.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Lenzi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, F.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Recchia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Iso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. Symmetry Breaking A=63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1" name="CasellaDiTesto 30"/>
          <p:cNvSpPr txBox="1">
            <a:spLocks noChangeArrowheads="1"/>
          </p:cNvSpPr>
          <p:nvPr/>
        </p:nvSpPr>
        <p:spPr bwMode="auto">
          <a:xfrm>
            <a:off x="899592" y="1916832"/>
            <a:ext cx="2160588" cy="461962"/>
          </a:xfrm>
          <a:prstGeom prst="rect">
            <a:avLst/>
          </a:prstGeom>
          <a:solidFill>
            <a:srgbClr val="0DFF7A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J.. Nyberg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102,103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Sn excited levels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5" name="ZoneTexte 24"/>
          <p:cNvSpPr txBox="1"/>
          <p:nvPr/>
        </p:nvSpPr>
        <p:spPr>
          <a:xfrm>
            <a:off x="-42257" y="63119"/>
            <a:ext cx="63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Physics of N~Z nuclei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92859" y="538250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Studies of excited states in 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102,103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86852" y="5661248"/>
            <a:ext cx="50760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Search for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isoscalar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pairing in the N=Z nucleus 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88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Ru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5" name="Picture 16" descr="specchio"/>
          <p:cNvPicPr>
            <a:picLocks noChangeAspect="1" noChangeArrowheads="1"/>
          </p:cNvPicPr>
          <p:nvPr/>
        </p:nvPicPr>
        <p:blipFill>
          <a:blip r:embed="rId3" cstate="print"/>
          <a:srcRect l="15120" t="10115"/>
          <a:stretch>
            <a:fillRect/>
          </a:stretch>
        </p:blipFill>
        <p:spPr bwMode="auto">
          <a:xfrm>
            <a:off x="6972646" y="1247569"/>
            <a:ext cx="1630548" cy="1044507"/>
          </a:xfrm>
          <a:prstGeom prst="rect">
            <a:avLst/>
          </a:prstGeom>
          <a:solidFill>
            <a:schemeClr val="bg1"/>
          </a:solidFill>
          <a:ln w="19050">
            <a:solidFill>
              <a:srgbClr val="FFCC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6" name="Picture 19" descr="witek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137" y="2444662"/>
            <a:ext cx="1266633" cy="179601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B w="165100" prst="coolSlant"/>
          </a:sp3d>
        </p:spPr>
      </p:pic>
      <p:grpSp>
        <p:nvGrpSpPr>
          <p:cNvPr id="17" name="19 Grupo"/>
          <p:cNvGrpSpPr>
            <a:grpSpLocks/>
          </p:cNvGrpSpPr>
          <p:nvPr/>
        </p:nvGrpSpPr>
        <p:grpSpPr bwMode="auto">
          <a:xfrm>
            <a:off x="6256211" y="2514737"/>
            <a:ext cx="1124101" cy="1232210"/>
            <a:chOff x="330201" y="1411135"/>
            <a:chExt cx="990599" cy="1027265"/>
          </a:xfrm>
        </p:grpSpPr>
        <p:pic>
          <p:nvPicPr>
            <p:cNvPr id="19" name="Picture 13" descr="C:\Andres\Strasbourg\gifts\nucleus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201" y="1411135"/>
              <a:ext cx="961364" cy="10272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16"/>
            <p:cNvSpPr>
              <a:spLocks noChangeArrowheads="1"/>
            </p:cNvSpPr>
            <p:nvPr/>
          </p:nvSpPr>
          <p:spPr bwMode="auto">
            <a:xfrm>
              <a:off x="412750" y="2209800"/>
              <a:ext cx="908050" cy="2286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4127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24" name="Rectangle 18"/>
            <p:cNvSpPr>
              <a:spLocks noChangeArrowheads="1"/>
            </p:cNvSpPr>
            <p:nvPr/>
          </p:nvSpPr>
          <p:spPr bwMode="auto">
            <a:xfrm>
              <a:off x="1238250" y="2133600"/>
              <a:ext cx="82550" cy="76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2892859" y="5085184"/>
            <a:ext cx="54955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Isospin Symmetry Breaking in the A=63,71 mirror nuclei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886852" y="5949280"/>
            <a:ext cx="37270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Octupole – Quadrupole correlation in </a:t>
            </a: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112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Xe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771800" y="4149080"/>
            <a:ext cx="669674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Does the Nuclear force identical for proton and neutron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New phenomena when  proton and neutron occupy the same orbits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100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Sn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magicity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?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31640" y="6597352"/>
            <a:ext cx="1224136" cy="188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6" name="Picture 6" descr="logoAgat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0" t="10983" r="11336" b="11676"/>
          <a:stretch>
            <a:fillRect/>
          </a:stretch>
        </p:blipFill>
        <p:spPr bwMode="auto">
          <a:xfrm>
            <a:off x="5796136" y="0"/>
            <a:ext cx="720079" cy="953492"/>
          </a:xfrm>
          <a:prstGeom prst="rect">
            <a:avLst/>
          </a:prstGeom>
          <a:noFill/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98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297" name="Group 37"/>
          <p:cNvGrpSpPr>
            <a:grpSpLocks/>
          </p:cNvGrpSpPr>
          <p:nvPr/>
        </p:nvGrpSpPr>
        <p:grpSpPr bwMode="auto">
          <a:xfrm>
            <a:off x="0" y="163909"/>
            <a:ext cx="9144000" cy="6721475"/>
            <a:chOff x="0" y="136525"/>
            <a:chExt cx="9144000" cy="6721475"/>
          </a:xfrm>
        </p:grpSpPr>
        <p:grpSp>
          <p:nvGrpSpPr>
            <p:cNvPr id="183332" name="Group 54"/>
            <p:cNvGrpSpPr>
              <a:grpSpLocks/>
            </p:cNvGrpSpPr>
            <p:nvPr/>
          </p:nvGrpSpPr>
          <p:grpSpPr bwMode="auto">
            <a:xfrm>
              <a:off x="0" y="136525"/>
              <a:ext cx="9144000" cy="6721475"/>
              <a:chOff x="0" y="86"/>
              <a:chExt cx="5760" cy="4234"/>
            </a:xfrm>
          </p:grpSpPr>
          <p:grpSp>
            <p:nvGrpSpPr>
              <p:cNvPr id="183334" name="Group 2"/>
              <p:cNvGrpSpPr>
                <a:grpSpLocks/>
              </p:cNvGrpSpPr>
              <p:nvPr/>
            </p:nvGrpSpPr>
            <p:grpSpPr bwMode="auto">
              <a:xfrm>
                <a:off x="0" y="86"/>
                <a:ext cx="5760" cy="4234"/>
                <a:chOff x="256" y="56"/>
                <a:chExt cx="5768" cy="4178"/>
              </a:xfrm>
            </p:grpSpPr>
            <p:pic>
              <p:nvPicPr>
                <p:cNvPr id="183336" name="Picture 3" descr="Table_blue-red"/>
                <p:cNvPicPr>
                  <a:picLocks noChangeAspect="1" noChangeArrowheads="1"/>
                </p:cNvPicPr>
                <p:nvPr/>
              </p:nvPicPr>
              <p:blipFill>
                <a:blip r:embed="rId2" cstate="hq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56" y="56"/>
                  <a:ext cx="5768" cy="417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6366" name="Rectangle 4"/>
                <p:cNvSpPr>
                  <a:spLocks noChangeArrowheads="1"/>
                </p:cNvSpPr>
                <p:nvPr/>
              </p:nvSpPr>
              <p:spPr bwMode="auto">
                <a:xfrm>
                  <a:off x="1872" y="3736"/>
                  <a:ext cx="1520" cy="49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56367" name="Rectangle 5"/>
                <p:cNvSpPr>
                  <a:spLocks noChangeArrowheads="1"/>
                </p:cNvSpPr>
                <p:nvPr/>
              </p:nvSpPr>
              <p:spPr bwMode="auto">
                <a:xfrm>
                  <a:off x="367" y="1696"/>
                  <a:ext cx="309" cy="9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charset="0"/>
                  </a:endParaRPr>
                </a:p>
              </p:txBody>
            </p:sp>
          </p:grpSp>
          <p:sp>
            <p:nvSpPr>
              <p:cNvPr id="56364" name="Rectangle 31"/>
              <p:cNvSpPr>
                <a:spLocks noChangeArrowheads="1"/>
              </p:cNvSpPr>
              <p:nvPr/>
            </p:nvSpPr>
            <p:spPr bwMode="auto">
              <a:xfrm>
                <a:off x="4512" y="1728"/>
                <a:ext cx="816" cy="38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charset="0"/>
                </a:endParaRPr>
              </a:p>
            </p:txBody>
          </p:sp>
        </p:grpSp>
        <p:sp>
          <p:nvSpPr>
            <p:cNvPr id="183333" name="Rectangle 36"/>
            <p:cNvSpPr>
              <a:spLocks noChangeArrowheads="1"/>
            </p:cNvSpPr>
            <p:nvPr/>
          </p:nvSpPr>
          <p:spPr bwMode="auto">
            <a:xfrm>
              <a:off x="5436096" y="764704"/>
              <a:ext cx="1152128" cy="5040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56324" name="Line 7"/>
          <p:cNvSpPr>
            <a:spLocks noChangeShapeType="1"/>
          </p:cNvSpPr>
          <p:nvPr/>
        </p:nvSpPr>
        <p:spPr bwMode="auto">
          <a:xfrm flipV="1">
            <a:off x="457200" y="3505200"/>
            <a:ext cx="2514600" cy="2743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3299" name="Text Box 8"/>
          <p:cNvSpPr txBox="1">
            <a:spLocks noChangeArrowheads="1"/>
          </p:cNvSpPr>
          <p:nvPr/>
        </p:nvSpPr>
        <p:spPr bwMode="auto">
          <a:xfrm>
            <a:off x="2196678" y="4214415"/>
            <a:ext cx="7191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N=Z</a:t>
            </a:r>
            <a:endParaRPr kumimoji="0" lang="it-IT" sz="1800" b="1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6326" name="Rectangle 9"/>
          <p:cNvSpPr>
            <a:spLocks noChangeArrowheads="1"/>
          </p:cNvSpPr>
          <p:nvPr/>
        </p:nvSpPr>
        <p:spPr bwMode="auto">
          <a:xfrm>
            <a:off x="228600" y="3124200"/>
            <a:ext cx="762000" cy="1600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grpSp>
        <p:nvGrpSpPr>
          <p:cNvPr id="183301" name="Group 10"/>
          <p:cNvGrpSpPr>
            <a:grpSpLocks/>
          </p:cNvGrpSpPr>
          <p:nvPr/>
        </p:nvGrpSpPr>
        <p:grpSpPr bwMode="auto">
          <a:xfrm>
            <a:off x="76200" y="3581400"/>
            <a:ext cx="457200" cy="1562100"/>
            <a:chOff x="4175" y="3138"/>
            <a:chExt cx="312" cy="984"/>
          </a:xfrm>
        </p:grpSpPr>
        <p:sp>
          <p:nvSpPr>
            <p:cNvPr id="183330" name="Text Box 11"/>
            <p:cNvSpPr txBox="1">
              <a:spLocks noChangeArrowheads="1"/>
            </p:cNvSpPr>
            <p:nvPr/>
          </p:nvSpPr>
          <p:spPr bwMode="auto">
            <a:xfrm rot="-5400000">
              <a:off x="3865" y="3500"/>
              <a:ext cx="932" cy="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Arial" charset="0"/>
                </a:rPr>
                <a:t> protons</a:t>
              </a:r>
              <a:endParaRPr kumimoji="0" lang="it-IT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6362" name="Line 12"/>
            <p:cNvSpPr>
              <a:spLocks noChangeShapeType="1"/>
            </p:cNvSpPr>
            <p:nvPr/>
          </p:nvSpPr>
          <p:spPr bwMode="auto">
            <a:xfrm rot="-5400000">
              <a:off x="3730" y="3630"/>
              <a:ext cx="9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grpSp>
        <p:nvGrpSpPr>
          <p:cNvPr id="183302" name="Group 23"/>
          <p:cNvGrpSpPr>
            <a:grpSpLocks/>
          </p:cNvGrpSpPr>
          <p:nvPr/>
        </p:nvGrpSpPr>
        <p:grpSpPr bwMode="auto">
          <a:xfrm>
            <a:off x="1371600" y="6400800"/>
            <a:ext cx="1536700" cy="457200"/>
            <a:chOff x="2185" y="169"/>
            <a:chExt cx="984" cy="288"/>
          </a:xfrm>
        </p:grpSpPr>
        <p:sp>
          <p:nvSpPr>
            <p:cNvPr id="183328" name="Text Box 24"/>
            <p:cNvSpPr txBox="1">
              <a:spLocks noChangeArrowheads="1"/>
            </p:cNvSpPr>
            <p:nvPr/>
          </p:nvSpPr>
          <p:spPr bwMode="auto">
            <a:xfrm>
              <a:off x="2185" y="169"/>
              <a:ext cx="93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charset="0"/>
                  <a:ea typeface="ＭＳ Ｐゴシック" charset="0"/>
                  <a:cs typeface="Arial" charset="0"/>
                </a:rPr>
                <a:t>neutrons</a:t>
              </a:r>
              <a:endParaRPr kumimoji="0" lang="it-IT" sz="2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6360" name="Line 25"/>
            <p:cNvSpPr>
              <a:spLocks noChangeShapeType="1"/>
            </p:cNvSpPr>
            <p:nvPr/>
          </p:nvSpPr>
          <p:spPr bwMode="auto">
            <a:xfrm>
              <a:off x="2185" y="216"/>
              <a:ext cx="9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endParaRPr>
            </a:p>
          </p:txBody>
        </p:sp>
      </p:grpSp>
      <p:sp>
        <p:nvSpPr>
          <p:cNvPr id="183303" name="Text Box 1"/>
          <p:cNvSpPr txBox="1">
            <a:spLocks noChangeArrowheads="1"/>
          </p:cNvSpPr>
          <p:nvPr/>
        </p:nvSpPr>
        <p:spPr bwMode="auto">
          <a:xfrm>
            <a:off x="6290" y="181703"/>
            <a:ext cx="82089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it-IT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GANIL AGATA-NEDA-DIAMANT </a:t>
            </a:r>
            <a:br>
              <a:rPr kumimoji="0" lang="it-IT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</a:br>
            <a:r>
              <a:rPr kumimoji="0" lang="it-IT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Campaign</a:t>
            </a:r>
            <a:r>
              <a:rPr kumimoji="0" lang="it-IT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:</a:t>
            </a:r>
            <a:endParaRPr kumimoji="0" lang="it-IT" sz="29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83313" name="TextBox 70"/>
          <p:cNvSpPr txBox="1">
            <a:spLocks noChangeArrowheads="1"/>
          </p:cNvSpPr>
          <p:nvPr/>
        </p:nvSpPr>
        <p:spPr bwMode="auto">
          <a:xfrm>
            <a:off x="899592" y="1864819"/>
            <a:ext cx="3079716" cy="369332"/>
          </a:xfrm>
          <a:prstGeom prst="rect">
            <a:avLst/>
          </a:prstGeom>
          <a:solidFill>
            <a:srgbClr val="FFFFFF"/>
          </a:solidFill>
          <a:ln w="28575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Excited states in 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102,103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83316" name="TextBox 79"/>
          <p:cNvSpPr txBox="1">
            <a:spLocks noChangeArrowheads="1"/>
          </p:cNvSpPr>
          <p:nvPr/>
        </p:nvSpPr>
        <p:spPr bwMode="auto">
          <a:xfrm>
            <a:off x="990601" y="1337161"/>
            <a:ext cx="3892080" cy="369332"/>
          </a:xfrm>
          <a:prstGeom prst="rect">
            <a:avLst/>
          </a:prstGeom>
          <a:solidFill>
            <a:srgbClr val="FFFFFF"/>
          </a:solidFill>
          <a:ln w="28575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Quadrupole and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Octupoles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Xe </a:t>
            </a:r>
          </a:p>
        </p:txBody>
      </p:sp>
      <p:sp>
        <p:nvSpPr>
          <p:cNvPr id="58" name="TextBox 46"/>
          <p:cNvSpPr txBox="1">
            <a:spLocks noChangeArrowheads="1"/>
          </p:cNvSpPr>
          <p:nvPr/>
        </p:nvSpPr>
        <p:spPr bwMode="auto">
          <a:xfrm>
            <a:off x="3159467" y="569142"/>
            <a:ext cx="20842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2018: 5 Runs</a:t>
            </a:r>
          </a:p>
        </p:txBody>
      </p:sp>
      <p:pic>
        <p:nvPicPr>
          <p:cNvPr id="28" name="Imag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42" y="2751083"/>
            <a:ext cx="3811058" cy="2540705"/>
          </a:xfrm>
          <a:prstGeom prst="rect">
            <a:avLst/>
          </a:prstGeom>
        </p:spPr>
      </p:pic>
      <p:pic>
        <p:nvPicPr>
          <p:cNvPr id="35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696" y="5272544"/>
            <a:ext cx="3081734" cy="1612840"/>
          </a:xfrm>
          <a:prstGeom prst="rect">
            <a:avLst/>
          </a:prstGeom>
        </p:spPr>
      </p:pic>
      <p:sp>
        <p:nvSpPr>
          <p:cNvPr id="36" name="ZoneTexte 4"/>
          <p:cNvSpPr txBox="1"/>
          <p:nvPr/>
        </p:nvSpPr>
        <p:spPr>
          <a:xfrm>
            <a:off x="8445317" y="6525344"/>
            <a:ext cx="1023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Energy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7" name="ZoneTexte 5"/>
          <p:cNvSpPr txBox="1"/>
          <p:nvPr/>
        </p:nvSpPr>
        <p:spPr>
          <a:xfrm>
            <a:off x="6085404" y="5291788"/>
            <a:ext cx="1124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CsI</a:t>
            </a: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PSA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8" name="ZoneTexte 6"/>
          <p:cNvSpPr txBox="1"/>
          <p:nvPr/>
        </p:nvSpPr>
        <p:spPr>
          <a:xfrm>
            <a:off x="8286209" y="5746219"/>
            <a:ext cx="298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p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9" name="ZoneTexte 7"/>
          <p:cNvSpPr txBox="1"/>
          <p:nvPr/>
        </p:nvSpPr>
        <p:spPr>
          <a:xfrm>
            <a:off x="8309662" y="6242050"/>
            <a:ext cx="329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charset="0"/>
              </a:rPr>
              <a:t>a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  <a:ea typeface="ＭＳ Ｐゴシック" charset="0"/>
            </a:endParaRPr>
          </a:p>
        </p:txBody>
      </p:sp>
      <p:pic>
        <p:nvPicPr>
          <p:cNvPr id="4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9716" y="5303094"/>
            <a:ext cx="2788428" cy="1582290"/>
          </a:xfrm>
          <a:prstGeom prst="rect">
            <a:avLst/>
          </a:prstGeom>
        </p:spPr>
      </p:pic>
      <p:sp>
        <p:nvSpPr>
          <p:cNvPr id="41" name="ZoneTexte 12"/>
          <p:cNvSpPr txBox="1"/>
          <p:nvPr/>
        </p:nvSpPr>
        <p:spPr>
          <a:xfrm>
            <a:off x="4030218" y="593233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2" name="ZoneTexte 13"/>
          <p:cNvSpPr txBox="1"/>
          <p:nvPr/>
        </p:nvSpPr>
        <p:spPr>
          <a:xfrm>
            <a:off x="3416704" y="5724907"/>
            <a:ext cx="279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 charset="0"/>
              </a:rPr>
              <a:t>g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ymbol" panose="05050102010706020507" pitchFamily="18" charset="2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48707" y="5445224"/>
            <a:ext cx="1249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DIAMANT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40" y="645333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NEDA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9952" y="5327629"/>
            <a:ext cx="1787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ToF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 vs. NNPSA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8104" y="4941168"/>
            <a:ext cx="347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NEDA neutrón Detector  </a:t>
            </a:r>
            <a:r>
              <a:rPr kumimoji="0" lang="es-E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Array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48" name="TextBox 70"/>
          <p:cNvSpPr txBox="1">
            <a:spLocks noChangeArrowheads="1"/>
          </p:cNvSpPr>
          <p:nvPr/>
        </p:nvSpPr>
        <p:spPr bwMode="auto">
          <a:xfrm>
            <a:off x="268335" y="3654127"/>
            <a:ext cx="1709379" cy="923330"/>
          </a:xfrm>
          <a:prstGeom prst="rect">
            <a:avLst/>
          </a:prstGeom>
          <a:solidFill>
            <a:srgbClr val="FFFFFF"/>
          </a:solidFill>
          <a:ln w="28575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Isospin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Symmetry Breaking A=63</a:t>
            </a:r>
          </a:p>
        </p:txBody>
      </p:sp>
      <p:sp>
        <p:nvSpPr>
          <p:cNvPr id="51" name="TextBox 70"/>
          <p:cNvSpPr txBox="1">
            <a:spLocks noChangeArrowheads="1"/>
          </p:cNvSpPr>
          <p:nvPr/>
        </p:nvSpPr>
        <p:spPr bwMode="auto">
          <a:xfrm>
            <a:off x="175968" y="2870879"/>
            <a:ext cx="2314601" cy="646331"/>
          </a:xfrm>
          <a:prstGeom prst="rect">
            <a:avLst/>
          </a:prstGeom>
          <a:solidFill>
            <a:srgbClr val="FFFFFF"/>
          </a:solidFill>
          <a:ln w="28575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28600" marR="0" lvl="0" indent="-2286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</a:rPr>
              <a:t>Isospin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</a:rPr>
              <a:t>Symmetry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</a:rPr>
              <a:t>Breaking: 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</a:rPr>
              <a:t>71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</a:rPr>
              <a:t>Kr-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</a:rPr>
              <a:t>71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</a:rPr>
              <a:t>Br </a:t>
            </a:r>
          </a:p>
        </p:txBody>
      </p:sp>
      <p:sp>
        <p:nvSpPr>
          <p:cNvPr id="52" name="TextBox 70"/>
          <p:cNvSpPr txBox="1">
            <a:spLocks noChangeArrowheads="1"/>
          </p:cNvSpPr>
          <p:nvPr/>
        </p:nvSpPr>
        <p:spPr bwMode="auto">
          <a:xfrm>
            <a:off x="656488" y="2367849"/>
            <a:ext cx="3039460" cy="369332"/>
          </a:xfrm>
          <a:prstGeom prst="rect">
            <a:avLst/>
          </a:prstGeom>
          <a:solidFill>
            <a:srgbClr val="FFFFFF"/>
          </a:solidFill>
          <a:ln w="28575">
            <a:solidFill>
              <a:srgbClr val="0099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T=0  pairing </a:t>
            </a:r>
            <a:r>
              <a:rPr kumimoji="0" lang="en-US" sz="1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88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Ru: High Spin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53" name="Étoile à 5 branches 47"/>
          <p:cNvSpPr/>
          <p:nvPr/>
        </p:nvSpPr>
        <p:spPr>
          <a:xfrm>
            <a:off x="1672030" y="4660800"/>
            <a:ext cx="288925" cy="2159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Étoile à 5 branches 47"/>
          <p:cNvSpPr/>
          <p:nvPr/>
        </p:nvSpPr>
        <p:spPr>
          <a:xfrm>
            <a:off x="1834803" y="4509120"/>
            <a:ext cx="288925" cy="2159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Étoile à 5 branches 47"/>
          <p:cNvSpPr/>
          <p:nvPr/>
        </p:nvSpPr>
        <p:spPr>
          <a:xfrm>
            <a:off x="2338859" y="3933056"/>
            <a:ext cx="288925" cy="2159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Étoile à 5 branches 47"/>
          <p:cNvSpPr/>
          <p:nvPr/>
        </p:nvSpPr>
        <p:spPr>
          <a:xfrm>
            <a:off x="2626891" y="3717156"/>
            <a:ext cx="288925" cy="2159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Étoile à 5 branches 47"/>
          <p:cNvSpPr/>
          <p:nvPr/>
        </p:nvSpPr>
        <p:spPr>
          <a:xfrm>
            <a:off x="2914923" y="3501132"/>
            <a:ext cx="288925" cy="215900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1" tIns="45711" rIns="91421" bIns="45711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6112" y="6545133"/>
            <a:ext cx="1601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A. Gadea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757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587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84863" y="6488668"/>
            <a:ext cx="2373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Modified from S. </a:t>
            </a:r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enzi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4560" y="706582"/>
            <a:ext cx="5300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AGATA+NEDA+DIAMANT(+plunger)</a:t>
            </a:r>
            <a:endParaRPr lang="en-GB" sz="28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7440" y="5586153"/>
            <a:ext cx="3772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Individual talks on several of these</a:t>
            </a:r>
            <a:endParaRPr lang="en-GB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6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GANI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GANI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GANIL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1644</TotalTime>
  <Words>1266</Words>
  <Application>Microsoft Office PowerPoint</Application>
  <PresentationFormat>On-screen Show (4:3)</PresentationFormat>
  <Paragraphs>269</Paragraphs>
  <Slides>30</Slides>
  <Notes>5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ＭＳ Ｐゴシック</vt:lpstr>
      <vt:lpstr>ＭＳ Ｐゴシック</vt:lpstr>
      <vt:lpstr>Arial</vt:lpstr>
      <vt:lpstr>Calibri</vt:lpstr>
      <vt:lpstr>Calibri Light</vt:lpstr>
      <vt:lpstr>Garamond</vt:lpstr>
      <vt:lpstr>Helvetica</vt:lpstr>
      <vt:lpstr>Symbol</vt:lpstr>
      <vt:lpstr>Times New Roman</vt:lpstr>
      <vt:lpstr>Office Theme</vt:lpstr>
      <vt:lpstr>Thème Office</vt:lpstr>
      <vt:lpstr>1_GANIL</vt:lpstr>
      <vt:lpstr>2_GANIL</vt:lpstr>
      <vt:lpstr>3_GANIL</vt:lpstr>
      <vt:lpstr>4_Struttura predefinita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Podolyak, Zsolt Prof (Physics)</dc:creator>
  <cp:lastModifiedBy>Podolyak, Zsolt Prof (Physics)</cp:lastModifiedBy>
  <cp:revision>85</cp:revision>
  <dcterms:created xsi:type="dcterms:W3CDTF">2019-06-24T09:23:38Z</dcterms:created>
  <dcterms:modified xsi:type="dcterms:W3CDTF">2019-06-27T10:44:09Z</dcterms:modified>
</cp:coreProperties>
</file>