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83" r:id="rId1"/>
  </p:sldMasterIdLst>
  <p:notesMasterIdLst>
    <p:notesMasterId r:id="rId38"/>
  </p:notesMasterIdLst>
  <p:handoutMasterIdLst>
    <p:handoutMasterId r:id="rId39"/>
  </p:handoutMasterIdLst>
  <p:sldIdLst>
    <p:sldId id="258" r:id="rId2"/>
    <p:sldId id="263" r:id="rId3"/>
    <p:sldId id="267" r:id="rId4"/>
    <p:sldId id="291" r:id="rId5"/>
    <p:sldId id="261" r:id="rId6"/>
    <p:sldId id="262" r:id="rId7"/>
    <p:sldId id="307" r:id="rId8"/>
    <p:sldId id="271" r:id="rId9"/>
    <p:sldId id="264" r:id="rId10"/>
    <p:sldId id="272" r:id="rId11"/>
    <p:sldId id="274" r:id="rId12"/>
    <p:sldId id="280" r:id="rId13"/>
    <p:sldId id="290" r:id="rId14"/>
    <p:sldId id="285" r:id="rId15"/>
    <p:sldId id="286" r:id="rId16"/>
    <p:sldId id="293" r:id="rId17"/>
    <p:sldId id="287" r:id="rId18"/>
    <p:sldId id="292" r:id="rId19"/>
    <p:sldId id="276" r:id="rId20"/>
    <p:sldId id="278" r:id="rId21"/>
    <p:sldId id="294" r:id="rId22"/>
    <p:sldId id="295" r:id="rId23"/>
    <p:sldId id="300" r:id="rId24"/>
    <p:sldId id="301" r:id="rId25"/>
    <p:sldId id="302" r:id="rId26"/>
    <p:sldId id="303" r:id="rId27"/>
    <p:sldId id="304" r:id="rId28"/>
    <p:sldId id="305" r:id="rId29"/>
    <p:sldId id="306" r:id="rId30"/>
    <p:sldId id="298" r:id="rId31"/>
    <p:sldId id="299" r:id="rId32"/>
    <p:sldId id="297" r:id="rId33"/>
    <p:sldId id="296" r:id="rId34"/>
    <p:sldId id="288" r:id="rId35"/>
    <p:sldId id="289" r:id="rId36"/>
    <p:sldId id="260" r:id="rId3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J" initials="Mj" lastIdx="1" clrIdx="0"/>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B1F8F"/>
    <a:srgbClr val="A12B2F"/>
    <a:srgbClr val="007836"/>
    <a:srgbClr val="ECAA00"/>
    <a:srgbClr val="76777B"/>
    <a:srgbClr val="00609C"/>
    <a:srgbClr val="ECAC00"/>
    <a:srgbClr val="00A19C"/>
    <a:srgbClr val="0082CA"/>
    <a:srgbClr val="4D008C"/>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36" autoAdjust="0"/>
    <p:restoredTop sz="93511" autoAdjust="0"/>
  </p:normalViewPr>
  <p:slideViewPr>
    <p:cSldViewPr snapToGrid="0" showGuides="1">
      <p:cViewPr>
        <p:scale>
          <a:sx n="120" d="100"/>
          <a:sy n="120" d="100"/>
        </p:scale>
        <p:origin x="-1328" y="-360"/>
      </p:cViewPr>
      <p:guideLst>
        <p:guide orient="horz" pos="671"/>
        <p:guide orient="horz" pos="4175"/>
        <p:guide orient="horz" pos="311"/>
        <p:guide pos="5503"/>
        <p:guide pos="317"/>
        <p:guide pos="151"/>
        <p:guide pos="5581"/>
      </p:guideLst>
    </p:cSldViewPr>
  </p:slideViewPr>
  <p:notesTextViewPr>
    <p:cViewPr>
      <p:scale>
        <a:sx n="100" d="100"/>
        <a:sy n="100" d="100"/>
      </p:scale>
      <p:origin x="0" y="0"/>
    </p:cViewPr>
  </p:notesTextViewPr>
  <p:sorterViewPr>
    <p:cViewPr>
      <p:scale>
        <a:sx n="20" d="100"/>
        <a:sy n="20"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notesMaster" Target="notesMasters/notesMaster1.xml"/><Relationship Id="rId39" Type="http://schemas.openxmlformats.org/officeDocument/2006/relationships/handoutMaster" Target="handoutMasters/handoutMaster1.xml"/><Relationship Id="rId40" Type="http://schemas.openxmlformats.org/officeDocument/2006/relationships/printerSettings" Target="printerSettings/printerSettings1.bin"/><Relationship Id="rId41" Type="http://schemas.openxmlformats.org/officeDocument/2006/relationships/commentAuthors" Target="commentAuthors.xml"/><Relationship Id="rId42" Type="http://schemas.openxmlformats.org/officeDocument/2006/relationships/presProps" Target="presProps.xml"/><Relationship Id="rId43" Type="http://schemas.openxmlformats.org/officeDocument/2006/relationships/viewProps" Target="viewProps.xml"/><Relationship Id="rId44" Type="http://schemas.openxmlformats.org/officeDocument/2006/relationships/theme" Target="theme/theme1.xml"/><Relationship Id="rId45"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102CBBC-1872-C446-98BB-D37780C53F1A}" type="datetimeFigureOut">
              <a:rPr lang="en-US" smtClean="0"/>
              <a:t>6/24/19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69BCF2C-893B-9C47-9291-C82E1B233786}" type="slidenum">
              <a:rPr lang="en-US" smtClean="0"/>
              <a:t>‹#›</a:t>
            </a:fld>
            <a:endParaRPr lang="en-US"/>
          </a:p>
        </p:txBody>
      </p:sp>
    </p:spTree>
    <p:extLst>
      <p:ext uri="{BB962C8B-B14F-4D97-AF65-F5344CB8AC3E}">
        <p14:creationId xmlns:p14="http://schemas.microsoft.com/office/powerpoint/2010/main" val="24161169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080A489-9093-C54A-B1C3-374F661A0010}" type="datetimeFigureOut">
              <a:rPr lang="en-US" smtClean="0"/>
              <a:t>6/24/19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EAA7A1A-8011-3A42-91B8-EE1BD44E4455}" type="slidenum">
              <a:rPr lang="en-US" smtClean="0"/>
              <a:t>‹#›</a:t>
            </a:fld>
            <a:endParaRPr lang="en-US"/>
          </a:p>
        </p:txBody>
      </p:sp>
    </p:spTree>
    <p:extLst>
      <p:ext uri="{BB962C8B-B14F-4D97-AF65-F5344CB8AC3E}">
        <p14:creationId xmlns:p14="http://schemas.microsoft.com/office/powerpoint/2010/main" val="192069106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EAA7A1A-8011-3A42-91B8-EE1BD44E4455}" type="slidenum">
              <a:rPr lang="en-US" smtClean="0"/>
              <a:t>1</a:t>
            </a:fld>
            <a:endParaRPr lang="en-US"/>
          </a:p>
        </p:txBody>
      </p:sp>
    </p:spTree>
    <p:extLst>
      <p:ext uri="{BB962C8B-B14F-4D97-AF65-F5344CB8AC3E}">
        <p14:creationId xmlns:p14="http://schemas.microsoft.com/office/powerpoint/2010/main" val="5749984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18000pps expected….</a:t>
            </a:r>
            <a:endParaRPr lang="en-US" dirty="0"/>
          </a:p>
        </p:txBody>
      </p:sp>
      <p:sp>
        <p:nvSpPr>
          <p:cNvPr id="4" name="Slide Number Placeholder 3"/>
          <p:cNvSpPr>
            <a:spLocks noGrp="1"/>
          </p:cNvSpPr>
          <p:nvPr>
            <p:ph type="sldNum" sz="quarter" idx="10"/>
          </p:nvPr>
        </p:nvSpPr>
        <p:spPr/>
        <p:txBody>
          <a:bodyPr/>
          <a:lstStyle/>
          <a:p>
            <a:pPr>
              <a:defRPr/>
            </a:pPr>
            <a:fld id="{DAB3C40B-0E8E-42F4-9D1D-BA3A9889EA1D}" type="slidenum">
              <a:rPr lang="en-US" smtClean="0"/>
              <a:pPr>
                <a:defRPr/>
              </a:pPr>
              <a:t>21</a:t>
            </a:fld>
            <a:endParaRPr lang="en-US"/>
          </a:p>
        </p:txBody>
      </p:sp>
    </p:spTree>
    <p:extLst>
      <p:ext uri="{BB962C8B-B14F-4D97-AF65-F5344CB8AC3E}">
        <p14:creationId xmlns:p14="http://schemas.microsoft.com/office/powerpoint/2010/main" val="158098095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png"/><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jpe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Section Break">
    <p:spTree>
      <p:nvGrpSpPr>
        <p:cNvPr id="1" name=""/>
        <p:cNvGrpSpPr/>
        <p:nvPr/>
      </p:nvGrpSpPr>
      <p:grpSpPr>
        <a:xfrm>
          <a:off x="0" y="0"/>
          <a:ext cx="0" cy="0"/>
          <a:chOff x="0" y="0"/>
          <a:chExt cx="0" cy="0"/>
        </a:xfrm>
      </p:grpSpPr>
      <p:pic>
        <p:nvPicPr>
          <p:cNvPr id="6" name="Picture 2" descr="C:\Users\amiesen\Desktop\anlrgbpptlogo.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400979" y="6156882"/>
            <a:ext cx="1546678" cy="557186"/>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6" descr="aerial view of Argonne with APS in front 5730-00068.jpg"/>
          <p:cNvPicPr>
            <a:picLocks noChangeAspect="1"/>
          </p:cNvPicPr>
          <p:nvPr userDrawn="1"/>
        </p:nvPicPr>
        <p:blipFill rotWithShape="1">
          <a:blip r:embed="rId3" cstate="email">
            <a:extLst>
              <a:ext uri="{28A0092B-C50C-407E-A947-70E740481C1C}">
                <a14:useLocalDpi xmlns:a14="http://schemas.microsoft.com/office/drawing/2010/main" val="0"/>
              </a:ext>
            </a:extLst>
          </a:blip>
          <a:srcRect t="10682" b="7135"/>
          <a:stretch/>
        </p:blipFill>
        <p:spPr>
          <a:xfrm>
            <a:off x="0" y="0"/>
            <a:ext cx="9144000" cy="5984917"/>
          </a:xfrm>
          <a:prstGeom prst="rect">
            <a:avLst/>
          </a:prstGeom>
        </p:spPr>
      </p:pic>
      <p:sp>
        <p:nvSpPr>
          <p:cNvPr id="3" name="Text Placeholder 2"/>
          <p:cNvSpPr>
            <a:spLocks noGrp="1"/>
          </p:cNvSpPr>
          <p:nvPr>
            <p:ph type="body" sz="quarter" idx="10" hasCustomPrompt="1"/>
          </p:nvPr>
        </p:nvSpPr>
        <p:spPr>
          <a:xfrm>
            <a:off x="1" y="-14246"/>
            <a:ext cx="9143999" cy="5999163"/>
          </a:xfrm>
          <a:solidFill>
            <a:schemeClr val="accent2">
              <a:alpha val="90000"/>
            </a:schemeClr>
          </a:solidFill>
        </p:spPr>
        <p:txBody>
          <a:bodyPr lIns="457200" tIns="0" bIns="457200" anchor="ctr"/>
          <a:lstStyle>
            <a:lvl1pPr marL="0" indent="0">
              <a:buNone/>
              <a:defRPr sz="2800" b="1" cap="all" baseline="0">
                <a:solidFill>
                  <a:schemeClr val="bg1"/>
                </a:solidFill>
              </a:defRPr>
            </a:lvl1pPr>
          </a:lstStyle>
          <a:p>
            <a:pPr lvl="0"/>
            <a:r>
              <a:rPr lang="en-US" dirty="0" smtClean="0"/>
              <a:t>Type in SECTION BREAK TITLE</a:t>
            </a:r>
          </a:p>
        </p:txBody>
      </p:sp>
      <p:pic>
        <p:nvPicPr>
          <p:cNvPr id="7" name="Picture 6"/>
          <p:cNvPicPr>
            <a:picLocks noChangeAspect="1"/>
          </p:cNvPicPr>
          <p:nvPr userDrawn="1"/>
        </p:nvPicPr>
        <p:blipFill rotWithShape="1">
          <a:blip r:embed="rId4">
            <a:extLst>
              <a:ext uri="{28A0092B-C50C-407E-A947-70E740481C1C}">
                <a14:useLocalDpi xmlns:a14="http://schemas.microsoft.com/office/drawing/2010/main" val="0"/>
              </a:ext>
            </a:extLst>
          </a:blip>
          <a:srcRect l="32381" r="-2413"/>
          <a:stretch/>
        </p:blipFill>
        <p:spPr>
          <a:xfrm>
            <a:off x="330200" y="6291519"/>
            <a:ext cx="2770632" cy="326067"/>
          </a:xfrm>
          <a:prstGeom prst="rect">
            <a:avLst/>
          </a:prstGeom>
        </p:spPr>
      </p:pic>
    </p:spTree>
    <p:extLst>
      <p:ext uri="{BB962C8B-B14F-4D97-AF65-F5344CB8AC3E}">
        <p14:creationId xmlns:p14="http://schemas.microsoft.com/office/powerpoint/2010/main" val="18618193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S/caption - TWO images">
    <p:spTree>
      <p:nvGrpSpPr>
        <p:cNvPr id="1" name=""/>
        <p:cNvGrpSpPr/>
        <p:nvPr/>
      </p:nvGrpSpPr>
      <p:grpSpPr>
        <a:xfrm>
          <a:off x="0" y="0"/>
          <a:ext cx="0" cy="0"/>
          <a:chOff x="0" y="0"/>
          <a:chExt cx="0" cy="0"/>
        </a:xfrm>
      </p:grpSpPr>
      <p:sp>
        <p:nvSpPr>
          <p:cNvPr id="9" name="Picture Placeholder 4"/>
          <p:cNvSpPr>
            <a:spLocks noGrp="1" noChangeAspect="1"/>
          </p:cNvSpPr>
          <p:nvPr>
            <p:ph type="pic" sz="quarter" idx="15" hasCustomPrompt="1"/>
          </p:nvPr>
        </p:nvSpPr>
        <p:spPr>
          <a:xfrm>
            <a:off x="676630" y="1711594"/>
            <a:ext cx="3790374" cy="3744153"/>
          </a:xfrm>
          <a:solidFill>
            <a:schemeClr val="bg1">
              <a:lumMod val="75000"/>
            </a:schemeClr>
          </a:solidFill>
        </p:spPr>
        <p:txBody>
          <a:bodyPr tIns="182880"/>
          <a:lstStyle>
            <a:lvl1pPr marL="0" indent="0" algn="ctr">
              <a:buNone/>
              <a:defRPr baseline="0"/>
            </a:lvl1pPr>
          </a:lstStyle>
          <a:p>
            <a:r>
              <a:rPr lang="en-US" dirty="0" smtClean="0"/>
              <a:t>Click icon to insert an image</a:t>
            </a:r>
            <a:endParaRPr lang="en-US" dirty="0"/>
          </a:p>
        </p:txBody>
      </p:sp>
      <p:sp>
        <p:nvSpPr>
          <p:cNvPr id="10" name="Text Placeholder 5"/>
          <p:cNvSpPr>
            <a:spLocks noGrp="1"/>
          </p:cNvSpPr>
          <p:nvPr>
            <p:ph type="body" sz="quarter" idx="17" hasCustomPrompt="1"/>
          </p:nvPr>
        </p:nvSpPr>
        <p:spPr>
          <a:xfrm>
            <a:off x="676630" y="5497444"/>
            <a:ext cx="3840480" cy="585031"/>
          </a:xfrm>
        </p:spPr>
        <p:txBody>
          <a:bodyPr bIns="0" anchor="t" anchorCtr="0">
            <a:normAutofit/>
          </a:bodyPr>
          <a:lstStyle>
            <a:lvl1pPr marL="0" marR="0" indent="0" algn="l" defTabSz="457200" rtl="0" eaLnBrk="1" fontAlgn="auto" latinLnBrk="0" hangingPunct="1">
              <a:lnSpc>
                <a:spcPct val="100000"/>
              </a:lnSpc>
              <a:spcBef>
                <a:spcPts val="0"/>
              </a:spcBef>
              <a:spcAft>
                <a:spcPts val="0"/>
              </a:spcAft>
              <a:buClrTx/>
              <a:buSzTx/>
              <a:buFont typeface="Wingdings" pitchFamily="2" charset="2"/>
              <a:buNone/>
              <a:tabLst/>
              <a:defRPr sz="1200" b="0" cap="none" baseline="0"/>
            </a:lvl1pPr>
          </a:lstStyle>
          <a:p>
            <a:r>
              <a:rPr lang="en-US" dirty="0" smtClean="0"/>
              <a:t>Image Caption</a:t>
            </a:r>
          </a:p>
          <a:p>
            <a:r>
              <a:rPr lang="en-US" dirty="0" smtClean="0"/>
              <a:t>Image Caption </a:t>
            </a:r>
          </a:p>
          <a:p>
            <a:r>
              <a:rPr lang="en-US" dirty="0" smtClean="0"/>
              <a:t>Image Caption </a:t>
            </a:r>
          </a:p>
          <a:p>
            <a:r>
              <a:rPr lang="en-US" dirty="0" smtClean="0"/>
              <a:t> </a:t>
            </a:r>
            <a:endParaRPr lang="en-US" dirty="0"/>
          </a:p>
        </p:txBody>
      </p:sp>
      <p:sp>
        <p:nvSpPr>
          <p:cNvPr id="2" name="Title 1"/>
          <p:cNvSpPr>
            <a:spLocks noGrp="1"/>
          </p:cNvSpPr>
          <p:nvPr>
            <p:ph type="title" hasCustomPrompt="1"/>
          </p:nvPr>
        </p:nvSpPr>
        <p:spPr/>
        <p:txBody>
          <a:bodyPr/>
          <a:lstStyle>
            <a:lvl1pPr>
              <a:defRPr/>
            </a:lvl1pPr>
          </a:lstStyle>
          <a:p>
            <a:r>
              <a:rPr lang="en-US" dirty="0" smtClean="0"/>
              <a:t>TWO IMAGES with captions</a:t>
            </a:r>
            <a:br>
              <a:rPr lang="en-US" dirty="0" smtClean="0"/>
            </a:br>
            <a:r>
              <a:rPr lang="en-US" dirty="0" smtClean="0"/>
              <a:t>Headline in </a:t>
            </a:r>
            <a:r>
              <a:rPr lang="en-US" dirty="0" err="1" smtClean="0"/>
              <a:t>arial</a:t>
            </a:r>
            <a:r>
              <a:rPr lang="en-US" dirty="0" smtClean="0"/>
              <a:t> and all caps</a:t>
            </a:r>
            <a:endParaRPr lang="en-US" dirty="0"/>
          </a:p>
        </p:txBody>
      </p:sp>
      <p:sp>
        <p:nvSpPr>
          <p:cNvPr id="4" name="Slide Number Placeholder 3"/>
          <p:cNvSpPr>
            <a:spLocks noGrp="1"/>
          </p:cNvSpPr>
          <p:nvPr>
            <p:ph type="sldNum" sz="quarter" idx="19"/>
          </p:nvPr>
        </p:nvSpPr>
        <p:spPr/>
        <p:txBody>
          <a:bodyPr/>
          <a:lstStyle/>
          <a:p>
            <a:fld id="{AEFAAC5A-9C4F-4278-920D-DF2BAB595749}" type="slidenum">
              <a:rPr lang="en-US" smtClean="0"/>
              <a:pPr/>
              <a:t>‹#›</a:t>
            </a:fld>
            <a:endParaRPr lang="en-US" dirty="0"/>
          </a:p>
        </p:txBody>
      </p:sp>
      <p:sp>
        <p:nvSpPr>
          <p:cNvPr id="14" name="Text Placeholder 5"/>
          <p:cNvSpPr>
            <a:spLocks noGrp="1"/>
          </p:cNvSpPr>
          <p:nvPr>
            <p:ph type="body" sz="quarter" idx="12" hasCustomPrompt="1"/>
          </p:nvPr>
        </p:nvSpPr>
        <p:spPr>
          <a:xfrm>
            <a:off x="457200" y="1168748"/>
            <a:ext cx="8372901" cy="499715"/>
          </a:xfrm>
        </p:spPr>
        <p:txBody>
          <a:bodyPr bIns="0">
            <a:noAutofit/>
          </a:bodyPr>
          <a:lstStyle>
            <a:lvl1pPr marL="0" indent="0">
              <a:lnSpc>
                <a:spcPct val="90000"/>
              </a:lnSpc>
              <a:spcBef>
                <a:spcPts val="0"/>
              </a:spcBef>
              <a:buNone/>
              <a:defRPr sz="2000" b="1">
                <a:solidFill>
                  <a:srgbClr val="0065A2"/>
                </a:solidFill>
              </a:defRPr>
            </a:lvl1pPr>
          </a:lstStyle>
          <a:p>
            <a:r>
              <a:rPr lang="en-US" dirty="0" smtClean="0"/>
              <a:t>Slide subtitle optional -  delete as needed</a:t>
            </a:r>
            <a:endParaRPr lang="en-US" dirty="0"/>
          </a:p>
        </p:txBody>
      </p:sp>
      <p:sp>
        <p:nvSpPr>
          <p:cNvPr id="16" name="Picture Placeholder 4"/>
          <p:cNvSpPr>
            <a:spLocks noGrp="1" noChangeAspect="1"/>
          </p:cNvSpPr>
          <p:nvPr>
            <p:ph type="pic" sz="quarter" idx="21" hasCustomPrompt="1"/>
          </p:nvPr>
        </p:nvSpPr>
        <p:spPr>
          <a:xfrm>
            <a:off x="4765130" y="1710816"/>
            <a:ext cx="3790374" cy="3744153"/>
          </a:xfrm>
          <a:solidFill>
            <a:schemeClr val="bg1">
              <a:lumMod val="75000"/>
            </a:schemeClr>
          </a:solidFill>
        </p:spPr>
        <p:txBody>
          <a:bodyPr tIns="182880"/>
          <a:lstStyle>
            <a:lvl1pPr marL="0" indent="0" algn="ctr">
              <a:buNone/>
              <a:defRPr baseline="0"/>
            </a:lvl1pPr>
          </a:lstStyle>
          <a:p>
            <a:r>
              <a:rPr lang="en-US" dirty="0" smtClean="0"/>
              <a:t>Click icon to insert an image</a:t>
            </a:r>
            <a:endParaRPr lang="en-US" dirty="0"/>
          </a:p>
        </p:txBody>
      </p:sp>
      <p:sp>
        <p:nvSpPr>
          <p:cNvPr id="17" name="Text Placeholder 5"/>
          <p:cNvSpPr>
            <a:spLocks noGrp="1"/>
          </p:cNvSpPr>
          <p:nvPr>
            <p:ph type="body" sz="quarter" idx="22" hasCustomPrompt="1"/>
          </p:nvPr>
        </p:nvSpPr>
        <p:spPr>
          <a:xfrm>
            <a:off x="4765130" y="5496666"/>
            <a:ext cx="3840480" cy="585031"/>
          </a:xfrm>
        </p:spPr>
        <p:txBody>
          <a:bodyPr bIns="0" anchor="t" anchorCtr="0">
            <a:normAutofit/>
          </a:bodyPr>
          <a:lstStyle>
            <a:lvl1pPr marL="0" marR="0" indent="0" algn="l" defTabSz="457200" rtl="0" eaLnBrk="1" fontAlgn="auto" latinLnBrk="0" hangingPunct="1">
              <a:lnSpc>
                <a:spcPct val="100000"/>
              </a:lnSpc>
              <a:spcBef>
                <a:spcPts val="0"/>
              </a:spcBef>
              <a:spcAft>
                <a:spcPts val="0"/>
              </a:spcAft>
              <a:buClrTx/>
              <a:buSzTx/>
              <a:buFont typeface="Wingdings" pitchFamily="2" charset="2"/>
              <a:buNone/>
              <a:tabLst/>
              <a:defRPr sz="1200" b="0" cap="none" baseline="0"/>
            </a:lvl1pPr>
          </a:lstStyle>
          <a:p>
            <a:r>
              <a:rPr lang="en-US" dirty="0" smtClean="0"/>
              <a:t>Image Caption</a:t>
            </a:r>
          </a:p>
          <a:p>
            <a:r>
              <a:rPr lang="en-US" dirty="0" smtClean="0"/>
              <a:t>Image Caption </a:t>
            </a:r>
          </a:p>
          <a:p>
            <a:r>
              <a:rPr lang="en-US" dirty="0" smtClean="0"/>
              <a:t>Image Caption </a:t>
            </a:r>
          </a:p>
          <a:p>
            <a:r>
              <a:rPr lang="en-US" dirty="0" smtClean="0"/>
              <a:t> </a:t>
            </a:r>
            <a:endParaRPr lang="en-US" dirty="0"/>
          </a:p>
        </p:txBody>
      </p:sp>
      <p:sp>
        <p:nvSpPr>
          <p:cNvPr id="11" name="TextBox 10"/>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1" dirty="0" smtClean="0">
                <a:solidFill>
                  <a:schemeClr val="bg1"/>
                </a:solidFill>
              </a:rPr>
              <a:t>Instructions on replacing a current image:</a:t>
            </a:r>
          </a:p>
          <a:p>
            <a:pPr marL="228600" indent="-228600">
              <a:buFont typeface="+mj-lt"/>
              <a:buAutoNum type="arabicPeriod"/>
            </a:pPr>
            <a:r>
              <a:rPr lang="en-US" sz="1400" dirty="0" smtClean="0">
                <a:solidFill>
                  <a:schemeClr val="bg1"/>
                </a:solidFill>
              </a:rPr>
              <a:t>Select </a:t>
            </a:r>
            <a:r>
              <a:rPr lang="en-US" sz="1400" dirty="0">
                <a:solidFill>
                  <a:schemeClr val="bg1"/>
                </a:solidFill>
              </a:rPr>
              <a:t>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dirty="0">
              <a:solidFill>
                <a:schemeClr val="bg1"/>
              </a:solidFill>
            </a:endParaRPr>
          </a:p>
        </p:txBody>
      </p:sp>
    </p:spTree>
    <p:extLst>
      <p:ext uri="{BB962C8B-B14F-4D97-AF65-F5344CB8AC3E}">
        <p14:creationId xmlns:p14="http://schemas.microsoft.com/office/powerpoint/2010/main" val="2817194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HREE IMAGES">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AEFAAC5A-9C4F-4278-920D-DF2BAB595749}" type="slidenum">
              <a:rPr lang="en-US" smtClean="0"/>
              <a:pPr/>
              <a:t>‹#›</a:t>
            </a:fld>
            <a:endParaRPr lang="en-US" dirty="0"/>
          </a:p>
        </p:txBody>
      </p:sp>
      <p:sp>
        <p:nvSpPr>
          <p:cNvPr id="7" name="Text Placeholder 5"/>
          <p:cNvSpPr>
            <a:spLocks noGrp="1"/>
          </p:cNvSpPr>
          <p:nvPr>
            <p:ph type="body" sz="quarter" idx="12" hasCustomPrompt="1"/>
          </p:nvPr>
        </p:nvSpPr>
        <p:spPr>
          <a:xfrm>
            <a:off x="457200" y="1168748"/>
            <a:ext cx="8372901" cy="485427"/>
          </a:xfrm>
        </p:spPr>
        <p:txBody>
          <a:bodyPr bIns="0">
            <a:noAutofit/>
          </a:bodyPr>
          <a:lstStyle>
            <a:lvl1pPr marL="0" indent="0">
              <a:lnSpc>
                <a:spcPct val="90000"/>
              </a:lnSpc>
              <a:spcBef>
                <a:spcPts val="0"/>
              </a:spcBef>
              <a:buNone/>
              <a:defRPr sz="2000" b="1">
                <a:solidFill>
                  <a:srgbClr val="0065A2"/>
                </a:solidFill>
              </a:defRPr>
            </a:lvl1pPr>
          </a:lstStyle>
          <a:p>
            <a:r>
              <a:rPr lang="en-US" dirty="0" smtClean="0"/>
              <a:t>Slide subtitle optional -  delete as needed</a:t>
            </a:r>
            <a:endParaRPr lang="en-US" dirty="0"/>
          </a:p>
        </p:txBody>
      </p:sp>
      <p:sp>
        <p:nvSpPr>
          <p:cNvPr id="4" name="Text Placeholder 3"/>
          <p:cNvSpPr>
            <a:spLocks noGrp="1"/>
          </p:cNvSpPr>
          <p:nvPr>
            <p:ph type="body" sz="quarter" idx="13"/>
          </p:nvPr>
        </p:nvSpPr>
        <p:spPr>
          <a:xfrm>
            <a:off x="495879" y="3616113"/>
            <a:ext cx="2465584" cy="2146610"/>
          </a:xfrm>
        </p:spPr>
        <p:txBody>
          <a:bodyPr/>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defRPr sz="1200"/>
            </a:lvl4pPr>
            <a:lvl5pPr marL="1084263" indent="-171450">
              <a:defRPr sz="1200"/>
            </a:lvl5pPr>
          </a:lstStyle>
          <a:p>
            <a:pPr lvl="0"/>
            <a:r>
              <a:rPr lang="en-US" smtClean="0"/>
              <a:t>Click to edit Master text styles</a:t>
            </a:r>
          </a:p>
          <a:p>
            <a:pPr lvl="1"/>
            <a:r>
              <a:rPr lang="en-US" smtClean="0"/>
              <a:t>Second level</a:t>
            </a:r>
          </a:p>
          <a:p>
            <a:pPr lvl="2"/>
            <a:r>
              <a:rPr lang="en-US" smtClean="0"/>
              <a:t>Third level</a:t>
            </a:r>
          </a:p>
        </p:txBody>
      </p:sp>
      <p:sp>
        <p:nvSpPr>
          <p:cNvPr id="15" name="Text Placeholder 3"/>
          <p:cNvSpPr>
            <a:spLocks noGrp="1"/>
          </p:cNvSpPr>
          <p:nvPr>
            <p:ph type="body" sz="quarter" idx="14"/>
          </p:nvPr>
        </p:nvSpPr>
        <p:spPr>
          <a:xfrm>
            <a:off x="3381086" y="3616113"/>
            <a:ext cx="2465584" cy="2146610"/>
          </a:xfrm>
        </p:spPr>
        <p:txBody>
          <a:bodyPr/>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defRPr sz="1200"/>
            </a:lvl4pPr>
            <a:lvl5pPr marL="1084263" indent="-171450">
              <a:defRPr sz="1200"/>
            </a:lvl5pPr>
          </a:lstStyle>
          <a:p>
            <a:pPr lvl="0"/>
            <a:r>
              <a:rPr lang="en-US" smtClean="0"/>
              <a:t>Click to edit Master text styles</a:t>
            </a:r>
          </a:p>
          <a:p>
            <a:pPr lvl="1"/>
            <a:r>
              <a:rPr lang="en-US" smtClean="0"/>
              <a:t>Second level</a:t>
            </a:r>
          </a:p>
          <a:p>
            <a:pPr lvl="2"/>
            <a:r>
              <a:rPr lang="en-US" smtClean="0"/>
              <a:t>Third level</a:t>
            </a:r>
          </a:p>
        </p:txBody>
      </p:sp>
      <p:sp>
        <p:nvSpPr>
          <p:cNvPr id="9" name="Picture Placeholder 4"/>
          <p:cNvSpPr>
            <a:spLocks noGrp="1" noChangeAspect="1"/>
          </p:cNvSpPr>
          <p:nvPr>
            <p:ph type="pic" sz="quarter" idx="15" hasCustomPrompt="1"/>
          </p:nvPr>
        </p:nvSpPr>
        <p:spPr>
          <a:xfrm>
            <a:off x="503079" y="1697093"/>
            <a:ext cx="2361244" cy="1820577"/>
          </a:xfrm>
          <a:solidFill>
            <a:schemeClr val="bg1">
              <a:lumMod val="75000"/>
            </a:schemeClr>
          </a:solidFill>
        </p:spPr>
        <p:txBody>
          <a:bodyPr tIns="182880"/>
          <a:lstStyle>
            <a:lvl1pPr marL="0" indent="0" algn="ctr">
              <a:buNone/>
              <a:defRPr baseline="0"/>
            </a:lvl1pPr>
          </a:lstStyle>
          <a:p>
            <a:r>
              <a:rPr lang="en-US" dirty="0" smtClean="0"/>
              <a:t>Click icon to insert an image</a:t>
            </a:r>
            <a:endParaRPr lang="en-US" dirty="0"/>
          </a:p>
        </p:txBody>
      </p:sp>
      <p:sp>
        <p:nvSpPr>
          <p:cNvPr id="12" name="Picture Placeholder 4"/>
          <p:cNvSpPr>
            <a:spLocks noGrp="1" noChangeAspect="1"/>
          </p:cNvSpPr>
          <p:nvPr>
            <p:ph type="pic" sz="quarter" idx="16" hasCustomPrompt="1"/>
          </p:nvPr>
        </p:nvSpPr>
        <p:spPr>
          <a:xfrm>
            <a:off x="3388286" y="1697093"/>
            <a:ext cx="2361244" cy="1820577"/>
          </a:xfrm>
          <a:solidFill>
            <a:schemeClr val="bg1">
              <a:lumMod val="75000"/>
            </a:schemeClr>
          </a:solidFill>
        </p:spPr>
        <p:txBody>
          <a:bodyPr tIns="182880"/>
          <a:lstStyle>
            <a:lvl1pPr marL="0" indent="0" algn="ctr">
              <a:buNone/>
              <a:defRPr baseline="0"/>
            </a:lvl1pPr>
          </a:lstStyle>
          <a:p>
            <a:r>
              <a:rPr lang="en-US" dirty="0" smtClean="0"/>
              <a:t>Click icon to insert an image</a:t>
            </a:r>
            <a:endParaRPr lang="en-US" dirty="0"/>
          </a:p>
        </p:txBody>
      </p:sp>
      <p:sp>
        <p:nvSpPr>
          <p:cNvPr id="17" name="Text Placeholder 3"/>
          <p:cNvSpPr>
            <a:spLocks noGrp="1"/>
          </p:cNvSpPr>
          <p:nvPr>
            <p:ph type="body" sz="quarter" idx="19"/>
          </p:nvPr>
        </p:nvSpPr>
        <p:spPr>
          <a:xfrm>
            <a:off x="6261696" y="3618612"/>
            <a:ext cx="2465584" cy="2146610"/>
          </a:xfrm>
        </p:spPr>
        <p:txBody>
          <a:bodyPr/>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defRPr sz="1200"/>
            </a:lvl4pPr>
            <a:lvl5pPr marL="1084263" indent="-171450">
              <a:defRPr sz="1200"/>
            </a:lvl5pPr>
          </a:lstStyle>
          <a:p>
            <a:pPr lvl="0"/>
            <a:r>
              <a:rPr lang="en-US" smtClean="0"/>
              <a:t>Click to edit Master text styles</a:t>
            </a:r>
          </a:p>
          <a:p>
            <a:pPr lvl="1"/>
            <a:r>
              <a:rPr lang="en-US" smtClean="0"/>
              <a:t>Second level</a:t>
            </a:r>
          </a:p>
          <a:p>
            <a:pPr lvl="2"/>
            <a:r>
              <a:rPr lang="en-US" smtClean="0"/>
              <a:t>Third level</a:t>
            </a:r>
          </a:p>
        </p:txBody>
      </p:sp>
      <p:sp>
        <p:nvSpPr>
          <p:cNvPr id="18" name="Picture Placeholder 4"/>
          <p:cNvSpPr>
            <a:spLocks noGrp="1" noChangeAspect="1"/>
          </p:cNvSpPr>
          <p:nvPr>
            <p:ph type="pic" sz="quarter" idx="20" hasCustomPrompt="1"/>
          </p:nvPr>
        </p:nvSpPr>
        <p:spPr>
          <a:xfrm>
            <a:off x="6268896" y="1699592"/>
            <a:ext cx="2361244" cy="1820577"/>
          </a:xfrm>
          <a:solidFill>
            <a:schemeClr val="bg1">
              <a:lumMod val="75000"/>
            </a:schemeClr>
          </a:solidFill>
        </p:spPr>
        <p:txBody>
          <a:bodyPr tIns="182880"/>
          <a:lstStyle>
            <a:lvl1pPr marL="0" indent="0" algn="ctr">
              <a:buNone/>
              <a:defRPr baseline="0"/>
            </a:lvl1pPr>
          </a:lstStyle>
          <a:p>
            <a:r>
              <a:rPr lang="en-US" dirty="0" smtClean="0"/>
              <a:t>Click icon to insert an image</a:t>
            </a:r>
            <a:endParaRPr lang="en-US" dirty="0"/>
          </a:p>
        </p:txBody>
      </p:sp>
      <p:sp>
        <p:nvSpPr>
          <p:cNvPr id="2" name="Title 1"/>
          <p:cNvSpPr>
            <a:spLocks noGrp="1"/>
          </p:cNvSpPr>
          <p:nvPr>
            <p:ph type="title" hasCustomPrompt="1"/>
          </p:nvPr>
        </p:nvSpPr>
        <p:spPr/>
        <p:txBody>
          <a:bodyPr/>
          <a:lstStyle>
            <a:lvl1pPr>
              <a:defRPr/>
            </a:lvl1pPr>
          </a:lstStyle>
          <a:p>
            <a:r>
              <a:rPr lang="en-US" dirty="0" smtClean="0"/>
              <a:t>THREE IMAGES – HORIZONTAL</a:t>
            </a:r>
            <a:br>
              <a:rPr lang="en-US" dirty="0" smtClean="0"/>
            </a:br>
            <a:r>
              <a:rPr lang="en-US" dirty="0" smtClean="0"/>
              <a:t>Headline in </a:t>
            </a:r>
            <a:r>
              <a:rPr lang="en-US" dirty="0" err="1" smtClean="0"/>
              <a:t>arial</a:t>
            </a:r>
            <a:r>
              <a:rPr lang="en-US" dirty="0" smtClean="0"/>
              <a:t> and all caps</a:t>
            </a:r>
            <a:endParaRPr lang="en-US" dirty="0"/>
          </a:p>
        </p:txBody>
      </p:sp>
      <p:sp>
        <p:nvSpPr>
          <p:cNvPr id="13" name="TextBox 12"/>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1" dirty="0" smtClean="0">
                <a:solidFill>
                  <a:schemeClr val="bg1"/>
                </a:solidFill>
              </a:rPr>
              <a:t>Instructions on replacing a current image:</a:t>
            </a:r>
          </a:p>
          <a:p>
            <a:pPr marL="228600" indent="-228600">
              <a:buFont typeface="+mj-lt"/>
              <a:buAutoNum type="arabicPeriod"/>
            </a:pPr>
            <a:r>
              <a:rPr lang="en-US" sz="1400" dirty="0" smtClean="0">
                <a:solidFill>
                  <a:schemeClr val="bg1"/>
                </a:solidFill>
              </a:rPr>
              <a:t>Select </a:t>
            </a:r>
            <a:r>
              <a:rPr lang="en-US" sz="1400" dirty="0">
                <a:solidFill>
                  <a:schemeClr val="bg1"/>
                </a:solidFill>
              </a:rPr>
              <a:t>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dirty="0">
              <a:solidFill>
                <a:schemeClr val="bg1"/>
              </a:solidFill>
            </a:endParaRPr>
          </a:p>
        </p:txBody>
      </p:sp>
    </p:spTree>
    <p:extLst>
      <p:ext uri="{BB962C8B-B14F-4D97-AF65-F5344CB8AC3E}">
        <p14:creationId xmlns:p14="http://schemas.microsoft.com/office/powerpoint/2010/main" val="41748870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S/captions/bullets - FOUR Images">
    <p:spTree>
      <p:nvGrpSpPr>
        <p:cNvPr id="1" name=""/>
        <p:cNvGrpSpPr/>
        <p:nvPr/>
      </p:nvGrpSpPr>
      <p:grpSpPr>
        <a:xfrm>
          <a:off x="0" y="0"/>
          <a:ext cx="0" cy="0"/>
          <a:chOff x="0" y="0"/>
          <a:chExt cx="0" cy="0"/>
        </a:xfrm>
      </p:grpSpPr>
      <p:sp>
        <p:nvSpPr>
          <p:cNvPr id="5" name="Picture Placeholder 4"/>
          <p:cNvSpPr>
            <a:spLocks noGrp="1" noChangeAspect="1"/>
          </p:cNvSpPr>
          <p:nvPr>
            <p:ph type="pic" sz="quarter" idx="13" hasCustomPrompt="1"/>
          </p:nvPr>
        </p:nvSpPr>
        <p:spPr>
          <a:xfrm>
            <a:off x="218127" y="1701473"/>
            <a:ext cx="2240280" cy="2238282"/>
          </a:xfrm>
          <a:solidFill>
            <a:schemeClr val="bg1">
              <a:lumMod val="75000"/>
            </a:schemeClr>
          </a:solidFill>
        </p:spPr>
        <p:txBody>
          <a:bodyPr lIns="0" tIns="731520" anchor="t" anchorCtr="0"/>
          <a:lstStyle>
            <a:lvl1pPr marL="0" indent="0" algn="ctr">
              <a:buNone/>
              <a:defRPr baseline="0"/>
            </a:lvl1pPr>
          </a:lstStyle>
          <a:p>
            <a:r>
              <a:rPr lang="en-US" dirty="0" smtClean="0"/>
              <a:t>Click icon to insert an image</a:t>
            </a:r>
            <a:endParaRPr lang="en-US" dirty="0"/>
          </a:p>
        </p:txBody>
      </p:sp>
      <p:sp>
        <p:nvSpPr>
          <p:cNvPr id="9" name="Picture Placeholder 4"/>
          <p:cNvSpPr>
            <a:spLocks noGrp="1" noChangeAspect="1"/>
          </p:cNvSpPr>
          <p:nvPr>
            <p:ph type="pic" sz="quarter" idx="15" hasCustomPrompt="1"/>
          </p:nvPr>
        </p:nvSpPr>
        <p:spPr>
          <a:xfrm>
            <a:off x="2453235" y="1701473"/>
            <a:ext cx="2240280" cy="2238282"/>
          </a:xfrm>
          <a:solidFill>
            <a:schemeClr val="bg1">
              <a:lumMod val="85000"/>
            </a:schemeClr>
          </a:solidFill>
        </p:spPr>
        <p:txBody>
          <a:bodyPr lIns="0" tIns="731520" anchor="t" anchorCtr="0"/>
          <a:lstStyle>
            <a:lvl1pPr marL="0" indent="0" algn="ctr">
              <a:buNone/>
              <a:defRPr baseline="0"/>
            </a:lvl1pPr>
          </a:lstStyle>
          <a:p>
            <a:r>
              <a:rPr lang="en-US" dirty="0" smtClean="0"/>
              <a:t>Click icon to insert an image</a:t>
            </a:r>
            <a:endParaRPr lang="en-US" dirty="0"/>
          </a:p>
        </p:txBody>
      </p:sp>
      <p:sp>
        <p:nvSpPr>
          <p:cNvPr id="10" name="Picture Placeholder 4"/>
          <p:cNvSpPr>
            <a:spLocks noGrp="1" noChangeAspect="1"/>
          </p:cNvSpPr>
          <p:nvPr>
            <p:ph type="pic" sz="quarter" idx="16" hasCustomPrompt="1"/>
          </p:nvPr>
        </p:nvSpPr>
        <p:spPr>
          <a:xfrm>
            <a:off x="4688341" y="1701473"/>
            <a:ext cx="2240280" cy="2238282"/>
          </a:xfrm>
          <a:solidFill>
            <a:schemeClr val="bg1">
              <a:lumMod val="75000"/>
            </a:schemeClr>
          </a:solidFill>
        </p:spPr>
        <p:txBody>
          <a:bodyPr lIns="0" tIns="731520" anchor="t" anchorCtr="0"/>
          <a:lstStyle>
            <a:lvl1pPr marL="0" indent="0" algn="ctr">
              <a:buNone/>
              <a:defRPr baseline="0"/>
            </a:lvl1pPr>
          </a:lstStyle>
          <a:p>
            <a:r>
              <a:rPr lang="en-US" dirty="0" smtClean="0"/>
              <a:t>Click icon to insert an image</a:t>
            </a:r>
            <a:endParaRPr lang="en-US" dirty="0"/>
          </a:p>
        </p:txBody>
      </p:sp>
      <p:sp>
        <p:nvSpPr>
          <p:cNvPr id="11" name="Picture Placeholder 4"/>
          <p:cNvSpPr>
            <a:spLocks noGrp="1" noChangeAspect="1"/>
          </p:cNvSpPr>
          <p:nvPr>
            <p:ph type="pic" sz="quarter" idx="17" hasCustomPrompt="1"/>
          </p:nvPr>
        </p:nvSpPr>
        <p:spPr>
          <a:xfrm>
            <a:off x="6906022" y="1701473"/>
            <a:ext cx="2240280" cy="2238282"/>
          </a:xfrm>
          <a:solidFill>
            <a:schemeClr val="bg1">
              <a:lumMod val="85000"/>
            </a:schemeClr>
          </a:solidFill>
        </p:spPr>
        <p:txBody>
          <a:bodyPr lIns="0" tIns="731520" anchor="t" anchorCtr="0"/>
          <a:lstStyle>
            <a:lvl1pPr marL="0" indent="0" algn="ctr">
              <a:buNone/>
              <a:defRPr baseline="0"/>
            </a:lvl1pPr>
          </a:lstStyle>
          <a:p>
            <a:r>
              <a:rPr lang="en-US" dirty="0" smtClean="0"/>
              <a:t>Click icon to insert an image</a:t>
            </a:r>
            <a:endParaRPr lang="en-US" dirty="0"/>
          </a:p>
        </p:txBody>
      </p:sp>
      <p:sp>
        <p:nvSpPr>
          <p:cNvPr id="8" name="Text Placeholder 7"/>
          <p:cNvSpPr>
            <a:spLocks noGrp="1"/>
          </p:cNvSpPr>
          <p:nvPr>
            <p:ph type="body" sz="quarter" idx="14"/>
          </p:nvPr>
        </p:nvSpPr>
        <p:spPr>
          <a:xfrm>
            <a:off x="469900" y="4706193"/>
            <a:ext cx="8434552" cy="1752260"/>
          </a:xfrm>
          <a:noFill/>
        </p:spPr>
        <p:txBody>
          <a:bodyPr lIns="0" tIns="91440"/>
          <a:lstStyle>
            <a:lvl1pPr>
              <a:defRPr sz="2000">
                <a:solidFill>
                  <a:srgbClr val="000000"/>
                </a:solidFill>
              </a:defRPr>
            </a:lvl1pPr>
            <a:lvl2pPr>
              <a:defRPr sz="2000">
                <a:solidFill>
                  <a:srgbClr val="000000"/>
                </a:solidFill>
              </a:defRPr>
            </a:lvl2pPr>
            <a:lvl3pPr>
              <a:defRPr sz="2000">
                <a:solidFill>
                  <a:srgbClr val="000000"/>
                </a:solidFill>
              </a:defRPr>
            </a:lvl3pPr>
            <a:lvl4pPr>
              <a:defRPr sz="2000">
                <a:solidFill>
                  <a:srgbClr val="000000"/>
                </a:solidFill>
              </a:defRPr>
            </a:lvl4pPr>
            <a:lvl5pPr>
              <a:defRPr sz="2000">
                <a:solidFill>
                  <a:srgbClr val="000000"/>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 name="Title 2"/>
          <p:cNvSpPr>
            <a:spLocks noGrp="1"/>
          </p:cNvSpPr>
          <p:nvPr>
            <p:ph type="title" hasCustomPrompt="1"/>
          </p:nvPr>
        </p:nvSpPr>
        <p:spPr/>
        <p:txBody>
          <a:bodyPr/>
          <a:lstStyle>
            <a:lvl1pPr algn="l" defTabSz="457200" rtl="0" eaLnBrk="1" latinLnBrk="0" hangingPunct="1">
              <a:lnSpc>
                <a:spcPct val="95000"/>
              </a:lnSpc>
              <a:spcBef>
                <a:spcPct val="0"/>
              </a:spcBef>
              <a:buNone/>
              <a:defRPr lang="en-US" sz="2800" b="1" i="0" kern="1200" cap="all" baseline="0" dirty="0">
                <a:solidFill>
                  <a:schemeClr val="tx1">
                    <a:lumMod val="50000"/>
                  </a:schemeClr>
                </a:solidFill>
                <a:latin typeface="+mj-lt"/>
                <a:ea typeface="+mj-ea"/>
                <a:cs typeface="+mj-cs"/>
              </a:defRPr>
            </a:lvl1pPr>
          </a:lstStyle>
          <a:p>
            <a:r>
              <a:rPr lang="en-US" dirty="0" smtClean="0"/>
              <a:t>four images, captions and bullets</a:t>
            </a:r>
            <a:br>
              <a:rPr lang="en-US" dirty="0" smtClean="0"/>
            </a:br>
            <a:r>
              <a:rPr lang="en-US" dirty="0" smtClean="0"/>
              <a:t>Headline is </a:t>
            </a:r>
            <a:r>
              <a:rPr lang="en-US" dirty="0" err="1" smtClean="0"/>
              <a:t>arial</a:t>
            </a:r>
            <a:r>
              <a:rPr lang="en-US" dirty="0" smtClean="0"/>
              <a:t> in all caps</a:t>
            </a:r>
            <a:endParaRPr lang="en-US" dirty="0"/>
          </a:p>
        </p:txBody>
      </p:sp>
      <p:sp>
        <p:nvSpPr>
          <p:cNvPr id="4" name="Text Placeholder 3"/>
          <p:cNvSpPr>
            <a:spLocks noGrp="1"/>
          </p:cNvSpPr>
          <p:nvPr>
            <p:ph type="body" sz="quarter" idx="18" hasCustomPrompt="1"/>
          </p:nvPr>
        </p:nvSpPr>
        <p:spPr>
          <a:xfrm>
            <a:off x="218128" y="3979061"/>
            <a:ext cx="2238469" cy="477837"/>
          </a:xfrm>
          <a:noFill/>
        </p:spPr>
        <p:txBody>
          <a:bodyPr lIns="91440" rIns="91440"/>
          <a:lstStyle>
            <a:lvl1pPr marL="0" indent="0">
              <a:lnSpc>
                <a:spcPct val="95000"/>
              </a:lnSpc>
              <a:buNone/>
              <a:defRPr sz="1200" b="0" baseline="0">
                <a:solidFill>
                  <a:srgbClr val="000000"/>
                </a:solidFill>
              </a:defRPr>
            </a:lvl1pPr>
          </a:lstStyle>
          <a:p>
            <a:pPr lvl="0"/>
            <a:r>
              <a:rPr lang="en-US" dirty="0" smtClean="0"/>
              <a:t>Image caption Image caption Image caption Image caption Image</a:t>
            </a:r>
            <a:endParaRPr lang="en-US" dirty="0"/>
          </a:p>
        </p:txBody>
      </p:sp>
      <p:sp>
        <p:nvSpPr>
          <p:cNvPr id="16" name="Text Placeholder 3"/>
          <p:cNvSpPr>
            <a:spLocks noGrp="1"/>
          </p:cNvSpPr>
          <p:nvPr>
            <p:ph type="body" sz="quarter" idx="19" hasCustomPrompt="1"/>
          </p:nvPr>
        </p:nvSpPr>
        <p:spPr>
          <a:xfrm>
            <a:off x="2442594" y="3979061"/>
            <a:ext cx="2238469" cy="477837"/>
          </a:xfrm>
          <a:noFill/>
        </p:spPr>
        <p:txBody>
          <a:bodyPr lIns="91440" rIns="91440"/>
          <a:lstStyle>
            <a:lvl1pPr marL="0" indent="0">
              <a:lnSpc>
                <a:spcPct val="95000"/>
              </a:lnSpc>
              <a:buNone/>
              <a:defRPr sz="1200" b="0">
                <a:solidFill>
                  <a:srgbClr val="000000"/>
                </a:solidFill>
              </a:defRPr>
            </a:lvl1pPr>
          </a:lstStyle>
          <a:p>
            <a:pPr lvl="0"/>
            <a:r>
              <a:rPr lang="en-US" dirty="0" smtClean="0"/>
              <a:t>Image caption Image caption Image caption Image caption Image</a:t>
            </a:r>
            <a:endParaRPr lang="en-US" dirty="0"/>
          </a:p>
        </p:txBody>
      </p:sp>
      <p:sp>
        <p:nvSpPr>
          <p:cNvPr id="17" name="Text Placeholder 3"/>
          <p:cNvSpPr>
            <a:spLocks noGrp="1"/>
          </p:cNvSpPr>
          <p:nvPr>
            <p:ph type="body" sz="quarter" idx="20" hasCustomPrompt="1"/>
          </p:nvPr>
        </p:nvSpPr>
        <p:spPr>
          <a:xfrm>
            <a:off x="4681063" y="3979061"/>
            <a:ext cx="2238469" cy="477837"/>
          </a:xfrm>
          <a:noFill/>
        </p:spPr>
        <p:txBody>
          <a:bodyPr lIns="91440" rIns="91440"/>
          <a:lstStyle>
            <a:lvl1pPr marL="0" indent="0">
              <a:lnSpc>
                <a:spcPct val="95000"/>
              </a:lnSpc>
              <a:buNone/>
              <a:defRPr sz="1200" b="0">
                <a:solidFill>
                  <a:srgbClr val="000000"/>
                </a:solidFill>
              </a:defRPr>
            </a:lvl1pPr>
          </a:lstStyle>
          <a:p>
            <a:pPr lvl="0"/>
            <a:r>
              <a:rPr lang="en-US" dirty="0" smtClean="0"/>
              <a:t>Image caption Image caption Image caption Image caption Image</a:t>
            </a:r>
            <a:endParaRPr lang="en-US" dirty="0"/>
          </a:p>
        </p:txBody>
      </p:sp>
      <p:sp>
        <p:nvSpPr>
          <p:cNvPr id="18" name="Text Placeholder 3"/>
          <p:cNvSpPr>
            <a:spLocks noGrp="1"/>
          </p:cNvSpPr>
          <p:nvPr>
            <p:ph type="body" sz="quarter" idx="21" hasCustomPrompt="1"/>
          </p:nvPr>
        </p:nvSpPr>
        <p:spPr>
          <a:xfrm>
            <a:off x="6905531" y="3979061"/>
            <a:ext cx="2238469" cy="477837"/>
          </a:xfrm>
          <a:noFill/>
        </p:spPr>
        <p:txBody>
          <a:bodyPr lIns="91440" rIns="91440"/>
          <a:lstStyle>
            <a:lvl1pPr marL="0" indent="0">
              <a:lnSpc>
                <a:spcPct val="95000"/>
              </a:lnSpc>
              <a:buNone/>
              <a:defRPr sz="1200" b="0">
                <a:solidFill>
                  <a:srgbClr val="000000"/>
                </a:solidFill>
              </a:defRPr>
            </a:lvl1pPr>
          </a:lstStyle>
          <a:p>
            <a:pPr lvl="0"/>
            <a:r>
              <a:rPr lang="en-US" dirty="0" smtClean="0"/>
              <a:t>Image caption Image caption Image caption Image caption Image</a:t>
            </a:r>
            <a:endParaRPr lang="en-US" dirty="0"/>
          </a:p>
        </p:txBody>
      </p:sp>
      <p:sp>
        <p:nvSpPr>
          <p:cNvPr id="14" name="TextBox 13"/>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1" dirty="0" smtClean="0">
                <a:solidFill>
                  <a:schemeClr val="bg1"/>
                </a:solidFill>
              </a:rPr>
              <a:t>Instructions on replacing a current image:</a:t>
            </a:r>
          </a:p>
          <a:p>
            <a:pPr marL="228600" indent="-228600">
              <a:buFont typeface="+mj-lt"/>
              <a:buAutoNum type="arabicPeriod"/>
            </a:pPr>
            <a:r>
              <a:rPr lang="en-US" sz="1400" dirty="0" smtClean="0">
                <a:solidFill>
                  <a:schemeClr val="bg1"/>
                </a:solidFill>
              </a:rPr>
              <a:t>Select </a:t>
            </a:r>
            <a:r>
              <a:rPr lang="en-US" sz="1400" dirty="0">
                <a:solidFill>
                  <a:schemeClr val="bg1"/>
                </a:solidFill>
              </a:rPr>
              <a:t>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dirty="0">
              <a:solidFill>
                <a:schemeClr val="bg1"/>
              </a:solidFill>
            </a:endParaRPr>
          </a:p>
        </p:txBody>
      </p:sp>
      <p:sp>
        <p:nvSpPr>
          <p:cNvPr id="7" name="Slide Number Placeholder 6"/>
          <p:cNvSpPr>
            <a:spLocks noGrp="1"/>
          </p:cNvSpPr>
          <p:nvPr>
            <p:ph type="sldNum" sz="quarter" idx="24"/>
          </p:nvPr>
        </p:nvSpPr>
        <p:spPr/>
        <p:txBody>
          <a:bodyPr/>
          <a:lstStyle/>
          <a:p>
            <a:fld id="{AEFAAC5A-9C4F-4278-920D-DF2BAB595749}" type="slidenum">
              <a:rPr lang="en-US" smtClean="0"/>
              <a:pPr/>
              <a:t>‹#›</a:t>
            </a:fld>
            <a:endParaRPr lang="en-US" dirty="0"/>
          </a:p>
        </p:txBody>
      </p:sp>
      <p:sp>
        <p:nvSpPr>
          <p:cNvPr id="19" name="Text Placeholder 5"/>
          <p:cNvSpPr>
            <a:spLocks noGrp="1"/>
          </p:cNvSpPr>
          <p:nvPr>
            <p:ph type="body" sz="quarter" idx="12" hasCustomPrompt="1"/>
          </p:nvPr>
        </p:nvSpPr>
        <p:spPr>
          <a:xfrm>
            <a:off x="457200" y="1168748"/>
            <a:ext cx="8372901" cy="499715"/>
          </a:xfrm>
          <a:ln>
            <a:noFill/>
          </a:ln>
        </p:spPr>
        <p:txBody>
          <a:bodyPr bIns="0">
            <a:noAutofit/>
          </a:bodyPr>
          <a:lstStyle>
            <a:lvl1pPr marL="0" indent="0">
              <a:lnSpc>
                <a:spcPct val="90000"/>
              </a:lnSpc>
              <a:spcBef>
                <a:spcPts val="0"/>
              </a:spcBef>
              <a:buNone/>
              <a:defRPr sz="2000" b="1">
                <a:solidFill>
                  <a:srgbClr val="0065A2"/>
                </a:solidFill>
              </a:defRPr>
            </a:lvl1pPr>
          </a:lstStyle>
          <a:p>
            <a:r>
              <a:rPr lang="en-US" dirty="0" smtClean="0"/>
              <a:t>Slide subtitle optional -  delete as needed</a:t>
            </a:r>
            <a:endParaRPr lang="en-US" dirty="0"/>
          </a:p>
        </p:txBody>
      </p:sp>
    </p:spTree>
    <p:extLst>
      <p:ext uri="{BB962C8B-B14F-4D97-AF65-F5344CB8AC3E}">
        <p14:creationId xmlns:p14="http://schemas.microsoft.com/office/powerpoint/2010/main" val="20142199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ICS/caption - FOUR imag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four IMAGES with captions</a:t>
            </a:r>
            <a:br>
              <a:rPr lang="en-US" dirty="0" smtClean="0"/>
            </a:br>
            <a:r>
              <a:rPr lang="en-US" dirty="0" smtClean="0"/>
              <a:t>Headline in </a:t>
            </a:r>
            <a:r>
              <a:rPr lang="en-US" dirty="0" err="1" smtClean="0"/>
              <a:t>arial</a:t>
            </a:r>
            <a:r>
              <a:rPr lang="en-US" dirty="0" smtClean="0"/>
              <a:t> and all caps</a:t>
            </a:r>
            <a:endParaRPr lang="en-US" dirty="0"/>
          </a:p>
        </p:txBody>
      </p:sp>
      <p:sp>
        <p:nvSpPr>
          <p:cNvPr id="3" name="Slide Number Placeholder 2"/>
          <p:cNvSpPr>
            <a:spLocks noGrp="1"/>
          </p:cNvSpPr>
          <p:nvPr>
            <p:ph type="sldNum" sz="quarter" idx="23"/>
          </p:nvPr>
        </p:nvSpPr>
        <p:spPr/>
        <p:txBody>
          <a:bodyPr/>
          <a:lstStyle/>
          <a:p>
            <a:fld id="{AEFAAC5A-9C4F-4278-920D-DF2BAB595749}" type="slidenum">
              <a:rPr lang="en-US" smtClean="0"/>
              <a:pPr/>
              <a:t>‹#›</a:t>
            </a:fld>
            <a:endParaRPr lang="en-US" dirty="0"/>
          </a:p>
        </p:txBody>
      </p:sp>
      <p:sp>
        <p:nvSpPr>
          <p:cNvPr id="17" name="Text Placeholder 5"/>
          <p:cNvSpPr>
            <a:spLocks noGrp="1"/>
          </p:cNvSpPr>
          <p:nvPr>
            <p:ph type="body" sz="quarter" idx="12" hasCustomPrompt="1"/>
          </p:nvPr>
        </p:nvSpPr>
        <p:spPr>
          <a:xfrm>
            <a:off x="457200" y="1168748"/>
            <a:ext cx="8372901" cy="276999"/>
          </a:xfrm>
          <a:ln>
            <a:noFill/>
          </a:ln>
        </p:spPr>
        <p:txBody>
          <a:bodyPr bIns="0">
            <a:normAutofit/>
          </a:bodyPr>
          <a:lstStyle>
            <a:lvl1pPr marL="0" indent="0">
              <a:lnSpc>
                <a:spcPct val="90000"/>
              </a:lnSpc>
              <a:spcBef>
                <a:spcPts val="0"/>
              </a:spcBef>
              <a:buNone/>
              <a:defRPr sz="2000" b="1">
                <a:solidFill>
                  <a:srgbClr val="0065A2"/>
                </a:solidFill>
              </a:defRPr>
            </a:lvl1pPr>
          </a:lstStyle>
          <a:p>
            <a:r>
              <a:rPr lang="en-US" dirty="0" smtClean="0"/>
              <a:t>Slide subtitle optional -  delete as needed</a:t>
            </a:r>
            <a:endParaRPr lang="en-US" dirty="0"/>
          </a:p>
        </p:txBody>
      </p:sp>
      <p:sp>
        <p:nvSpPr>
          <p:cNvPr id="14" name="TextBox 13"/>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1" dirty="0" smtClean="0">
                <a:solidFill>
                  <a:schemeClr val="bg1"/>
                </a:solidFill>
              </a:rPr>
              <a:t>Instructions on replacing a current image:</a:t>
            </a:r>
          </a:p>
          <a:p>
            <a:pPr marL="228600" indent="-228600">
              <a:buFont typeface="+mj-lt"/>
              <a:buAutoNum type="arabicPeriod"/>
            </a:pPr>
            <a:r>
              <a:rPr lang="en-US" sz="1400" dirty="0" smtClean="0">
                <a:solidFill>
                  <a:schemeClr val="bg1"/>
                </a:solidFill>
              </a:rPr>
              <a:t>Select </a:t>
            </a:r>
            <a:r>
              <a:rPr lang="en-US" sz="1400" dirty="0">
                <a:solidFill>
                  <a:schemeClr val="bg1"/>
                </a:solidFill>
              </a:rPr>
              <a:t>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dirty="0">
              <a:solidFill>
                <a:schemeClr val="bg1"/>
              </a:solidFill>
            </a:endParaRPr>
          </a:p>
        </p:txBody>
      </p:sp>
      <p:sp>
        <p:nvSpPr>
          <p:cNvPr id="15" name="Picture Placeholder 4"/>
          <p:cNvSpPr>
            <a:spLocks noGrp="1" noChangeAspect="1"/>
          </p:cNvSpPr>
          <p:nvPr>
            <p:ph type="pic" sz="quarter" idx="15" hasCustomPrompt="1"/>
          </p:nvPr>
        </p:nvSpPr>
        <p:spPr>
          <a:xfrm>
            <a:off x="487437" y="1574666"/>
            <a:ext cx="3790374" cy="1844567"/>
          </a:xfrm>
          <a:solidFill>
            <a:schemeClr val="bg1">
              <a:lumMod val="75000"/>
            </a:schemeClr>
          </a:solidFill>
        </p:spPr>
        <p:txBody>
          <a:bodyPr tIns="182880"/>
          <a:lstStyle>
            <a:lvl1pPr marL="0" indent="0" algn="ctr">
              <a:buNone/>
              <a:defRPr baseline="0"/>
            </a:lvl1pPr>
          </a:lstStyle>
          <a:p>
            <a:r>
              <a:rPr lang="en-US" dirty="0" smtClean="0"/>
              <a:t>Click icon to insert an image</a:t>
            </a:r>
            <a:endParaRPr lang="en-US" dirty="0"/>
          </a:p>
        </p:txBody>
      </p:sp>
      <p:sp>
        <p:nvSpPr>
          <p:cNvPr id="16" name="Text Placeholder 5"/>
          <p:cNvSpPr>
            <a:spLocks noGrp="1"/>
          </p:cNvSpPr>
          <p:nvPr>
            <p:ph type="body" sz="quarter" idx="17" hasCustomPrompt="1"/>
          </p:nvPr>
        </p:nvSpPr>
        <p:spPr>
          <a:xfrm>
            <a:off x="487437" y="3443426"/>
            <a:ext cx="3840480" cy="368183"/>
          </a:xfrm>
          <a:ln>
            <a:noFill/>
          </a:ln>
        </p:spPr>
        <p:txBody>
          <a:bodyPr bIns="0" anchor="t" anchorCtr="0">
            <a:normAutofit/>
          </a:bodyPr>
          <a:lstStyle>
            <a:lvl1pPr marL="0" marR="0" indent="0" algn="l" defTabSz="457200" rtl="0" eaLnBrk="1" fontAlgn="auto" latinLnBrk="0" hangingPunct="1">
              <a:lnSpc>
                <a:spcPct val="100000"/>
              </a:lnSpc>
              <a:spcBef>
                <a:spcPts val="0"/>
              </a:spcBef>
              <a:spcAft>
                <a:spcPts val="0"/>
              </a:spcAft>
              <a:buClrTx/>
              <a:buSzTx/>
              <a:buFont typeface="Wingdings" pitchFamily="2" charset="2"/>
              <a:buNone/>
              <a:tabLst/>
              <a:defRPr sz="1200" b="0" cap="none" baseline="0"/>
            </a:lvl1pPr>
          </a:lstStyle>
          <a:p>
            <a:r>
              <a:rPr lang="en-US" dirty="0" smtClean="0"/>
              <a:t>Image Caption</a:t>
            </a:r>
          </a:p>
          <a:p>
            <a:r>
              <a:rPr lang="en-US" dirty="0" smtClean="0"/>
              <a:t>Image Caption</a:t>
            </a:r>
          </a:p>
          <a:p>
            <a:endParaRPr lang="en-US" dirty="0"/>
          </a:p>
        </p:txBody>
      </p:sp>
      <p:sp>
        <p:nvSpPr>
          <p:cNvPr id="18" name="Picture Placeholder 4"/>
          <p:cNvSpPr>
            <a:spLocks noGrp="1" noChangeAspect="1"/>
          </p:cNvSpPr>
          <p:nvPr>
            <p:ph type="pic" sz="quarter" idx="25" hasCustomPrompt="1"/>
          </p:nvPr>
        </p:nvSpPr>
        <p:spPr>
          <a:xfrm>
            <a:off x="4912432" y="1574666"/>
            <a:ext cx="3790374" cy="1844567"/>
          </a:xfrm>
          <a:solidFill>
            <a:schemeClr val="bg1">
              <a:lumMod val="75000"/>
            </a:schemeClr>
          </a:solidFill>
        </p:spPr>
        <p:txBody>
          <a:bodyPr tIns="182880"/>
          <a:lstStyle>
            <a:lvl1pPr marL="0" indent="0" algn="ctr">
              <a:buNone/>
              <a:defRPr baseline="0"/>
            </a:lvl1pPr>
          </a:lstStyle>
          <a:p>
            <a:r>
              <a:rPr lang="en-US" dirty="0" smtClean="0"/>
              <a:t>Click icon to insert an image</a:t>
            </a:r>
            <a:endParaRPr lang="en-US" dirty="0"/>
          </a:p>
        </p:txBody>
      </p:sp>
      <p:sp>
        <p:nvSpPr>
          <p:cNvPr id="19" name="Text Placeholder 5"/>
          <p:cNvSpPr>
            <a:spLocks noGrp="1"/>
          </p:cNvSpPr>
          <p:nvPr>
            <p:ph type="body" sz="quarter" idx="26" hasCustomPrompt="1"/>
          </p:nvPr>
        </p:nvSpPr>
        <p:spPr>
          <a:xfrm>
            <a:off x="4912432" y="3443426"/>
            <a:ext cx="3840480" cy="368183"/>
          </a:xfrm>
          <a:ln>
            <a:noFill/>
          </a:ln>
        </p:spPr>
        <p:txBody>
          <a:bodyPr bIns="0" anchor="t" anchorCtr="0">
            <a:normAutofit/>
          </a:bodyPr>
          <a:lstStyle>
            <a:lvl1pPr marL="0" marR="0" indent="0" algn="l" defTabSz="457200" rtl="0" eaLnBrk="1" fontAlgn="auto" latinLnBrk="0" hangingPunct="1">
              <a:lnSpc>
                <a:spcPct val="100000"/>
              </a:lnSpc>
              <a:spcBef>
                <a:spcPts val="0"/>
              </a:spcBef>
              <a:spcAft>
                <a:spcPts val="0"/>
              </a:spcAft>
              <a:buClrTx/>
              <a:buSzTx/>
              <a:buFont typeface="Wingdings" pitchFamily="2" charset="2"/>
              <a:buNone/>
              <a:tabLst/>
              <a:defRPr sz="1200" b="0" cap="none" baseline="0"/>
            </a:lvl1pPr>
          </a:lstStyle>
          <a:p>
            <a:r>
              <a:rPr lang="en-US" dirty="0" smtClean="0"/>
              <a:t>Image Caption</a:t>
            </a:r>
          </a:p>
          <a:p>
            <a:r>
              <a:rPr lang="en-US" dirty="0" smtClean="0"/>
              <a:t>Image Caption</a:t>
            </a:r>
          </a:p>
          <a:p>
            <a:endParaRPr lang="en-US" dirty="0"/>
          </a:p>
        </p:txBody>
      </p:sp>
      <p:sp>
        <p:nvSpPr>
          <p:cNvPr id="20" name="Picture Placeholder 4"/>
          <p:cNvSpPr>
            <a:spLocks noGrp="1" noChangeAspect="1"/>
          </p:cNvSpPr>
          <p:nvPr>
            <p:ph type="pic" sz="quarter" idx="27" hasCustomPrompt="1"/>
          </p:nvPr>
        </p:nvSpPr>
        <p:spPr>
          <a:xfrm>
            <a:off x="487437" y="4025151"/>
            <a:ext cx="3790374" cy="1844567"/>
          </a:xfrm>
          <a:solidFill>
            <a:schemeClr val="bg1">
              <a:lumMod val="75000"/>
            </a:schemeClr>
          </a:solidFill>
        </p:spPr>
        <p:txBody>
          <a:bodyPr tIns="182880"/>
          <a:lstStyle>
            <a:lvl1pPr marL="0" indent="0" algn="ctr">
              <a:buNone/>
              <a:defRPr baseline="0"/>
            </a:lvl1pPr>
          </a:lstStyle>
          <a:p>
            <a:r>
              <a:rPr lang="en-US" dirty="0" smtClean="0"/>
              <a:t>Click icon to insert an image</a:t>
            </a:r>
            <a:endParaRPr lang="en-US" dirty="0"/>
          </a:p>
        </p:txBody>
      </p:sp>
      <p:sp>
        <p:nvSpPr>
          <p:cNvPr id="23" name="Text Placeholder 5"/>
          <p:cNvSpPr>
            <a:spLocks noGrp="1"/>
          </p:cNvSpPr>
          <p:nvPr>
            <p:ph type="body" sz="quarter" idx="28" hasCustomPrompt="1"/>
          </p:nvPr>
        </p:nvSpPr>
        <p:spPr>
          <a:xfrm>
            <a:off x="487437" y="5898516"/>
            <a:ext cx="3840480" cy="368183"/>
          </a:xfrm>
          <a:ln>
            <a:noFill/>
          </a:ln>
        </p:spPr>
        <p:txBody>
          <a:bodyPr bIns="0" anchor="t" anchorCtr="0">
            <a:normAutofit/>
          </a:bodyPr>
          <a:lstStyle>
            <a:lvl1pPr marL="0" marR="0" indent="0" algn="l" defTabSz="457200" rtl="0" eaLnBrk="1" fontAlgn="auto" latinLnBrk="0" hangingPunct="1">
              <a:lnSpc>
                <a:spcPct val="100000"/>
              </a:lnSpc>
              <a:spcBef>
                <a:spcPts val="0"/>
              </a:spcBef>
              <a:spcAft>
                <a:spcPts val="0"/>
              </a:spcAft>
              <a:buClrTx/>
              <a:buSzTx/>
              <a:buFont typeface="Wingdings" pitchFamily="2" charset="2"/>
              <a:buNone/>
              <a:tabLst/>
              <a:defRPr sz="1200" b="0" cap="none" baseline="0"/>
            </a:lvl1pPr>
          </a:lstStyle>
          <a:p>
            <a:r>
              <a:rPr lang="en-US" dirty="0" smtClean="0"/>
              <a:t>Image Caption</a:t>
            </a:r>
          </a:p>
          <a:p>
            <a:r>
              <a:rPr lang="en-US" dirty="0" smtClean="0"/>
              <a:t>Image Caption</a:t>
            </a:r>
          </a:p>
          <a:p>
            <a:endParaRPr lang="en-US" dirty="0"/>
          </a:p>
        </p:txBody>
      </p:sp>
      <p:sp>
        <p:nvSpPr>
          <p:cNvPr id="24" name="Picture Placeholder 4"/>
          <p:cNvSpPr>
            <a:spLocks noGrp="1" noChangeAspect="1"/>
          </p:cNvSpPr>
          <p:nvPr>
            <p:ph type="pic" sz="quarter" idx="29" hasCustomPrompt="1"/>
          </p:nvPr>
        </p:nvSpPr>
        <p:spPr>
          <a:xfrm>
            <a:off x="4912432" y="4025151"/>
            <a:ext cx="3790374" cy="1844567"/>
          </a:xfrm>
          <a:solidFill>
            <a:schemeClr val="bg1">
              <a:lumMod val="75000"/>
            </a:schemeClr>
          </a:solidFill>
        </p:spPr>
        <p:txBody>
          <a:bodyPr tIns="182880"/>
          <a:lstStyle>
            <a:lvl1pPr marL="0" indent="0" algn="ctr">
              <a:buNone/>
              <a:defRPr baseline="0"/>
            </a:lvl1pPr>
          </a:lstStyle>
          <a:p>
            <a:r>
              <a:rPr lang="en-US" dirty="0" smtClean="0"/>
              <a:t>Click icon to insert an image</a:t>
            </a:r>
            <a:endParaRPr lang="en-US" dirty="0"/>
          </a:p>
        </p:txBody>
      </p:sp>
      <p:sp>
        <p:nvSpPr>
          <p:cNvPr id="27" name="Text Placeholder 5"/>
          <p:cNvSpPr>
            <a:spLocks noGrp="1"/>
          </p:cNvSpPr>
          <p:nvPr>
            <p:ph type="body" sz="quarter" idx="30" hasCustomPrompt="1"/>
          </p:nvPr>
        </p:nvSpPr>
        <p:spPr>
          <a:xfrm>
            <a:off x="4912432" y="5902307"/>
            <a:ext cx="3840480" cy="368183"/>
          </a:xfrm>
          <a:ln>
            <a:noFill/>
          </a:ln>
        </p:spPr>
        <p:txBody>
          <a:bodyPr bIns="0" anchor="t" anchorCtr="0">
            <a:normAutofit/>
          </a:bodyPr>
          <a:lstStyle>
            <a:lvl1pPr marL="0" marR="0" indent="0" algn="l" defTabSz="457200" rtl="0" eaLnBrk="1" fontAlgn="auto" latinLnBrk="0" hangingPunct="1">
              <a:lnSpc>
                <a:spcPct val="100000"/>
              </a:lnSpc>
              <a:spcBef>
                <a:spcPts val="0"/>
              </a:spcBef>
              <a:spcAft>
                <a:spcPts val="0"/>
              </a:spcAft>
              <a:buClrTx/>
              <a:buSzTx/>
              <a:buFont typeface="Wingdings" pitchFamily="2" charset="2"/>
              <a:buNone/>
              <a:tabLst/>
              <a:defRPr sz="1200" b="0" cap="none" baseline="0"/>
            </a:lvl1pPr>
          </a:lstStyle>
          <a:p>
            <a:r>
              <a:rPr lang="en-US" dirty="0" smtClean="0"/>
              <a:t>Image Caption</a:t>
            </a:r>
          </a:p>
          <a:p>
            <a:r>
              <a:rPr lang="en-US" dirty="0" smtClean="0"/>
              <a:t>Image Caption</a:t>
            </a:r>
          </a:p>
          <a:p>
            <a:endParaRPr lang="en-US" dirty="0"/>
          </a:p>
        </p:txBody>
      </p:sp>
    </p:spTree>
    <p:extLst>
      <p:ext uri="{BB962C8B-B14F-4D97-AF65-F5344CB8AC3E}">
        <p14:creationId xmlns:p14="http://schemas.microsoft.com/office/powerpoint/2010/main" val="42359211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harts, Graphs, Tabl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a:lvl1pPr>
          </a:lstStyle>
          <a:p>
            <a:r>
              <a:rPr lang="en-US" dirty="0" smtClean="0"/>
              <a:t>graph, chart or table slide. </a:t>
            </a:r>
            <a:br>
              <a:rPr lang="en-US" dirty="0" smtClean="0"/>
            </a:br>
            <a:r>
              <a:rPr lang="en-US" dirty="0" smtClean="0"/>
              <a:t>Headline in all caps, Arial Font</a:t>
            </a:r>
            <a:endParaRPr lang="en-US" dirty="0"/>
          </a:p>
        </p:txBody>
      </p:sp>
      <p:sp>
        <p:nvSpPr>
          <p:cNvPr id="3" name="Content Placeholder 2"/>
          <p:cNvSpPr>
            <a:spLocks noGrp="1"/>
          </p:cNvSpPr>
          <p:nvPr>
            <p:ph idx="1" hasCustomPrompt="1"/>
          </p:nvPr>
        </p:nvSpPr>
        <p:spPr>
          <a:xfrm>
            <a:off x="457200" y="1699606"/>
            <a:ext cx="8372901" cy="4029858"/>
          </a:xfrm>
        </p:spPr>
        <p:txBody>
          <a:bodyPr/>
          <a:lstStyle>
            <a:lvl1pPr>
              <a:defRPr baseline="0"/>
            </a:lvl1pPr>
          </a:lstStyle>
          <a:p>
            <a:pPr lvl="0"/>
            <a:r>
              <a:rPr lang="en-US" dirty="0" smtClean="0"/>
              <a:t>Click an icon below to add a chart, graph, or table.</a:t>
            </a:r>
            <a:endParaRPr lang="en-US" dirty="0"/>
          </a:p>
        </p:txBody>
      </p:sp>
      <p:sp>
        <p:nvSpPr>
          <p:cNvPr id="5" name="Slide Number Placeholder 4"/>
          <p:cNvSpPr>
            <a:spLocks noGrp="1"/>
          </p:cNvSpPr>
          <p:nvPr>
            <p:ph type="sldNum" sz="quarter" idx="10"/>
          </p:nvPr>
        </p:nvSpPr>
        <p:spPr/>
        <p:txBody>
          <a:bodyPr/>
          <a:lstStyle/>
          <a:p>
            <a:fld id="{AEFAAC5A-9C4F-4278-920D-DF2BAB595749}" type="slidenum">
              <a:rPr lang="en-US" smtClean="0"/>
              <a:pPr/>
              <a:t>‹#›</a:t>
            </a:fld>
            <a:endParaRPr lang="en-US" dirty="0"/>
          </a:p>
        </p:txBody>
      </p:sp>
      <p:sp>
        <p:nvSpPr>
          <p:cNvPr id="6" name="Text Placeholder 5"/>
          <p:cNvSpPr>
            <a:spLocks noGrp="1"/>
          </p:cNvSpPr>
          <p:nvPr>
            <p:ph type="body" sz="quarter" idx="12" hasCustomPrompt="1"/>
          </p:nvPr>
        </p:nvSpPr>
        <p:spPr>
          <a:xfrm>
            <a:off x="457200" y="1168748"/>
            <a:ext cx="8372901" cy="499715"/>
          </a:xfrm>
        </p:spPr>
        <p:txBody>
          <a:bodyPr bIns="0">
            <a:noAutofit/>
          </a:bodyPr>
          <a:lstStyle>
            <a:lvl1pPr marL="0" indent="0">
              <a:lnSpc>
                <a:spcPct val="90000"/>
              </a:lnSpc>
              <a:spcBef>
                <a:spcPts val="0"/>
              </a:spcBef>
              <a:buNone/>
              <a:defRPr sz="2000" b="1">
                <a:solidFill>
                  <a:srgbClr val="0065A2"/>
                </a:solidFill>
              </a:defRPr>
            </a:lvl1pPr>
          </a:lstStyle>
          <a:p>
            <a:r>
              <a:rPr lang="en-US" dirty="0" smtClean="0"/>
              <a:t>Slide subtitle optional -  delete as needed</a:t>
            </a:r>
            <a:endParaRPr lang="en-US" dirty="0"/>
          </a:p>
        </p:txBody>
      </p:sp>
      <p:sp>
        <p:nvSpPr>
          <p:cNvPr id="7" name="Text Placeholder 6"/>
          <p:cNvSpPr>
            <a:spLocks noGrp="1"/>
          </p:cNvSpPr>
          <p:nvPr>
            <p:ph type="body" sz="quarter" idx="13" hasCustomPrompt="1"/>
          </p:nvPr>
        </p:nvSpPr>
        <p:spPr>
          <a:xfrm>
            <a:off x="485775" y="6318955"/>
            <a:ext cx="3711039" cy="539045"/>
          </a:xfrm>
        </p:spPr>
        <p:txBody>
          <a:bodyPr bIns="0" anchor="t" anchorCtr="0"/>
          <a:lstStyle>
            <a:lvl1pPr marL="0" indent="0">
              <a:buNone/>
              <a:defRPr sz="1050" baseline="0"/>
            </a:lvl1pPr>
          </a:lstStyle>
          <a:p>
            <a:pPr lvl="0"/>
            <a:r>
              <a:rPr lang="en-US" dirty="0" smtClean="0"/>
              <a:t>Source:</a:t>
            </a:r>
          </a:p>
        </p:txBody>
      </p:sp>
    </p:spTree>
    <p:extLst>
      <p:ext uri="{BB962C8B-B14F-4D97-AF65-F5344CB8AC3E}">
        <p14:creationId xmlns:p14="http://schemas.microsoft.com/office/powerpoint/2010/main" val="35004197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pic>
        <p:nvPicPr>
          <p:cNvPr id="7" name="Picture 2" descr="C:\Users\amiesen\Desktop\anlrgbpptlogo.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400979" y="6156882"/>
            <a:ext cx="1546678" cy="557186"/>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p:cNvSpPr txBox="1"/>
          <p:nvPr userDrawn="1"/>
        </p:nvSpPr>
        <p:spPr>
          <a:xfrm>
            <a:off x="469900" y="6247222"/>
            <a:ext cx="1387624" cy="369332"/>
          </a:xfrm>
          <a:prstGeom prst="rect">
            <a:avLst/>
          </a:prstGeom>
          <a:noFill/>
        </p:spPr>
        <p:txBody>
          <a:bodyPr wrap="none" lIns="0" rtlCol="0">
            <a:spAutoFit/>
          </a:bodyPr>
          <a:lstStyle/>
          <a:p>
            <a:r>
              <a:rPr lang="en-US" dirty="0" smtClean="0">
                <a:solidFill>
                  <a:schemeClr val="tx1">
                    <a:lumMod val="50000"/>
                  </a:schemeClr>
                </a:solidFill>
              </a:rPr>
              <a:t>www.anl.gov</a:t>
            </a:r>
            <a:endParaRPr lang="en-US" dirty="0">
              <a:solidFill>
                <a:schemeClr val="tx1">
                  <a:lumMod val="50000"/>
                </a:schemeClr>
              </a:solidFill>
            </a:endParaRPr>
          </a:p>
        </p:txBody>
      </p:sp>
      <p:pic>
        <p:nvPicPr>
          <p:cNvPr id="8" name="Picture 7" descr="aerial view of Argonne with APS in front 5730-00068.jpg"/>
          <p:cNvPicPr>
            <a:picLocks noChangeAspect="1"/>
          </p:cNvPicPr>
          <p:nvPr userDrawn="1"/>
        </p:nvPicPr>
        <p:blipFill rotWithShape="1">
          <a:blip r:embed="rId3" cstate="email">
            <a:extLst>
              <a:ext uri="{28A0092B-C50C-407E-A947-70E740481C1C}">
                <a14:useLocalDpi xmlns:a14="http://schemas.microsoft.com/office/drawing/2010/main" val="0"/>
              </a:ext>
            </a:extLst>
          </a:blip>
          <a:srcRect t="10682" b="7135"/>
          <a:stretch/>
        </p:blipFill>
        <p:spPr>
          <a:xfrm>
            <a:off x="0" y="0"/>
            <a:ext cx="9144000" cy="5984917"/>
          </a:xfrm>
          <a:prstGeom prst="rect">
            <a:avLst/>
          </a:prstGeom>
        </p:spPr>
      </p:pic>
      <p:sp>
        <p:nvSpPr>
          <p:cNvPr id="9" name="Text Placeholder 2"/>
          <p:cNvSpPr>
            <a:spLocks noGrp="1"/>
          </p:cNvSpPr>
          <p:nvPr>
            <p:ph type="body" sz="quarter" idx="10" hasCustomPrompt="1"/>
          </p:nvPr>
        </p:nvSpPr>
        <p:spPr>
          <a:xfrm>
            <a:off x="0" y="-14246"/>
            <a:ext cx="9143999" cy="5999163"/>
          </a:xfrm>
          <a:solidFill>
            <a:schemeClr val="accent2">
              <a:alpha val="90000"/>
            </a:schemeClr>
          </a:solidFill>
        </p:spPr>
        <p:txBody>
          <a:bodyPr lIns="457200" tIns="0" bIns="457200" anchor="ctr"/>
          <a:lstStyle>
            <a:lvl1pPr marL="0" indent="0">
              <a:buNone/>
              <a:defRPr sz="2800" b="1" cap="all" baseline="0">
                <a:solidFill>
                  <a:schemeClr val="bg1"/>
                </a:solidFill>
              </a:defRPr>
            </a:lvl1pPr>
          </a:lstStyle>
          <a:p>
            <a:pPr lvl="0"/>
            <a:r>
              <a:rPr lang="en-US" dirty="0" smtClean="0"/>
              <a:t>Type in closing statement</a:t>
            </a:r>
          </a:p>
        </p:txBody>
      </p:sp>
      <p:sp>
        <p:nvSpPr>
          <p:cNvPr id="6" name="TextBox 5"/>
          <p:cNvSpPr txBox="1"/>
          <p:nvPr userDrawn="1"/>
        </p:nvSpPr>
        <p:spPr>
          <a:xfrm>
            <a:off x="-991004" y="-1815882"/>
            <a:ext cx="3782000" cy="1600438"/>
          </a:xfrm>
          <a:prstGeom prst="rect">
            <a:avLst/>
          </a:prstGeom>
          <a:solidFill>
            <a:schemeClr val="bg1">
              <a:lumMod val="50000"/>
            </a:schemeClr>
          </a:solidFill>
        </p:spPr>
        <p:txBody>
          <a:bodyPr wrap="square" rtlCol="0">
            <a:spAutoFit/>
          </a:bodyPr>
          <a:lstStyle/>
          <a:p>
            <a:r>
              <a:rPr lang="en-US" sz="1400" b="1" dirty="0" smtClean="0">
                <a:solidFill>
                  <a:schemeClr val="bg1"/>
                </a:solidFill>
              </a:rPr>
              <a:t>Suggested</a:t>
            </a:r>
            <a:r>
              <a:rPr lang="en-US" sz="1400" b="1" baseline="0" dirty="0" smtClean="0">
                <a:solidFill>
                  <a:schemeClr val="bg1"/>
                </a:solidFill>
              </a:rPr>
              <a:t> closing statement (optional): </a:t>
            </a:r>
          </a:p>
          <a:p>
            <a:endParaRPr lang="en-US" sz="1400" b="1" baseline="0" dirty="0" smtClean="0">
              <a:solidFill>
                <a:schemeClr val="bg1"/>
              </a:solidFill>
            </a:endParaRPr>
          </a:p>
          <a:p>
            <a:pPr lvl="0"/>
            <a:r>
              <a:rPr lang="en-US" sz="1400" b="1" dirty="0" smtClean="0">
                <a:solidFill>
                  <a:schemeClr val="bg1"/>
                </a:solidFill>
              </a:rPr>
              <a:t>WE START WITH YES.</a:t>
            </a:r>
          </a:p>
          <a:p>
            <a:pPr lvl="0">
              <a:spcAft>
                <a:spcPts val="1200"/>
              </a:spcAft>
            </a:pPr>
            <a:r>
              <a:rPr lang="en-US" sz="1400" b="1" dirty="0" smtClean="0">
                <a:solidFill>
                  <a:schemeClr val="bg1"/>
                </a:solidFill>
              </a:rPr>
              <a:t>AND END WITH THANK YOU.</a:t>
            </a:r>
          </a:p>
          <a:p>
            <a:pPr lvl="0"/>
            <a:r>
              <a:rPr lang="en-US" sz="1400" b="1" dirty="0" smtClean="0">
                <a:solidFill>
                  <a:schemeClr val="bg1"/>
                </a:solidFill>
              </a:rPr>
              <a:t>DO YOU HAVE ANY BIG QUESTIONS?</a:t>
            </a:r>
            <a:endParaRPr lang="en-US" sz="1400" dirty="0">
              <a:solidFill>
                <a:schemeClr val="bg1"/>
              </a:solidFill>
            </a:endParaRPr>
          </a:p>
          <a:p>
            <a:endParaRPr lang="en-US" dirty="0">
              <a:solidFill>
                <a:schemeClr val="bg1"/>
              </a:solidFill>
            </a:endParaRPr>
          </a:p>
        </p:txBody>
      </p:sp>
    </p:spTree>
    <p:extLst>
      <p:ext uri="{BB962C8B-B14F-4D97-AF65-F5344CB8AC3E}">
        <p14:creationId xmlns:p14="http://schemas.microsoft.com/office/powerpoint/2010/main" val="127486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Video">
    <p:spTree>
      <p:nvGrpSpPr>
        <p:cNvPr id="1" name=""/>
        <p:cNvGrpSpPr/>
        <p:nvPr/>
      </p:nvGrpSpPr>
      <p:grpSpPr>
        <a:xfrm>
          <a:off x="0" y="0"/>
          <a:ext cx="0" cy="0"/>
          <a:chOff x="0" y="0"/>
          <a:chExt cx="0" cy="0"/>
        </a:xfrm>
      </p:grpSpPr>
      <p:sp>
        <p:nvSpPr>
          <p:cNvPr id="3" name="Rectangle 2"/>
          <p:cNvSpPr/>
          <p:nvPr/>
        </p:nvSpPr>
        <p:spPr>
          <a:xfrm>
            <a:off x="0" y="-6724"/>
            <a:ext cx="9144000" cy="6864724"/>
          </a:xfrm>
          <a:prstGeom prst="rect">
            <a:avLst/>
          </a:prstGeom>
          <a:solidFill>
            <a:srgbClr val="1C1C1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457200" y="274638"/>
            <a:ext cx="8372901" cy="806017"/>
          </a:xfrm>
        </p:spPr>
        <p:txBody>
          <a:bodyPr anchor="b"/>
          <a:lstStyle>
            <a:lvl1pPr>
              <a:defRPr b="1">
                <a:solidFill>
                  <a:schemeClr val="bg1"/>
                </a:solidFill>
              </a:defRPr>
            </a:lvl1pPr>
          </a:lstStyle>
          <a:p>
            <a:r>
              <a:rPr lang="en-US" dirty="0" smtClean="0"/>
              <a:t>TITLE AND CONTENT SLIDE. </a:t>
            </a:r>
            <a:br>
              <a:rPr lang="en-US" dirty="0" smtClean="0"/>
            </a:br>
            <a:r>
              <a:rPr lang="en-US" dirty="0" smtClean="0"/>
              <a:t>Headline in all caps, Arial Font</a:t>
            </a:r>
            <a:endParaRPr lang="en-US" dirty="0"/>
          </a:p>
        </p:txBody>
      </p:sp>
    </p:spTree>
    <p:extLst>
      <p:ext uri="{BB962C8B-B14F-4D97-AF65-F5344CB8AC3E}">
        <p14:creationId xmlns:p14="http://schemas.microsoft.com/office/powerpoint/2010/main" val="3595309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28668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Cover Option A">
    <p:bg>
      <p:bgPr>
        <a:solidFill>
          <a:schemeClr val="bg1"/>
        </a:solidFill>
        <a:effectLst/>
      </p:bgPr>
    </p:bg>
    <p:spTree>
      <p:nvGrpSpPr>
        <p:cNvPr id="1" name=""/>
        <p:cNvGrpSpPr/>
        <p:nvPr/>
      </p:nvGrpSpPr>
      <p:grpSpPr>
        <a:xfrm>
          <a:off x="0" y="0"/>
          <a:ext cx="0" cy="0"/>
          <a:chOff x="0" y="0"/>
          <a:chExt cx="0" cy="0"/>
        </a:xfrm>
      </p:grpSpPr>
      <p:pic>
        <p:nvPicPr>
          <p:cNvPr id="16" name="Picture 2" descr="C:\Users\amiesen\Desktop\anlrgbpptlogo.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033021" y="627296"/>
            <a:ext cx="1859645" cy="669932"/>
          </a:xfrm>
          <a:prstGeom prst="rect">
            <a:avLst/>
          </a:prstGeom>
          <a:noFill/>
          <a:extLst>
            <a:ext uri="{909E8E84-426E-40dd-AFC4-6F175D3DCCD1}">
              <a14:hiddenFill xmlns:a14="http://schemas.microsoft.com/office/drawing/2010/main">
                <a:solidFill>
                  <a:srgbClr val="FFFFFF"/>
                </a:solidFill>
              </a14:hiddenFill>
            </a:ext>
          </a:extLst>
        </p:spPr>
      </p:pic>
      <p:sp>
        <p:nvSpPr>
          <p:cNvPr id="8" name="Picture Placeholder 4"/>
          <p:cNvSpPr>
            <a:spLocks noGrp="1" noChangeAspect="1"/>
          </p:cNvSpPr>
          <p:nvPr>
            <p:ph type="pic" sz="quarter" idx="16" hasCustomPrompt="1"/>
          </p:nvPr>
        </p:nvSpPr>
        <p:spPr>
          <a:xfrm>
            <a:off x="4863725" y="1689100"/>
            <a:ext cx="4280275" cy="2706624"/>
          </a:xfrm>
          <a:solidFill>
            <a:schemeClr val="bg1">
              <a:lumMod val="75000"/>
            </a:schemeClr>
          </a:solidFill>
        </p:spPr>
        <p:txBody>
          <a:bodyPr tIns="365760"/>
          <a:lstStyle>
            <a:lvl1pPr marL="0" indent="0" algn="ctr">
              <a:buNone/>
              <a:defRPr baseline="0"/>
            </a:lvl1pPr>
          </a:lstStyle>
          <a:p>
            <a:r>
              <a:rPr lang="en-US" dirty="0" smtClean="0"/>
              <a:t>Click icon to insert an image</a:t>
            </a:r>
            <a:endParaRPr lang="en-US" dirty="0"/>
          </a:p>
        </p:txBody>
      </p:sp>
      <p:sp>
        <p:nvSpPr>
          <p:cNvPr id="2" name="Title 1"/>
          <p:cNvSpPr>
            <a:spLocks noGrp="1"/>
          </p:cNvSpPr>
          <p:nvPr>
            <p:ph type="title" hasCustomPrompt="1"/>
          </p:nvPr>
        </p:nvSpPr>
        <p:spPr>
          <a:xfrm>
            <a:off x="1" y="1689100"/>
            <a:ext cx="4863724" cy="2706624"/>
          </a:xfrm>
          <a:solidFill>
            <a:schemeClr val="accent2"/>
          </a:solidFill>
        </p:spPr>
        <p:txBody>
          <a:bodyPr lIns="457200" rIns="91440" anchor="ctr">
            <a:normAutofit/>
          </a:bodyPr>
          <a:lstStyle>
            <a:lvl1pPr>
              <a:defRPr sz="2800" baseline="0">
                <a:solidFill>
                  <a:schemeClr val="bg1"/>
                </a:solidFill>
              </a:defRPr>
            </a:lvl1pPr>
          </a:lstStyle>
          <a:p>
            <a:r>
              <a:rPr lang="en-US" dirty="0" smtClean="0"/>
              <a:t>presentation title -Cover option A</a:t>
            </a:r>
            <a:br>
              <a:rPr lang="en-US" dirty="0" smtClean="0"/>
            </a:br>
            <a:r>
              <a:rPr lang="en-US" dirty="0" smtClean="0"/>
              <a:t>can be up to four </a:t>
            </a:r>
            <a:br>
              <a:rPr lang="en-US" dirty="0" smtClean="0"/>
            </a:br>
            <a:r>
              <a:rPr lang="en-US" dirty="0" smtClean="0"/>
              <a:t>or five lines of text</a:t>
            </a:r>
            <a:endParaRPr lang="en-US" dirty="0"/>
          </a:p>
        </p:txBody>
      </p:sp>
      <p:sp>
        <p:nvSpPr>
          <p:cNvPr id="45" name="Text Placeholder 4"/>
          <p:cNvSpPr>
            <a:spLocks noGrp="1"/>
          </p:cNvSpPr>
          <p:nvPr>
            <p:ph type="body" sz="quarter" idx="12" hasCustomPrompt="1"/>
          </p:nvPr>
        </p:nvSpPr>
        <p:spPr>
          <a:xfrm>
            <a:off x="-1" y="1689100"/>
            <a:ext cx="239714" cy="2706624"/>
          </a:xfrm>
          <a:solidFill>
            <a:schemeClr val="accent1"/>
          </a:solidFill>
        </p:spPr>
        <p:txBody>
          <a:bodyPr bIns="0" anchor="b"/>
          <a:lstStyle>
            <a:lvl1pPr marL="0" indent="0">
              <a:buNone/>
              <a:defRPr sz="100"/>
            </a:lvl1pPr>
          </a:lstStyle>
          <a:p>
            <a:pPr lvl="0"/>
            <a:r>
              <a:rPr lang="en-US" dirty="0" smtClean="0"/>
              <a:t>  </a:t>
            </a:r>
          </a:p>
        </p:txBody>
      </p:sp>
      <p:sp>
        <p:nvSpPr>
          <p:cNvPr id="48" name="Text Placeholder 9"/>
          <p:cNvSpPr>
            <a:spLocks noGrp="1"/>
          </p:cNvSpPr>
          <p:nvPr>
            <p:ph type="body" sz="quarter" idx="17" hasCustomPrompt="1"/>
          </p:nvPr>
        </p:nvSpPr>
        <p:spPr>
          <a:xfrm>
            <a:off x="469900" y="4582947"/>
            <a:ext cx="2692871" cy="393700"/>
          </a:xfrm>
        </p:spPr>
        <p:txBody>
          <a:bodyPr lIns="0" bIns="0" anchor="b">
            <a:normAutofit/>
          </a:bodyPr>
          <a:lstStyle>
            <a:lvl1pPr marL="0" indent="0">
              <a:buNone/>
              <a:defRPr sz="1400" b="1" cap="all" baseline="0">
                <a:solidFill>
                  <a:schemeClr val="tx1"/>
                </a:solidFill>
              </a:defRPr>
            </a:lvl1pPr>
            <a:lvl2pPr marL="0" indent="0">
              <a:buNone/>
              <a:defRPr/>
            </a:lvl2pPr>
            <a:lvl3pPr marL="0" indent="0">
              <a:spcBef>
                <a:spcPts val="1800"/>
              </a:spcBef>
              <a:buNone/>
              <a:defRPr/>
            </a:lvl3pPr>
          </a:lstStyle>
          <a:p>
            <a:pPr lvl="0"/>
            <a:r>
              <a:rPr lang="en-US" dirty="0" smtClean="0"/>
              <a:t>presenter name</a:t>
            </a:r>
          </a:p>
        </p:txBody>
      </p:sp>
      <p:sp>
        <p:nvSpPr>
          <p:cNvPr id="49" name="Text Placeholder 45"/>
          <p:cNvSpPr>
            <a:spLocks noGrp="1"/>
          </p:cNvSpPr>
          <p:nvPr>
            <p:ph type="body" sz="quarter" idx="18" hasCustomPrompt="1"/>
          </p:nvPr>
        </p:nvSpPr>
        <p:spPr>
          <a:xfrm>
            <a:off x="469900" y="4960384"/>
            <a:ext cx="2692871" cy="914400"/>
          </a:xfrm>
        </p:spPr>
        <p:txBody>
          <a:bodyPr lIns="0">
            <a:normAutofit/>
          </a:bodyPr>
          <a:lstStyle>
            <a:lvl1pPr marL="0" indent="0">
              <a:lnSpc>
                <a:spcPct val="95000"/>
              </a:lnSpc>
              <a:spcBef>
                <a:spcPts val="0"/>
              </a:spcBef>
              <a:buNone/>
              <a:defRPr sz="1400">
                <a:solidFill>
                  <a:schemeClr val="tx1"/>
                </a:solidFill>
              </a:defRPr>
            </a:lvl1pPr>
            <a:lvl2pPr marL="0" indent="0">
              <a:spcBef>
                <a:spcPts val="1800"/>
              </a:spcBef>
              <a:buNone/>
              <a:defRPr/>
            </a:lvl2pPr>
          </a:lstStyle>
          <a:p>
            <a:r>
              <a:rPr lang="en-US" dirty="0" smtClean="0"/>
              <a:t>Add Presenter Title</a:t>
            </a:r>
            <a:br>
              <a:rPr lang="en-US" dirty="0" smtClean="0"/>
            </a:br>
            <a:r>
              <a:rPr lang="en-US" dirty="0" smtClean="0"/>
              <a:t>Optional Line 2</a:t>
            </a:r>
            <a:br>
              <a:rPr lang="en-US" dirty="0" smtClean="0"/>
            </a:br>
            <a:r>
              <a:rPr lang="en-US" dirty="0" smtClean="0"/>
              <a:t>Optional Line 3</a:t>
            </a:r>
            <a:endParaRPr lang="en-US" dirty="0"/>
          </a:p>
        </p:txBody>
      </p:sp>
      <p:sp>
        <p:nvSpPr>
          <p:cNvPr id="50" name="Text Placeholder 9"/>
          <p:cNvSpPr>
            <a:spLocks noGrp="1"/>
          </p:cNvSpPr>
          <p:nvPr>
            <p:ph type="body" sz="quarter" idx="21" hasCustomPrompt="1"/>
          </p:nvPr>
        </p:nvSpPr>
        <p:spPr>
          <a:xfrm>
            <a:off x="3417371" y="4582947"/>
            <a:ext cx="2692871" cy="393700"/>
          </a:xfrm>
        </p:spPr>
        <p:txBody>
          <a:bodyPr lIns="0" bIns="0" anchor="b">
            <a:normAutofit/>
          </a:bodyPr>
          <a:lstStyle>
            <a:lvl1pPr marL="0" indent="0">
              <a:buFont typeface="Arial" pitchFamily="34" charset="0"/>
              <a:buNone/>
              <a:defRPr sz="1400" b="1" cap="all" baseline="0">
                <a:solidFill>
                  <a:schemeClr val="tx1"/>
                </a:solidFill>
              </a:defRPr>
            </a:lvl1pPr>
            <a:lvl2pPr marL="0" indent="0">
              <a:buNone/>
              <a:defRPr/>
            </a:lvl2pPr>
            <a:lvl3pPr marL="0" indent="0">
              <a:spcBef>
                <a:spcPts val="1800"/>
              </a:spcBef>
              <a:buNone/>
              <a:defRPr/>
            </a:lvl3pPr>
          </a:lstStyle>
          <a:p>
            <a:pPr lvl="0"/>
            <a:r>
              <a:rPr lang="en-US" dirty="0" smtClean="0"/>
              <a:t>presenter name</a:t>
            </a:r>
          </a:p>
        </p:txBody>
      </p:sp>
      <p:sp>
        <p:nvSpPr>
          <p:cNvPr id="53" name="Text Placeholder 45"/>
          <p:cNvSpPr>
            <a:spLocks noGrp="1"/>
          </p:cNvSpPr>
          <p:nvPr>
            <p:ph type="body" sz="quarter" idx="22" hasCustomPrompt="1"/>
          </p:nvPr>
        </p:nvSpPr>
        <p:spPr>
          <a:xfrm>
            <a:off x="3417371" y="4960384"/>
            <a:ext cx="2692871" cy="914400"/>
          </a:xfrm>
        </p:spPr>
        <p:txBody>
          <a:bodyPr lIns="0">
            <a:normAutofit/>
          </a:bodyPr>
          <a:lstStyle>
            <a:lvl1pPr marL="0" indent="0">
              <a:lnSpc>
                <a:spcPct val="95000"/>
              </a:lnSpc>
              <a:spcBef>
                <a:spcPts val="0"/>
              </a:spcBef>
              <a:buFont typeface="Arial" pitchFamily="34" charset="0"/>
              <a:buNone/>
              <a:defRPr sz="1400">
                <a:solidFill>
                  <a:schemeClr val="tx1"/>
                </a:solidFill>
              </a:defRPr>
            </a:lvl1pPr>
            <a:lvl2pPr marL="0" indent="0">
              <a:spcBef>
                <a:spcPts val="1800"/>
              </a:spcBef>
              <a:buNone/>
              <a:defRPr/>
            </a:lvl2pPr>
          </a:lstStyle>
          <a:p>
            <a:pPr lvl="0"/>
            <a:r>
              <a:rPr lang="en-US" dirty="0" smtClean="0"/>
              <a:t>Remove second presenter </a:t>
            </a:r>
            <a:br>
              <a:rPr lang="en-US" dirty="0" smtClean="0"/>
            </a:br>
            <a:r>
              <a:rPr lang="en-US" dirty="0" smtClean="0"/>
              <a:t>info if not needed</a:t>
            </a:r>
            <a:endParaRPr lang="en-US" dirty="0"/>
          </a:p>
        </p:txBody>
      </p:sp>
      <p:sp>
        <p:nvSpPr>
          <p:cNvPr id="54" name="Text Placeholder 9"/>
          <p:cNvSpPr>
            <a:spLocks noGrp="1"/>
          </p:cNvSpPr>
          <p:nvPr>
            <p:ph type="body" sz="quarter" idx="25" hasCustomPrompt="1"/>
          </p:nvPr>
        </p:nvSpPr>
        <p:spPr>
          <a:xfrm>
            <a:off x="6360196" y="4582947"/>
            <a:ext cx="2692871" cy="393700"/>
          </a:xfrm>
        </p:spPr>
        <p:txBody>
          <a:bodyPr lIns="0" bIns="0" anchor="b">
            <a:normAutofit/>
          </a:bodyPr>
          <a:lstStyle>
            <a:lvl1pPr marL="0" indent="0">
              <a:buFont typeface="Arial" pitchFamily="34" charset="0"/>
              <a:buNone/>
              <a:defRPr sz="1400" b="1" cap="all" baseline="0">
                <a:solidFill>
                  <a:schemeClr val="tx1"/>
                </a:solidFill>
              </a:defRPr>
            </a:lvl1pPr>
            <a:lvl2pPr marL="0" indent="0">
              <a:buNone/>
              <a:defRPr/>
            </a:lvl2pPr>
            <a:lvl3pPr marL="0" indent="0">
              <a:spcBef>
                <a:spcPts val="1800"/>
              </a:spcBef>
              <a:buNone/>
              <a:defRPr/>
            </a:lvl3pPr>
          </a:lstStyle>
          <a:p>
            <a:pPr lvl="0"/>
            <a:r>
              <a:rPr lang="en-US" dirty="0" smtClean="0"/>
              <a:t>presenter name</a:t>
            </a:r>
          </a:p>
        </p:txBody>
      </p:sp>
      <p:sp>
        <p:nvSpPr>
          <p:cNvPr id="55" name="Text Placeholder 45"/>
          <p:cNvSpPr>
            <a:spLocks noGrp="1"/>
          </p:cNvSpPr>
          <p:nvPr>
            <p:ph type="body" sz="quarter" idx="26" hasCustomPrompt="1"/>
          </p:nvPr>
        </p:nvSpPr>
        <p:spPr>
          <a:xfrm>
            <a:off x="6360196" y="4960384"/>
            <a:ext cx="2692871" cy="914400"/>
          </a:xfrm>
        </p:spPr>
        <p:txBody>
          <a:bodyPr lIns="0">
            <a:normAutofit/>
          </a:bodyPr>
          <a:lstStyle>
            <a:lvl1pPr marL="0" indent="0">
              <a:lnSpc>
                <a:spcPct val="95000"/>
              </a:lnSpc>
              <a:spcBef>
                <a:spcPts val="0"/>
              </a:spcBef>
              <a:buFont typeface="Arial" pitchFamily="34" charset="0"/>
              <a:buNone/>
              <a:defRPr sz="1400">
                <a:solidFill>
                  <a:schemeClr val="tx1"/>
                </a:solidFill>
              </a:defRPr>
            </a:lvl1pPr>
            <a:lvl2pPr marL="0" indent="0">
              <a:spcBef>
                <a:spcPts val="1800"/>
              </a:spcBef>
              <a:buNone/>
              <a:defRPr/>
            </a:lvl2pPr>
          </a:lstStyle>
          <a:p>
            <a:pPr lvl="0"/>
            <a:r>
              <a:rPr lang="en-US" dirty="0" smtClean="0"/>
              <a:t>Remove third presenter </a:t>
            </a:r>
            <a:br>
              <a:rPr lang="en-US" dirty="0" smtClean="0"/>
            </a:br>
            <a:r>
              <a:rPr lang="en-US" dirty="0" smtClean="0"/>
              <a:t>info if not needed</a:t>
            </a:r>
            <a:endParaRPr lang="en-US" dirty="0"/>
          </a:p>
        </p:txBody>
      </p:sp>
      <p:sp>
        <p:nvSpPr>
          <p:cNvPr id="47" name="Text Placeholder 45"/>
          <p:cNvSpPr>
            <a:spLocks noGrp="1"/>
          </p:cNvSpPr>
          <p:nvPr>
            <p:ph type="body" sz="quarter" idx="19" hasCustomPrompt="1"/>
          </p:nvPr>
        </p:nvSpPr>
        <p:spPr>
          <a:xfrm>
            <a:off x="469900" y="6094281"/>
            <a:ext cx="5894492" cy="515411"/>
          </a:xfrm>
        </p:spPr>
        <p:txBody>
          <a:bodyPr lIns="0" anchor="b"/>
          <a:lstStyle>
            <a:lvl1pPr marL="0" indent="0">
              <a:spcBef>
                <a:spcPts val="0"/>
              </a:spcBef>
              <a:buNone/>
              <a:defRPr sz="1400" baseline="0">
                <a:solidFill>
                  <a:schemeClr val="tx1"/>
                </a:solidFill>
              </a:defRPr>
            </a:lvl1pPr>
            <a:lvl2pPr marL="0" indent="0">
              <a:spcBef>
                <a:spcPts val="1800"/>
              </a:spcBef>
              <a:buNone/>
              <a:defRPr/>
            </a:lvl2pPr>
          </a:lstStyle>
          <a:p>
            <a:pPr lvl="0"/>
            <a:r>
              <a:rPr lang="en-US" dirty="0" smtClean="0"/>
              <a:t>Presentation Date</a:t>
            </a:r>
            <a:br>
              <a:rPr lang="en-US" dirty="0" smtClean="0"/>
            </a:br>
            <a:r>
              <a:rPr lang="en-US" dirty="0" smtClean="0"/>
              <a:t>City, State (presentation location)</a:t>
            </a:r>
          </a:p>
        </p:txBody>
      </p:sp>
      <p:sp>
        <p:nvSpPr>
          <p:cNvPr id="15" name="Text Placeholder 9"/>
          <p:cNvSpPr>
            <a:spLocks noGrp="1"/>
          </p:cNvSpPr>
          <p:nvPr>
            <p:ph type="body" sz="quarter" idx="27" hasCustomPrompt="1"/>
          </p:nvPr>
        </p:nvSpPr>
        <p:spPr>
          <a:xfrm>
            <a:off x="431799" y="730250"/>
            <a:ext cx="6188075" cy="393700"/>
          </a:xfrm>
        </p:spPr>
        <p:txBody>
          <a:bodyPr lIns="0" bIns="0" anchor="b">
            <a:normAutofit/>
          </a:bodyPr>
          <a:lstStyle>
            <a:lvl1pPr marL="0" indent="0">
              <a:buNone/>
              <a:defRPr sz="1800" b="1" cap="all" baseline="0">
                <a:solidFill>
                  <a:schemeClr val="tx1"/>
                </a:solidFill>
              </a:defRPr>
            </a:lvl1pPr>
            <a:lvl2pPr marL="0" indent="0">
              <a:buNone/>
              <a:defRPr/>
            </a:lvl2pPr>
            <a:lvl3pPr marL="0" indent="0">
              <a:spcBef>
                <a:spcPts val="1800"/>
              </a:spcBef>
              <a:buNone/>
              <a:defRPr/>
            </a:lvl3pPr>
          </a:lstStyle>
          <a:p>
            <a:pPr lvl="0"/>
            <a:r>
              <a:rPr lang="en-US" dirty="0" smtClean="0"/>
              <a:t>Optional one line subhead, </a:t>
            </a:r>
            <a:r>
              <a:rPr lang="en-US" dirty="0" err="1" smtClean="0"/>
              <a:t>url</a:t>
            </a:r>
            <a:r>
              <a:rPr lang="en-US" dirty="0" smtClean="0"/>
              <a:t> or date</a:t>
            </a:r>
          </a:p>
        </p:txBody>
      </p:sp>
      <p:sp>
        <p:nvSpPr>
          <p:cNvPr id="17" name="TextBox 16"/>
          <p:cNvSpPr txBox="1"/>
          <p:nvPr userDrawn="1"/>
        </p:nvSpPr>
        <p:spPr>
          <a:xfrm>
            <a:off x="-1066539" y="-1241416"/>
            <a:ext cx="3876414" cy="1015663"/>
          </a:xfrm>
          <a:prstGeom prst="rect">
            <a:avLst/>
          </a:prstGeom>
          <a:solidFill>
            <a:schemeClr val="bg1">
              <a:lumMod val="50000"/>
            </a:schemeClr>
          </a:solidFill>
        </p:spPr>
        <p:txBody>
          <a:bodyPr wrap="square" rtlCol="0">
            <a:spAutoFit/>
          </a:bodyPr>
          <a:lstStyle/>
          <a:p>
            <a:r>
              <a:rPr lang="en-US" sz="1400" b="1" dirty="0" smtClean="0">
                <a:solidFill>
                  <a:schemeClr val="bg1"/>
                </a:solidFill>
              </a:rPr>
              <a:t>Suggested</a:t>
            </a:r>
            <a:r>
              <a:rPr lang="en-US" sz="1400" b="1" baseline="0" dirty="0" smtClean="0">
                <a:solidFill>
                  <a:schemeClr val="bg1"/>
                </a:solidFill>
              </a:rPr>
              <a:t> line of text (optional): </a:t>
            </a:r>
          </a:p>
          <a:p>
            <a:endParaRPr lang="en-US" sz="1400" b="1" baseline="0" dirty="0" smtClean="0">
              <a:solidFill>
                <a:schemeClr val="bg1"/>
              </a:solidFill>
            </a:endParaRPr>
          </a:p>
          <a:p>
            <a:r>
              <a:rPr lang="en-US" sz="1400" b="1" baseline="0" dirty="0" smtClean="0">
                <a:solidFill>
                  <a:schemeClr val="bg1"/>
                </a:solidFill>
              </a:rPr>
              <a:t>WE START WITH YES.</a:t>
            </a:r>
            <a:endParaRPr lang="en-US" sz="1400" dirty="0" smtClean="0">
              <a:solidFill>
                <a:schemeClr val="bg1"/>
              </a:solidFill>
            </a:endParaRPr>
          </a:p>
          <a:p>
            <a:endParaRPr lang="en-US" dirty="0">
              <a:solidFill>
                <a:schemeClr val="bg1"/>
              </a:solidFill>
            </a:endParaRPr>
          </a:p>
        </p:txBody>
      </p:sp>
    </p:spTree>
    <p:extLst>
      <p:ext uri="{BB962C8B-B14F-4D97-AF65-F5344CB8AC3E}">
        <p14:creationId xmlns:p14="http://schemas.microsoft.com/office/powerpoint/2010/main" val="21822645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Cover Option B">
    <p:bg>
      <p:bgPr>
        <a:solidFill>
          <a:schemeClr val="bg1"/>
        </a:solidFill>
        <a:effectLst/>
      </p:bgPr>
    </p:bg>
    <p:spTree>
      <p:nvGrpSpPr>
        <p:cNvPr id="1" name=""/>
        <p:cNvGrpSpPr/>
        <p:nvPr/>
      </p:nvGrpSpPr>
      <p:grpSpPr>
        <a:xfrm>
          <a:off x="0" y="0"/>
          <a:ext cx="0" cy="0"/>
          <a:chOff x="0" y="0"/>
          <a:chExt cx="0" cy="0"/>
        </a:xfrm>
      </p:grpSpPr>
      <p:pic>
        <p:nvPicPr>
          <p:cNvPr id="17" name="Picture 2" descr="C:\Users\amiesen\Desktop\anlrgbpptlogo.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400979" y="6156882"/>
            <a:ext cx="1546678" cy="557186"/>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82" descr="aerial view of Argonne with APS in front 5730-00068.jpg"/>
          <p:cNvPicPr>
            <a:picLocks noChangeAspect="1"/>
          </p:cNvPicPr>
          <p:nvPr userDrawn="1"/>
        </p:nvPicPr>
        <p:blipFill rotWithShape="1">
          <a:blip r:embed="rId3" cstate="email">
            <a:extLst>
              <a:ext uri="{28A0092B-C50C-407E-A947-70E740481C1C}">
                <a14:useLocalDpi xmlns:a14="http://schemas.microsoft.com/office/drawing/2010/main" val="0"/>
              </a:ext>
            </a:extLst>
          </a:blip>
          <a:srcRect t="10682" b="7135"/>
          <a:stretch/>
        </p:blipFill>
        <p:spPr>
          <a:xfrm>
            <a:off x="0" y="-27020"/>
            <a:ext cx="9144000" cy="6011938"/>
          </a:xfrm>
          <a:prstGeom prst="rect">
            <a:avLst/>
          </a:prstGeom>
        </p:spPr>
      </p:pic>
      <p:sp>
        <p:nvSpPr>
          <p:cNvPr id="84" name="Text Placeholder 1"/>
          <p:cNvSpPr>
            <a:spLocks noGrp="1"/>
          </p:cNvSpPr>
          <p:nvPr>
            <p:ph type="body" sz="quarter" idx="10" hasCustomPrompt="1"/>
          </p:nvPr>
        </p:nvSpPr>
        <p:spPr>
          <a:xfrm>
            <a:off x="0" y="-27020"/>
            <a:ext cx="9144000" cy="6011938"/>
          </a:xfrm>
          <a:solidFill>
            <a:schemeClr val="accent2">
              <a:alpha val="85000"/>
            </a:schemeClr>
          </a:solidFill>
        </p:spPr>
        <p:txBody>
          <a:bodyPr bIns="0" anchor="b"/>
          <a:lstStyle>
            <a:lvl1pPr marL="0" indent="0">
              <a:buNone/>
              <a:defRPr sz="100"/>
            </a:lvl1pPr>
          </a:lstStyle>
          <a:p>
            <a:r>
              <a:rPr lang="en-US" dirty="0" smtClean="0"/>
              <a:t> </a:t>
            </a:r>
            <a:endParaRPr lang="en-US" dirty="0"/>
          </a:p>
        </p:txBody>
      </p:sp>
      <p:sp>
        <p:nvSpPr>
          <p:cNvPr id="8" name="Picture Placeholder 4"/>
          <p:cNvSpPr>
            <a:spLocks noGrp="1" noChangeAspect="1"/>
          </p:cNvSpPr>
          <p:nvPr>
            <p:ph type="pic" sz="quarter" idx="16" hasCustomPrompt="1"/>
          </p:nvPr>
        </p:nvSpPr>
        <p:spPr>
          <a:xfrm>
            <a:off x="4863725" y="1689100"/>
            <a:ext cx="4280275" cy="2706624"/>
          </a:xfrm>
          <a:solidFill>
            <a:schemeClr val="bg1">
              <a:lumMod val="75000"/>
            </a:schemeClr>
          </a:solidFill>
        </p:spPr>
        <p:txBody>
          <a:bodyPr tIns="365760"/>
          <a:lstStyle>
            <a:lvl1pPr marL="0" indent="0" algn="ctr">
              <a:buNone/>
              <a:defRPr baseline="0"/>
            </a:lvl1pPr>
          </a:lstStyle>
          <a:p>
            <a:r>
              <a:rPr lang="en-US" dirty="0" smtClean="0"/>
              <a:t>Click icon to insert an image</a:t>
            </a:r>
            <a:endParaRPr lang="en-US" dirty="0"/>
          </a:p>
        </p:txBody>
      </p:sp>
      <p:sp>
        <p:nvSpPr>
          <p:cNvPr id="2" name="Title 1"/>
          <p:cNvSpPr>
            <a:spLocks noGrp="1"/>
          </p:cNvSpPr>
          <p:nvPr>
            <p:ph type="title" hasCustomPrompt="1"/>
          </p:nvPr>
        </p:nvSpPr>
        <p:spPr>
          <a:xfrm>
            <a:off x="1" y="1689100"/>
            <a:ext cx="4863724" cy="2706624"/>
          </a:xfrm>
          <a:solidFill>
            <a:schemeClr val="accent2"/>
          </a:solidFill>
        </p:spPr>
        <p:txBody>
          <a:bodyPr lIns="457200" rIns="91440" anchor="ctr">
            <a:normAutofit/>
          </a:bodyPr>
          <a:lstStyle>
            <a:lvl1pPr>
              <a:defRPr sz="2800" baseline="0">
                <a:solidFill>
                  <a:schemeClr val="bg1"/>
                </a:solidFill>
              </a:defRPr>
            </a:lvl1pPr>
          </a:lstStyle>
          <a:p>
            <a:r>
              <a:rPr lang="en-US" dirty="0" smtClean="0"/>
              <a:t>presentation title -Cover option B </a:t>
            </a:r>
            <a:br>
              <a:rPr lang="en-US" dirty="0" smtClean="0"/>
            </a:br>
            <a:r>
              <a:rPr lang="en-US" dirty="0" smtClean="0"/>
              <a:t>can be up to four </a:t>
            </a:r>
            <a:br>
              <a:rPr lang="en-US" dirty="0" smtClean="0"/>
            </a:br>
            <a:r>
              <a:rPr lang="en-US" dirty="0" smtClean="0"/>
              <a:t>or five lines of text</a:t>
            </a:r>
            <a:endParaRPr lang="en-US" dirty="0"/>
          </a:p>
        </p:txBody>
      </p:sp>
      <p:sp>
        <p:nvSpPr>
          <p:cNvPr id="4" name="Text Placeholder 3"/>
          <p:cNvSpPr>
            <a:spLocks noGrp="1"/>
          </p:cNvSpPr>
          <p:nvPr>
            <p:ph type="body" sz="quarter" idx="24" hasCustomPrompt="1"/>
          </p:nvPr>
        </p:nvSpPr>
        <p:spPr>
          <a:xfrm>
            <a:off x="1" y="204952"/>
            <a:ext cx="5851526" cy="1292225"/>
          </a:xfrm>
        </p:spPr>
        <p:txBody>
          <a:bodyPr lIns="457200" rIns="274320" anchor="ctr"/>
          <a:lstStyle>
            <a:lvl1pPr marL="0" indent="0">
              <a:buNone/>
              <a:defRPr cap="all" baseline="0">
                <a:solidFill>
                  <a:schemeClr val="bg1"/>
                </a:solidFill>
              </a:defRPr>
            </a:lvl1pPr>
          </a:lstStyle>
          <a:p>
            <a:pPr lvl="0"/>
            <a:r>
              <a:rPr lang="en-US" dirty="0" smtClean="0"/>
              <a:t>Insert presentation date</a:t>
            </a:r>
          </a:p>
        </p:txBody>
      </p:sp>
      <p:sp>
        <p:nvSpPr>
          <p:cNvPr id="85" name="Text Placeholder 9"/>
          <p:cNvSpPr>
            <a:spLocks noGrp="1"/>
          </p:cNvSpPr>
          <p:nvPr>
            <p:ph type="body" sz="quarter" idx="17" hasCustomPrompt="1"/>
          </p:nvPr>
        </p:nvSpPr>
        <p:spPr>
          <a:xfrm>
            <a:off x="469900" y="4582947"/>
            <a:ext cx="2692871" cy="393700"/>
          </a:xfrm>
        </p:spPr>
        <p:txBody>
          <a:bodyPr lIns="0" bIns="0" anchor="b">
            <a:normAutofit/>
          </a:bodyPr>
          <a:lstStyle>
            <a:lvl1pPr marL="0" indent="0">
              <a:buNone/>
              <a:defRPr sz="1400" b="1" cap="all" baseline="0">
                <a:solidFill>
                  <a:schemeClr val="bg1"/>
                </a:solidFill>
              </a:defRPr>
            </a:lvl1pPr>
            <a:lvl2pPr marL="0" indent="0">
              <a:buNone/>
              <a:defRPr/>
            </a:lvl2pPr>
            <a:lvl3pPr marL="0" indent="0">
              <a:spcBef>
                <a:spcPts val="1800"/>
              </a:spcBef>
              <a:buNone/>
              <a:defRPr/>
            </a:lvl3pPr>
          </a:lstStyle>
          <a:p>
            <a:pPr lvl="0"/>
            <a:r>
              <a:rPr lang="en-US" dirty="0" smtClean="0"/>
              <a:t>presenter name</a:t>
            </a:r>
          </a:p>
        </p:txBody>
      </p:sp>
      <p:sp>
        <p:nvSpPr>
          <p:cNvPr id="86" name="Text Placeholder 45"/>
          <p:cNvSpPr>
            <a:spLocks noGrp="1"/>
          </p:cNvSpPr>
          <p:nvPr>
            <p:ph type="body" sz="quarter" idx="18" hasCustomPrompt="1"/>
          </p:nvPr>
        </p:nvSpPr>
        <p:spPr>
          <a:xfrm>
            <a:off x="469900" y="4960384"/>
            <a:ext cx="2692871" cy="914400"/>
          </a:xfrm>
        </p:spPr>
        <p:txBody>
          <a:bodyPr lIns="0">
            <a:normAutofit/>
          </a:bodyPr>
          <a:lstStyle>
            <a:lvl1pPr marL="0" indent="0">
              <a:lnSpc>
                <a:spcPct val="95000"/>
              </a:lnSpc>
              <a:spcBef>
                <a:spcPts val="0"/>
              </a:spcBef>
              <a:buNone/>
              <a:defRPr sz="1400">
                <a:solidFill>
                  <a:schemeClr val="bg1"/>
                </a:solidFill>
              </a:defRPr>
            </a:lvl1pPr>
            <a:lvl2pPr marL="0" indent="0">
              <a:spcBef>
                <a:spcPts val="1800"/>
              </a:spcBef>
              <a:buNone/>
              <a:defRPr/>
            </a:lvl2pPr>
          </a:lstStyle>
          <a:p>
            <a:r>
              <a:rPr lang="en-US" dirty="0" smtClean="0"/>
              <a:t>Add Presenter Title</a:t>
            </a:r>
            <a:br>
              <a:rPr lang="en-US" dirty="0" smtClean="0"/>
            </a:br>
            <a:r>
              <a:rPr lang="en-US" dirty="0" smtClean="0"/>
              <a:t>Optional Line 2</a:t>
            </a:r>
            <a:br>
              <a:rPr lang="en-US" dirty="0" smtClean="0"/>
            </a:br>
            <a:r>
              <a:rPr lang="en-US" dirty="0" smtClean="0"/>
              <a:t>Optional Line 3</a:t>
            </a:r>
            <a:endParaRPr lang="en-US" dirty="0"/>
          </a:p>
        </p:txBody>
      </p:sp>
      <p:sp>
        <p:nvSpPr>
          <p:cNvPr id="87" name="Text Placeholder 9"/>
          <p:cNvSpPr>
            <a:spLocks noGrp="1"/>
          </p:cNvSpPr>
          <p:nvPr>
            <p:ph type="body" sz="quarter" idx="21" hasCustomPrompt="1"/>
          </p:nvPr>
        </p:nvSpPr>
        <p:spPr>
          <a:xfrm>
            <a:off x="3417371" y="4582947"/>
            <a:ext cx="2692871" cy="393700"/>
          </a:xfrm>
        </p:spPr>
        <p:txBody>
          <a:bodyPr lIns="0" bIns="0" anchor="b">
            <a:normAutofit/>
          </a:bodyPr>
          <a:lstStyle>
            <a:lvl1pPr marL="0" indent="0">
              <a:buFont typeface="Arial" pitchFamily="34" charset="0"/>
              <a:buNone/>
              <a:defRPr sz="1400" b="1" cap="all" baseline="0">
                <a:solidFill>
                  <a:schemeClr val="bg1"/>
                </a:solidFill>
              </a:defRPr>
            </a:lvl1pPr>
            <a:lvl2pPr marL="0" indent="0">
              <a:buNone/>
              <a:defRPr/>
            </a:lvl2pPr>
            <a:lvl3pPr marL="0" indent="0">
              <a:spcBef>
                <a:spcPts val="1800"/>
              </a:spcBef>
              <a:buNone/>
              <a:defRPr/>
            </a:lvl3pPr>
          </a:lstStyle>
          <a:p>
            <a:pPr lvl="0"/>
            <a:r>
              <a:rPr lang="en-US" dirty="0" smtClean="0"/>
              <a:t>presenter name</a:t>
            </a:r>
          </a:p>
        </p:txBody>
      </p:sp>
      <p:sp>
        <p:nvSpPr>
          <p:cNvPr id="88" name="Text Placeholder 45"/>
          <p:cNvSpPr>
            <a:spLocks noGrp="1"/>
          </p:cNvSpPr>
          <p:nvPr>
            <p:ph type="body" sz="quarter" idx="22" hasCustomPrompt="1"/>
          </p:nvPr>
        </p:nvSpPr>
        <p:spPr>
          <a:xfrm>
            <a:off x="3417371" y="4960384"/>
            <a:ext cx="2692871" cy="914400"/>
          </a:xfrm>
        </p:spPr>
        <p:txBody>
          <a:bodyPr lIns="0">
            <a:normAutofit/>
          </a:bodyPr>
          <a:lstStyle>
            <a:lvl1pPr marL="0" indent="0">
              <a:lnSpc>
                <a:spcPct val="95000"/>
              </a:lnSpc>
              <a:spcBef>
                <a:spcPts val="0"/>
              </a:spcBef>
              <a:buFont typeface="Arial" pitchFamily="34" charset="0"/>
              <a:buNone/>
              <a:defRPr sz="1400">
                <a:solidFill>
                  <a:schemeClr val="bg1"/>
                </a:solidFill>
              </a:defRPr>
            </a:lvl1pPr>
            <a:lvl2pPr marL="0" indent="0">
              <a:spcBef>
                <a:spcPts val="1800"/>
              </a:spcBef>
              <a:buNone/>
              <a:defRPr/>
            </a:lvl2pPr>
          </a:lstStyle>
          <a:p>
            <a:pPr lvl="0"/>
            <a:r>
              <a:rPr lang="en-US" dirty="0" smtClean="0"/>
              <a:t>Remove second presenter info </a:t>
            </a:r>
            <a:br>
              <a:rPr lang="en-US" dirty="0" smtClean="0"/>
            </a:br>
            <a:r>
              <a:rPr lang="en-US" dirty="0" smtClean="0"/>
              <a:t>if not needed</a:t>
            </a:r>
          </a:p>
        </p:txBody>
      </p:sp>
      <p:sp>
        <p:nvSpPr>
          <p:cNvPr id="89" name="Text Placeholder 9"/>
          <p:cNvSpPr>
            <a:spLocks noGrp="1"/>
          </p:cNvSpPr>
          <p:nvPr>
            <p:ph type="body" sz="quarter" idx="25" hasCustomPrompt="1"/>
          </p:nvPr>
        </p:nvSpPr>
        <p:spPr>
          <a:xfrm>
            <a:off x="6360196" y="4582947"/>
            <a:ext cx="2692871" cy="393700"/>
          </a:xfrm>
        </p:spPr>
        <p:txBody>
          <a:bodyPr lIns="0" bIns="0" anchor="b">
            <a:normAutofit/>
          </a:bodyPr>
          <a:lstStyle>
            <a:lvl1pPr marL="0" indent="0">
              <a:buFont typeface="Arial" pitchFamily="34" charset="0"/>
              <a:buNone/>
              <a:defRPr sz="1400" b="1" cap="all" baseline="0">
                <a:solidFill>
                  <a:schemeClr val="bg1"/>
                </a:solidFill>
              </a:defRPr>
            </a:lvl1pPr>
            <a:lvl2pPr marL="0" indent="0">
              <a:buNone/>
              <a:defRPr/>
            </a:lvl2pPr>
            <a:lvl3pPr marL="0" indent="0">
              <a:spcBef>
                <a:spcPts val="1800"/>
              </a:spcBef>
              <a:buNone/>
              <a:defRPr/>
            </a:lvl3pPr>
          </a:lstStyle>
          <a:p>
            <a:pPr lvl="0"/>
            <a:r>
              <a:rPr lang="en-US" dirty="0" smtClean="0"/>
              <a:t>presenter name</a:t>
            </a:r>
          </a:p>
        </p:txBody>
      </p:sp>
      <p:sp>
        <p:nvSpPr>
          <p:cNvPr id="90" name="Text Placeholder 45"/>
          <p:cNvSpPr>
            <a:spLocks noGrp="1"/>
          </p:cNvSpPr>
          <p:nvPr>
            <p:ph type="body" sz="quarter" idx="26" hasCustomPrompt="1"/>
          </p:nvPr>
        </p:nvSpPr>
        <p:spPr>
          <a:xfrm>
            <a:off x="6360196" y="4960384"/>
            <a:ext cx="2692871" cy="914400"/>
          </a:xfrm>
        </p:spPr>
        <p:txBody>
          <a:bodyPr lIns="0">
            <a:normAutofit/>
          </a:bodyPr>
          <a:lstStyle>
            <a:lvl1pPr marL="0" indent="0">
              <a:lnSpc>
                <a:spcPct val="95000"/>
              </a:lnSpc>
              <a:spcBef>
                <a:spcPts val="0"/>
              </a:spcBef>
              <a:buFont typeface="Arial" pitchFamily="34" charset="0"/>
              <a:buNone/>
              <a:defRPr sz="1400">
                <a:solidFill>
                  <a:schemeClr val="bg1"/>
                </a:solidFill>
              </a:defRPr>
            </a:lvl1pPr>
            <a:lvl2pPr marL="0" indent="0">
              <a:spcBef>
                <a:spcPts val="1800"/>
              </a:spcBef>
              <a:buNone/>
              <a:defRPr/>
            </a:lvl2pPr>
          </a:lstStyle>
          <a:p>
            <a:pPr lvl="0"/>
            <a:r>
              <a:rPr lang="en-US" dirty="0" smtClean="0"/>
              <a:t>Remove third presenter info </a:t>
            </a:r>
            <a:br>
              <a:rPr lang="en-US" dirty="0" smtClean="0"/>
            </a:br>
            <a:r>
              <a:rPr lang="en-US" dirty="0" smtClean="0"/>
              <a:t>if not needed</a:t>
            </a:r>
          </a:p>
        </p:txBody>
      </p:sp>
      <p:sp>
        <p:nvSpPr>
          <p:cNvPr id="47" name="Text Placeholder 4"/>
          <p:cNvSpPr>
            <a:spLocks noGrp="1"/>
          </p:cNvSpPr>
          <p:nvPr>
            <p:ph type="body" sz="quarter" idx="12" hasCustomPrompt="1"/>
          </p:nvPr>
        </p:nvSpPr>
        <p:spPr>
          <a:xfrm>
            <a:off x="-1" y="1689100"/>
            <a:ext cx="239714" cy="2706624"/>
          </a:xfrm>
          <a:solidFill>
            <a:schemeClr val="accent1"/>
          </a:solidFill>
        </p:spPr>
        <p:txBody>
          <a:bodyPr bIns="0" anchor="b"/>
          <a:lstStyle>
            <a:lvl1pPr marL="0" indent="0">
              <a:buNone/>
              <a:defRPr sz="100"/>
            </a:lvl1pPr>
          </a:lstStyle>
          <a:p>
            <a:pPr lvl="0"/>
            <a:r>
              <a:rPr lang="en-US" dirty="0" smtClean="0"/>
              <a:t>  </a:t>
            </a:r>
          </a:p>
        </p:txBody>
      </p:sp>
      <p:sp>
        <p:nvSpPr>
          <p:cNvPr id="155" name="TextBox 154"/>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1" dirty="0" smtClean="0">
                <a:solidFill>
                  <a:schemeClr val="bg1"/>
                </a:solidFill>
              </a:rPr>
              <a:t>Instructions on replacing a current image:</a:t>
            </a:r>
            <a:endParaRPr lang="en-US" sz="1400" b="1" dirty="0">
              <a:solidFill>
                <a:schemeClr val="bg1"/>
              </a:solidFill>
            </a:endParaRPr>
          </a:p>
          <a:p>
            <a:pPr marL="228600" indent="-228600">
              <a:buFont typeface="+mj-lt"/>
              <a:buAutoNum type="arabicPeriod"/>
            </a:pPr>
            <a:r>
              <a:rPr lang="en-US" sz="1400" dirty="0">
                <a:solidFill>
                  <a:schemeClr val="bg1"/>
                </a:solidFill>
              </a:rPr>
              <a:t>Select 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dirty="0">
              <a:solidFill>
                <a:schemeClr val="bg1"/>
              </a:solidFill>
            </a:endParaRPr>
          </a:p>
        </p:txBody>
      </p:sp>
    </p:spTree>
    <p:extLst>
      <p:ext uri="{BB962C8B-B14F-4D97-AF65-F5344CB8AC3E}">
        <p14:creationId xmlns:p14="http://schemas.microsoft.com/office/powerpoint/2010/main" val="27383167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a:lvl1pPr>
          </a:lstStyle>
          <a:p>
            <a:r>
              <a:rPr lang="en-US" dirty="0" smtClean="0"/>
              <a:t>BASIC CONTENT SLIDE</a:t>
            </a:r>
            <a:br>
              <a:rPr lang="en-US" dirty="0" smtClean="0"/>
            </a:br>
            <a:r>
              <a:rPr lang="en-US" dirty="0" smtClean="0"/>
              <a:t>one or two lines for headline</a:t>
            </a:r>
            <a:endParaRPr lang="en-US" dirty="0"/>
          </a:p>
        </p:txBody>
      </p:sp>
      <p:sp>
        <p:nvSpPr>
          <p:cNvPr id="3" name="Content Placeholder 2"/>
          <p:cNvSpPr>
            <a:spLocks noGrp="1"/>
          </p:cNvSpPr>
          <p:nvPr>
            <p:ph idx="1" hasCustomPrompt="1"/>
          </p:nvPr>
        </p:nvSpPr>
        <p:spPr>
          <a:xfrm>
            <a:off x="457200" y="1699995"/>
            <a:ext cx="8372901" cy="4422776"/>
          </a:xfrm>
        </p:spPr>
        <p:txBody>
          <a:bodyPr/>
          <a:lstStyle>
            <a:lvl1pPr>
              <a:defRPr baseline="0"/>
            </a:lvl1pPr>
          </a:lstStyle>
          <a:p>
            <a:pPr lvl="0"/>
            <a:r>
              <a:rPr lang="en-US" dirty="0" smtClean="0"/>
              <a:t>Click to add 1st-level bullet. Click an icon below to add table, graph or other imagery.</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ext Placeholder 5"/>
          <p:cNvSpPr>
            <a:spLocks noGrp="1"/>
          </p:cNvSpPr>
          <p:nvPr>
            <p:ph type="body" sz="quarter" idx="12" hasCustomPrompt="1"/>
          </p:nvPr>
        </p:nvSpPr>
        <p:spPr>
          <a:xfrm>
            <a:off x="457200" y="1168748"/>
            <a:ext cx="8372901" cy="499715"/>
          </a:xfrm>
        </p:spPr>
        <p:txBody>
          <a:bodyPr bIns="0">
            <a:noAutofit/>
          </a:bodyPr>
          <a:lstStyle>
            <a:lvl1pPr marL="0" indent="0">
              <a:lnSpc>
                <a:spcPct val="90000"/>
              </a:lnSpc>
              <a:spcBef>
                <a:spcPts val="0"/>
              </a:spcBef>
              <a:buNone/>
              <a:defRPr sz="2000" b="1" baseline="0">
                <a:solidFill>
                  <a:schemeClr val="accent2"/>
                </a:solidFill>
              </a:defRPr>
            </a:lvl1pPr>
          </a:lstStyle>
          <a:p>
            <a:r>
              <a:rPr lang="en-US" dirty="0" smtClean="0"/>
              <a:t>Slide subtitle optional -  delete as needed</a:t>
            </a:r>
            <a:endParaRPr lang="en-US" dirty="0"/>
          </a:p>
        </p:txBody>
      </p:sp>
      <p:sp>
        <p:nvSpPr>
          <p:cNvPr id="8" name="Slide Number Placeholder 7"/>
          <p:cNvSpPr>
            <a:spLocks noGrp="1"/>
          </p:cNvSpPr>
          <p:nvPr>
            <p:ph type="sldNum" sz="quarter" idx="13"/>
          </p:nvPr>
        </p:nvSpPr>
        <p:spPr/>
        <p:txBody>
          <a:bodyPr/>
          <a:lstStyle/>
          <a:p>
            <a:fld id="{AEFAAC5A-9C4F-4278-920D-DF2BAB595749}" type="slidenum">
              <a:rPr lang="en-US" smtClean="0"/>
              <a:pPr/>
              <a:t>‹#›</a:t>
            </a:fld>
            <a:endParaRPr lang="en-US" dirty="0"/>
          </a:p>
        </p:txBody>
      </p:sp>
    </p:spTree>
    <p:extLst>
      <p:ext uri="{BB962C8B-B14F-4D97-AF65-F5344CB8AC3E}">
        <p14:creationId xmlns:p14="http://schemas.microsoft.com/office/powerpoint/2010/main" val="21205450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Cover Option C">
    <p:bg>
      <p:bgPr>
        <a:solidFill>
          <a:schemeClr val="bg1"/>
        </a:solidFill>
        <a:effectLst/>
      </p:bgPr>
    </p:bg>
    <p:spTree>
      <p:nvGrpSpPr>
        <p:cNvPr id="1" name=""/>
        <p:cNvGrpSpPr/>
        <p:nvPr/>
      </p:nvGrpSpPr>
      <p:grpSpPr>
        <a:xfrm>
          <a:off x="0" y="0"/>
          <a:ext cx="0" cy="0"/>
          <a:chOff x="0" y="0"/>
          <a:chExt cx="0" cy="0"/>
        </a:xfrm>
      </p:grpSpPr>
      <p:pic>
        <p:nvPicPr>
          <p:cNvPr id="18" name="Picture 2" descr="C:\Users\amiesen\Desktop\anlrgbpptlogo.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286679" y="167614"/>
            <a:ext cx="1546986" cy="557297"/>
          </a:xfrm>
          <a:prstGeom prst="rect">
            <a:avLst/>
          </a:prstGeom>
          <a:noFill/>
          <a:extLst>
            <a:ext uri="{909E8E84-426E-40dd-AFC4-6F175D3DCCD1}">
              <a14:hiddenFill xmlns:a14="http://schemas.microsoft.com/office/drawing/2010/main">
                <a:solidFill>
                  <a:srgbClr val="FFFFFF"/>
                </a:solidFill>
              </a14:hiddenFill>
            </a:ext>
          </a:extLst>
        </p:spPr>
      </p:pic>
      <p:sp>
        <p:nvSpPr>
          <p:cNvPr id="47" name="Text Placeholder 45"/>
          <p:cNvSpPr>
            <a:spLocks noGrp="1"/>
          </p:cNvSpPr>
          <p:nvPr>
            <p:ph type="body" sz="quarter" idx="19" hasCustomPrompt="1"/>
          </p:nvPr>
        </p:nvSpPr>
        <p:spPr>
          <a:xfrm>
            <a:off x="469900" y="6094281"/>
            <a:ext cx="5894492" cy="515411"/>
          </a:xfrm>
        </p:spPr>
        <p:txBody>
          <a:bodyPr lIns="0" anchor="b"/>
          <a:lstStyle>
            <a:lvl1pPr marL="0" indent="0">
              <a:spcBef>
                <a:spcPts val="0"/>
              </a:spcBef>
              <a:buNone/>
              <a:defRPr sz="1400" baseline="0">
                <a:solidFill>
                  <a:srgbClr val="47484A"/>
                </a:solidFill>
              </a:defRPr>
            </a:lvl1pPr>
            <a:lvl2pPr marL="0" indent="0">
              <a:spcBef>
                <a:spcPts val="1800"/>
              </a:spcBef>
              <a:buNone/>
              <a:defRPr/>
            </a:lvl2pPr>
          </a:lstStyle>
          <a:p>
            <a:pPr lvl="0"/>
            <a:r>
              <a:rPr lang="en-US" dirty="0" smtClean="0"/>
              <a:t>Presentation Date</a:t>
            </a:r>
            <a:br>
              <a:rPr lang="en-US" dirty="0" smtClean="0"/>
            </a:br>
            <a:r>
              <a:rPr lang="en-US" dirty="0" smtClean="0"/>
              <a:t>City, State (presentation location)</a:t>
            </a:r>
          </a:p>
        </p:txBody>
      </p:sp>
      <p:sp>
        <p:nvSpPr>
          <p:cNvPr id="50" name="Text Placeholder 9"/>
          <p:cNvSpPr>
            <a:spLocks noGrp="1"/>
          </p:cNvSpPr>
          <p:nvPr>
            <p:ph type="body" sz="quarter" idx="17" hasCustomPrompt="1"/>
          </p:nvPr>
        </p:nvSpPr>
        <p:spPr>
          <a:xfrm>
            <a:off x="469900" y="4945565"/>
            <a:ext cx="2692871" cy="393700"/>
          </a:xfrm>
        </p:spPr>
        <p:txBody>
          <a:bodyPr lIns="0" bIns="0" anchor="b">
            <a:normAutofit/>
          </a:bodyPr>
          <a:lstStyle>
            <a:lvl1pPr marL="0" indent="0">
              <a:buNone/>
              <a:defRPr sz="1400" b="1" cap="all" baseline="0">
                <a:solidFill>
                  <a:srgbClr val="47484A"/>
                </a:solidFill>
              </a:defRPr>
            </a:lvl1pPr>
            <a:lvl2pPr marL="0" indent="0">
              <a:buNone/>
              <a:defRPr/>
            </a:lvl2pPr>
            <a:lvl3pPr marL="0" indent="0">
              <a:spcBef>
                <a:spcPts val="1800"/>
              </a:spcBef>
              <a:buNone/>
              <a:defRPr/>
            </a:lvl3pPr>
          </a:lstStyle>
          <a:p>
            <a:pPr lvl="0"/>
            <a:r>
              <a:rPr lang="en-US" dirty="0" smtClean="0"/>
              <a:t>presenter name</a:t>
            </a:r>
          </a:p>
        </p:txBody>
      </p:sp>
      <p:sp>
        <p:nvSpPr>
          <p:cNvPr id="53" name="Text Placeholder 45"/>
          <p:cNvSpPr>
            <a:spLocks noGrp="1"/>
          </p:cNvSpPr>
          <p:nvPr>
            <p:ph type="body" sz="quarter" idx="18" hasCustomPrompt="1"/>
          </p:nvPr>
        </p:nvSpPr>
        <p:spPr>
          <a:xfrm>
            <a:off x="469900" y="5323002"/>
            <a:ext cx="2692871" cy="746722"/>
          </a:xfrm>
        </p:spPr>
        <p:txBody>
          <a:bodyPr lIns="0">
            <a:normAutofit/>
          </a:bodyPr>
          <a:lstStyle>
            <a:lvl1pPr marL="0" indent="0">
              <a:lnSpc>
                <a:spcPct val="95000"/>
              </a:lnSpc>
              <a:spcBef>
                <a:spcPts val="0"/>
              </a:spcBef>
              <a:buNone/>
              <a:defRPr sz="1400">
                <a:solidFill>
                  <a:srgbClr val="47484A"/>
                </a:solidFill>
              </a:defRPr>
            </a:lvl1pPr>
            <a:lvl2pPr marL="0" indent="0">
              <a:spcBef>
                <a:spcPts val="1800"/>
              </a:spcBef>
              <a:buNone/>
              <a:defRPr/>
            </a:lvl2pPr>
          </a:lstStyle>
          <a:p>
            <a:r>
              <a:rPr lang="en-US" dirty="0" smtClean="0"/>
              <a:t>Add Presenter Title</a:t>
            </a:r>
            <a:br>
              <a:rPr lang="en-US" dirty="0" smtClean="0"/>
            </a:br>
            <a:r>
              <a:rPr lang="en-US" dirty="0" smtClean="0"/>
              <a:t>Optional Line 2</a:t>
            </a:r>
            <a:br>
              <a:rPr lang="en-US" dirty="0" smtClean="0"/>
            </a:br>
            <a:r>
              <a:rPr lang="en-US" dirty="0" smtClean="0"/>
              <a:t>Optional Line 3</a:t>
            </a:r>
            <a:endParaRPr lang="en-US" dirty="0"/>
          </a:p>
        </p:txBody>
      </p:sp>
      <p:sp>
        <p:nvSpPr>
          <p:cNvPr id="56" name="Text Placeholder 9"/>
          <p:cNvSpPr>
            <a:spLocks noGrp="1"/>
          </p:cNvSpPr>
          <p:nvPr>
            <p:ph type="body" sz="quarter" idx="21" hasCustomPrompt="1"/>
          </p:nvPr>
        </p:nvSpPr>
        <p:spPr>
          <a:xfrm>
            <a:off x="3417371" y="4945565"/>
            <a:ext cx="2692871" cy="393700"/>
          </a:xfrm>
        </p:spPr>
        <p:txBody>
          <a:bodyPr lIns="0" bIns="0" anchor="b">
            <a:normAutofit/>
          </a:bodyPr>
          <a:lstStyle>
            <a:lvl1pPr marL="0" indent="0">
              <a:buFont typeface="Arial" pitchFamily="34" charset="0"/>
              <a:buNone/>
              <a:defRPr sz="1400" b="1" cap="all" baseline="0">
                <a:solidFill>
                  <a:srgbClr val="47484A"/>
                </a:solidFill>
              </a:defRPr>
            </a:lvl1pPr>
            <a:lvl2pPr marL="0" indent="0">
              <a:buNone/>
              <a:defRPr/>
            </a:lvl2pPr>
            <a:lvl3pPr marL="0" indent="0">
              <a:spcBef>
                <a:spcPts val="1800"/>
              </a:spcBef>
              <a:buNone/>
              <a:defRPr/>
            </a:lvl3pPr>
          </a:lstStyle>
          <a:p>
            <a:pPr lvl="0"/>
            <a:r>
              <a:rPr lang="en-US" dirty="0" smtClean="0"/>
              <a:t>presenter name</a:t>
            </a:r>
          </a:p>
        </p:txBody>
      </p:sp>
      <p:sp>
        <p:nvSpPr>
          <p:cNvPr id="57" name="Text Placeholder 45"/>
          <p:cNvSpPr>
            <a:spLocks noGrp="1"/>
          </p:cNvSpPr>
          <p:nvPr>
            <p:ph type="body" sz="quarter" idx="22" hasCustomPrompt="1"/>
          </p:nvPr>
        </p:nvSpPr>
        <p:spPr>
          <a:xfrm>
            <a:off x="3417371" y="5323002"/>
            <a:ext cx="2692871" cy="746722"/>
          </a:xfrm>
        </p:spPr>
        <p:txBody>
          <a:bodyPr lIns="0">
            <a:normAutofit/>
          </a:bodyPr>
          <a:lstStyle>
            <a:lvl1pPr marL="0" indent="0">
              <a:lnSpc>
                <a:spcPct val="95000"/>
              </a:lnSpc>
              <a:spcBef>
                <a:spcPts val="0"/>
              </a:spcBef>
              <a:buFont typeface="Arial" pitchFamily="34" charset="0"/>
              <a:buNone/>
              <a:defRPr sz="1400">
                <a:solidFill>
                  <a:srgbClr val="47484A"/>
                </a:solidFill>
              </a:defRPr>
            </a:lvl1pPr>
            <a:lvl2pPr marL="0" indent="0">
              <a:spcBef>
                <a:spcPts val="1800"/>
              </a:spcBef>
              <a:buNone/>
              <a:defRPr/>
            </a:lvl2pPr>
          </a:lstStyle>
          <a:p>
            <a:pPr lvl="0"/>
            <a:r>
              <a:rPr lang="en-US" dirty="0" smtClean="0"/>
              <a:t>Remove second presenter info </a:t>
            </a:r>
            <a:br>
              <a:rPr lang="en-US" dirty="0" smtClean="0"/>
            </a:br>
            <a:r>
              <a:rPr lang="en-US" dirty="0" smtClean="0"/>
              <a:t>if not needed</a:t>
            </a:r>
          </a:p>
        </p:txBody>
      </p:sp>
      <p:sp>
        <p:nvSpPr>
          <p:cNvPr id="45" name="Picture Placeholder 4"/>
          <p:cNvSpPr>
            <a:spLocks noGrp="1" noChangeAspect="1"/>
          </p:cNvSpPr>
          <p:nvPr>
            <p:ph type="pic" sz="quarter" idx="16" hasCustomPrompt="1"/>
          </p:nvPr>
        </p:nvSpPr>
        <p:spPr>
          <a:xfrm>
            <a:off x="218127" y="899574"/>
            <a:ext cx="8925874" cy="2761535"/>
          </a:xfrm>
          <a:solidFill>
            <a:schemeClr val="bg1">
              <a:lumMod val="75000"/>
            </a:schemeClr>
          </a:solidFill>
        </p:spPr>
        <p:txBody>
          <a:bodyPr tIns="365760"/>
          <a:lstStyle>
            <a:lvl1pPr marL="0" indent="0" algn="ctr">
              <a:buNone/>
              <a:defRPr baseline="0"/>
            </a:lvl1pPr>
          </a:lstStyle>
          <a:p>
            <a:r>
              <a:rPr lang="en-US" dirty="0" smtClean="0"/>
              <a:t>Click icon to insert an image</a:t>
            </a:r>
            <a:endParaRPr lang="en-US" dirty="0"/>
          </a:p>
        </p:txBody>
      </p:sp>
      <p:sp>
        <p:nvSpPr>
          <p:cNvPr id="2" name="Title 1"/>
          <p:cNvSpPr>
            <a:spLocks noGrp="1"/>
          </p:cNvSpPr>
          <p:nvPr>
            <p:ph type="title" hasCustomPrompt="1"/>
          </p:nvPr>
        </p:nvSpPr>
        <p:spPr>
          <a:xfrm>
            <a:off x="469900" y="3726366"/>
            <a:ext cx="8452904" cy="862880"/>
          </a:xfrm>
        </p:spPr>
        <p:txBody>
          <a:bodyPr lIns="0" rIns="91440" anchor="b">
            <a:normAutofit/>
          </a:bodyPr>
          <a:lstStyle>
            <a:lvl1pPr>
              <a:defRPr sz="2800" baseline="0">
                <a:solidFill>
                  <a:schemeClr val="tx1">
                    <a:lumMod val="50000"/>
                  </a:schemeClr>
                </a:solidFill>
              </a:defRPr>
            </a:lvl1pPr>
          </a:lstStyle>
          <a:p>
            <a:r>
              <a:rPr lang="en-US" dirty="0" smtClean="0"/>
              <a:t>presentation title – cover option c </a:t>
            </a:r>
            <a:endParaRPr lang="en-US" dirty="0"/>
          </a:p>
        </p:txBody>
      </p:sp>
      <p:sp>
        <p:nvSpPr>
          <p:cNvPr id="87" name="Text Placeholder 9"/>
          <p:cNvSpPr>
            <a:spLocks noGrp="1"/>
          </p:cNvSpPr>
          <p:nvPr>
            <p:ph type="body" sz="quarter" idx="23" hasCustomPrompt="1"/>
          </p:nvPr>
        </p:nvSpPr>
        <p:spPr>
          <a:xfrm>
            <a:off x="6360196" y="4945565"/>
            <a:ext cx="2692871" cy="393700"/>
          </a:xfrm>
        </p:spPr>
        <p:txBody>
          <a:bodyPr lIns="0" bIns="0" anchor="b">
            <a:normAutofit/>
          </a:bodyPr>
          <a:lstStyle>
            <a:lvl1pPr marL="0" indent="0">
              <a:buFont typeface="Arial" pitchFamily="34" charset="0"/>
              <a:buNone/>
              <a:defRPr sz="1400" b="1" cap="all" baseline="0">
                <a:solidFill>
                  <a:srgbClr val="47484A"/>
                </a:solidFill>
              </a:defRPr>
            </a:lvl1pPr>
            <a:lvl2pPr marL="0" indent="0">
              <a:buNone/>
              <a:defRPr/>
            </a:lvl2pPr>
            <a:lvl3pPr marL="0" indent="0">
              <a:spcBef>
                <a:spcPts val="1800"/>
              </a:spcBef>
              <a:buNone/>
              <a:defRPr/>
            </a:lvl3pPr>
          </a:lstStyle>
          <a:p>
            <a:pPr lvl="0"/>
            <a:r>
              <a:rPr lang="en-US" dirty="0" smtClean="0"/>
              <a:t>presenter name</a:t>
            </a:r>
          </a:p>
        </p:txBody>
      </p:sp>
      <p:sp>
        <p:nvSpPr>
          <p:cNvPr id="88" name="Text Placeholder 45"/>
          <p:cNvSpPr>
            <a:spLocks noGrp="1"/>
          </p:cNvSpPr>
          <p:nvPr>
            <p:ph type="body" sz="quarter" idx="24" hasCustomPrompt="1"/>
          </p:nvPr>
        </p:nvSpPr>
        <p:spPr>
          <a:xfrm>
            <a:off x="6360196" y="5323002"/>
            <a:ext cx="2692871" cy="746722"/>
          </a:xfrm>
        </p:spPr>
        <p:txBody>
          <a:bodyPr lIns="0">
            <a:normAutofit/>
          </a:bodyPr>
          <a:lstStyle>
            <a:lvl1pPr marL="0" indent="0">
              <a:lnSpc>
                <a:spcPct val="95000"/>
              </a:lnSpc>
              <a:spcBef>
                <a:spcPts val="0"/>
              </a:spcBef>
              <a:buFont typeface="Arial" pitchFamily="34" charset="0"/>
              <a:buNone/>
              <a:defRPr sz="1400">
                <a:solidFill>
                  <a:srgbClr val="47484A"/>
                </a:solidFill>
              </a:defRPr>
            </a:lvl1pPr>
            <a:lvl2pPr marL="0" indent="0">
              <a:spcBef>
                <a:spcPts val="1800"/>
              </a:spcBef>
              <a:buNone/>
              <a:defRPr/>
            </a:lvl2pPr>
          </a:lstStyle>
          <a:p>
            <a:pPr lvl="0"/>
            <a:r>
              <a:rPr lang="en-US" dirty="0" smtClean="0"/>
              <a:t>Remove third presenter info </a:t>
            </a:r>
            <a:br>
              <a:rPr lang="en-US" dirty="0" smtClean="0"/>
            </a:br>
            <a:r>
              <a:rPr lang="en-US" dirty="0" smtClean="0"/>
              <a:t>if not needed</a:t>
            </a:r>
          </a:p>
        </p:txBody>
      </p:sp>
      <p:sp>
        <p:nvSpPr>
          <p:cNvPr id="5" name="Text Placeholder 4"/>
          <p:cNvSpPr>
            <a:spLocks noGrp="1"/>
          </p:cNvSpPr>
          <p:nvPr>
            <p:ph type="body" sz="quarter" idx="25" hasCustomPrompt="1"/>
          </p:nvPr>
        </p:nvSpPr>
        <p:spPr>
          <a:xfrm>
            <a:off x="469900" y="4589246"/>
            <a:ext cx="8484914" cy="331077"/>
          </a:xfrm>
        </p:spPr>
        <p:txBody>
          <a:bodyPr/>
          <a:lstStyle>
            <a:lvl1pPr marL="0" indent="0">
              <a:buNone/>
              <a:defRPr b="1" baseline="0">
                <a:solidFill>
                  <a:schemeClr val="accent2"/>
                </a:solidFill>
              </a:defRPr>
            </a:lvl1pPr>
          </a:lstStyle>
          <a:p>
            <a:pPr lvl="0"/>
            <a:r>
              <a:rPr lang="en-US" dirty="0" smtClean="0"/>
              <a:t>Subtitle – delete if not needed</a:t>
            </a:r>
          </a:p>
        </p:txBody>
      </p:sp>
      <p:sp>
        <p:nvSpPr>
          <p:cNvPr id="46" name="Text Placeholder 4"/>
          <p:cNvSpPr>
            <a:spLocks noGrp="1"/>
          </p:cNvSpPr>
          <p:nvPr>
            <p:ph type="body" sz="quarter" idx="12" hasCustomPrompt="1"/>
          </p:nvPr>
        </p:nvSpPr>
        <p:spPr>
          <a:xfrm>
            <a:off x="1" y="899573"/>
            <a:ext cx="224589" cy="2761488"/>
          </a:xfrm>
          <a:solidFill>
            <a:schemeClr val="accent1"/>
          </a:solidFill>
        </p:spPr>
        <p:txBody>
          <a:bodyPr bIns="0" anchor="b"/>
          <a:lstStyle>
            <a:lvl1pPr marL="0" indent="0">
              <a:buNone/>
              <a:defRPr sz="100"/>
            </a:lvl1pPr>
          </a:lstStyle>
          <a:p>
            <a:pPr lvl="0"/>
            <a:r>
              <a:rPr lang="en-US" dirty="0" smtClean="0"/>
              <a:t>  </a:t>
            </a:r>
          </a:p>
        </p:txBody>
      </p:sp>
      <p:sp>
        <p:nvSpPr>
          <p:cNvPr id="186" name="TextBox 185"/>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1" dirty="0" smtClean="0">
                <a:solidFill>
                  <a:schemeClr val="bg1"/>
                </a:solidFill>
              </a:rPr>
              <a:t>Instructions on replacing a current image:</a:t>
            </a:r>
            <a:endParaRPr lang="en-US" sz="1400" b="1" dirty="0">
              <a:solidFill>
                <a:schemeClr val="bg1"/>
              </a:solidFill>
            </a:endParaRPr>
          </a:p>
          <a:p>
            <a:pPr marL="228600" indent="-228600">
              <a:buFont typeface="+mj-lt"/>
              <a:buAutoNum type="arabicPeriod"/>
            </a:pPr>
            <a:r>
              <a:rPr lang="en-US" sz="1400" dirty="0">
                <a:solidFill>
                  <a:schemeClr val="bg1"/>
                </a:solidFill>
              </a:rPr>
              <a:t>Select 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dirty="0">
              <a:solidFill>
                <a:schemeClr val="bg1"/>
              </a:solidFill>
            </a:endParaRPr>
          </a:p>
        </p:txBody>
      </p:sp>
      <p:sp>
        <p:nvSpPr>
          <p:cNvPr id="17" name="Text Placeholder 4"/>
          <p:cNvSpPr>
            <a:spLocks noGrp="1"/>
          </p:cNvSpPr>
          <p:nvPr>
            <p:ph type="body" sz="quarter" idx="26" hasCustomPrompt="1"/>
          </p:nvPr>
        </p:nvSpPr>
        <p:spPr>
          <a:xfrm>
            <a:off x="503238" y="366274"/>
            <a:ext cx="8484914" cy="331077"/>
          </a:xfrm>
        </p:spPr>
        <p:txBody>
          <a:bodyPr/>
          <a:lstStyle>
            <a:lvl1pPr marL="0" indent="0">
              <a:buNone/>
              <a:defRPr sz="1000" b="1" cap="all" baseline="0">
                <a:solidFill>
                  <a:schemeClr val="tx1"/>
                </a:solidFill>
              </a:defRPr>
            </a:lvl1pPr>
          </a:lstStyle>
          <a:p>
            <a:r>
              <a:rPr lang="en-US" sz="1000" b="0" cap="all" dirty="0" smtClean="0">
                <a:solidFill>
                  <a:srgbClr val="000000"/>
                </a:solidFill>
              </a:rPr>
              <a:t>Type in name of </a:t>
            </a:r>
            <a:r>
              <a:rPr lang="en-US" sz="1000" b="0" cap="all" dirty="0" err="1" smtClean="0">
                <a:solidFill>
                  <a:srgbClr val="000000"/>
                </a:solidFill>
              </a:rPr>
              <a:t>fACILITY</a:t>
            </a:r>
            <a:r>
              <a:rPr lang="en-US" sz="1000" b="0" cap="all" dirty="0" smtClean="0">
                <a:solidFill>
                  <a:srgbClr val="000000"/>
                </a:solidFill>
              </a:rPr>
              <a:t>, division, group, program or </a:t>
            </a:r>
            <a:r>
              <a:rPr lang="en-US" sz="1000" dirty="0" smtClean="0">
                <a:solidFill>
                  <a:srgbClr val="000000"/>
                </a:solidFill>
              </a:rPr>
              <a:t>www.anl.gov</a:t>
            </a:r>
            <a:endParaRPr lang="en-US" sz="1000" dirty="0">
              <a:solidFill>
                <a:srgbClr val="000000"/>
              </a:solidFill>
            </a:endParaRPr>
          </a:p>
        </p:txBody>
      </p:sp>
    </p:spTree>
    <p:extLst>
      <p:ext uri="{BB962C8B-B14F-4D97-AF65-F5344CB8AC3E}">
        <p14:creationId xmlns:p14="http://schemas.microsoft.com/office/powerpoint/2010/main" val="21908595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Cover Option D">
    <p:bg>
      <p:bgPr>
        <a:solidFill>
          <a:schemeClr val="bg1"/>
        </a:solidFill>
        <a:effectLst/>
      </p:bgPr>
    </p:bg>
    <p:spTree>
      <p:nvGrpSpPr>
        <p:cNvPr id="1" name=""/>
        <p:cNvGrpSpPr/>
        <p:nvPr/>
      </p:nvGrpSpPr>
      <p:grpSpPr>
        <a:xfrm>
          <a:off x="0" y="0"/>
          <a:ext cx="0" cy="0"/>
          <a:chOff x="0" y="0"/>
          <a:chExt cx="0" cy="0"/>
        </a:xfrm>
      </p:grpSpPr>
      <p:pic>
        <p:nvPicPr>
          <p:cNvPr id="16" name="Picture 2" descr="C:\Users\amiesen\Desktop\anlrgbpptlogo.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400979" y="320210"/>
            <a:ext cx="1546986" cy="557297"/>
          </a:xfrm>
          <a:prstGeom prst="rect">
            <a:avLst/>
          </a:prstGeom>
          <a:noFill/>
          <a:extLst>
            <a:ext uri="{909E8E84-426E-40dd-AFC4-6F175D3DCCD1}">
              <a14:hiddenFill xmlns:a14="http://schemas.microsoft.com/office/drawing/2010/main">
                <a:solidFill>
                  <a:srgbClr val="FFFFFF"/>
                </a:solidFill>
              </a14:hiddenFill>
            </a:ext>
          </a:extLst>
        </p:spPr>
      </p:pic>
      <p:sp>
        <p:nvSpPr>
          <p:cNvPr id="47" name="Text Placeholder 45"/>
          <p:cNvSpPr>
            <a:spLocks noGrp="1"/>
          </p:cNvSpPr>
          <p:nvPr>
            <p:ph type="body" sz="quarter" idx="19" hasCustomPrompt="1"/>
          </p:nvPr>
        </p:nvSpPr>
        <p:spPr>
          <a:xfrm>
            <a:off x="469900" y="6094281"/>
            <a:ext cx="5894492" cy="515411"/>
          </a:xfrm>
        </p:spPr>
        <p:txBody>
          <a:bodyPr lIns="0" anchor="b"/>
          <a:lstStyle>
            <a:lvl1pPr marL="0" indent="0">
              <a:spcBef>
                <a:spcPts val="0"/>
              </a:spcBef>
              <a:buNone/>
              <a:defRPr sz="1400" baseline="0">
                <a:solidFill>
                  <a:srgbClr val="47484A"/>
                </a:solidFill>
              </a:defRPr>
            </a:lvl1pPr>
            <a:lvl2pPr marL="0" indent="0">
              <a:spcBef>
                <a:spcPts val="1800"/>
              </a:spcBef>
              <a:buNone/>
              <a:defRPr/>
            </a:lvl2pPr>
          </a:lstStyle>
          <a:p>
            <a:pPr lvl="0"/>
            <a:r>
              <a:rPr lang="en-US" dirty="0" smtClean="0"/>
              <a:t>Presentation Date</a:t>
            </a:r>
            <a:br>
              <a:rPr lang="en-US" dirty="0" smtClean="0"/>
            </a:br>
            <a:r>
              <a:rPr lang="en-US" dirty="0" smtClean="0"/>
              <a:t>City, State (presentation location)</a:t>
            </a:r>
          </a:p>
        </p:txBody>
      </p:sp>
      <p:sp>
        <p:nvSpPr>
          <p:cNvPr id="50" name="Text Placeholder 9"/>
          <p:cNvSpPr>
            <a:spLocks noGrp="1"/>
          </p:cNvSpPr>
          <p:nvPr>
            <p:ph type="body" sz="quarter" idx="17" hasCustomPrompt="1"/>
          </p:nvPr>
        </p:nvSpPr>
        <p:spPr>
          <a:xfrm>
            <a:off x="469900" y="4581631"/>
            <a:ext cx="2692871" cy="393700"/>
          </a:xfrm>
        </p:spPr>
        <p:txBody>
          <a:bodyPr lIns="0" bIns="0" anchor="b">
            <a:normAutofit/>
          </a:bodyPr>
          <a:lstStyle>
            <a:lvl1pPr marL="0" indent="0">
              <a:buNone/>
              <a:defRPr sz="1400" b="1" cap="all" baseline="0">
                <a:solidFill>
                  <a:srgbClr val="47484A"/>
                </a:solidFill>
              </a:defRPr>
            </a:lvl1pPr>
            <a:lvl2pPr marL="0" indent="0">
              <a:buNone/>
              <a:defRPr/>
            </a:lvl2pPr>
            <a:lvl3pPr marL="0" indent="0">
              <a:spcBef>
                <a:spcPts val="1800"/>
              </a:spcBef>
              <a:buNone/>
              <a:defRPr/>
            </a:lvl3pPr>
          </a:lstStyle>
          <a:p>
            <a:pPr lvl="0"/>
            <a:r>
              <a:rPr lang="en-US" dirty="0" smtClean="0"/>
              <a:t>presenter name</a:t>
            </a:r>
          </a:p>
        </p:txBody>
      </p:sp>
      <p:sp>
        <p:nvSpPr>
          <p:cNvPr id="53" name="Text Placeholder 45"/>
          <p:cNvSpPr>
            <a:spLocks noGrp="1"/>
          </p:cNvSpPr>
          <p:nvPr>
            <p:ph type="body" sz="quarter" idx="18" hasCustomPrompt="1"/>
          </p:nvPr>
        </p:nvSpPr>
        <p:spPr>
          <a:xfrm>
            <a:off x="469900" y="4959068"/>
            <a:ext cx="2692871" cy="914400"/>
          </a:xfrm>
        </p:spPr>
        <p:txBody>
          <a:bodyPr lIns="0">
            <a:normAutofit/>
          </a:bodyPr>
          <a:lstStyle>
            <a:lvl1pPr marL="0" indent="0">
              <a:lnSpc>
                <a:spcPct val="95000"/>
              </a:lnSpc>
              <a:spcBef>
                <a:spcPts val="0"/>
              </a:spcBef>
              <a:buNone/>
              <a:defRPr sz="1400">
                <a:solidFill>
                  <a:srgbClr val="47484A"/>
                </a:solidFill>
              </a:defRPr>
            </a:lvl1pPr>
            <a:lvl2pPr marL="0" indent="0">
              <a:spcBef>
                <a:spcPts val="1800"/>
              </a:spcBef>
              <a:buNone/>
              <a:defRPr/>
            </a:lvl2pPr>
          </a:lstStyle>
          <a:p>
            <a:r>
              <a:rPr lang="en-US" dirty="0" smtClean="0"/>
              <a:t>Add Presenter Title</a:t>
            </a:r>
            <a:br>
              <a:rPr lang="en-US" dirty="0" smtClean="0"/>
            </a:br>
            <a:r>
              <a:rPr lang="en-US" dirty="0" smtClean="0"/>
              <a:t>Optional Line 2</a:t>
            </a:r>
            <a:br>
              <a:rPr lang="en-US" dirty="0" smtClean="0"/>
            </a:br>
            <a:r>
              <a:rPr lang="en-US" dirty="0" smtClean="0"/>
              <a:t>Optional Line 3</a:t>
            </a:r>
            <a:endParaRPr lang="en-US" dirty="0"/>
          </a:p>
        </p:txBody>
      </p:sp>
      <p:sp>
        <p:nvSpPr>
          <p:cNvPr id="56" name="Text Placeholder 9"/>
          <p:cNvSpPr>
            <a:spLocks noGrp="1"/>
          </p:cNvSpPr>
          <p:nvPr>
            <p:ph type="body" sz="quarter" idx="21" hasCustomPrompt="1"/>
          </p:nvPr>
        </p:nvSpPr>
        <p:spPr>
          <a:xfrm>
            <a:off x="3417371" y="4581631"/>
            <a:ext cx="2692871" cy="393700"/>
          </a:xfrm>
        </p:spPr>
        <p:txBody>
          <a:bodyPr lIns="0" bIns="0" anchor="b">
            <a:normAutofit/>
          </a:bodyPr>
          <a:lstStyle>
            <a:lvl1pPr marL="0" indent="0">
              <a:buFont typeface="Arial" pitchFamily="34" charset="0"/>
              <a:buNone/>
              <a:defRPr sz="1400" b="1" cap="all" baseline="0">
                <a:solidFill>
                  <a:srgbClr val="47484A"/>
                </a:solidFill>
              </a:defRPr>
            </a:lvl1pPr>
            <a:lvl2pPr marL="0" indent="0">
              <a:buNone/>
              <a:defRPr/>
            </a:lvl2pPr>
            <a:lvl3pPr marL="0" indent="0">
              <a:spcBef>
                <a:spcPts val="1800"/>
              </a:spcBef>
              <a:buNone/>
              <a:defRPr/>
            </a:lvl3pPr>
          </a:lstStyle>
          <a:p>
            <a:pPr lvl="0"/>
            <a:r>
              <a:rPr lang="en-US" dirty="0" smtClean="0"/>
              <a:t>presenter name</a:t>
            </a:r>
          </a:p>
        </p:txBody>
      </p:sp>
      <p:sp>
        <p:nvSpPr>
          <p:cNvPr id="57" name="Text Placeholder 45"/>
          <p:cNvSpPr>
            <a:spLocks noGrp="1"/>
          </p:cNvSpPr>
          <p:nvPr>
            <p:ph type="body" sz="quarter" idx="22" hasCustomPrompt="1"/>
          </p:nvPr>
        </p:nvSpPr>
        <p:spPr>
          <a:xfrm>
            <a:off x="3417371" y="4959068"/>
            <a:ext cx="2692871" cy="746722"/>
          </a:xfrm>
        </p:spPr>
        <p:txBody>
          <a:bodyPr lIns="0">
            <a:normAutofit/>
          </a:bodyPr>
          <a:lstStyle>
            <a:lvl1pPr marL="0" indent="0">
              <a:lnSpc>
                <a:spcPct val="95000"/>
              </a:lnSpc>
              <a:spcBef>
                <a:spcPts val="0"/>
              </a:spcBef>
              <a:buFont typeface="Arial" pitchFamily="34" charset="0"/>
              <a:buNone/>
              <a:defRPr sz="1400">
                <a:solidFill>
                  <a:srgbClr val="47484A"/>
                </a:solidFill>
              </a:defRPr>
            </a:lvl1pPr>
            <a:lvl2pPr marL="0" indent="0">
              <a:spcBef>
                <a:spcPts val="1800"/>
              </a:spcBef>
              <a:buNone/>
              <a:defRPr/>
            </a:lvl2pPr>
          </a:lstStyle>
          <a:p>
            <a:pPr lvl="0"/>
            <a:r>
              <a:rPr lang="en-US" dirty="0" smtClean="0"/>
              <a:t>Remove second presenter info </a:t>
            </a:r>
            <a:br>
              <a:rPr lang="en-US" dirty="0" smtClean="0"/>
            </a:br>
            <a:r>
              <a:rPr lang="en-US" dirty="0" smtClean="0"/>
              <a:t>if not needed</a:t>
            </a:r>
          </a:p>
        </p:txBody>
      </p:sp>
      <p:sp>
        <p:nvSpPr>
          <p:cNvPr id="45" name="Picture Placeholder 4"/>
          <p:cNvSpPr>
            <a:spLocks noGrp="1" noChangeAspect="1"/>
          </p:cNvSpPr>
          <p:nvPr>
            <p:ph type="pic" sz="quarter" idx="16" hasCustomPrompt="1"/>
          </p:nvPr>
        </p:nvSpPr>
        <p:spPr>
          <a:xfrm>
            <a:off x="218127" y="1681606"/>
            <a:ext cx="8925874" cy="2761535"/>
          </a:xfrm>
          <a:solidFill>
            <a:schemeClr val="bg1">
              <a:lumMod val="75000"/>
            </a:schemeClr>
          </a:solidFill>
        </p:spPr>
        <p:txBody>
          <a:bodyPr tIns="365760"/>
          <a:lstStyle>
            <a:lvl1pPr marL="0" indent="0" algn="ctr">
              <a:buNone/>
              <a:defRPr baseline="0"/>
            </a:lvl1pPr>
          </a:lstStyle>
          <a:p>
            <a:r>
              <a:rPr lang="en-US" dirty="0" smtClean="0"/>
              <a:t>Click icon to insert an image</a:t>
            </a:r>
            <a:endParaRPr lang="en-US" dirty="0"/>
          </a:p>
        </p:txBody>
      </p:sp>
      <p:sp>
        <p:nvSpPr>
          <p:cNvPr id="2" name="Title 1"/>
          <p:cNvSpPr>
            <a:spLocks noGrp="1"/>
          </p:cNvSpPr>
          <p:nvPr>
            <p:ph type="title" hasCustomPrompt="1"/>
          </p:nvPr>
        </p:nvSpPr>
        <p:spPr>
          <a:xfrm>
            <a:off x="469901" y="116710"/>
            <a:ext cx="6776128" cy="1119234"/>
          </a:xfrm>
        </p:spPr>
        <p:txBody>
          <a:bodyPr lIns="0" rIns="91440" anchor="b">
            <a:normAutofit/>
          </a:bodyPr>
          <a:lstStyle>
            <a:lvl1pPr>
              <a:defRPr sz="2800" baseline="0">
                <a:solidFill>
                  <a:schemeClr val="tx1">
                    <a:lumMod val="50000"/>
                  </a:schemeClr>
                </a:solidFill>
              </a:defRPr>
            </a:lvl1pPr>
          </a:lstStyle>
          <a:p>
            <a:r>
              <a:rPr lang="en-US" dirty="0" smtClean="0"/>
              <a:t>presentation title –</a:t>
            </a:r>
            <a:br>
              <a:rPr lang="en-US" dirty="0" smtClean="0"/>
            </a:br>
            <a:r>
              <a:rPr lang="en-US" dirty="0" smtClean="0"/>
              <a:t>Cover option D</a:t>
            </a:r>
            <a:endParaRPr lang="en-US" dirty="0"/>
          </a:p>
        </p:txBody>
      </p:sp>
      <p:sp>
        <p:nvSpPr>
          <p:cNvPr id="87" name="Text Placeholder 9"/>
          <p:cNvSpPr>
            <a:spLocks noGrp="1"/>
          </p:cNvSpPr>
          <p:nvPr>
            <p:ph type="body" sz="quarter" idx="23" hasCustomPrompt="1"/>
          </p:nvPr>
        </p:nvSpPr>
        <p:spPr>
          <a:xfrm>
            <a:off x="6360196" y="4581631"/>
            <a:ext cx="2692871" cy="393700"/>
          </a:xfrm>
        </p:spPr>
        <p:txBody>
          <a:bodyPr lIns="0" bIns="0" anchor="b">
            <a:normAutofit/>
          </a:bodyPr>
          <a:lstStyle>
            <a:lvl1pPr marL="0" indent="0">
              <a:buFont typeface="Arial" pitchFamily="34" charset="0"/>
              <a:buNone/>
              <a:defRPr sz="1400" b="1" cap="all" baseline="0">
                <a:solidFill>
                  <a:srgbClr val="47484A"/>
                </a:solidFill>
              </a:defRPr>
            </a:lvl1pPr>
            <a:lvl2pPr marL="0" indent="0">
              <a:buNone/>
              <a:defRPr/>
            </a:lvl2pPr>
            <a:lvl3pPr marL="0" indent="0">
              <a:spcBef>
                <a:spcPts val="1800"/>
              </a:spcBef>
              <a:buNone/>
              <a:defRPr/>
            </a:lvl3pPr>
          </a:lstStyle>
          <a:p>
            <a:pPr lvl="0"/>
            <a:r>
              <a:rPr lang="en-US" dirty="0" smtClean="0"/>
              <a:t>presenter name</a:t>
            </a:r>
          </a:p>
        </p:txBody>
      </p:sp>
      <p:sp>
        <p:nvSpPr>
          <p:cNvPr id="88" name="Text Placeholder 45"/>
          <p:cNvSpPr>
            <a:spLocks noGrp="1"/>
          </p:cNvSpPr>
          <p:nvPr>
            <p:ph type="body" sz="quarter" idx="24" hasCustomPrompt="1"/>
          </p:nvPr>
        </p:nvSpPr>
        <p:spPr>
          <a:xfrm>
            <a:off x="6360196" y="4959068"/>
            <a:ext cx="2692871" cy="746722"/>
          </a:xfrm>
        </p:spPr>
        <p:txBody>
          <a:bodyPr lIns="0">
            <a:normAutofit/>
          </a:bodyPr>
          <a:lstStyle>
            <a:lvl1pPr marL="0" indent="0">
              <a:lnSpc>
                <a:spcPct val="95000"/>
              </a:lnSpc>
              <a:spcBef>
                <a:spcPts val="0"/>
              </a:spcBef>
              <a:buFont typeface="Arial" pitchFamily="34" charset="0"/>
              <a:buNone/>
              <a:defRPr sz="1400">
                <a:solidFill>
                  <a:srgbClr val="47484A"/>
                </a:solidFill>
              </a:defRPr>
            </a:lvl1pPr>
            <a:lvl2pPr marL="0" indent="0">
              <a:spcBef>
                <a:spcPts val="1800"/>
              </a:spcBef>
              <a:buNone/>
              <a:defRPr/>
            </a:lvl2pPr>
          </a:lstStyle>
          <a:p>
            <a:pPr lvl="0"/>
            <a:r>
              <a:rPr lang="en-US" dirty="0" smtClean="0"/>
              <a:t>Remove third presenter info </a:t>
            </a:r>
            <a:br>
              <a:rPr lang="en-US" dirty="0" smtClean="0"/>
            </a:br>
            <a:r>
              <a:rPr lang="en-US" dirty="0" smtClean="0"/>
              <a:t>if not needed</a:t>
            </a:r>
          </a:p>
        </p:txBody>
      </p:sp>
      <p:sp>
        <p:nvSpPr>
          <p:cNvPr id="5" name="Text Placeholder 4"/>
          <p:cNvSpPr>
            <a:spLocks noGrp="1"/>
          </p:cNvSpPr>
          <p:nvPr>
            <p:ph type="body" sz="quarter" idx="25" hasCustomPrompt="1"/>
          </p:nvPr>
        </p:nvSpPr>
        <p:spPr>
          <a:xfrm>
            <a:off x="469900" y="1229593"/>
            <a:ext cx="8484914" cy="331077"/>
          </a:xfrm>
        </p:spPr>
        <p:txBody>
          <a:bodyPr/>
          <a:lstStyle>
            <a:lvl1pPr marL="0" indent="0">
              <a:buNone/>
              <a:defRPr b="1" baseline="0">
                <a:solidFill>
                  <a:schemeClr val="accent2"/>
                </a:solidFill>
              </a:defRPr>
            </a:lvl1pPr>
          </a:lstStyle>
          <a:p>
            <a:pPr lvl="0"/>
            <a:r>
              <a:rPr lang="en-US" dirty="0" smtClean="0"/>
              <a:t>Subtitle – delete if not needed</a:t>
            </a:r>
          </a:p>
        </p:txBody>
      </p:sp>
      <p:sp>
        <p:nvSpPr>
          <p:cNvPr id="46" name="Text Placeholder 4"/>
          <p:cNvSpPr>
            <a:spLocks noGrp="1"/>
          </p:cNvSpPr>
          <p:nvPr>
            <p:ph type="body" sz="quarter" idx="12" hasCustomPrompt="1"/>
          </p:nvPr>
        </p:nvSpPr>
        <p:spPr>
          <a:xfrm>
            <a:off x="1" y="1681605"/>
            <a:ext cx="224589" cy="2761488"/>
          </a:xfrm>
          <a:solidFill>
            <a:schemeClr val="accent1"/>
          </a:solidFill>
        </p:spPr>
        <p:txBody>
          <a:bodyPr bIns="0" anchor="b"/>
          <a:lstStyle>
            <a:lvl1pPr marL="0" indent="0">
              <a:buNone/>
              <a:defRPr sz="100"/>
            </a:lvl1pPr>
          </a:lstStyle>
          <a:p>
            <a:pPr lvl="0"/>
            <a:r>
              <a:rPr lang="en-US" dirty="0" smtClean="0"/>
              <a:t>  </a:t>
            </a:r>
          </a:p>
        </p:txBody>
      </p:sp>
      <p:sp>
        <p:nvSpPr>
          <p:cNvPr id="153" name="TextBox 152"/>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1" dirty="0" smtClean="0">
                <a:solidFill>
                  <a:schemeClr val="bg1"/>
                </a:solidFill>
              </a:rPr>
              <a:t>Instructions on replacing a current image:</a:t>
            </a:r>
            <a:endParaRPr lang="en-US" sz="1400" b="1" dirty="0">
              <a:solidFill>
                <a:schemeClr val="bg1"/>
              </a:solidFill>
            </a:endParaRPr>
          </a:p>
          <a:p>
            <a:pPr marL="228600" indent="-228600">
              <a:buFont typeface="+mj-lt"/>
              <a:buAutoNum type="arabicPeriod"/>
            </a:pPr>
            <a:r>
              <a:rPr lang="en-US" sz="1400" dirty="0">
                <a:solidFill>
                  <a:schemeClr val="bg1"/>
                </a:solidFill>
              </a:rPr>
              <a:t>Select 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dirty="0">
              <a:solidFill>
                <a:schemeClr val="bg1"/>
              </a:solidFill>
            </a:endParaRPr>
          </a:p>
        </p:txBody>
      </p:sp>
    </p:spTree>
    <p:extLst>
      <p:ext uri="{BB962C8B-B14F-4D97-AF65-F5344CB8AC3E}">
        <p14:creationId xmlns:p14="http://schemas.microsoft.com/office/powerpoint/2010/main" val="20617003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Pic - Full Frame">
    <p:bg>
      <p:bgPr>
        <a:solidFill>
          <a:schemeClr val="bg1"/>
        </a:solidFill>
        <a:effectLst/>
      </p:bgPr>
    </p:bg>
    <p:spTree>
      <p:nvGrpSpPr>
        <p:cNvPr id="1" name=""/>
        <p:cNvGrpSpPr/>
        <p:nvPr/>
      </p:nvGrpSpPr>
      <p:grpSpPr>
        <a:xfrm>
          <a:off x="0" y="0"/>
          <a:ext cx="0" cy="0"/>
          <a:chOff x="0" y="0"/>
          <a:chExt cx="0" cy="0"/>
        </a:xfrm>
      </p:grpSpPr>
      <p:sp>
        <p:nvSpPr>
          <p:cNvPr id="5" name="Picture Placeholder 4"/>
          <p:cNvSpPr>
            <a:spLocks noGrp="1" noChangeAspect="1"/>
          </p:cNvSpPr>
          <p:nvPr>
            <p:ph type="pic" sz="quarter" idx="13" hasCustomPrompt="1"/>
          </p:nvPr>
        </p:nvSpPr>
        <p:spPr>
          <a:xfrm>
            <a:off x="218126" y="0"/>
            <a:ext cx="8925873" cy="6858000"/>
          </a:xfrm>
          <a:solidFill>
            <a:schemeClr val="bg1"/>
          </a:solidFill>
        </p:spPr>
        <p:txBody>
          <a:bodyPr lIns="0" tIns="1645920" anchor="t" anchorCtr="0"/>
          <a:lstStyle>
            <a:lvl1pPr marL="0" indent="0" algn="ctr">
              <a:buNone/>
              <a:defRPr baseline="0"/>
            </a:lvl1pPr>
          </a:lstStyle>
          <a:p>
            <a:r>
              <a:rPr lang="en-US" dirty="0" smtClean="0"/>
              <a:t>Click icon to insert an image then right click image and “SEND IMAGE TO BACK”</a:t>
            </a:r>
            <a:endParaRPr lang="en-US" dirty="0"/>
          </a:p>
        </p:txBody>
      </p:sp>
      <p:sp>
        <p:nvSpPr>
          <p:cNvPr id="7" name="Text Placeholder 6"/>
          <p:cNvSpPr>
            <a:spLocks noGrp="1"/>
          </p:cNvSpPr>
          <p:nvPr>
            <p:ph type="body" sz="quarter" idx="17" hasCustomPrompt="1"/>
          </p:nvPr>
        </p:nvSpPr>
        <p:spPr>
          <a:xfrm>
            <a:off x="0" y="4775200"/>
            <a:ext cx="9144000" cy="2082800"/>
          </a:xfrm>
          <a:solidFill>
            <a:schemeClr val="tx2">
              <a:alpha val="91000"/>
            </a:schemeClr>
          </a:solidFill>
        </p:spPr>
        <p:txBody>
          <a:bodyPr bIns="0" anchor="b" anchorCtr="0"/>
          <a:lstStyle>
            <a:lvl1pPr marL="0" indent="0">
              <a:buNone/>
              <a:defRPr sz="100"/>
            </a:lvl1pPr>
          </a:lstStyle>
          <a:p>
            <a:pPr lvl="0"/>
            <a:r>
              <a:rPr lang="en-US" dirty="0" smtClean="0"/>
              <a:t> </a:t>
            </a:r>
            <a:r>
              <a:rPr lang="en-US" dirty="0" err="1" smtClean="0"/>
              <a:t>x1</a:t>
            </a:r>
            <a:endParaRPr lang="en-US" dirty="0" smtClean="0"/>
          </a:p>
          <a:p>
            <a:pPr lvl="0"/>
            <a:endParaRPr lang="en-US" dirty="0" smtClean="0"/>
          </a:p>
        </p:txBody>
      </p:sp>
      <p:sp>
        <p:nvSpPr>
          <p:cNvPr id="2" name="Title 1"/>
          <p:cNvSpPr>
            <a:spLocks noGrp="1"/>
          </p:cNvSpPr>
          <p:nvPr>
            <p:ph type="title" hasCustomPrompt="1"/>
          </p:nvPr>
        </p:nvSpPr>
        <p:spPr>
          <a:xfrm>
            <a:off x="469901" y="5042974"/>
            <a:ext cx="8321040" cy="1373592"/>
          </a:xfrm>
        </p:spPr>
        <p:txBody>
          <a:bodyPr lIns="0" anchor="t"/>
          <a:lstStyle>
            <a:lvl1pPr>
              <a:defRPr sz="2400" b="1" cap="all" baseline="0">
                <a:solidFill>
                  <a:schemeClr val="bg1"/>
                </a:solidFill>
              </a:defRPr>
            </a:lvl1pPr>
          </a:lstStyle>
          <a:p>
            <a:r>
              <a:rPr lang="en-US" dirty="0" smtClean="0"/>
              <a:t>Full-frame image layout  – title</a:t>
            </a:r>
            <a:endParaRPr lang="en-US" dirty="0"/>
          </a:p>
        </p:txBody>
      </p:sp>
      <p:sp>
        <p:nvSpPr>
          <p:cNvPr id="3" name="Slide Number Placeholder 2"/>
          <p:cNvSpPr>
            <a:spLocks noGrp="1"/>
          </p:cNvSpPr>
          <p:nvPr>
            <p:ph type="sldNum" sz="quarter" idx="15"/>
          </p:nvPr>
        </p:nvSpPr>
        <p:spPr/>
        <p:txBody>
          <a:bodyPr/>
          <a:lstStyle>
            <a:lvl1pPr>
              <a:defRPr>
                <a:solidFill>
                  <a:schemeClr val="bg1"/>
                </a:solidFill>
              </a:defRPr>
            </a:lvl1pPr>
          </a:lstStyle>
          <a:p>
            <a:fld id="{AEFAAC5A-9C4F-4278-920D-DF2BAB595749}" type="slidenum">
              <a:rPr lang="en-US" smtClean="0"/>
              <a:pPr/>
              <a:t>‹#›</a:t>
            </a:fld>
            <a:endParaRPr lang="en-US" dirty="0"/>
          </a:p>
        </p:txBody>
      </p:sp>
      <p:sp>
        <p:nvSpPr>
          <p:cNvPr id="8" name="Text Placeholder 4"/>
          <p:cNvSpPr>
            <a:spLocks noGrp="1"/>
          </p:cNvSpPr>
          <p:nvPr>
            <p:ph type="body" sz="quarter" idx="12" hasCustomPrompt="1"/>
          </p:nvPr>
        </p:nvSpPr>
        <p:spPr>
          <a:xfrm>
            <a:off x="0" y="-2"/>
            <a:ext cx="228600" cy="6858000"/>
          </a:xfrm>
          <a:solidFill>
            <a:schemeClr val="accent1"/>
          </a:solidFill>
        </p:spPr>
        <p:txBody>
          <a:bodyPr bIns="0" anchor="b"/>
          <a:lstStyle>
            <a:lvl1pPr marL="0" indent="0">
              <a:buNone/>
              <a:defRPr sz="100"/>
            </a:lvl1pPr>
          </a:lstStyle>
          <a:p>
            <a:pPr lvl="0"/>
            <a:r>
              <a:rPr lang="en-US" dirty="0" smtClean="0"/>
              <a:t>  </a:t>
            </a:r>
          </a:p>
        </p:txBody>
      </p:sp>
      <p:sp>
        <p:nvSpPr>
          <p:cNvPr id="9" name="TextBox 8"/>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1" dirty="0" smtClean="0">
                <a:solidFill>
                  <a:schemeClr val="bg1"/>
                </a:solidFill>
              </a:rPr>
              <a:t>Instructions on replacing a current image:</a:t>
            </a:r>
            <a:endParaRPr lang="en-US" sz="1400" b="1" dirty="0">
              <a:solidFill>
                <a:schemeClr val="bg1"/>
              </a:solidFill>
            </a:endParaRPr>
          </a:p>
          <a:p>
            <a:pPr marL="228600" indent="-228600">
              <a:buFont typeface="+mj-lt"/>
              <a:buAutoNum type="arabicPeriod"/>
            </a:pPr>
            <a:r>
              <a:rPr lang="en-US" sz="1400" dirty="0">
                <a:solidFill>
                  <a:schemeClr val="bg1"/>
                </a:solidFill>
              </a:rPr>
              <a:t>Select 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dirty="0">
              <a:solidFill>
                <a:schemeClr val="bg1"/>
              </a:solidFill>
            </a:endParaRPr>
          </a:p>
        </p:txBody>
      </p:sp>
    </p:spTree>
    <p:extLst>
      <p:ext uri="{BB962C8B-B14F-4D97-AF65-F5344CB8AC3E}">
        <p14:creationId xmlns:p14="http://schemas.microsoft.com/office/powerpoint/2010/main" val="12072827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Pic - ONE Image">
    <p:bg>
      <p:bgPr>
        <a:solidFill>
          <a:schemeClr val="bg1"/>
        </a:solidFill>
        <a:effectLst/>
      </p:bgPr>
    </p:bg>
    <p:spTree>
      <p:nvGrpSpPr>
        <p:cNvPr id="1" name=""/>
        <p:cNvGrpSpPr/>
        <p:nvPr/>
      </p:nvGrpSpPr>
      <p:grpSpPr>
        <a:xfrm>
          <a:off x="0" y="0"/>
          <a:ext cx="0" cy="0"/>
          <a:chOff x="0" y="0"/>
          <a:chExt cx="0" cy="0"/>
        </a:xfrm>
      </p:grpSpPr>
      <p:sp>
        <p:nvSpPr>
          <p:cNvPr id="8" name="Text Placeholder 6"/>
          <p:cNvSpPr>
            <a:spLocks noGrp="1"/>
          </p:cNvSpPr>
          <p:nvPr>
            <p:ph type="body" sz="quarter" idx="17" hasCustomPrompt="1"/>
          </p:nvPr>
        </p:nvSpPr>
        <p:spPr>
          <a:xfrm>
            <a:off x="0" y="3656122"/>
            <a:ext cx="9144000" cy="3201878"/>
          </a:xfrm>
          <a:solidFill>
            <a:schemeClr val="accent2"/>
          </a:solidFill>
        </p:spPr>
        <p:txBody>
          <a:bodyPr bIns="0" anchor="b" anchorCtr="0"/>
          <a:lstStyle>
            <a:lvl1pPr marL="0" indent="0">
              <a:buNone/>
              <a:defRPr sz="100"/>
            </a:lvl1pPr>
          </a:lstStyle>
          <a:p>
            <a:pPr lvl="0"/>
            <a:r>
              <a:rPr lang="en-US" dirty="0" smtClean="0"/>
              <a:t> </a:t>
            </a:r>
            <a:r>
              <a:rPr lang="en-US" dirty="0" err="1" smtClean="0"/>
              <a:t>x1</a:t>
            </a:r>
            <a:endParaRPr lang="en-US" dirty="0" smtClean="0"/>
          </a:p>
          <a:p>
            <a:pPr lvl="0"/>
            <a:endParaRPr lang="en-US" dirty="0" smtClean="0"/>
          </a:p>
        </p:txBody>
      </p:sp>
      <p:sp>
        <p:nvSpPr>
          <p:cNvPr id="10" name="Text Placeholder 7"/>
          <p:cNvSpPr>
            <a:spLocks noGrp="1"/>
          </p:cNvSpPr>
          <p:nvPr>
            <p:ph type="body" sz="quarter" idx="14"/>
          </p:nvPr>
        </p:nvSpPr>
        <p:spPr>
          <a:xfrm>
            <a:off x="469900" y="4645418"/>
            <a:ext cx="8434552" cy="1813035"/>
          </a:xfrm>
          <a:noFill/>
        </p:spPr>
        <p:txBody>
          <a:bodyPr lIns="0" tIns="91440"/>
          <a:lstStyle>
            <a:lvl1pPr>
              <a:defRPr sz="2400">
                <a:solidFill>
                  <a:schemeClr val="bg1"/>
                </a:solidFill>
              </a:defRPr>
            </a:lvl1pPr>
            <a:lvl2pPr>
              <a:defRPr sz="22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Picture Placeholder 4"/>
          <p:cNvSpPr>
            <a:spLocks noGrp="1" noChangeAspect="1"/>
          </p:cNvSpPr>
          <p:nvPr>
            <p:ph type="pic" sz="quarter" idx="13" hasCustomPrompt="1"/>
          </p:nvPr>
        </p:nvSpPr>
        <p:spPr>
          <a:xfrm>
            <a:off x="218126" y="-1"/>
            <a:ext cx="8925873" cy="3656013"/>
          </a:xfrm>
          <a:solidFill>
            <a:schemeClr val="bg1"/>
          </a:solidFill>
        </p:spPr>
        <p:txBody>
          <a:bodyPr lIns="0" tIns="1097280" anchor="t" anchorCtr="0"/>
          <a:lstStyle>
            <a:lvl1pPr marL="0" indent="0" algn="ctr">
              <a:buNone/>
              <a:defRPr baseline="0"/>
            </a:lvl1pPr>
          </a:lstStyle>
          <a:p>
            <a:r>
              <a:rPr lang="en-US" dirty="0" smtClean="0"/>
              <a:t>Click icon to insert an image</a:t>
            </a:r>
            <a:endParaRPr lang="en-US" dirty="0"/>
          </a:p>
        </p:txBody>
      </p:sp>
      <p:sp>
        <p:nvSpPr>
          <p:cNvPr id="2" name="Title 1"/>
          <p:cNvSpPr>
            <a:spLocks noGrp="1"/>
          </p:cNvSpPr>
          <p:nvPr>
            <p:ph type="title" hasCustomPrompt="1"/>
          </p:nvPr>
        </p:nvSpPr>
        <p:spPr>
          <a:xfrm>
            <a:off x="469900" y="3807284"/>
            <a:ext cx="8674100" cy="787098"/>
          </a:xfrm>
        </p:spPr>
        <p:txBody>
          <a:bodyPr lIns="0"/>
          <a:lstStyle>
            <a:lvl1pPr>
              <a:defRPr sz="2800" b="1" baseline="0">
                <a:solidFill>
                  <a:schemeClr val="bg1"/>
                </a:solidFill>
              </a:defRPr>
            </a:lvl1pPr>
          </a:lstStyle>
          <a:p>
            <a:r>
              <a:rPr lang="en-US" dirty="0" smtClean="0"/>
              <a:t>Science/R&amp;D hero – one image</a:t>
            </a:r>
            <a:br>
              <a:rPr lang="en-US" dirty="0" smtClean="0"/>
            </a:br>
            <a:r>
              <a:rPr lang="en-US" dirty="0" smtClean="0"/>
              <a:t>Headline is </a:t>
            </a:r>
            <a:r>
              <a:rPr lang="en-US" dirty="0" err="1" smtClean="0"/>
              <a:t>arial</a:t>
            </a:r>
            <a:r>
              <a:rPr lang="en-US" dirty="0" smtClean="0"/>
              <a:t> in all caps</a:t>
            </a:r>
            <a:endParaRPr lang="en-US" dirty="0"/>
          </a:p>
        </p:txBody>
      </p:sp>
      <p:sp>
        <p:nvSpPr>
          <p:cNvPr id="3" name="Slide Number Placeholder 2"/>
          <p:cNvSpPr>
            <a:spLocks noGrp="1"/>
          </p:cNvSpPr>
          <p:nvPr>
            <p:ph type="sldNum" sz="quarter" idx="15"/>
          </p:nvPr>
        </p:nvSpPr>
        <p:spPr/>
        <p:txBody>
          <a:bodyPr/>
          <a:lstStyle>
            <a:lvl1pPr>
              <a:defRPr>
                <a:solidFill>
                  <a:schemeClr val="bg1"/>
                </a:solidFill>
              </a:defRPr>
            </a:lvl1pPr>
          </a:lstStyle>
          <a:p>
            <a:fld id="{AEFAAC5A-9C4F-4278-920D-DF2BAB595749}" type="slidenum">
              <a:rPr lang="en-US" smtClean="0"/>
              <a:pPr/>
              <a:t>‹#›</a:t>
            </a:fld>
            <a:endParaRPr lang="en-US" dirty="0"/>
          </a:p>
        </p:txBody>
      </p:sp>
      <p:sp>
        <p:nvSpPr>
          <p:cNvPr id="9" name="Text Placeholder 4"/>
          <p:cNvSpPr>
            <a:spLocks noGrp="1"/>
          </p:cNvSpPr>
          <p:nvPr>
            <p:ph type="body" sz="quarter" idx="12" hasCustomPrompt="1"/>
          </p:nvPr>
        </p:nvSpPr>
        <p:spPr>
          <a:xfrm>
            <a:off x="0" y="-2"/>
            <a:ext cx="228600" cy="6858000"/>
          </a:xfrm>
          <a:solidFill>
            <a:schemeClr val="accent1"/>
          </a:solidFill>
        </p:spPr>
        <p:txBody>
          <a:bodyPr bIns="0" anchor="b"/>
          <a:lstStyle>
            <a:lvl1pPr marL="0" indent="0">
              <a:buNone/>
              <a:defRPr sz="100"/>
            </a:lvl1pPr>
          </a:lstStyle>
          <a:p>
            <a:pPr lvl="0"/>
            <a:r>
              <a:rPr lang="en-US" dirty="0" smtClean="0"/>
              <a:t>  </a:t>
            </a:r>
          </a:p>
        </p:txBody>
      </p:sp>
      <p:sp>
        <p:nvSpPr>
          <p:cNvPr id="11" name="TextBox 10"/>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1" dirty="0" smtClean="0">
                <a:solidFill>
                  <a:schemeClr val="bg1"/>
                </a:solidFill>
              </a:rPr>
              <a:t>Instructions on replacing a current image:</a:t>
            </a:r>
            <a:endParaRPr lang="en-US" sz="1400" b="1" dirty="0">
              <a:solidFill>
                <a:schemeClr val="bg1"/>
              </a:solidFill>
            </a:endParaRPr>
          </a:p>
          <a:p>
            <a:pPr marL="228600" indent="-228600">
              <a:buFont typeface="+mj-lt"/>
              <a:buAutoNum type="arabicPeriod"/>
            </a:pPr>
            <a:r>
              <a:rPr lang="en-US" sz="1400" dirty="0">
                <a:solidFill>
                  <a:schemeClr val="bg1"/>
                </a:solidFill>
              </a:rPr>
              <a:t>Select 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dirty="0">
              <a:solidFill>
                <a:schemeClr val="bg1"/>
              </a:solidFill>
            </a:endParaRPr>
          </a:p>
        </p:txBody>
      </p:sp>
    </p:spTree>
    <p:extLst>
      <p:ext uri="{BB962C8B-B14F-4D97-AF65-F5344CB8AC3E}">
        <p14:creationId xmlns:p14="http://schemas.microsoft.com/office/powerpoint/2010/main" val="16594925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Pic - TWO images">
    <p:bg>
      <p:bgPr>
        <a:solidFill>
          <a:schemeClr val="bg1"/>
        </a:solidFill>
        <a:effectLst/>
      </p:bgPr>
    </p:bg>
    <p:spTree>
      <p:nvGrpSpPr>
        <p:cNvPr id="1" name=""/>
        <p:cNvGrpSpPr/>
        <p:nvPr/>
      </p:nvGrpSpPr>
      <p:grpSpPr>
        <a:xfrm>
          <a:off x="0" y="0"/>
          <a:ext cx="0" cy="0"/>
          <a:chOff x="0" y="0"/>
          <a:chExt cx="0" cy="0"/>
        </a:xfrm>
      </p:grpSpPr>
      <p:sp>
        <p:nvSpPr>
          <p:cNvPr id="13" name="Text Placeholder 6"/>
          <p:cNvSpPr>
            <a:spLocks noGrp="1"/>
          </p:cNvSpPr>
          <p:nvPr>
            <p:ph type="body" sz="quarter" idx="20" hasCustomPrompt="1"/>
          </p:nvPr>
        </p:nvSpPr>
        <p:spPr>
          <a:xfrm>
            <a:off x="0" y="3656122"/>
            <a:ext cx="9144000" cy="3201878"/>
          </a:xfrm>
          <a:solidFill>
            <a:schemeClr val="accent2"/>
          </a:solidFill>
        </p:spPr>
        <p:txBody>
          <a:bodyPr bIns="0" anchor="b" anchorCtr="0"/>
          <a:lstStyle>
            <a:lvl1pPr marL="0" indent="0">
              <a:buNone/>
              <a:defRPr sz="100"/>
            </a:lvl1pPr>
          </a:lstStyle>
          <a:p>
            <a:pPr lvl="0"/>
            <a:r>
              <a:rPr lang="en-US" dirty="0" smtClean="0"/>
              <a:t> </a:t>
            </a:r>
            <a:r>
              <a:rPr lang="en-US" dirty="0" err="1" smtClean="0"/>
              <a:t>x1</a:t>
            </a:r>
            <a:endParaRPr lang="en-US" dirty="0" smtClean="0"/>
          </a:p>
          <a:p>
            <a:pPr lvl="0"/>
            <a:endParaRPr lang="en-US" dirty="0" smtClean="0"/>
          </a:p>
        </p:txBody>
      </p:sp>
      <p:sp>
        <p:nvSpPr>
          <p:cNvPr id="11" name="Picture Placeholder 4"/>
          <p:cNvSpPr>
            <a:spLocks noGrp="1" noChangeAspect="1"/>
          </p:cNvSpPr>
          <p:nvPr>
            <p:ph type="pic" sz="quarter" idx="16" hasCustomPrompt="1"/>
          </p:nvPr>
        </p:nvSpPr>
        <p:spPr>
          <a:xfrm>
            <a:off x="218127" y="0"/>
            <a:ext cx="4480560" cy="3663950"/>
          </a:xfrm>
          <a:solidFill>
            <a:schemeClr val="bg1">
              <a:lumMod val="75000"/>
            </a:schemeClr>
          </a:solidFill>
        </p:spPr>
        <p:txBody>
          <a:bodyPr tIns="1097280" anchor="t" anchorCtr="0"/>
          <a:lstStyle>
            <a:lvl1pPr marL="0" indent="0" algn="ctr">
              <a:buNone/>
              <a:defRPr baseline="0"/>
            </a:lvl1pPr>
          </a:lstStyle>
          <a:p>
            <a:r>
              <a:rPr lang="en-US" dirty="0" smtClean="0"/>
              <a:t>Click icon to insert an image</a:t>
            </a:r>
            <a:endParaRPr lang="en-US" dirty="0"/>
          </a:p>
        </p:txBody>
      </p:sp>
      <p:sp>
        <p:nvSpPr>
          <p:cNvPr id="12" name="Picture Placeholder 4"/>
          <p:cNvSpPr>
            <a:spLocks noGrp="1" noChangeAspect="1"/>
          </p:cNvSpPr>
          <p:nvPr>
            <p:ph type="pic" sz="quarter" idx="17" hasCustomPrompt="1"/>
          </p:nvPr>
        </p:nvSpPr>
        <p:spPr>
          <a:xfrm>
            <a:off x="4682525" y="0"/>
            <a:ext cx="4480560" cy="3663950"/>
          </a:xfrm>
          <a:solidFill>
            <a:schemeClr val="bg1">
              <a:lumMod val="85000"/>
            </a:schemeClr>
          </a:solidFill>
        </p:spPr>
        <p:txBody>
          <a:bodyPr tIns="1097280" anchor="t" anchorCtr="0"/>
          <a:lstStyle>
            <a:lvl1pPr marL="0" indent="0" algn="ctr">
              <a:buNone/>
              <a:defRPr baseline="0"/>
            </a:lvl1pPr>
          </a:lstStyle>
          <a:p>
            <a:r>
              <a:rPr lang="en-US" dirty="0" smtClean="0"/>
              <a:t>Click icon to insert an image</a:t>
            </a:r>
            <a:endParaRPr lang="en-US" dirty="0"/>
          </a:p>
        </p:txBody>
      </p:sp>
      <p:sp>
        <p:nvSpPr>
          <p:cNvPr id="2" name="Title 1"/>
          <p:cNvSpPr>
            <a:spLocks noGrp="1"/>
          </p:cNvSpPr>
          <p:nvPr>
            <p:ph type="title" hasCustomPrompt="1"/>
          </p:nvPr>
        </p:nvSpPr>
        <p:spPr>
          <a:xfrm>
            <a:off x="469900" y="3807284"/>
            <a:ext cx="8674100" cy="787098"/>
          </a:xfrm>
        </p:spPr>
        <p:txBody>
          <a:bodyPr lIns="0"/>
          <a:lstStyle>
            <a:lvl1pPr>
              <a:defRPr sz="2800" b="1">
                <a:solidFill>
                  <a:schemeClr val="bg1"/>
                </a:solidFill>
              </a:defRPr>
            </a:lvl1pPr>
          </a:lstStyle>
          <a:p>
            <a:r>
              <a:rPr lang="en-US" dirty="0" smtClean="0"/>
              <a:t>Science/R&amp;D hero – TWO images</a:t>
            </a:r>
            <a:br>
              <a:rPr lang="en-US" dirty="0" smtClean="0"/>
            </a:br>
            <a:r>
              <a:rPr lang="en-US" dirty="0" smtClean="0"/>
              <a:t>Headline is </a:t>
            </a:r>
            <a:r>
              <a:rPr lang="en-US" dirty="0" err="1" smtClean="0"/>
              <a:t>arial</a:t>
            </a:r>
            <a:r>
              <a:rPr lang="en-US" dirty="0" smtClean="0"/>
              <a:t> in all caps</a:t>
            </a:r>
            <a:endParaRPr lang="en-US" dirty="0"/>
          </a:p>
        </p:txBody>
      </p:sp>
      <p:sp>
        <p:nvSpPr>
          <p:cNvPr id="9" name="Text Placeholder 7"/>
          <p:cNvSpPr>
            <a:spLocks noGrp="1"/>
          </p:cNvSpPr>
          <p:nvPr>
            <p:ph type="body" sz="quarter" idx="14"/>
          </p:nvPr>
        </p:nvSpPr>
        <p:spPr>
          <a:xfrm>
            <a:off x="469900" y="4645418"/>
            <a:ext cx="8434552" cy="1813035"/>
          </a:xfrm>
          <a:noFill/>
        </p:spPr>
        <p:txBody>
          <a:bodyPr lIns="0" tIns="91440"/>
          <a:lstStyle>
            <a:lvl1pPr>
              <a:defRPr sz="2400">
                <a:solidFill>
                  <a:schemeClr val="bg1"/>
                </a:solidFill>
              </a:defRPr>
            </a:lvl1pPr>
            <a:lvl2pPr>
              <a:defRPr sz="22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3" name="Slide Number Placeholder 2"/>
          <p:cNvSpPr>
            <a:spLocks noGrp="1"/>
          </p:cNvSpPr>
          <p:nvPr>
            <p:ph type="sldNum" sz="quarter" idx="18"/>
          </p:nvPr>
        </p:nvSpPr>
        <p:spPr/>
        <p:txBody>
          <a:bodyPr/>
          <a:lstStyle>
            <a:lvl1pPr>
              <a:defRPr>
                <a:solidFill>
                  <a:schemeClr val="bg1"/>
                </a:solidFill>
              </a:defRPr>
            </a:lvl1pPr>
          </a:lstStyle>
          <a:p>
            <a:fld id="{AEFAAC5A-9C4F-4278-920D-DF2BAB595749}" type="slidenum">
              <a:rPr lang="en-US" smtClean="0"/>
              <a:pPr/>
              <a:t>‹#›</a:t>
            </a:fld>
            <a:endParaRPr lang="en-US" dirty="0"/>
          </a:p>
        </p:txBody>
      </p:sp>
      <p:sp>
        <p:nvSpPr>
          <p:cNvPr id="10" name="Text Placeholder 4"/>
          <p:cNvSpPr>
            <a:spLocks noGrp="1"/>
          </p:cNvSpPr>
          <p:nvPr>
            <p:ph type="body" sz="quarter" idx="12" hasCustomPrompt="1"/>
          </p:nvPr>
        </p:nvSpPr>
        <p:spPr>
          <a:xfrm>
            <a:off x="0" y="-2"/>
            <a:ext cx="228600" cy="6858000"/>
          </a:xfrm>
          <a:solidFill>
            <a:schemeClr val="accent1"/>
          </a:solidFill>
        </p:spPr>
        <p:txBody>
          <a:bodyPr bIns="0" anchor="b"/>
          <a:lstStyle>
            <a:lvl1pPr marL="0" indent="0">
              <a:buNone/>
              <a:defRPr sz="100"/>
            </a:lvl1pPr>
          </a:lstStyle>
          <a:p>
            <a:pPr lvl="0"/>
            <a:r>
              <a:rPr lang="en-US" dirty="0" smtClean="0"/>
              <a:t>  </a:t>
            </a:r>
          </a:p>
        </p:txBody>
      </p:sp>
      <p:sp>
        <p:nvSpPr>
          <p:cNvPr id="14" name="TextBox 13"/>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1" dirty="0" smtClean="0">
                <a:solidFill>
                  <a:schemeClr val="bg1"/>
                </a:solidFill>
              </a:rPr>
              <a:t>Instructions on replacing a current image:</a:t>
            </a:r>
            <a:endParaRPr lang="en-US" sz="1400" b="1" dirty="0">
              <a:solidFill>
                <a:schemeClr val="bg1"/>
              </a:solidFill>
            </a:endParaRPr>
          </a:p>
          <a:p>
            <a:pPr marL="228600" indent="-228600">
              <a:buFont typeface="+mj-lt"/>
              <a:buAutoNum type="arabicPeriod"/>
            </a:pPr>
            <a:r>
              <a:rPr lang="en-US" sz="1400" dirty="0">
                <a:solidFill>
                  <a:schemeClr val="bg1"/>
                </a:solidFill>
              </a:rPr>
              <a:t>Select 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dirty="0">
              <a:solidFill>
                <a:schemeClr val="bg1"/>
              </a:solidFill>
            </a:endParaRPr>
          </a:p>
        </p:txBody>
      </p:sp>
    </p:spTree>
    <p:extLst>
      <p:ext uri="{BB962C8B-B14F-4D97-AF65-F5344CB8AC3E}">
        <p14:creationId xmlns:p14="http://schemas.microsoft.com/office/powerpoint/2010/main" val="27095363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Pic - THREE Images">
    <p:bg>
      <p:bgPr>
        <a:solidFill>
          <a:schemeClr val="bg1"/>
        </a:solidFill>
        <a:effectLst/>
      </p:bgPr>
    </p:bg>
    <p:spTree>
      <p:nvGrpSpPr>
        <p:cNvPr id="1" name=""/>
        <p:cNvGrpSpPr/>
        <p:nvPr/>
      </p:nvGrpSpPr>
      <p:grpSpPr>
        <a:xfrm>
          <a:off x="0" y="0"/>
          <a:ext cx="0" cy="0"/>
          <a:chOff x="0" y="0"/>
          <a:chExt cx="0" cy="0"/>
        </a:xfrm>
      </p:grpSpPr>
      <p:sp>
        <p:nvSpPr>
          <p:cNvPr id="11" name="Text Placeholder 6"/>
          <p:cNvSpPr>
            <a:spLocks noGrp="1"/>
          </p:cNvSpPr>
          <p:nvPr>
            <p:ph type="body" sz="quarter" idx="19" hasCustomPrompt="1"/>
          </p:nvPr>
        </p:nvSpPr>
        <p:spPr>
          <a:xfrm>
            <a:off x="0" y="3656122"/>
            <a:ext cx="9144000" cy="3201878"/>
          </a:xfrm>
          <a:solidFill>
            <a:schemeClr val="accent2"/>
          </a:solidFill>
        </p:spPr>
        <p:txBody>
          <a:bodyPr bIns="0" anchor="b" anchorCtr="0"/>
          <a:lstStyle>
            <a:lvl1pPr marL="0" indent="0">
              <a:buNone/>
              <a:defRPr sz="100"/>
            </a:lvl1pPr>
          </a:lstStyle>
          <a:p>
            <a:pPr lvl="0"/>
            <a:r>
              <a:rPr lang="en-US" dirty="0" smtClean="0"/>
              <a:t> </a:t>
            </a:r>
            <a:r>
              <a:rPr lang="en-US" dirty="0" err="1" smtClean="0"/>
              <a:t>x1</a:t>
            </a:r>
            <a:endParaRPr lang="en-US" dirty="0" smtClean="0"/>
          </a:p>
          <a:p>
            <a:pPr lvl="0"/>
            <a:endParaRPr lang="en-US" dirty="0" smtClean="0"/>
          </a:p>
        </p:txBody>
      </p:sp>
      <p:sp>
        <p:nvSpPr>
          <p:cNvPr id="5" name="Picture Placeholder 4"/>
          <p:cNvSpPr>
            <a:spLocks noGrp="1" noChangeAspect="1"/>
          </p:cNvSpPr>
          <p:nvPr>
            <p:ph type="pic" sz="quarter" idx="13" hasCustomPrompt="1"/>
          </p:nvPr>
        </p:nvSpPr>
        <p:spPr>
          <a:xfrm>
            <a:off x="218127" y="0"/>
            <a:ext cx="2990088" cy="3673642"/>
          </a:xfrm>
          <a:solidFill>
            <a:schemeClr val="bg1">
              <a:lumMod val="85000"/>
            </a:schemeClr>
          </a:solidFill>
        </p:spPr>
        <p:txBody>
          <a:bodyPr lIns="0" tIns="731520" anchor="t" anchorCtr="0"/>
          <a:lstStyle>
            <a:lvl1pPr marL="0" indent="0" algn="ctr">
              <a:buNone/>
              <a:defRPr baseline="0"/>
            </a:lvl1pPr>
          </a:lstStyle>
          <a:p>
            <a:r>
              <a:rPr lang="en-US" dirty="0" smtClean="0"/>
              <a:t>Click icon to insert an image</a:t>
            </a:r>
            <a:endParaRPr lang="en-US" dirty="0"/>
          </a:p>
        </p:txBody>
      </p:sp>
      <p:sp>
        <p:nvSpPr>
          <p:cNvPr id="9" name="Picture Placeholder 4"/>
          <p:cNvSpPr>
            <a:spLocks noGrp="1" noChangeAspect="1"/>
          </p:cNvSpPr>
          <p:nvPr>
            <p:ph type="pic" sz="quarter" idx="15" hasCustomPrompt="1"/>
          </p:nvPr>
        </p:nvSpPr>
        <p:spPr>
          <a:xfrm>
            <a:off x="3194237" y="0"/>
            <a:ext cx="2990088" cy="3673642"/>
          </a:xfrm>
          <a:solidFill>
            <a:schemeClr val="bg1">
              <a:lumMod val="75000"/>
            </a:schemeClr>
          </a:solidFill>
        </p:spPr>
        <p:txBody>
          <a:bodyPr lIns="0" tIns="731520" anchor="t" anchorCtr="0"/>
          <a:lstStyle>
            <a:lvl1pPr marL="0" indent="0" algn="ctr">
              <a:buNone/>
              <a:defRPr baseline="0"/>
            </a:lvl1pPr>
          </a:lstStyle>
          <a:p>
            <a:r>
              <a:rPr lang="en-US" dirty="0" smtClean="0"/>
              <a:t>Click icon to insert an image</a:t>
            </a:r>
            <a:endParaRPr lang="en-US" dirty="0"/>
          </a:p>
        </p:txBody>
      </p:sp>
      <p:sp>
        <p:nvSpPr>
          <p:cNvPr id="10" name="Picture Placeholder 4"/>
          <p:cNvSpPr>
            <a:spLocks noGrp="1" noChangeAspect="1"/>
          </p:cNvSpPr>
          <p:nvPr>
            <p:ph type="pic" sz="quarter" idx="16" hasCustomPrompt="1"/>
          </p:nvPr>
        </p:nvSpPr>
        <p:spPr>
          <a:xfrm>
            <a:off x="6186112" y="0"/>
            <a:ext cx="2957888" cy="3673642"/>
          </a:xfrm>
          <a:solidFill>
            <a:schemeClr val="bg1">
              <a:lumMod val="85000"/>
            </a:schemeClr>
          </a:solidFill>
        </p:spPr>
        <p:txBody>
          <a:bodyPr lIns="0" tIns="731520" anchor="t" anchorCtr="0"/>
          <a:lstStyle>
            <a:lvl1pPr marL="0" indent="0" algn="ctr">
              <a:buNone/>
              <a:defRPr baseline="0"/>
            </a:lvl1pPr>
          </a:lstStyle>
          <a:p>
            <a:r>
              <a:rPr lang="en-US" dirty="0" smtClean="0"/>
              <a:t>Click icon to insert an image</a:t>
            </a:r>
            <a:endParaRPr lang="en-US" dirty="0"/>
          </a:p>
        </p:txBody>
      </p:sp>
      <p:sp>
        <p:nvSpPr>
          <p:cNvPr id="8" name="Text Placeholder 7"/>
          <p:cNvSpPr>
            <a:spLocks noGrp="1"/>
          </p:cNvSpPr>
          <p:nvPr>
            <p:ph type="body" sz="quarter" idx="14"/>
          </p:nvPr>
        </p:nvSpPr>
        <p:spPr>
          <a:xfrm>
            <a:off x="469900" y="4645418"/>
            <a:ext cx="8434552" cy="1813035"/>
          </a:xfrm>
          <a:noFill/>
        </p:spPr>
        <p:txBody>
          <a:bodyPr lIns="0" tIns="91440"/>
          <a:lstStyle>
            <a:lvl1pPr>
              <a:defRPr sz="2400">
                <a:solidFill>
                  <a:schemeClr val="bg1"/>
                </a:solidFill>
              </a:defRPr>
            </a:lvl1pPr>
            <a:lvl2pPr>
              <a:defRPr sz="22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2" name="Title 1"/>
          <p:cNvSpPr>
            <a:spLocks noGrp="1"/>
          </p:cNvSpPr>
          <p:nvPr>
            <p:ph type="title" hasCustomPrompt="1"/>
          </p:nvPr>
        </p:nvSpPr>
        <p:spPr>
          <a:xfrm>
            <a:off x="469900" y="3807284"/>
            <a:ext cx="8674100" cy="787098"/>
          </a:xfrm>
        </p:spPr>
        <p:txBody>
          <a:bodyPr lIns="0"/>
          <a:lstStyle>
            <a:lvl1pPr>
              <a:defRPr sz="2800" b="1">
                <a:solidFill>
                  <a:schemeClr val="bg1"/>
                </a:solidFill>
              </a:defRPr>
            </a:lvl1pPr>
          </a:lstStyle>
          <a:p>
            <a:r>
              <a:rPr lang="en-US" dirty="0" smtClean="0"/>
              <a:t>Science/R&amp;D hero – Three images</a:t>
            </a:r>
            <a:br>
              <a:rPr lang="en-US" dirty="0" smtClean="0"/>
            </a:br>
            <a:r>
              <a:rPr lang="en-US" dirty="0" smtClean="0"/>
              <a:t>Headline is </a:t>
            </a:r>
            <a:r>
              <a:rPr lang="en-US" dirty="0" err="1" smtClean="0"/>
              <a:t>arial</a:t>
            </a:r>
            <a:r>
              <a:rPr lang="en-US" dirty="0" smtClean="0"/>
              <a:t> in all caps</a:t>
            </a:r>
            <a:endParaRPr lang="en-US" dirty="0"/>
          </a:p>
        </p:txBody>
      </p:sp>
      <p:sp>
        <p:nvSpPr>
          <p:cNvPr id="3" name="Slide Number Placeholder 2"/>
          <p:cNvSpPr>
            <a:spLocks noGrp="1"/>
          </p:cNvSpPr>
          <p:nvPr>
            <p:ph type="sldNum" sz="quarter" idx="17"/>
          </p:nvPr>
        </p:nvSpPr>
        <p:spPr/>
        <p:txBody>
          <a:bodyPr/>
          <a:lstStyle>
            <a:lvl1pPr>
              <a:defRPr>
                <a:solidFill>
                  <a:schemeClr val="bg1"/>
                </a:solidFill>
              </a:defRPr>
            </a:lvl1pPr>
          </a:lstStyle>
          <a:p>
            <a:fld id="{AEFAAC5A-9C4F-4278-920D-DF2BAB595749}" type="slidenum">
              <a:rPr lang="en-US" smtClean="0"/>
              <a:pPr/>
              <a:t>‹#›</a:t>
            </a:fld>
            <a:endParaRPr lang="en-US" dirty="0"/>
          </a:p>
        </p:txBody>
      </p:sp>
      <p:sp>
        <p:nvSpPr>
          <p:cNvPr id="12" name="Text Placeholder 4"/>
          <p:cNvSpPr>
            <a:spLocks noGrp="1"/>
          </p:cNvSpPr>
          <p:nvPr>
            <p:ph type="body" sz="quarter" idx="12" hasCustomPrompt="1"/>
          </p:nvPr>
        </p:nvSpPr>
        <p:spPr>
          <a:xfrm>
            <a:off x="0" y="-2"/>
            <a:ext cx="228600" cy="6858000"/>
          </a:xfrm>
          <a:solidFill>
            <a:schemeClr val="accent1"/>
          </a:solidFill>
        </p:spPr>
        <p:txBody>
          <a:bodyPr bIns="0" anchor="b"/>
          <a:lstStyle>
            <a:lvl1pPr marL="0" indent="0">
              <a:buNone/>
              <a:defRPr sz="100"/>
            </a:lvl1pPr>
          </a:lstStyle>
          <a:p>
            <a:pPr lvl="0"/>
            <a:r>
              <a:rPr lang="en-US" dirty="0" smtClean="0"/>
              <a:t>  </a:t>
            </a:r>
          </a:p>
        </p:txBody>
      </p:sp>
      <p:sp>
        <p:nvSpPr>
          <p:cNvPr id="13" name="TextBox 12"/>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1" dirty="0" smtClean="0">
                <a:solidFill>
                  <a:schemeClr val="bg1"/>
                </a:solidFill>
              </a:rPr>
              <a:t>Instructions on replacing a current image:</a:t>
            </a:r>
            <a:endParaRPr lang="en-US" sz="1400" b="1" dirty="0">
              <a:solidFill>
                <a:schemeClr val="bg1"/>
              </a:solidFill>
            </a:endParaRPr>
          </a:p>
          <a:p>
            <a:pPr marL="228600" indent="-228600">
              <a:buFont typeface="+mj-lt"/>
              <a:buAutoNum type="arabicPeriod"/>
            </a:pPr>
            <a:r>
              <a:rPr lang="en-US" sz="1400" dirty="0">
                <a:solidFill>
                  <a:schemeClr val="bg1"/>
                </a:solidFill>
              </a:rPr>
              <a:t>Select 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dirty="0">
              <a:solidFill>
                <a:schemeClr val="bg1"/>
              </a:solidFill>
            </a:endParaRPr>
          </a:p>
        </p:txBody>
      </p:sp>
    </p:spTree>
    <p:extLst>
      <p:ext uri="{BB962C8B-B14F-4D97-AF65-F5344CB8AC3E}">
        <p14:creationId xmlns:p14="http://schemas.microsoft.com/office/powerpoint/2010/main" val="30129783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Pic - FOUR Images">
    <p:bg>
      <p:bgPr>
        <a:solidFill>
          <a:schemeClr val="bg1"/>
        </a:solidFill>
        <a:effectLst/>
      </p:bgPr>
    </p:bg>
    <p:spTree>
      <p:nvGrpSpPr>
        <p:cNvPr id="1" name=""/>
        <p:cNvGrpSpPr/>
        <p:nvPr/>
      </p:nvGrpSpPr>
      <p:grpSpPr>
        <a:xfrm>
          <a:off x="0" y="0"/>
          <a:ext cx="0" cy="0"/>
          <a:chOff x="0" y="0"/>
          <a:chExt cx="0" cy="0"/>
        </a:xfrm>
      </p:grpSpPr>
      <p:sp>
        <p:nvSpPr>
          <p:cNvPr id="19" name="Text Placeholder 6"/>
          <p:cNvSpPr>
            <a:spLocks noGrp="1"/>
          </p:cNvSpPr>
          <p:nvPr>
            <p:ph type="body" sz="quarter" idx="24" hasCustomPrompt="1"/>
          </p:nvPr>
        </p:nvSpPr>
        <p:spPr>
          <a:xfrm>
            <a:off x="0" y="0"/>
            <a:ext cx="9144000" cy="6858000"/>
          </a:xfrm>
          <a:solidFill>
            <a:schemeClr val="accent2"/>
          </a:solidFill>
        </p:spPr>
        <p:txBody>
          <a:bodyPr bIns="0" anchor="b" anchorCtr="0"/>
          <a:lstStyle>
            <a:lvl1pPr marL="0" indent="0">
              <a:buNone/>
              <a:defRPr sz="100"/>
            </a:lvl1pPr>
          </a:lstStyle>
          <a:p>
            <a:pPr lvl="0"/>
            <a:r>
              <a:rPr lang="en-US" dirty="0" smtClean="0"/>
              <a:t> </a:t>
            </a:r>
            <a:r>
              <a:rPr lang="en-US" dirty="0" err="1" smtClean="0"/>
              <a:t>x1</a:t>
            </a:r>
            <a:endParaRPr lang="en-US" dirty="0" smtClean="0"/>
          </a:p>
          <a:p>
            <a:pPr lvl="0"/>
            <a:endParaRPr lang="en-US" dirty="0" smtClean="0"/>
          </a:p>
        </p:txBody>
      </p:sp>
      <p:sp>
        <p:nvSpPr>
          <p:cNvPr id="5" name="Picture Placeholder 4"/>
          <p:cNvSpPr>
            <a:spLocks noGrp="1" noChangeAspect="1"/>
          </p:cNvSpPr>
          <p:nvPr>
            <p:ph type="pic" sz="quarter" idx="13" hasCustomPrompt="1"/>
          </p:nvPr>
        </p:nvSpPr>
        <p:spPr>
          <a:xfrm>
            <a:off x="218127" y="1654175"/>
            <a:ext cx="2240280" cy="2238282"/>
          </a:xfrm>
          <a:solidFill>
            <a:schemeClr val="bg1">
              <a:lumMod val="85000"/>
            </a:schemeClr>
          </a:solidFill>
        </p:spPr>
        <p:txBody>
          <a:bodyPr lIns="0" tIns="731520" anchor="t" anchorCtr="0"/>
          <a:lstStyle>
            <a:lvl1pPr marL="0" indent="0" algn="ctr">
              <a:buNone/>
              <a:defRPr baseline="0"/>
            </a:lvl1pPr>
          </a:lstStyle>
          <a:p>
            <a:r>
              <a:rPr lang="en-US" dirty="0" smtClean="0"/>
              <a:t>Click icon to insert an image</a:t>
            </a:r>
            <a:endParaRPr lang="en-US" dirty="0"/>
          </a:p>
        </p:txBody>
      </p:sp>
      <p:sp>
        <p:nvSpPr>
          <p:cNvPr id="9" name="Picture Placeholder 4"/>
          <p:cNvSpPr>
            <a:spLocks noGrp="1" noChangeAspect="1"/>
          </p:cNvSpPr>
          <p:nvPr>
            <p:ph type="pic" sz="quarter" idx="15" hasCustomPrompt="1"/>
          </p:nvPr>
        </p:nvSpPr>
        <p:spPr>
          <a:xfrm>
            <a:off x="2453235" y="1654175"/>
            <a:ext cx="2240280" cy="2238282"/>
          </a:xfrm>
          <a:solidFill>
            <a:schemeClr val="bg1">
              <a:lumMod val="75000"/>
            </a:schemeClr>
          </a:solidFill>
        </p:spPr>
        <p:txBody>
          <a:bodyPr lIns="0" tIns="731520" anchor="t" anchorCtr="0"/>
          <a:lstStyle>
            <a:lvl1pPr marL="0" indent="0" algn="ctr">
              <a:buNone/>
              <a:defRPr baseline="0"/>
            </a:lvl1pPr>
          </a:lstStyle>
          <a:p>
            <a:r>
              <a:rPr lang="en-US" dirty="0" smtClean="0"/>
              <a:t>Click icon to insert an image</a:t>
            </a:r>
            <a:endParaRPr lang="en-US" dirty="0"/>
          </a:p>
        </p:txBody>
      </p:sp>
      <p:sp>
        <p:nvSpPr>
          <p:cNvPr id="10" name="Picture Placeholder 4"/>
          <p:cNvSpPr>
            <a:spLocks noGrp="1" noChangeAspect="1"/>
          </p:cNvSpPr>
          <p:nvPr>
            <p:ph type="pic" sz="quarter" idx="16" hasCustomPrompt="1"/>
          </p:nvPr>
        </p:nvSpPr>
        <p:spPr>
          <a:xfrm>
            <a:off x="4688341" y="1654175"/>
            <a:ext cx="2240280" cy="2238282"/>
          </a:xfrm>
          <a:solidFill>
            <a:schemeClr val="bg1">
              <a:lumMod val="85000"/>
            </a:schemeClr>
          </a:solidFill>
        </p:spPr>
        <p:txBody>
          <a:bodyPr lIns="0" tIns="731520" anchor="t" anchorCtr="0"/>
          <a:lstStyle>
            <a:lvl1pPr marL="0" indent="0" algn="ctr">
              <a:buNone/>
              <a:defRPr baseline="0"/>
            </a:lvl1pPr>
          </a:lstStyle>
          <a:p>
            <a:r>
              <a:rPr lang="en-US" dirty="0" smtClean="0"/>
              <a:t>Click icon to insert an image</a:t>
            </a:r>
            <a:endParaRPr lang="en-US" dirty="0"/>
          </a:p>
        </p:txBody>
      </p:sp>
      <p:sp>
        <p:nvSpPr>
          <p:cNvPr id="11" name="Picture Placeholder 4"/>
          <p:cNvSpPr>
            <a:spLocks noGrp="1" noChangeAspect="1"/>
          </p:cNvSpPr>
          <p:nvPr>
            <p:ph type="pic" sz="quarter" idx="17" hasCustomPrompt="1"/>
          </p:nvPr>
        </p:nvSpPr>
        <p:spPr>
          <a:xfrm>
            <a:off x="6906022" y="1654175"/>
            <a:ext cx="2240280" cy="2238282"/>
          </a:xfrm>
          <a:solidFill>
            <a:schemeClr val="bg1">
              <a:lumMod val="75000"/>
            </a:schemeClr>
          </a:solidFill>
        </p:spPr>
        <p:txBody>
          <a:bodyPr lIns="0" tIns="731520" anchor="t" anchorCtr="0"/>
          <a:lstStyle>
            <a:lvl1pPr marL="0" indent="0" algn="ctr">
              <a:buNone/>
              <a:defRPr baseline="0"/>
            </a:lvl1pPr>
          </a:lstStyle>
          <a:p>
            <a:r>
              <a:rPr lang="en-US" dirty="0" smtClean="0"/>
              <a:t>Click icon to insert an image</a:t>
            </a:r>
            <a:endParaRPr lang="en-US" dirty="0"/>
          </a:p>
        </p:txBody>
      </p:sp>
      <p:sp>
        <p:nvSpPr>
          <p:cNvPr id="8" name="Text Placeholder 7"/>
          <p:cNvSpPr>
            <a:spLocks noGrp="1"/>
          </p:cNvSpPr>
          <p:nvPr>
            <p:ph type="body" sz="quarter" idx="14"/>
          </p:nvPr>
        </p:nvSpPr>
        <p:spPr>
          <a:xfrm>
            <a:off x="469900" y="4645418"/>
            <a:ext cx="8434552" cy="1813035"/>
          </a:xfrm>
          <a:noFill/>
        </p:spPr>
        <p:txBody>
          <a:bodyPr lIns="0" tIns="91440"/>
          <a:lstStyle>
            <a:lvl1pPr>
              <a:defRPr sz="2400">
                <a:solidFill>
                  <a:schemeClr val="bg1"/>
                </a:solidFill>
              </a:defRPr>
            </a:lvl1pPr>
            <a:lvl2pPr>
              <a:defRPr sz="22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3" name="Title 2"/>
          <p:cNvSpPr>
            <a:spLocks noGrp="1"/>
          </p:cNvSpPr>
          <p:nvPr>
            <p:ph type="title" hasCustomPrompt="1"/>
          </p:nvPr>
        </p:nvSpPr>
        <p:spPr/>
        <p:txBody>
          <a:bodyPr/>
          <a:lstStyle>
            <a:lvl1pPr>
              <a:defRPr>
                <a:solidFill>
                  <a:schemeClr val="bg1"/>
                </a:solidFill>
              </a:defRPr>
            </a:lvl1pPr>
          </a:lstStyle>
          <a:p>
            <a:r>
              <a:rPr lang="en-US" dirty="0" smtClean="0"/>
              <a:t>Science/R&amp;D hero – four images</a:t>
            </a:r>
            <a:br>
              <a:rPr lang="en-US" dirty="0" smtClean="0"/>
            </a:br>
            <a:r>
              <a:rPr lang="en-US" dirty="0" smtClean="0"/>
              <a:t>Headline is </a:t>
            </a:r>
            <a:r>
              <a:rPr lang="en-US" dirty="0" err="1" smtClean="0"/>
              <a:t>arial</a:t>
            </a:r>
            <a:r>
              <a:rPr lang="en-US" dirty="0" smtClean="0"/>
              <a:t> in all caps</a:t>
            </a:r>
            <a:endParaRPr lang="en-US" dirty="0"/>
          </a:p>
        </p:txBody>
      </p:sp>
      <p:sp>
        <p:nvSpPr>
          <p:cNvPr id="4" name="Text Placeholder 3"/>
          <p:cNvSpPr>
            <a:spLocks noGrp="1"/>
          </p:cNvSpPr>
          <p:nvPr>
            <p:ph type="body" sz="quarter" idx="18" hasCustomPrompt="1"/>
          </p:nvPr>
        </p:nvSpPr>
        <p:spPr>
          <a:xfrm>
            <a:off x="218128" y="3931763"/>
            <a:ext cx="2238469" cy="477837"/>
          </a:xfrm>
        </p:spPr>
        <p:txBody>
          <a:bodyPr lIns="91440" rIns="91440"/>
          <a:lstStyle>
            <a:lvl1pPr marL="0" indent="0">
              <a:lnSpc>
                <a:spcPct val="95000"/>
              </a:lnSpc>
              <a:buNone/>
              <a:defRPr sz="1200" b="0" baseline="0">
                <a:solidFill>
                  <a:schemeClr val="bg1"/>
                </a:solidFill>
              </a:defRPr>
            </a:lvl1pPr>
          </a:lstStyle>
          <a:p>
            <a:pPr lvl="0"/>
            <a:r>
              <a:rPr lang="en-US" dirty="0" smtClean="0"/>
              <a:t>Image caption Image caption Image caption Image caption Image</a:t>
            </a:r>
            <a:endParaRPr lang="en-US" dirty="0"/>
          </a:p>
        </p:txBody>
      </p:sp>
      <p:sp>
        <p:nvSpPr>
          <p:cNvPr id="16" name="Text Placeholder 3"/>
          <p:cNvSpPr>
            <a:spLocks noGrp="1"/>
          </p:cNvSpPr>
          <p:nvPr>
            <p:ph type="body" sz="quarter" idx="19" hasCustomPrompt="1"/>
          </p:nvPr>
        </p:nvSpPr>
        <p:spPr>
          <a:xfrm>
            <a:off x="2442594" y="3931763"/>
            <a:ext cx="2238469" cy="477837"/>
          </a:xfrm>
        </p:spPr>
        <p:txBody>
          <a:bodyPr lIns="91440" rIns="91440"/>
          <a:lstStyle>
            <a:lvl1pPr marL="0" indent="0">
              <a:lnSpc>
                <a:spcPct val="95000"/>
              </a:lnSpc>
              <a:buNone/>
              <a:defRPr sz="1200" b="0">
                <a:solidFill>
                  <a:schemeClr val="bg1"/>
                </a:solidFill>
              </a:defRPr>
            </a:lvl1pPr>
          </a:lstStyle>
          <a:p>
            <a:pPr lvl="0"/>
            <a:r>
              <a:rPr lang="en-US" dirty="0" smtClean="0"/>
              <a:t>Image caption Image caption Image caption Image caption Image</a:t>
            </a:r>
            <a:endParaRPr lang="en-US" dirty="0"/>
          </a:p>
        </p:txBody>
      </p:sp>
      <p:sp>
        <p:nvSpPr>
          <p:cNvPr id="17" name="Text Placeholder 3"/>
          <p:cNvSpPr>
            <a:spLocks noGrp="1"/>
          </p:cNvSpPr>
          <p:nvPr>
            <p:ph type="body" sz="quarter" idx="20" hasCustomPrompt="1"/>
          </p:nvPr>
        </p:nvSpPr>
        <p:spPr>
          <a:xfrm>
            <a:off x="4681063" y="3931763"/>
            <a:ext cx="2238469" cy="477837"/>
          </a:xfrm>
        </p:spPr>
        <p:txBody>
          <a:bodyPr lIns="91440" rIns="91440"/>
          <a:lstStyle>
            <a:lvl1pPr marL="0" indent="0">
              <a:lnSpc>
                <a:spcPct val="95000"/>
              </a:lnSpc>
              <a:buNone/>
              <a:defRPr sz="1200" b="0">
                <a:solidFill>
                  <a:schemeClr val="bg1"/>
                </a:solidFill>
              </a:defRPr>
            </a:lvl1pPr>
          </a:lstStyle>
          <a:p>
            <a:pPr lvl="0"/>
            <a:r>
              <a:rPr lang="en-US" dirty="0" smtClean="0"/>
              <a:t>Image caption Image caption Image caption Image caption Image</a:t>
            </a:r>
            <a:endParaRPr lang="en-US" dirty="0"/>
          </a:p>
        </p:txBody>
      </p:sp>
      <p:sp>
        <p:nvSpPr>
          <p:cNvPr id="18" name="Text Placeholder 3"/>
          <p:cNvSpPr>
            <a:spLocks noGrp="1"/>
          </p:cNvSpPr>
          <p:nvPr>
            <p:ph type="body" sz="quarter" idx="21" hasCustomPrompt="1"/>
          </p:nvPr>
        </p:nvSpPr>
        <p:spPr>
          <a:xfrm>
            <a:off x="6905531" y="3931763"/>
            <a:ext cx="2238469" cy="477837"/>
          </a:xfrm>
        </p:spPr>
        <p:txBody>
          <a:bodyPr lIns="91440" rIns="91440"/>
          <a:lstStyle>
            <a:lvl1pPr marL="0" indent="0">
              <a:lnSpc>
                <a:spcPct val="95000"/>
              </a:lnSpc>
              <a:buNone/>
              <a:defRPr sz="1200" b="0">
                <a:solidFill>
                  <a:schemeClr val="bg1"/>
                </a:solidFill>
              </a:defRPr>
            </a:lvl1pPr>
          </a:lstStyle>
          <a:p>
            <a:pPr lvl="0"/>
            <a:r>
              <a:rPr lang="en-US" dirty="0" smtClean="0"/>
              <a:t>Image caption Image caption Image caption Image caption Image</a:t>
            </a:r>
            <a:endParaRPr lang="en-US" dirty="0"/>
          </a:p>
        </p:txBody>
      </p:sp>
      <p:sp>
        <p:nvSpPr>
          <p:cNvPr id="2" name="Slide Number Placeholder 1"/>
          <p:cNvSpPr>
            <a:spLocks noGrp="1"/>
          </p:cNvSpPr>
          <p:nvPr>
            <p:ph type="sldNum" sz="quarter" idx="22"/>
          </p:nvPr>
        </p:nvSpPr>
        <p:spPr/>
        <p:txBody>
          <a:bodyPr/>
          <a:lstStyle>
            <a:lvl1pPr>
              <a:defRPr>
                <a:solidFill>
                  <a:schemeClr val="bg1"/>
                </a:solidFill>
              </a:defRPr>
            </a:lvl1pPr>
          </a:lstStyle>
          <a:p>
            <a:fld id="{AEFAAC5A-9C4F-4278-920D-DF2BAB595749}" type="slidenum">
              <a:rPr lang="en-US" smtClean="0"/>
              <a:pPr/>
              <a:t>‹#›</a:t>
            </a:fld>
            <a:endParaRPr lang="en-US" dirty="0"/>
          </a:p>
        </p:txBody>
      </p:sp>
      <p:sp>
        <p:nvSpPr>
          <p:cNvPr id="6" name="Footer Placeholder 5"/>
          <p:cNvSpPr>
            <a:spLocks noGrp="1"/>
          </p:cNvSpPr>
          <p:nvPr>
            <p:ph type="ftr" sz="quarter" idx="23"/>
          </p:nvPr>
        </p:nvSpPr>
        <p:spPr>
          <a:xfrm>
            <a:off x="0" y="-1"/>
            <a:ext cx="228600" cy="6858000"/>
          </a:xfrm>
          <a:prstGeom prst="rect">
            <a:avLst/>
          </a:prstGeom>
        </p:spPr>
        <p:txBody>
          <a:bodyPr/>
          <a:lstStyle/>
          <a:p>
            <a:endParaRPr lang="en-US" dirty="0"/>
          </a:p>
        </p:txBody>
      </p:sp>
      <p:sp>
        <p:nvSpPr>
          <p:cNvPr id="20" name="Text Placeholder 4"/>
          <p:cNvSpPr>
            <a:spLocks noGrp="1"/>
          </p:cNvSpPr>
          <p:nvPr>
            <p:ph type="body" sz="quarter" idx="12" hasCustomPrompt="1"/>
          </p:nvPr>
        </p:nvSpPr>
        <p:spPr>
          <a:xfrm>
            <a:off x="0" y="-2"/>
            <a:ext cx="228600" cy="6858000"/>
          </a:xfrm>
          <a:solidFill>
            <a:schemeClr val="accent1"/>
          </a:solidFill>
        </p:spPr>
        <p:txBody>
          <a:bodyPr bIns="0" anchor="b"/>
          <a:lstStyle>
            <a:lvl1pPr marL="0" indent="0">
              <a:buNone/>
              <a:defRPr sz="100"/>
            </a:lvl1pPr>
          </a:lstStyle>
          <a:p>
            <a:pPr lvl="0"/>
            <a:r>
              <a:rPr lang="en-US" dirty="0" smtClean="0"/>
              <a:t>  </a:t>
            </a:r>
          </a:p>
        </p:txBody>
      </p:sp>
      <p:sp>
        <p:nvSpPr>
          <p:cNvPr id="21" name="TextBox 20"/>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1" dirty="0" smtClean="0">
                <a:solidFill>
                  <a:schemeClr val="bg1"/>
                </a:solidFill>
              </a:rPr>
              <a:t>Instructions on replacing a current image:</a:t>
            </a:r>
            <a:endParaRPr lang="en-US" sz="1400" b="1" dirty="0">
              <a:solidFill>
                <a:schemeClr val="bg1"/>
              </a:solidFill>
            </a:endParaRPr>
          </a:p>
          <a:p>
            <a:pPr marL="228600" indent="-228600">
              <a:buFont typeface="+mj-lt"/>
              <a:buAutoNum type="arabicPeriod"/>
            </a:pPr>
            <a:r>
              <a:rPr lang="en-US" sz="1400" dirty="0">
                <a:solidFill>
                  <a:schemeClr val="bg1"/>
                </a:solidFill>
              </a:rPr>
              <a:t>Select 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dirty="0">
              <a:solidFill>
                <a:schemeClr val="bg1"/>
              </a:solidFill>
            </a:endParaRPr>
          </a:p>
        </p:txBody>
      </p:sp>
    </p:spTree>
    <p:extLst>
      <p:ext uri="{BB962C8B-B14F-4D97-AF65-F5344CB8AC3E}">
        <p14:creationId xmlns:p14="http://schemas.microsoft.com/office/powerpoint/2010/main" val="13956527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E883EBC2-ECBC-4C99-8766-F068AA5AAF49}" type="slidenum">
              <a:rPr lang="en-US"/>
              <a:pPr>
                <a:defRPr/>
              </a:pPr>
              <a:t>‹#›</a:t>
            </a:fld>
            <a:endParaRPr lang="en-US"/>
          </a:p>
        </p:txBody>
      </p:sp>
      <p:sp>
        <p:nvSpPr>
          <p:cNvPr id="5" name="Rectangle 5"/>
          <p:cNvSpPr>
            <a:spLocks noGrp="1" noChangeArrowheads="1"/>
          </p:cNvSpPr>
          <p:nvPr>
            <p:ph type="ftr" sz="quarter" idx="11"/>
          </p:nvPr>
        </p:nvSpPr>
        <p:spPr>
          <a:xfrm>
            <a:off x="796925" y="6540500"/>
            <a:ext cx="7766050" cy="317500"/>
          </a:xfrm>
          <a:prstGeom prst="rect">
            <a:avLst/>
          </a:prstGeom>
          <a:ln/>
        </p:spPr>
        <p:txBody>
          <a:bodyPr/>
          <a:lstStyle>
            <a:lvl1pPr>
              <a:defRPr/>
            </a:lvl1pPr>
          </a:lstStyle>
          <a:p>
            <a:pPr>
              <a:defRPr/>
            </a:pPr>
            <a:r>
              <a:rPr lang="en-US" altLang="en-US" smtClean="0"/>
              <a:t>Guy Savard                ATLAS Mission              2017 ATLAS Operation Review        </a:t>
            </a:r>
            <a:endParaRPr lang="en-US" altLang="en-US"/>
          </a:p>
        </p:txBody>
      </p:sp>
    </p:spTree>
    <p:extLst>
      <p:ext uri="{BB962C8B-B14F-4D97-AF65-F5344CB8AC3E}">
        <p14:creationId xmlns:p14="http://schemas.microsoft.com/office/powerpoint/2010/main" val="31972851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457200" y="1600200"/>
            <a:ext cx="4038600" cy="4525963"/>
          </a:xfrm>
        </p:spPr>
        <p:txBody>
          <a:bodyPr/>
          <a:lstStyle/>
          <a:p>
            <a:pPr lvl="0"/>
            <a:endParaRPr lang="en-US" noProof="0"/>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fld id="{851C56C5-9B6B-4FB3-8C06-60F4C44AD437}" type="slidenum">
              <a:rPr lang="en-US"/>
              <a:pPr>
                <a:defRPr/>
              </a:pPr>
              <a:t>‹#›</a:t>
            </a:fld>
            <a:endParaRPr lang="en-US"/>
          </a:p>
        </p:txBody>
      </p:sp>
      <p:sp>
        <p:nvSpPr>
          <p:cNvPr id="6" name="Footer Placeholder 5"/>
          <p:cNvSpPr>
            <a:spLocks noGrp="1" noChangeArrowheads="1"/>
          </p:cNvSpPr>
          <p:nvPr>
            <p:ph type="ftr" sz="quarter" idx="11"/>
          </p:nvPr>
        </p:nvSpPr>
        <p:spPr>
          <a:xfrm>
            <a:off x="796925" y="6540500"/>
            <a:ext cx="7766050" cy="317500"/>
          </a:xfrm>
          <a:prstGeom prst="rect">
            <a:avLst/>
          </a:prstGeom>
          <a:ln/>
        </p:spPr>
        <p:txBody>
          <a:bodyPr/>
          <a:lstStyle>
            <a:lvl1pPr>
              <a:defRPr/>
            </a:lvl1pPr>
          </a:lstStyle>
          <a:p>
            <a:pPr>
              <a:defRPr/>
            </a:pPr>
            <a:r>
              <a:rPr lang="en-US" altLang="en-US" smtClean="0"/>
              <a:t>Guy Savard                ATLAS Mission              2017 ATLAS Operation Review        </a:t>
            </a:r>
            <a:endParaRPr lang="en-US" altLang="en-US"/>
          </a:p>
        </p:txBody>
      </p:sp>
    </p:spTree>
    <p:extLst>
      <p:ext uri="{BB962C8B-B14F-4D97-AF65-F5344CB8AC3E}">
        <p14:creationId xmlns:p14="http://schemas.microsoft.com/office/powerpoint/2010/main" val="147876395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14" name="Shape 14"/>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31573178"/>
      </p:ext>
    </p:extLst>
  </p:cSld>
  <p:clrMapOvr>
    <a:masterClrMapping/>
  </p:clrMapOvr>
  <p:transition xmlns:p14="http://schemas.microsoft.com/office/powerpoint/2010/main" spd="med"/>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a:lvl1pPr>
          </a:lstStyle>
          <a:p>
            <a:r>
              <a:rPr lang="en-US" dirty="0" smtClean="0"/>
              <a:t>TITLE AND CONTENT </a:t>
            </a:r>
            <a:br>
              <a:rPr lang="en-US" dirty="0" smtClean="0"/>
            </a:br>
            <a:r>
              <a:rPr lang="en-US" dirty="0" smtClean="0"/>
              <a:t>Headline in </a:t>
            </a:r>
            <a:r>
              <a:rPr lang="en-US" dirty="0" err="1" smtClean="0"/>
              <a:t>arial</a:t>
            </a:r>
            <a:r>
              <a:rPr lang="en-US" dirty="0" smtClean="0"/>
              <a:t> and all caps</a:t>
            </a:r>
            <a:endParaRPr lang="en-US" dirty="0"/>
          </a:p>
        </p:txBody>
      </p:sp>
      <p:sp>
        <p:nvSpPr>
          <p:cNvPr id="6" name="Text Placeholder 5"/>
          <p:cNvSpPr>
            <a:spLocks noGrp="1"/>
          </p:cNvSpPr>
          <p:nvPr>
            <p:ph type="body" sz="quarter" idx="12" hasCustomPrompt="1"/>
          </p:nvPr>
        </p:nvSpPr>
        <p:spPr>
          <a:xfrm>
            <a:off x="457200" y="1168750"/>
            <a:ext cx="8372901" cy="499714"/>
          </a:xfrm>
        </p:spPr>
        <p:txBody>
          <a:bodyPr bIns="0">
            <a:noAutofit/>
          </a:bodyPr>
          <a:lstStyle>
            <a:lvl1pPr marL="0" indent="0">
              <a:lnSpc>
                <a:spcPct val="90000"/>
              </a:lnSpc>
              <a:spcBef>
                <a:spcPts val="0"/>
              </a:spcBef>
              <a:buNone/>
              <a:defRPr sz="2000" b="1">
                <a:solidFill>
                  <a:srgbClr val="0065A2"/>
                </a:solidFill>
              </a:defRPr>
            </a:lvl1pPr>
          </a:lstStyle>
          <a:p>
            <a:r>
              <a:rPr lang="en-US" dirty="0" smtClean="0"/>
              <a:t>Slide subtitle optional -  delete as needed</a:t>
            </a:r>
            <a:endParaRPr lang="en-US" dirty="0"/>
          </a:p>
        </p:txBody>
      </p:sp>
      <p:sp>
        <p:nvSpPr>
          <p:cNvPr id="4" name="TextBox 3"/>
          <p:cNvSpPr txBox="1"/>
          <p:nvPr userDrawn="1"/>
        </p:nvSpPr>
        <p:spPr>
          <a:xfrm>
            <a:off x="2148350" y="1445567"/>
            <a:ext cx="184666" cy="369332"/>
          </a:xfrm>
          <a:prstGeom prst="rect">
            <a:avLst/>
          </a:prstGeom>
          <a:noFill/>
        </p:spPr>
        <p:txBody>
          <a:bodyPr wrap="none" rtlCol="0">
            <a:spAutoFit/>
          </a:bodyPr>
          <a:lstStyle/>
          <a:p>
            <a:endParaRPr lang="en-US" dirty="0"/>
          </a:p>
        </p:txBody>
      </p:sp>
      <p:sp>
        <p:nvSpPr>
          <p:cNvPr id="7" name="Slide Number Placeholder 6"/>
          <p:cNvSpPr>
            <a:spLocks noGrp="1"/>
          </p:cNvSpPr>
          <p:nvPr>
            <p:ph type="sldNum" sz="quarter" idx="13"/>
          </p:nvPr>
        </p:nvSpPr>
        <p:spPr/>
        <p:txBody>
          <a:bodyPr/>
          <a:lstStyle/>
          <a:p>
            <a:fld id="{AEFAAC5A-9C4F-4278-920D-DF2BAB595749}" type="slidenum">
              <a:rPr lang="en-US" smtClean="0"/>
              <a:pPr/>
              <a:t>‹#›</a:t>
            </a:fld>
            <a:endParaRPr lang="en-US" dirty="0"/>
          </a:p>
        </p:txBody>
      </p:sp>
    </p:spTree>
    <p:extLst>
      <p:ext uri="{BB962C8B-B14F-4D97-AF65-F5344CB8AC3E}">
        <p14:creationId xmlns:p14="http://schemas.microsoft.com/office/powerpoint/2010/main" val="39814670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ftr" sz="quarter" idx="10"/>
          </p:nvPr>
        </p:nvSpPr>
        <p:spPr>
          <a:xfrm>
            <a:off x="2288255" y="6506039"/>
            <a:ext cx="4899961" cy="215436"/>
          </a:xfrm>
          <a:prstGeom prst="rect">
            <a:avLst/>
          </a:prstGeom>
          <a:ln/>
        </p:spPr>
        <p:txBody>
          <a:bodyPr lIns="91426" tIns="45713" rIns="91426" bIns="45713"/>
          <a:lstStyle>
            <a:lvl1pPr>
              <a:defRPr/>
            </a:lvl1pPr>
          </a:lstStyle>
          <a:p>
            <a:pPr>
              <a:defRPr/>
            </a:pPr>
            <a:endParaRPr lang="en-US" dirty="0" smtClean="0">
              <a:solidFill>
                <a:srgbClr val="47484A"/>
              </a:solidFill>
              <a:latin typeface="Arial"/>
            </a:endParaRPr>
          </a:p>
        </p:txBody>
      </p:sp>
      <p:sp>
        <p:nvSpPr>
          <p:cNvPr id="4" name="Rectangle 6"/>
          <p:cNvSpPr>
            <a:spLocks noGrp="1" noChangeArrowheads="1"/>
          </p:cNvSpPr>
          <p:nvPr>
            <p:ph type="sldNum" sz="quarter" idx="11"/>
          </p:nvPr>
        </p:nvSpPr>
        <p:spPr>
          <a:ln/>
        </p:spPr>
        <p:txBody>
          <a:bodyPr/>
          <a:lstStyle>
            <a:lvl1pPr>
              <a:defRPr/>
            </a:lvl1pPr>
          </a:lstStyle>
          <a:p>
            <a:pPr>
              <a:defRPr/>
            </a:pPr>
            <a:fld id="{9833F5F8-CAD4-4B62-AA76-7E6896EE7037}" type="slidenum">
              <a:rPr lang="en-US">
                <a:solidFill>
                  <a:srgbClr val="FFFFFF">
                    <a:lumMod val="50000"/>
                  </a:srgbClr>
                </a:solidFill>
                <a:latin typeface="Arial"/>
              </a:rPr>
              <a:pPr>
                <a:defRPr/>
              </a:pPr>
              <a:t>‹#›</a:t>
            </a:fld>
            <a:endParaRPr lang="en-US">
              <a:solidFill>
                <a:srgbClr val="FFFFFF">
                  <a:lumMod val="50000"/>
                </a:srgbClr>
              </a:solidFill>
              <a:latin typeface="Arial"/>
            </a:endParaRPr>
          </a:p>
        </p:txBody>
      </p:sp>
    </p:spTree>
    <p:extLst>
      <p:ext uri="{BB962C8B-B14F-4D97-AF65-F5344CB8AC3E}">
        <p14:creationId xmlns:p14="http://schemas.microsoft.com/office/powerpoint/2010/main" val="646949028"/>
      </p:ext>
    </p:extLst>
  </p:cSld>
  <p:clrMapOvr>
    <a:masterClrMapping/>
  </p:clrMapOvr>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lumns-TWO">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AEFAAC5A-9C4F-4278-920D-DF2BAB595749}" type="slidenum">
              <a:rPr lang="en-US" smtClean="0"/>
              <a:pPr/>
              <a:t>‹#›</a:t>
            </a:fld>
            <a:endParaRPr lang="en-US" dirty="0"/>
          </a:p>
        </p:txBody>
      </p:sp>
      <p:sp>
        <p:nvSpPr>
          <p:cNvPr id="7" name="Text Placeholder 5"/>
          <p:cNvSpPr>
            <a:spLocks noGrp="1"/>
          </p:cNvSpPr>
          <p:nvPr>
            <p:ph type="body" sz="quarter" idx="12" hasCustomPrompt="1"/>
          </p:nvPr>
        </p:nvSpPr>
        <p:spPr>
          <a:xfrm>
            <a:off x="457200" y="1168748"/>
            <a:ext cx="8372901" cy="499715"/>
          </a:xfrm>
        </p:spPr>
        <p:txBody>
          <a:bodyPr bIns="0">
            <a:noAutofit/>
          </a:bodyPr>
          <a:lstStyle>
            <a:lvl1pPr marL="0" indent="0">
              <a:lnSpc>
                <a:spcPct val="90000"/>
              </a:lnSpc>
              <a:spcBef>
                <a:spcPts val="0"/>
              </a:spcBef>
              <a:buNone/>
              <a:defRPr sz="2000" b="1">
                <a:solidFill>
                  <a:srgbClr val="0065A2"/>
                </a:solidFill>
              </a:defRPr>
            </a:lvl1pPr>
          </a:lstStyle>
          <a:p>
            <a:r>
              <a:rPr lang="en-US" dirty="0" smtClean="0"/>
              <a:t>Slide subtitle optional -  delete as needed</a:t>
            </a:r>
            <a:endParaRPr lang="en-US" dirty="0"/>
          </a:p>
        </p:txBody>
      </p:sp>
      <p:sp>
        <p:nvSpPr>
          <p:cNvPr id="4" name="Text Placeholder 3"/>
          <p:cNvSpPr>
            <a:spLocks noGrp="1"/>
          </p:cNvSpPr>
          <p:nvPr>
            <p:ph type="body" sz="quarter" idx="13"/>
          </p:nvPr>
        </p:nvSpPr>
        <p:spPr>
          <a:xfrm>
            <a:off x="457200" y="1699995"/>
            <a:ext cx="4023360" cy="4422775"/>
          </a:xfrm>
        </p:spPr>
        <p:txBody>
          <a:bodyPr/>
          <a:lstStyle>
            <a:lvl1pPr>
              <a:defRPr sz="1800"/>
            </a:lvl1pPr>
            <a:lvl2pPr marL="457200" indent="-173038">
              <a:spcBef>
                <a:spcPts val="0"/>
              </a:spcBef>
              <a:defRPr sz="1800"/>
            </a:lvl2pPr>
            <a:lvl3pPr marL="627063" indent="-128588">
              <a:defRPr sz="1800"/>
            </a:lvl3pPr>
            <a:lvl4pPr marL="865188" indent="-171450">
              <a:defRPr sz="1400"/>
            </a:lvl4pPr>
            <a:lvl5pPr marL="1084263" indent="-171450">
              <a:defRPr sz="1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Text Placeholder 3"/>
          <p:cNvSpPr>
            <a:spLocks noGrp="1"/>
          </p:cNvSpPr>
          <p:nvPr>
            <p:ph type="body" sz="quarter" idx="14"/>
          </p:nvPr>
        </p:nvSpPr>
        <p:spPr>
          <a:xfrm>
            <a:off x="4700588" y="1685707"/>
            <a:ext cx="4023360" cy="4422775"/>
          </a:xfrm>
        </p:spPr>
        <p:txBody>
          <a:bodyPr/>
          <a:lstStyle>
            <a:lvl1pPr>
              <a:defRPr sz="1800"/>
            </a:lvl1pPr>
            <a:lvl2pPr marL="457200" indent="-173038">
              <a:spcBef>
                <a:spcPts val="0"/>
              </a:spcBef>
              <a:defRPr sz="1800"/>
            </a:lvl2pPr>
            <a:lvl3pPr marL="627063" indent="-128588">
              <a:defRPr sz="1800"/>
            </a:lvl3pPr>
            <a:lvl4pPr marL="865188" indent="-171450">
              <a:defRPr sz="1400"/>
            </a:lvl4pPr>
            <a:lvl5pPr marL="1084263" indent="-171450">
              <a:defRPr sz="1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hasCustomPrompt="1"/>
          </p:nvPr>
        </p:nvSpPr>
        <p:spPr/>
        <p:txBody>
          <a:bodyPr/>
          <a:lstStyle>
            <a:lvl1pPr>
              <a:defRPr/>
            </a:lvl1pPr>
          </a:lstStyle>
          <a:p>
            <a:r>
              <a:rPr lang="en-US" dirty="0" smtClean="0"/>
              <a:t>Two-column CONTENT slide</a:t>
            </a:r>
            <a:br>
              <a:rPr lang="en-US" dirty="0" smtClean="0"/>
            </a:br>
            <a:r>
              <a:rPr lang="en-US" dirty="0" smtClean="0"/>
              <a:t>one or two lines for headline</a:t>
            </a:r>
            <a:endParaRPr lang="en-US" dirty="0"/>
          </a:p>
        </p:txBody>
      </p:sp>
    </p:spTree>
    <p:extLst>
      <p:ext uri="{BB962C8B-B14F-4D97-AF65-F5344CB8AC3E}">
        <p14:creationId xmlns:p14="http://schemas.microsoft.com/office/powerpoint/2010/main" val="34075724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lumns-TWO w/boxed heads">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a:xfrm>
            <a:off x="460895" y="2263770"/>
            <a:ext cx="4114800" cy="3835882"/>
          </a:xfrm>
          <a:ln>
            <a:solidFill>
              <a:schemeClr val="bg1">
                <a:lumMod val="50000"/>
              </a:schemeClr>
            </a:solidFill>
          </a:ln>
        </p:spPr>
        <p:txBody>
          <a:bodyPr lIns="182880" tIns="91440" rIns="91440"/>
          <a:lstStyle>
            <a:lvl1pPr>
              <a:defRPr sz="1800"/>
            </a:lvl1pPr>
            <a:lvl2pPr marL="457200" indent="-173038">
              <a:defRPr sz="1800"/>
            </a:lvl2pPr>
            <a:lvl3pPr marL="627063" indent="-128588">
              <a:defRPr sz="1800"/>
            </a:lvl3pPr>
            <a:lvl4pPr marL="865188" indent="-171450">
              <a:defRPr sz="1400"/>
            </a:lvl4pPr>
            <a:lvl5pPr marL="1084263" indent="-171450">
              <a:defRPr sz="1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Text Placeholder 3"/>
          <p:cNvSpPr>
            <a:spLocks noGrp="1"/>
          </p:cNvSpPr>
          <p:nvPr>
            <p:ph type="body" sz="quarter" idx="14"/>
          </p:nvPr>
        </p:nvSpPr>
        <p:spPr>
          <a:xfrm>
            <a:off x="4714875" y="2263770"/>
            <a:ext cx="4114800" cy="3835882"/>
          </a:xfrm>
          <a:ln>
            <a:solidFill>
              <a:schemeClr val="bg1">
                <a:lumMod val="50000"/>
              </a:schemeClr>
            </a:solidFill>
          </a:ln>
        </p:spPr>
        <p:txBody>
          <a:bodyPr lIns="182880" tIns="91440" rIns="91440"/>
          <a:lstStyle>
            <a:lvl1pPr>
              <a:defRPr sz="1800"/>
            </a:lvl1pPr>
            <a:lvl2pPr marL="457200" indent="-173038">
              <a:defRPr sz="1800"/>
            </a:lvl2pPr>
            <a:lvl3pPr marL="627063" indent="-128588">
              <a:defRPr sz="1800"/>
            </a:lvl3pPr>
            <a:lvl4pPr marL="865188" indent="-171450">
              <a:defRPr sz="1400"/>
            </a:lvl4pPr>
            <a:lvl5pPr marL="1084263" indent="-171450">
              <a:defRPr sz="1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ext Placeholder 3"/>
          <p:cNvSpPr>
            <a:spLocks noGrp="1"/>
          </p:cNvSpPr>
          <p:nvPr>
            <p:ph type="body" sz="quarter" idx="16" hasCustomPrompt="1"/>
          </p:nvPr>
        </p:nvSpPr>
        <p:spPr>
          <a:xfrm>
            <a:off x="4714875" y="1684229"/>
            <a:ext cx="4114800" cy="620998"/>
          </a:xfrm>
          <a:prstGeom prst="rect">
            <a:avLst/>
          </a:prstGeom>
          <a:solidFill>
            <a:schemeClr val="accent1"/>
          </a:solidFill>
          <a:ln w="9525">
            <a:solidFill>
              <a:schemeClr val="accent1"/>
            </a:solidFill>
            <a:miter lim="800000"/>
          </a:ln>
        </p:spPr>
        <p:txBody>
          <a:bodyPr lIns="182880" bIns="0" anchor="ctr"/>
          <a:lstStyle>
            <a:lvl1pPr marL="0" indent="0" algn="l">
              <a:lnSpc>
                <a:spcPct val="100000"/>
              </a:lnSpc>
              <a:buNone/>
              <a:defRPr sz="1800" b="1" cap="all" baseline="0">
                <a:solidFill>
                  <a:schemeClr val="bg1"/>
                </a:solidFill>
              </a:defRPr>
            </a:lvl1pPr>
            <a:lvl2pPr marL="457200" indent="-173038">
              <a:defRPr sz="1600"/>
            </a:lvl2pPr>
            <a:lvl3pPr marL="627063" indent="-128588">
              <a:defRPr sz="1400"/>
            </a:lvl3pPr>
            <a:lvl4pPr marL="865188" indent="-171450">
              <a:defRPr sz="1200"/>
            </a:lvl4pPr>
            <a:lvl5pPr marL="1084263" indent="-171450">
              <a:defRPr sz="1200"/>
            </a:lvl5pPr>
          </a:lstStyle>
          <a:p>
            <a:pPr lvl="0"/>
            <a:r>
              <a:rPr lang="en-US" dirty="0" smtClean="0"/>
              <a:t>Click to Add Headline</a:t>
            </a:r>
          </a:p>
        </p:txBody>
      </p:sp>
      <p:sp>
        <p:nvSpPr>
          <p:cNvPr id="5" name="Slide Number Placeholder 4"/>
          <p:cNvSpPr>
            <a:spLocks noGrp="1"/>
          </p:cNvSpPr>
          <p:nvPr>
            <p:ph type="sldNum" sz="quarter" idx="10"/>
          </p:nvPr>
        </p:nvSpPr>
        <p:spPr/>
        <p:txBody>
          <a:bodyPr/>
          <a:lstStyle/>
          <a:p>
            <a:fld id="{AEFAAC5A-9C4F-4278-920D-DF2BAB595749}" type="slidenum">
              <a:rPr lang="en-US" smtClean="0"/>
              <a:pPr/>
              <a:t>‹#›</a:t>
            </a:fld>
            <a:endParaRPr lang="en-US" dirty="0"/>
          </a:p>
        </p:txBody>
      </p:sp>
      <p:sp>
        <p:nvSpPr>
          <p:cNvPr id="7" name="Text Placeholder 5"/>
          <p:cNvSpPr>
            <a:spLocks noGrp="1"/>
          </p:cNvSpPr>
          <p:nvPr>
            <p:ph type="body" sz="quarter" idx="12" hasCustomPrompt="1"/>
          </p:nvPr>
        </p:nvSpPr>
        <p:spPr>
          <a:xfrm>
            <a:off x="457200" y="1168748"/>
            <a:ext cx="8372901" cy="499715"/>
          </a:xfrm>
          <a:noFill/>
        </p:spPr>
        <p:txBody>
          <a:bodyPr bIns="0">
            <a:noAutofit/>
          </a:bodyPr>
          <a:lstStyle>
            <a:lvl1pPr marL="0" indent="0">
              <a:lnSpc>
                <a:spcPct val="90000"/>
              </a:lnSpc>
              <a:spcBef>
                <a:spcPts val="0"/>
              </a:spcBef>
              <a:buNone/>
              <a:defRPr sz="2000" b="1">
                <a:solidFill>
                  <a:srgbClr val="0065A2"/>
                </a:solidFill>
              </a:defRPr>
            </a:lvl1pPr>
          </a:lstStyle>
          <a:p>
            <a:r>
              <a:rPr lang="en-US" dirty="0" smtClean="0"/>
              <a:t>Slide subtitle optional -  delete as needed</a:t>
            </a:r>
            <a:endParaRPr lang="en-US" dirty="0"/>
          </a:p>
        </p:txBody>
      </p:sp>
      <p:sp>
        <p:nvSpPr>
          <p:cNvPr id="9" name="Text Placeholder 3"/>
          <p:cNvSpPr>
            <a:spLocks noGrp="1"/>
          </p:cNvSpPr>
          <p:nvPr>
            <p:ph type="body" sz="quarter" idx="15" hasCustomPrompt="1"/>
          </p:nvPr>
        </p:nvSpPr>
        <p:spPr>
          <a:xfrm>
            <a:off x="460895" y="1684229"/>
            <a:ext cx="4114800" cy="620998"/>
          </a:xfrm>
          <a:prstGeom prst="rect">
            <a:avLst/>
          </a:prstGeom>
          <a:solidFill>
            <a:schemeClr val="accent1"/>
          </a:solidFill>
          <a:ln w="9525">
            <a:solidFill>
              <a:schemeClr val="accent1"/>
            </a:solidFill>
            <a:miter lim="800000"/>
          </a:ln>
          <a:effectLst/>
        </p:spPr>
        <p:txBody>
          <a:bodyPr lIns="182880" bIns="0" anchor="ctr"/>
          <a:lstStyle>
            <a:lvl1pPr marL="0" indent="0" algn="l">
              <a:lnSpc>
                <a:spcPct val="100000"/>
              </a:lnSpc>
              <a:buNone/>
              <a:defRPr sz="1800" b="1" cap="all" baseline="0">
                <a:solidFill>
                  <a:schemeClr val="bg1"/>
                </a:solidFill>
              </a:defRPr>
            </a:lvl1pPr>
            <a:lvl2pPr marL="457200" indent="-173038">
              <a:defRPr sz="1600"/>
            </a:lvl2pPr>
            <a:lvl3pPr marL="627063" indent="-128588">
              <a:defRPr sz="1400"/>
            </a:lvl3pPr>
            <a:lvl4pPr marL="865188" indent="-171450">
              <a:defRPr sz="1200"/>
            </a:lvl4pPr>
            <a:lvl5pPr marL="1084263" indent="-171450">
              <a:defRPr sz="1200"/>
            </a:lvl5pPr>
          </a:lstStyle>
          <a:p>
            <a:pPr lvl="0"/>
            <a:r>
              <a:rPr lang="en-US" dirty="0" smtClean="0"/>
              <a:t>Click to Add Headline</a:t>
            </a:r>
          </a:p>
        </p:txBody>
      </p:sp>
      <p:sp>
        <p:nvSpPr>
          <p:cNvPr id="2" name="Title 1"/>
          <p:cNvSpPr>
            <a:spLocks noGrp="1"/>
          </p:cNvSpPr>
          <p:nvPr>
            <p:ph type="title" hasCustomPrompt="1"/>
          </p:nvPr>
        </p:nvSpPr>
        <p:spPr/>
        <p:txBody>
          <a:bodyPr/>
          <a:lstStyle>
            <a:lvl1pPr>
              <a:defRPr baseline="0"/>
            </a:lvl1pPr>
          </a:lstStyle>
          <a:p>
            <a:r>
              <a:rPr lang="en-US" dirty="0" smtClean="0"/>
              <a:t>Two-column CONTENT slide</a:t>
            </a:r>
            <a:br>
              <a:rPr lang="en-US" dirty="0" smtClean="0"/>
            </a:br>
            <a:r>
              <a:rPr lang="en-US" dirty="0" smtClean="0"/>
              <a:t>with box treatment</a:t>
            </a:r>
            <a:endParaRPr lang="en-US" dirty="0"/>
          </a:p>
        </p:txBody>
      </p:sp>
    </p:spTree>
    <p:extLst>
      <p:ext uri="{BB962C8B-B14F-4D97-AF65-F5344CB8AC3E}">
        <p14:creationId xmlns:p14="http://schemas.microsoft.com/office/powerpoint/2010/main" val="34234057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IMAGES - Vertical">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A5FEC96C-AFD1-4C49-9493-F5643E5E2E8F}" type="slidenum">
              <a:rPr lang="en-US" smtClean="0"/>
              <a:t>‹#›</a:t>
            </a:fld>
            <a:endParaRPr lang="en-US"/>
          </a:p>
        </p:txBody>
      </p:sp>
      <p:sp>
        <p:nvSpPr>
          <p:cNvPr id="4" name="Text Placeholder 3"/>
          <p:cNvSpPr>
            <a:spLocks noGrp="1"/>
          </p:cNvSpPr>
          <p:nvPr>
            <p:ph type="body" sz="quarter" idx="13"/>
          </p:nvPr>
        </p:nvSpPr>
        <p:spPr>
          <a:xfrm>
            <a:off x="4503575" y="1699995"/>
            <a:ext cx="4319750" cy="2249430"/>
          </a:xfrm>
        </p:spPr>
        <p:txBody>
          <a:bodyPr tIns="0"/>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spcBef>
                <a:spcPts val="0"/>
              </a:spcBef>
              <a:defRPr sz="1600"/>
            </a:lvl4pPr>
            <a:lvl5pPr marL="1084263" indent="-171450">
              <a:spcBef>
                <a:spcPts val="0"/>
              </a:spcBef>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Picture Placeholder 4"/>
          <p:cNvSpPr>
            <a:spLocks noGrp="1"/>
          </p:cNvSpPr>
          <p:nvPr>
            <p:ph type="pic" sz="quarter" idx="15" hasCustomPrompt="1"/>
          </p:nvPr>
        </p:nvSpPr>
        <p:spPr>
          <a:xfrm>
            <a:off x="495679" y="1699995"/>
            <a:ext cx="3729481" cy="2286000"/>
          </a:xfrm>
          <a:solidFill>
            <a:schemeClr val="bg1">
              <a:lumMod val="75000"/>
            </a:schemeClr>
          </a:solidFill>
        </p:spPr>
        <p:txBody>
          <a:bodyPr tIns="365760"/>
          <a:lstStyle>
            <a:lvl1pPr marL="0" indent="0" algn="ctr">
              <a:buNone/>
              <a:defRPr baseline="0"/>
            </a:lvl1pPr>
          </a:lstStyle>
          <a:p>
            <a:r>
              <a:rPr lang="en-US" dirty="0" smtClean="0"/>
              <a:t>Click icon to insert an image</a:t>
            </a:r>
            <a:endParaRPr lang="en-US" dirty="0"/>
          </a:p>
        </p:txBody>
      </p:sp>
      <p:sp>
        <p:nvSpPr>
          <p:cNvPr id="12" name="Picture Placeholder 4"/>
          <p:cNvSpPr>
            <a:spLocks noGrp="1"/>
          </p:cNvSpPr>
          <p:nvPr>
            <p:ph type="pic" sz="quarter" idx="16" hasCustomPrompt="1"/>
          </p:nvPr>
        </p:nvSpPr>
        <p:spPr>
          <a:xfrm>
            <a:off x="495679" y="4080588"/>
            <a:ext cx="3729481" cy="2286000"/>
          </a:xfrm>
          <a:solidFill>
            <a:schemeClr val="bg1">
              <a:lumMod val="75000"/>
            </a:schemeClr>
          </a:solidFill>
        </p:spPr>
        <p:txBody>
          <a:bodyPr tIns="365760"/>
          <a:lstStyle>
            <a:lvl1pPr marL="0" indent="0" algn="ctr">
              <a:buNone/>
              <a:defRPr baseline="0"/>
            </a:lvl1pPr>
          </a:lstStyle>
          <a:p>
            <a:r>
              <a:rPr lang="en-US" dirty="0" smtClean="0"/>
              <a:t>Click icon to insert an image</a:t>
            </a:r>
            <a:endParaRPr lang="en-US" dirty="0"/>
          </a:p>
        </p:txBody>
      </p:sp>
      <p:sp>
        <p:nvSpPr>
          <p:cNvPr id="2" name="Title 1"/>
          <p:cNvSpPr>
            <a:spLocks noGrp="1"/>
          </p:cNvSpPr>
          <p:nvPr>
            <p:ph type="title" hasCustomPrompt="1"/>
          </p:nvPr>
        </p:nvSpPr>
        <p:spPr/>
        <p:txBody>
          <a:bodyPr/>
          <a:lstStyle>
            <a:lvl1pPr>
              <a:defRPr baseline="0"/>
            </a:lvl1pPr>
          </a:lstStyle>
          <a:p>
            <a:r>
              <a:rPr lang="en-US" dirty="0" smtClean="0"/>
              <a:t>TWO IMAGES – VERTICAL</a:t>
            </a:r>
            <a:br>
              <a:rPr lang="en-US" dirty="0" smtClean="0"/>
            </a:br>
            <a:r>
              <a:rPr lang="en-US" dirty="0" smtClean="0"/>
              <a:t>Headline in </a:t>
            </a:r>
            <a:r>
              <a:rPr lang="en-US" dirty="0" err="1" smtClean="0"/>
              <a:t>arial</a:t>
            </a:r>
            <a:r>
              <a:rPr lang="en-US" dirty="0" smtClean="0"/>
              <a:t> and all caps</a:t>
            </a:r>
            <a:endParaRPr lang="en-US" dirty="0"/>
          </a:p>
        </p:txBody>
      </p:sp>
      <p:sp>
        <p:nvSpPr>
          <p:cNvPr id="8" name="Text Placeholder 5"/>
          <p:cNvSpPr>
            <a:spLocks noGrp="1"/>
          </p:cNvSpPr>
          <p:nvPr>
            <p:ph type="body" sz="quarter" idx="12" hasCustomPrompt="1"/>
          </p:nvPr>
        </p:nvSpPr>
        <p:spPr>
          <a:xfrm>
            <a:off x="457200" y="1168748"/>
            <a:ext cx="8372901" cy="499715"/>
          </a:xfrm>
        </p:spPr>
        <p:txBody>
          <a:bodyPr bIns="0">
            <a:noAutofit/>
          </a:bodyPr>
          <a:lstStyle>
            <a:lvl1pPr marL="0" indent="0">
              <a:lnSpc>
                <a:spcPct val="90000"/>
              </a:lnSpc>
              <a:spcBef>
                <a:spcPts val="0"/>
              </a:spcBef>
              <a:buNone/>
              <a:defRPr sz="2000" b="1">
                <a:solidFill>
                  <a:srgbClr val="0065A2"/>
                </a:solidFill>
              </a:defRPr>
            </a:lvl1pPr>
          </a:lstStyle>
          <a:p>
            <a:r>
              <a:rPr lang="en-US" dirty="0" smtClean="0"/>
              <a:t>Slide subtitle optional -  delete as needed</a:t>
            </a:r>
            <a:endParaRPr lang="en-US" dirty="0"/>
          </a:p>
        </p:txBody>
      </p:sp>
      <p:sp>
        <p:nvSpPr>
          <p:cNvPr id="10" name="Text Placeholder 3"/>
          <p:cNvSpPr>
            <a:spLocks noGrp="1"/>
          </p:cNvSpPr>
          <p:nvPr>
            <p:ph type="body" sz="quarter" idx="18"/>
          </p:nvPr>
        </p:nvSpPr>
        <p:spPr>
          <a:xfrm>
            <a:off x="4503575" y="4066957"/>
            <a:ext cx="4319750" cy="2249430"/>
          </a:xfrm>
        </p:spPr>
        <p:txBody>
          <a:bodyPr tIns="0"/>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spcBef>
                <a:spcPts val="0"/>
              </a:spcBef>
              <a:defRPr sz="1600"/>
            </a:lvl4pPr>
            <a:lvl5pPr marL="1084263" indent="-171450">
              <a:spcBef>
                <a:spcPts val="0"/>
              </a:spcBef>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extBox 10"/>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1" dirty="0" smtClean="0">
                <a:solidFill>
                  <a:schemeClr val="bg1"/>
                </a:solidFill>
              </a:rPr>
              <a:t>Instructions on replacing a current image:</a:t>
            </a:r>
            <a:endParaRPr lang="en-US" sz="1400" b="1" dirty="0">
              <a:solidFill>
                <a:schemeClr val="bg1"/>
              </a:solidFill>
            </a:endParaRPr>
          </a:p>
          <a:p>
            <a:pPr marL="228600" indent="-228600">
              <a:buFont typeface="+mj-lt"/>
              <a:buAutoNum type="arabicPeriod"/>
            </a:pPr>
            <a:r>
              <a:rPr lang="en-US" sz="1400" dirty="0">
                <a:solidFill>
                  <a:schemeClr val="bg1"/>
                </a:solidFill>
              </a:rPr>
              <a:t>Select 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dirty="0">
              <a:solidFill>
                <a:schemeClr val="bg1"/>
              </a:solidFill>
            </a:endParaRPr>
          </a:p>
        </p:txBody>
      </p:sp>
    </p:spTree>
    <p:extLst>
      <p:ext uri="{BB962C8B-B14F-4D97-AF65-F5344CB8AC3E}">
        <p14:creationId xmlns:p14="http://schemas.microsoft.com/office/powerpoint/2010/main" val="777944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HREE IMAGES - vertical">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A5FEC96C-AFD1-4C49-9493-F5643E5E2E8F}" type="slidenum">
              <a:rPr lang="en-US" smtClean="0"/>
              <a:t>‹#›</a:t>
            </a:fld>
            <a:endParaRPr lang="en-US"/>
          </a:p>
        </p:txBody>
      </p:sp>
      <p:sp>
        <p:nvSpPr>
          <p:cNvPr id="4" name="Text Placeholder 3"/>
          <p:cNvSpPr>
            <a:spLocks noGrp="1"/>
          </p:cNvSpPr>
          <p:nvPr>
            <p:ph type="body" sz="quarter" idx="13"/>
          </p:nvPr>
        </p:nvSpPr>
        <p:spPr>
          <a:xfrm>
            <a:off x="3045309" y="1731527"/>
            <a:ext cx="5814912" cy="1479362"/>
          </a:xfrm>
        </p:spPr>
        <p:txBody>
          <a:bodyPr tIns="0"/>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spcBef>
                <a:spcPts val="0"/>
              </a:spcBef>
              <a:defRPr sz="1600"/>
            </a:lvl4pPr>
            <a:lvl5pPr marL="1084263" indent="-171450">
              <a:spcBef>
                <a:spcPts val="0"/>
              </a:spcBef>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Picture Placeholder 4"/>
          <p:cNvSpPr>
            <a:spLocks noGrp="1"/>
          </p:cNvSpPr>
          <p:nvPr>
            <p:ph type="pic" sz="quarter" idx="15" hasCustomPrompt="1"/>
          </p:nvPr>
        </p:nvSpPr>
        <p:spPr>
          <a:xfrm>
            <a:off x="489394" y="1720414"/>
            <a:ext cx="2023746" cy="1347056"/>
          </a:xfrm>
          <a:solidFill>
            <a:schemeClr val="bg1">
              <a:lumMod val="75000"/>
            </a:schemeClr>
          </a:solidFill>
        </p:spPr>
        <p:txBody>
          <a:bodyPr tIns="365760"/>
          <a:lstStyle>
            <a:lvl1pPr marL="0" indent="0" algn="ctr">
              <a:buNone/>
              <a:defRPr baseline="0"/>
            </a:lvl1pPr>
          </a:lstStyle>
          <a:p>
            <a:r>
              <a:rPr lang="en-US" dirty="0" smtClean="0"/>
              <a:t>Click icon to insert an image</a:t>
            </a:r>
            <a:endParaRPr lang="en-US" dirty="0"/>
          </a:p>
        </p:txBody>
      </p:sp>
      <p:sp>
        <p:nvSpPr>
          <p:cNvPr id="12" name="Picture Placeholder 4"/>
          <p:cNvSpPr>
            <a:spLocks noGrp="1"/>
          </p:cNvSpPr>
          <p:nvPr>
            <p:ph type="pic" sz="quarter" idx="16" hasCustomPrompt="1"/>
          </p:nvPr>
        </p:nvSpPr>
        <p:spPr>
          <a:xfrm>
            <a:off x="487014" y="3290408"/>
            <a:ext cx="2028507" cy="1347056"/>
          </a:xfrm>
          <a:solidFill>
            <a:schemeClr val="bg1">
              <a:lumMod val="75000"/>
            </a:schemeClr>
          </a:solidFill>
        </p:spPr>
        <p:txBody>
          <a:bodyPr tIns="365760"/>
          <a:lstStyle>
            <a:lvl1pPr marL="0" indent="0" algn="ctr">
              <a:buNone/>
              <a:defRPr baseline="0"/>
            </a:lvl1pPr>
          </a:lstStyle>
          <a:p>
            <a:r>
              <a:rPr lang="en-US" dirty="0" smtClean="0"/>
              <a:t>Click icon to insert an image</a:t>
            </a:r>
            <a:endParaRPr lang="en-US" dirty="0"/>
          </a:p>
        </p:txBody>
      </p:sp>
      <p:sp>
        <p:nvSpPr>
          <p:cNvPr id="2" name="Title 1"/>
          <p:cNvSpPr>
            <a:spLocks noGrp="1"/>
          </p:cNvSpPr>
          <p:nvPr>
            <p:ph type="title" hasCustomPrompt="1"/>
          </p:nvPr>
        </p:nvSpPr>
        <p:spPr/>
        <p:txBody>
          <a:bodyPr/>
          <a:lstStyle>
            <a:lvl1pPr>
              <a:defRPr baseline="0"/>
            </a:lvl1pPr>
          </a:lstStyle>
          <a:p>
            <a:r>
              <a:rPr lang="en-US" dirty="0" smtClean="0"/>
              <a:t>THREE IMAGES – VERTICAL</a:t>
            </a:r>
            <a:br>
              <a:rPr lang="en-US" dirty="0" smtClean="0"/>
            </a:br>
            <a:r>
              <a:rPr lang="en-US" dirty="0" smtClean="0"/>
              <a:t>Headline in </a:t>
            </a:r>
            <a:r>
              <a:rPr lang="en-US" dirty="0" err="1" smtClean="0"/>
              <a:t>arial</a:t>
            </a:r>
            <a:r>
              <a:rPr lang="en-US" dirty="0" smtClean="0"/>
              <a:t> and all caps</a:t>
            </a:r>
            <a:endParaRPr lang="en-US" dirty="0"/>
          </a:p>
        </p:txBody>
      </p:sp>
      <p:sp>
        <p:nvSpPr>
          <p:cNvPr id="8" name="Text Placeholder 5"/>
          <p:cNvSpPr>
            <a:spLocks noGrp="1"/>
          </p:cNvSpPr>
          <p:nvPr>
            <p:ph type="body" sz="quarter" idx="12" hasCustomPrompt="1"/>
          </p:nvPr>
        </p:nvSpPr>
        <p:spPr>
          <a:xfrm>
            <a:off x="457200" y="1168748"/>
            <a:ext cx="8372901" cy="499715"/>
          </a:xfrm>
        </p:spPr>
        <p:txBody>
          <a:bodyPr bIns="0">
            <a:noAutofit/>
          </a:bodyPr>
          <a:lstStyle>
            <a:lvl1pPr marL="0" indent="0">
              <a:lnSpc>
                <a:spcPct val="90000"/>
              </a:lnSpc>
              <a:spcBef>
                <a:spcPts val="0"/>
              </a:spcBef>
              <a:buNone/>
              <a:defRPr sz="2000" b="1">
                <a:solidFill>
                  <a:srgbClr val="0065A2"/>
                </a:solidFill>
              </a:defRPr>
            </a:lvl1pPr>
          </a:lstStyle>
          <a:p>
            <a:r>
              <a:rPr lang="en-US" dirty="0" smtClean="0"/>
              <a:t>Slide subtitle optional -  delete as needed</a:t>
            </a:r>
            <a:endParaRPr lang="en-US" dirty="0"/>
          </a:p>
        </p:txBody>
      </p:sp>
      <p:sp>
        <p:nvSpPr>
          <p:cNvPr id="10" name="Text Placeholder 3"/>
          <p:cNvSpPr>
            <a:spLocks noGrp="1"/>
          </p:cNvSpPr>
          <p:nvPr>
            <p:ph type="body" sz="quarter" idx="18"/>
          </p:nvPr>
        </p:nvSpPr>
        <p:spPr>
          <a:xfrm>
            <a:off x="3045309" y="3304768"/>
            <a:ext cx="5814912" cy="1479362"/>
          </a:xfrm>
        </p:spPr>
        <p:txBody>
          <a:bodyPr tIns="0"/>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spcBef>
                <a:spcPts val="0"/>
              </a:spcBef>
              <a:defRPr sz="1600"/>
            </a:lvl4pPr>
            <a:lvl5pPr marL="1084263" indent="-171450">
              <a:spcBef>
                <a:spcPts val="0"/>
              </a:spcBef>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4" name="Picture Placeholder 4"/>
          <p:cNvSpPr>
            <a:spLocks noGrp="1"/>
          </p:cNvSpPr>
          <p:nvPr>
            <p:ph type="pic" sz="quarter" idx="19" hasCustomPrompt="1"/>
          </p:nvPr>
        </p:nvSpPr>
        <p:spPr>
          <a:xfrm>
            <a:off x="487013" y="4872981"/>
            <a:ext cx="2028507" cy="1347056"/>
          </a:xfrm>
          <a:solidFill>
            <a:schemeClr val="bg1">
              <a:lumMod val="75000"/>
            </a:schemeClr>
          </a:solidFill>
        </p:spPr>
        <p:txBody>
          <a:bodyPr tIns="365760"/>
          <a:lstStyle>
            <a:lvl1pPr marL="0" indent="0" algn="ctr">
              <a:buNone/>
              <a:defRPr baseline="0"/>
            </a:lvl1pPr>
          </a:lstStyle>
          <a:p>
            <a:r>
              <a:rPr lang="en-US" dirty="0" smtClean="0"/>
              <a:t>Click icon to insert an image</a:t>
            </a:r>
            <a:endParaRPr lang="en-US" dirty="0"/>
          </a:p>
        </p:txBody>
      </p:sp>
      <p:sp>
        <p:nvSpPr>
          <p:cNvPr id="15" name="Text Placeholder 3"/>
          <p:cNvSpPr>
            <a:spLocks noGrp="1"/>
          </p:cNvSpPr>
          <p:nvPr>
            <p:ph type="body" sz="quarter" idx="20"/>
          </p:nvPr>
        </p:nvSpPr>
        <p:spPr>
          <a:xfrm>
            <a:off x="3045309" y="4856121"/>
            <a:ext cx="5814912" cy="1479362"/>
          </a:xfrm>
        </p:spPr>
        <p:txBody>
          <a:bodyPr tIns="0"/>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spcBef>
                <a:spcPts val="0"/>
              </a:spcBef>
              <a:defRPr sz="1600"/>
            </a:lvl4pPr>
            <a:lvl5pPr marL="1084263" indent="-171450">
              <a:spcBef>
                <a:spcPts val="0"/>
              </a:spcBef>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6" name="TextBox 15"/>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1" dirty="0" smtClean="0">
                <a:solidFill>
                  <a:schemeClr val="bg1"/>
                </a:solidFill>
              </a:rPr>
              <a:t>Instructions on replacing a current image:</a:t>
            </a:r>
            <a:endParaRPr lang="en-US" sz="1400" b="1" dirty="0">
              <a:solidFill>
                <a:schemeClr val="bg1"/>
              </a:solidFill>
            </a:endParaRPr>
          </a:p>
          <a:p>
            <a:pPr marL="228600" indent="-228600">
              <a:buFont typeface="+mj-lt"/>
              <a:buAutoNum type="arabicPeriod"/>
            </a:pPr>
            <a:r>
              <a:rPr lang="en-US" sz="1400" dirty="0">
                <a:solidFill>
                  <a:schemeClr val="bg1"/>
                </a:solidFill>
              </a:rPr>
              <a:t>Select 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dirty="0">
              <a:solidFill>
                <a:schemeClr val="bg1"/>
              </a:solidFill>
            </a:endParaRPr>
          </a:p>
        </p:txBody>
      </p:sp>
    </p:spTree>
    <p:extLst>
      <p:ext uri="{BB962C8B-B14F-4D97-AF65-F5344CB8AC3E}">
        <p14:creationId xmlns:p14="http://schemas.microsoft.com/office/powerpoint/2010/main" val="59636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IMAGES - top horizontal">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AEFAAC5A-9C4F-4278-920D-DF2BAB595749}" type="slidenum">
              <a:rPr lang="en-US" smtClean="0"/>
              <a:pPr/>
              <a:t>‹#›</a:t>
            </a:fld>
            <a:endParaRPr lang="en-US" dirty="0"/>
          </a:p>
        </p:txBody>
      </p:sp>
      <p:sp>
        <p:nvSpPr>
          <p:cNvPr id="7" name="Text Placeholder 5"/>
          <p:cNvSpPr>
            <a:spLocks noGrp="1"/>
          </p:cNvSpPr>
          <p:nvPr>
            <p:ph type="body" sz="quarter" idx="12" hasCustomPrompt="1"/>
          </p:nvPr>
        </p:nvSpPr>
        <p:spPr>
          <a:xfrm>
            <a:off x="457200" y="1168748"/>
            <a:ext cx="8372901" cy="499715"/>
          </a:xfrm>
        </p:spPr>
        <p:txBody>
          <a:bodyPr bIns="0">
            <a:noAutofit/>
          </a:bodyPr>
          <a:lstStyle>
            <a:lvl1pPr marL="0" indent="0">
              <a:lnSpc>
                <a:spcPct val="90000"/>
              </a:lnSpc>
              <a:spcBef>
                <a:spcPts val="0"/>
              </a:spcBef>
              <a:buNone/>
              <a:defRPr sz="2000" b="1">
                <a:solidFill>
                  <a:srgbClr val="0065A2"/>
                </a:solidFill>
              </a:defRPr>
            </a:lvl1pPr>
          </a:lstStyle>
          <a:p>
            <a:r>
              <a:rPr lang="en-US" dirty="0" smtClean="0"/>
              <a:t>Slide subtitle optional -  delete as needed</a:t>
            </a:r>
            <a:endParaRPr lang="en-US" dirty="0"/>
          </a:p>
        </p:txBody>
      </p:sp>
      <p:sp>
        <p:nvSpPr>
          <p:cNvPr id="4" name="Text Placeholder 3"/>
          <p:cNvSpPr>
            <a:spLocks noGrp="1"/>
          </p:cNvSpPr>
          <p:nvPr>
            <p:ph type="body" sz="quarter" idx="13"/>
          </p:nvPr>
        </p:nvSpPr>
        <p:spPr>
          <a:xfrm>
            <a:off x="488732" y="3998349"/>
            <a:ext cx="4114800" cy="2129163"/>
          </a:xfrm>
        </p:spPr>
        <p:txBody>
          <a:bodyPr tIns="91440"/>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spcBef>
                <a:spcPts val="0"/>
              </a:spcBef>
              <a:defRPr sz="1600"/>
            </a:lvl4pPr>
            <a:lvl5pPr marL="1084263" indent="-171450">
              <a:spcBef>
                <a:spcPts val="0"/>
              </a:spcBef>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Text Placeholder 3"/>
          <p:cNvSpPr>
            <a:spLocks noGrp="1"/>
          </p:cNvSpPr>
          <p:nvPr>
            <p:ph type="body" sz="quarter" idx="14"/>
          </p:nvPr>
        </p:nvSpPr>
        <p:spPr>
          <a:xfrm>
            <a:off x="4716215" y="3998349"/>
            <a:ext cx="4097585" cy="2129163"/>
          </a:xfrm>
        </p:spPr>
        <p:txBody>
          <a:bodyPr tIns="91440"/>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spcBef>
                <a:spcPts val="0"/>
              </a:spcBef>
              <a:defRPr sz="1600"/>
            </a:lvl4pPr>
            <a:lvl5pPr marL="1084263" indent="-171450">
              <a:spcBef>
                <a:spcPts val="0"/>
              </a:spcBef>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Picture Placeholder 4"/>
          <p:cNvSpPr>
            <a:spLocks noGrp="1"/>
          </p:cNvSpPr>
          <p:nvPr>
            <p:ph type="pic" sz="quarter" idx="15" hasCustomPrompt="1"/>
          </p:nvPr>
        </p:nvSpPr>
        <p:spPr>
          <a:xfrm>
            <a:off x="495679" y="1699995"/>
            <a:ext cx="4023360" cy="2286000"/>
          </a:xfrm>
          <a:solidFill>
            <a:schemeClr val="bg1">
              <a:lumMod val="75000"/>
            </a:schemeClr>
          </a:solidFill>
        </p:spPr>
        <p:txBody>
          <a:bodyPr tIns="365760"/>
          <a:lstStyle>
            <a:lvl1pPr marL="0" indent="0" algn="ctr">
              <a:buNone/>
              <a:defRPr baseline="0"/>
            </a:lvl1pPr>
          </a:lstStyle>
          <a:p>
            <a:r>
              <a:rPr lang="en-US" dirty="0" smtClean="0"/>
              <a:t>Click icon to insert an image</a:t>
            </a:r>
            <a:endParaRPr lang="en-US" dirty="0"/>
          </a:p>
        </p:txBody>
      </p:sp>
      <p:sp>
        <p:nvSpPr>
          <p:cNvPr id="12" name="Picture Placeholder 4"/>
          <p:cNvSpPr>
            <a:spLocks noGrp="1"/>
          </p:cNvSpPr>
          <p:nvPr>
            <p:ph type="pic" sz="quarter" idx="16" hasCustomPrompt="1"/>
          </p:nvPr>
        </p:nvSpPr>
        <p:spPr>
          <a:xfrm>
            <a:off x="4709050" y="1699995"/>
            <a:ext cx="4023360" cy="2286000"/>
          </a:xfrm>
          <a:solidFill>
            <a:schemeClr val="bg1">
              <a:lumMod val="75000"/>
            </a:schemeClr>
          </a:solidFill>
        </p:spPr>
        <p:txBody>
          <a:bodyPr tIns="365760"/>
          <a:lstStyle>
            <a:lvl1pPr marL="0" indent="0" algn="ctr">
              <a:buNone/>
              <a:defRPr baseline="0"/>
            </a:lvl1pPr>
          </a:lstStyle>
          <a:p>
            <a:r>
              <a:rPr lang="en-US" dirty="0" smtClean="0"/>
              <a:t>Click icon to insert an image</a:t>
            </a:r>
            <a:endParaRPr lang="en-US" dirty="0"/>
          </a:p>
        </p:txBody>
      </p:sp>
      <p:sp>
        <p:nvSpPr>
          <p:cNvPr id="2" name="Title 1"/>
          <p:cNvSpPr>
            <a:spLocks noGrp="1"/>
          </p:cNvSpPr>
          <p:nvPr>
            <p:ph type="title" hasCustomPrompt="1"/>
          </p:nvPr>
        </p:nvSpPr>
        <p:spPr/>
        <p:txBody>
          <a:bodyPr/>
          <a:lstStyle>
            <a:lvl1pPr>
              <a:defRPr baseline="0"/>
            </a:lvl1pPr>
          </a:lstStyle>
          <a:p>
            <a:r>
              <a:rPr lang="en-US" dirty="0" smtClean="0"/>
              <a:t>TWO IMAGES – top HORIZONTAL</a:t>
            </a:r>
            <a:br>
              <a:rPr lang="en-US" dirty="0" smtClean="0"/>
            </a:br>
            <a:r>
              <a:rPr lang="en-US" dirty="0" smtClean="0"/>
              <a:t>Headline in </a:t>
            </a:r>
            <a:r>
              <a:rPr lang="en-US" dirty="0" err="1" smtClean="0"/>
              <a:t>arial</a:t>
            </a:r>
            <a:r>
              <a:rPr lang="en-US" dirty="0" smtClean="0"/>
              <a:t> and all caps</a:t>
            </a:r>
            <a:endParaRPr lang="en-US" dirty="0"/>
          </a:p>
        </p:txBody>
      </p:sp>
      <p:sp>
        <p:nvSpPr>
          <p:cNvPr id="10" name="TextBox 9"/>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1" dirty="0" smtClean="0">
                <a:solidFill>
                  <a:schemeClr val="bg1"/>
                </a:solidFill>
              </a:rPr>
              <a:t>Instructions on replacing a current image:</a:t>
            </a:r>
          </a:p>
          <a:p>
            <a:pPr marL="228600" indent="-228600">
              <a:buFont typeface="+mj-lt"/>
              <a:buAutoNum type="arabicPeriod"/>
            </a:pPr>
            <a:r>
              <a:rPr lang="en-US" sz="1400" dirty="0" smtClean="0">
                <a:solidFill>
                  <a:schemeClr val="bg1"/>
                </a:solidFill>
              </a:rPr>
              <a:t>Select </a:t>
            </a:r>
            <a:r>
              <a:rPr lang="en-US" sz="1400" dirty="0">
                <a:solidFill>
                  <a:schemeClr val="bg1"/>
                </a:solidFill>
              </a:rPr>
              <a:t>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dirty="0">
              <a:solidFill>
                <a:schemeClr val="bg1"/>
              </a:solidFill>
            </a:endParaRPr>
          </a:p>
        </p:txBody>
      </p:sp>
    </p:spTree>
    <p:extLst>
      <p:ext uri="{BB962C8B-B14F-4D97-AF65-F5344CB8AC3E}">
        <p14:creationId xmlns:p14="http://schemas.microsoft.com/office/powerpoint/2010/main" val="42013504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IMAGES - Bottom horizontal">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AEFAAC5A-9C4F-4278-920D-DF2BAB595749}" type="slidenum">
              <a:rPr lang="en-US" smtClean="0"/>
              <a:pPr/>
              <a:t>‹#›</a:t>
            </a:fld>
            <a:endParaRPr lang="en-US" dirty="0"/>
          </a:p>
        </p:txBody>
      </p:sp>
      <p:sp>
        <p:nvSpPr>
          <p:cNvPr id="7" name="Text Placeholder 5"/>
          <p:cNvSpPr>
            <a:spLocks noGrp="1"/>
          </p:cNvSpPr>
          <p:nvPr>
            <p:ph type="body" sz="quarter" idx="12" hasCustomPrompt="1"/>
          </p:nvPr>
        </p:nvSpPr>
        <p:spPr>
          <a:xfrm>
            <a:off x="457200" y="1168748"/>
            <a:ext cx="8372901" cy="499715"/>
          </a:xfrm>
        </p:spPr>
        <p:txBody>
          <a:bodyPr bIns="0">
            <a:noAutofit/>
          </a:bodyPr>
          <a:lstStyle>
            <a:lvl1pPr marL="0" indent="0">
              <a:lnSpc>
                <a:spcPct val="90000"/>
              </a:lnSpc>
              <a:spcBef>
                <a:spcPts val="0"/>
              </a:spcBef>
              <a:buNone/>
              <a:defRPr sz="2000" b="1">
                <a:solidFill>
                  <a:srgbClr val="0065A2"/>
                </a:solidFill>
              </a:defRPr>
            </a:lvl1pPr>
          </a:lstStyle>
          <a:p>
            <a:r>
              <a:rPr lang="en-US" dirty="0" smtClean="0"/>
              <a:t>Slide subtitle optional -  delete as needed</a:t>
            </a:r>
            <a:endParaRPr lang="en-US" dirty="0"/>
          </a:p>
        </p:txBody>
      </p:sp>
      <p:sp>
        <p:nvSpPr>
          <p:cNvPr id="4" name="Text Placeholder 3"/>
          <p:cNvSpPr>
            <a:spLocks noGrp="1"/>
          </p:cNvSpPr>
          <p:nvPr>
            <p:ph type="body" sz="quarter" idx="13"/>
          </p:nvPr>
        </p:nvSpPr>
        <p:spPr>
          <a:xfrm>
            <a:off x="457200" y="1699995"/>
            <a:ext cx="4114800" cy="1717079"/>
          </a:xfrm>
        </p:spPr>
        <p:txBody>
          <a:bodyPr/>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spcBef>
                <a:spcPts val="0"/>
              </a:spcBef>
              <a:defRPr sz="1600"/>
            </a:lvl4pPr>
            <a:lvl5pPr marL="1084263" indent="-171450">
              <a:spcBef>
                <a:spcPts val="0"/>
              </a:spcBef>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Text Placeholder 3"/>
          <p:cNvSpPr>
            <a:spLocks noGrp="1"/>
          </p:cNvSpPr>
          <p:nvPr>
            <p:ph type="body" sz="quarter" idx="14"/>
          </p:nvPr>
        </p:nvSpPr>
        <p:spPr>
          <a:xfrm>
            <a:off x="4716215" y="1699995"/>
            <a:ext cx="4114800" cy="1717079"/>
          </a:xfrm>
        </p:spPr>
        <p:txBody>
          <a:bodyPr/>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spcBef>
                <a:spcPts val="0"/>
              </a:spcBef>
              <a:defRPr sz="1600"/>
            </a:lvl4pPr>
            <a:lvl5pPr marL="1084263" indent="-171450">
              <a:spcBef>
                <a:spcPts val="0"/>
              </a:spcBef>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Picture Placeholder 4"/>
          <p:cNvSpPr>
            <a:spLocks noGrp="1"/>
          </p:cNvSpPr>
          <p:nvPr>
            <p:ph type="pic" sz="quarter" idx="15" hasCustomPrompt="1"/>
          </p:nvPr>
        </p:nvSpPr>
        <p:spPr>
          <a:xfrm>
            <a:off x="464146" y="3437315"/>
            <a:ext cx="4023360" cy="2286000"/>
          </a:xfrm>
          <a:solidFill>
            <a:schemeClr val="bg1">
              <a:lumMod val="75000"/>
            </a:schemeClr>
          </a:solidFill>
        </p:spPr>
        <p:txBody>
          <a:bodyPr tIns="274320"/>
          <a:lstStyle>
            <a:lvl1pPr marL="0" indent="0" algn="ctr">
              <a:buNone/>
              <a:defRPr baseline="0"/>
            </a:lvl1pPr>
          </a:lstStyle>
          <a:p>
            <a:r>
              <a:rPr lang="en-US" dirty="0" smtClean="0"/>
              <a:t>Click icon to insert an image</a:t>
            </a:r>
            <a:endParaRPr lang="en-US" dirty="0"/>
          </a:p>
        </p:txBody>
      </p:sp>
      <p:sp>
        <p:nvSpPr>
          <p:cNvPr id="11" name="Picture Placeholder 4"/>
          <p:cNvSpPr>
            <a:spLocks noGrp="1"/>
          </p:cNvSpPr>
          <p:nvPr>
            <p:ph type="pic" sz="quarter" idx="16" hasCustomPrompt="1"/>
          </p:nvPr>
        </p:nvSpPr>
        <p:spPr>
          <a:xfrm>
            <a:off x="4730864" y="3437315"/>
            <a:ext cx="4023360" cy="2286000"/>
          </a:xfrm>
          <a:solidFill>
            <a:schemeClr val="bg1">
              <a:lumMod val="75000"/>
            </a:schemeClr>
          </a:solidFill>
        </p:spPr>
        <p:txBody>
          <a:bodyPr tIns="274320"/>
          <a:lstStyle>
            <a:lvl1pPr marL="0" indent="0" algn="ctr">
              <a:buNone/>
              <a:defRPr baseline="0"/>
            </a:lvl1pPr>
          </a:lstStyle>
          <a:p>
            <a:r>
              <a:rPr lang="en-US" dirty="0" smtClean="0"/>
              <a:t>Click icon to insert an image</a:t>
            </a:r>
            <a:endParaRPr lang="en-US" dirty="0"/>
          </a:p>
        </p:txBody>
      </p:sp>
      <p:sp>
        <p:nvSpPr>
          <p:cNvPr id="2" name="Title 1"/>
          <p:cNvSpPr>
            <a:spLocks noGrp="1"/>
          </p:cNvSpPr>
          <p:nvPr>
            <p:ph type="title" hasCustomPrompt="1"/>
          </p:nvPr>
        </p:nvSpPr>
        <p:spPr/>
        <p:txBody>
          <a:bodyPr/>
          <a:lstStyle>
            <a:lvl1pPr>
              <a:defRPr baseline="0"/>
            </a:lvl1pPr>
          </a:lstStyle>
          <a:p>
            <a:r>
              <a:rPr lang="en-US" dirty="0" smtClean="0"/>
              <a:t>TWO IMAGES – bottom HORIZONTAL</a:t>
            </a:r>
            <a:br>
              <a:rPr lang="en-US" dirty="0" smtClean="0"/>
            </a:br>
            <a:r>
              <a:rPr lang="en-US" dirty="0" smtClean="0"/>
              <a:t>WITH CAPTIONS</a:t>
            </a:r>
            <a:endParaRPr lang="en-US" dirty="0"/>
          </a:p>
        </p:txBody>
      </p:sp>
      <p:sp>
        <p:nvSpPr>
          <p:cNvPr id="12" name="TextBox 11"/>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1" dirty="0" smtClean="0">
                <a:solidFill>
                  <a:schemeClr val="bg1"/>
                </a:solidFill>
              </a:rPr>
              <a:t>Instructions on replacing a current image:</a:t>
            </a:r>
          </a:p>
          <a:p>
            <a:pPr marL="228600" indent="-228600">
              <a:buFont typeface="+mj-lt"/>
              <a:buAutoNum type="arabicPeriod"/>
            </a:pPr>
            <a:r>
              <a:rPr lang="en-US" sz="1400" dirty="0" smtClean="0">
                <a:solidFill>
                  <a:schemeClr val="bg1"/>
                </a:solidFill>
              </a:rPr>
              <a:t>Select </a:t>
            </a:r>
            <a:r>
              <a:rPr lang="en-US" sz="1400" dirty="0">
                <a:solidFill>
                  <a:schemeClr val="bg1"/>
                </a:solidFill>
              </a:rPr>
              <a:t>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dirty="0">
              <a:solidFill>
                <a:schemeClr val="bg1"/>
              </a:solidFill>
            </a:endParaRPr>
          </a:p>
        </p:txBody>
      </p:sp>
      <p:sp>
        <p:nvSpPr>
          <p:cNvPr id="8" name="Text Placeholder 7"/>
          <p:cNvSpPr>
            <a:spLocks noGrp="1"/>
          </p:cNvSpPr>
          <p:nvPr>
            <p:ph type="body" sz="quarter" idx="17"/>
          </p:nvPr>
        </p:nvSpPr>
        <p:spPr>
          <a:xfrm>
            <a:off x="476265" y="5735092"/>
            <a:ext cx="3995723" cy="568438"/>
          </a:xfrm>
        </p:spPr>
        <p:txBody>
          <a:bodyPr/>
          <a:lstStyle>
            <a:lvl1pPr marL="0" indent="0">
              <a:buNone/>
              <a:defRPr sz="1200"/>
            </a:lvl1pPr>
          </a:lstStyle>
          <a:p>
            <a:pPr lvl="0"/>
            <a:r>
              <a:rPr lang="en-US" smtClean="0"/>
              <a:t>Click to edit Master text styles</a:t>
            </a:r>
          </a:p>
        </p:txBody>
      </p:sp>
      <p:sp>
        <p:nvSpPr>
          <p:cNvPr id="13" name="Text Placeholder 7"/>
          <p:cNvSpPr>
            <a:spLocks noGrp="1"/>
          </p:cNvSpPr>
          <p:nvPr>
            <p:ph type="body" sz="quarter" idx="18"/>
          </p:nvPr>
        </p:nvSpPr>
        <p:spPr>
          <a:xfrm>
            <a:off x="4750289" y="5735092"/>
            <a:ext cx="3995723" cy="568438"/>
          </a:xfrm>
        </p:spPr>
        <p:txBody>
          <a:bodyPr/>
          <a:lstStyle>
            <a:lvl1pPr marL="0" indent="0">
              <a:buNone/>
              <a:defRPr sz="1200"/>
            </a:lvl1pPr>
          </a:lstStyle>
          <a:p>
            <a:pPr lvl="0"/>
            <a:r>
              <a:rPr lang="en-US" smtClean="0"/>
              <a:t>Click to edit Master text styles</a:t>
            </a:r>
          </a:p>
        </p:txBody>
      </p:sp>
    </p:spTree>
    <p:extLst>
      <p:ext uri="{BB962C8B-B14F-4D97-AF65-F5344CB8AC3E}">
        <p14:creationId xmlns:p14="http://schemas.microsoft.com/office/powerpoint/2010/main" val="12145752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slideLayout" Target="../slideLayouts/slideLayout24.xml"/><Relationship Id="rId25" Type="http://schemas.openxmlformats.org/officeDocument/2006/relationships/slideLayout" Target="../slideLayouts/slideLayout25.xml"/><Relationship Id="rId26" Type="http://schemas.openxmlformats.org/officeDocument/2006/relationships/slideLayout" Target="../slideLayouts/slideLayout26.xml"/><Relationship Id="rId27" Type="http://schemas.openxmlformats.org/officeDocument/2006/relationships/slideLayout" Target="../slideLayouts/slideLayout27.xml"/><Relationship Id="rId28" Type="http://schemas.openxmlformats.org/officeDocument/2006/relationships/slideLayout" Target="../slideLayouts/slideLayout28.xml"/><Relationship Id="rId29" Type="http://schemas.openxmlformats.org/officeDocument/2006/relationships/slideLayout" Target="../slideLayouts/slideLayout2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30" Type="http://schemas.openxmlformats.org/officeDocument/2006/relationships/slideLayout" Target="../slideLayouts/slideLayout30.xml"/><Relationship Id="rId31" Type="http://schemas.openxmlformats.org/officeDocument/2006/relationships/theme" Target="../theme/theme1.xml"/><Relationship Id="rId32" Type="http://schemas.openxmlformats.org/officeDocument/2006/relationships/image" Target="../media/image1.png"/><Relationship Id="rId9" Type="http://schemas.openxmlformats.org/officeDocument/2006/relationships/slideLayout" Target="../slideLayouts/slideLayout9.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33" Type="http://schemas.openxmlformats.org/officeDocument/2006/relationships/image" Target="../media/image2.png"/><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2" descr="C:\Users\amiesen\Desktop\anlrgbpptlogo.png"/>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8021160" y="6436886"/>
            <a:ext cx="769422" cy="27718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457200" y="274638"/>
            <a:ext cx="8372901" cy="828948"/>
          </a:xfrm>
          <a:prstGeom prst="rect">
            <a:avLst/>
          </a:prstGeom>
        </p:spPr>
        <p:txBody>
          <a:bodyPr vert="horz" lIns="0" tIns="0" rIns="0" bIns="0" rtlCol="0" anchor="b">
            <a:noAutofit/>
          </a:bodyPr>
          <a:lstStyle/>
          <a:p>
            <a:r>
              <a:rPr lang="en-US" dirty="0" smtClean="0"/>
              <a:t>Headline in all caps </a:t>
            </a:r>
            <a:r>
              <a:rPr lang="en-US" dirty="0" err="1" smtClean="0"/>
              <a:t>28pt</a:t>
            </a:r>
            <a:r>
              <a:rPr lang="en-US" dirty="0" smtClean="0"/>
              <a:t> </a:t>
            </a:r>
            <a:br>
              <a:rPr lang="en-US" dirty="0" smtClean="0"/>
            </a:br>
            <a:r>
              <a:rPr lang="en-US" dirty="0" smtClean="0"/>
              <a:t>preferred as one or two lines</a:t>
            </a:r>
            <a:endParaRPr lang="en-US" dirty="0"/>
          </a:p>
        </p:txBody>
      </p:sp>
      <p:sp>
        <p:nvSpPr>
          <p:cNvPr id="3" name="Text Placeholder 2"/>
          <p:cNvSpPr>
            <a:spLocks noGrp="1"/>
          </p:cNvSpPr>
          <p:nvPr>
            <p:ph type="body" idx="1"/>
          </p:nvPr>
        </p:nvSpPr>
        <p:spPr>
          <a:xfrm>
            <a:off x="457200" y="1699995"/>
            <a:ext cx="8372901" cy="4422775"/>
          </a:xfrm>
          <a:prstGeom prst="rect">
            <a:avLst/>
          </a:prstGeom>
        </p:spPr>
        <p:txBody>
          <a:bodyPr vert="horz" lIns="0" tIns="0" rIns="0" bIns="45720" rtlCol="0">
            <a:noAutofit/>
          </a:bodyPr>
          <a:lstStyle/>
          <a:p>
            <a:pPr lvl="0"/>
            <a:r>
              <a:rPr lang="en-US" dirty="0" smtClean="0"/>
              <a:t>Click to add 1st-level bullet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4343400" y="6473709"/>
            <a:ext cx="457200" cy="182880"/>
          </a:xfrm>
          <a:prstGeom prst="rect">
            <a:avLst/>
          </a:prstGeom>
        </p:spPr>
        <p:txBody>
          <a:bodyPr vert="horz" lIns="0" tIns="45720" rIns="0" bIns="0" rtlCol="0" anchor="b"/>
          <a:lstStyle>
            <a:lvl1pPr algn="ctr">
              <a:defRPr sz="1000">
                <a:solidFill>
                  <a:schemeClr val="bg1">
                    <a:lumMod val="50000"/>
                  </a:schemeClr>
                </a:solidFill>
              </a:defRPr>
            </a:lvl1pPr>
          </a:lstStyle>
          <a:p>
            <a:fld id="{AEFAAC5A-9C4F-4278-920D-DF2BAB595749}" type="slidenum">
              <a:rPr lang="en-US" smtClean="0"/>
              <a:pPr/>
              <a:t>‹#›</a:t>
            </a:fld>
            <a:endParaRPr lang="en-US" dirty="0"/>
          </a:p>
        </p:txBody>
      </p:sp>
      <p:sp>
        <p:nvSpPr>
          <p:cNvPr id="49" name="Rectangle 48"/>
          <p:cNvSpPr/>
          <p:nvPr/>
        </p:nvSpPr>
        <p:spPr>
          <a:xfrm>
            <a:off x="0" y="-2"/>
            <a:ext cx="228600" cy="6858002"/>
          </a:xfrm>
          <a:prstGeom prst="rect">
            <a:avLst/>
          </a:prstGeom>
          <a:solidFill>
            <a:schemeClr val="accent1"/>
          </a:solidFill>
          <a:ln>
            <a:noFill/>
          </a:ln>
        </p:spPr>
        <p:txBody>
          <a:bodyPr vert="horz" wrap="square" lIns="91440" tIns="45720" rIns="91440" bIns="0" numCol="1" anchor="b" anchorCtr="0" compatLnSpc="1">
            <a:prstTxWarp prst="textNoShape">
              <a:avLst/>
            </a:prstTxWarp>
          </a:bodyPr>
          <a:lstStyle/>
          <a:p>
            <a:pPr lvl="0"/>
            <a:endParaRPr lang="en-US" sz="100">
              <a:solidFill>
                <a:schemeClr val="accent1"/>
              </a:solidFill>
            </a:endParaRPr>
          </a:p>
        </p:txBody>
      </p:sp>
      <p:pic>
        <p:nvPicPr>
          <p:cNvPr id="7" name="Picture 6"/>
          <p:cNvPicPr>
            <a:picLocks noChangeAspect="1"/>
          </p:cNvPicPr>
          <p:nvPr userDrawn="1"/>
        </p:nvPicPr>
        <p:blipFill rotWithShape="1">
          <a:blip r:embed="rId33" cstate="print">
            <a:extLst>
              <a:ext uri="{28A0092B-C50C-407E-A947-70E740481C1C}">
                <a14:useLocalDpi xmlns:a14="http://schemas.microsoft.com/office/drawing/2010/main" val="0"/>
              </a:ext>
            </a:extLst>
          </a:blip>
          <a:srcRect l="28859" r="-186"/>
          <a:stretch/>
        </p:blipFill>
        <p:spPr>
          <a:xfrm>
            <a:off x="360680" y="6463449"/>
            <a:ext cx="1581912" cy="180440"/>
          </a:xfrm>
          <a:prstGeom prst="rect">
            <a:avLst/>
          </a:prstGeom>
        </p:spPr>
      </p:pic>
    </p:spTree>
    <p:extLst>
      <p:ext uri="{BB962C8B-B14F-4D97-AF65-F5344CB8AC3E}">
        <p14:creationId xmlns:p14="http://schemas.microsoft.com/office/powerpoint/2010/main" val="335335535"/>
      </p:ext>
    </p:extLst>
  </p:cSld>
  <p:clrMap bg1="lt1" tx1="dk1" bg2="lt2" tx2="dk2" accent1="accent1" accent2="accent2" accent3="accent3" accent4="accent4" accent5="accent5" accent6="accent6" hlink="hlink" folHlink="folHlink"/>
  <p:sldLayoutIdLst>
    <p:sldLayoutId id="2147483737" r:id="rId1"/>
    <p:sldLayoutId id="2147483686" r:id="rId2"/>
    <p:sldLayoutId id="2147483687" r:id="rId3"/>
    <p:sldLayoutId id="2147483688" r:id="rId4"/>
    <p:sldLayoutId id="2147483690" r:id="rId5"/>
    <p:sldLayoutId id="2147483774" r:id="rId6"/>
    <p:sldLayoutId id="2147483711" r:id="rId7"/>
    <p:sldLayoutId id="2147483692" r:id="rId8"/>
    <p:sldLayoutId id="2147483693" r:id="rId9"/>
    <p:sldLayoutId id="2147483709" r:id="rId10"/>
    <p:sldLayoutId id="2147483695" r:id="rId11"/>
    <p:sldLayoutId id="2147483739" r:id="rId12"/>
    <p:sldLayoutId id="2147483696" r:id="rId13"/>
    <p:sldLayoutId id="2147483689" r:id="rId14"/>
    <p:sldLayoutId id="2147483710" r:id="rId15"/>
    <p:sldLayoutId id="2147483706" r:id="rId16"/>
    <p:sldLayoutId id="2147483704" r:id="rId17"/>
    <p:sldLayoutId id="2147483769" r:id="rId18"/>
    <p:sldLayoutId id="2147483770" r:id="rId19"/>
    <p:sldLayoutId id="2147483771" r:id="rId20"/>
    <p:sldLayoutId id="2147483772" r:id="rId21"/>
    <p:sldLayoutId id="2147483761" r:id="rId22"/>
    <p:sldLayoutId id="2147483762" r:id="rId23"/>
    <p:sldLayoutId id="2147483763" r:id="rId24"/>
    <p:sldLayoutId id="2147483765" r:id="rId25"/>
    <p:sldLayoutId id="2147483766" r:id="rId26"/>
    <p:sldLayoutId id="2147483775" r:id="rId27"/>
    <p:sldLayoutId id="2147483776" r:id="rId28"/>
    <p:sldLayoutId id="2147483777" r:id="rId29"/>
    <p:sldLayoutId id="2147483778" r:id="rId30"/>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par>
    </p:tnLst>
  </p:timing>
  <p:hf hdr="0" ftr="0" dt="0"/>
  <p:txStyles>
    <p:titleStyle>
      <a:lvl1pPr algn="l" defTabSz="457200" rtl="0" eaLnBrk="1" latinLnBrk="0" hangingPunct="1">
        <a:lnSpc>
          <a:spcPct val="95000"/>
        </a:lnSpc>
        <a:spcBef>
          <a:spcPct val="0"/>
        </a:spcBef>
        <a:buNone/>
        <a:defRPr sz="2800" b="1" i="0" kern="1200" cap="all" baseline="0">
          <a:solidFill>
            <a:schemeClr val="tx1">
              <a:lumMod val="50000"/>
            </a:schemeClr>
          </a:solidFill>
          <a:latin typeface="+mj-lt"/>
          <a:ea typeface="+mj-ea"/>
          <a:cs typeface="+mj-cs"/>
        </a:defRPr>
      </a:lvl1pPr>
    </p:titleStyle>
    <p:bodyStyle>
      <a:lvl1pPr marL="173038" indent="-173038" algn="l" defTabSz="457200" rtl="0" eaLnBrk="1" latinLnBrk="0" hangingPunct="1">
        <a:spcBef>
          <a:spcPts val="600"/>
        </a:spcBef>
        <a:spcAft>
          <a:spcPts val="0"/>
        </a:spcAft>
        <a:buFont typeface="Wingdings" pitchFamily="2" charset="2"/>
        <a:buChar char="§"/>
        <a:defRPr sz="1800" kern="1200" baseline="0">
          <a:solidFill>
            <a:schemeClr val="tx1">
              <a:lumMod val="50000"/>
            </a:schemeClr>
          </a:solidFill>
          <a:latin typeface="+mn-lt"/>
          <a:ea typeface="+mn-ea"/>
          <a:cs typeface="+mn-cs"/>
        </a:defRPr>
      </a:lvl1pPr>
      <a:lvl2pPr marL="520700" indent="-236538"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2pPr>
      <a:lvl3pPr marL="803275" indent="-187325"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3pPr>
      <a:lvl4pPr marL="1087438" indent="-171450" algn="l" defTabSz="457200" rtl="0" eaLnBrk="1" latinLnBrk="0" hangingPunct="1">
        <a:spcBef>
          <a:spcPts val="0"/>
        </a:spcBef>
        <a:spcAft>
          <a:spcPts val="0"/>
        </a:spcAft>
        <a:buFont typeface="Arial"/>
        <a:buChar char="–"/>
        <a:defRPr sz="1600" kern="1200">
          <a:solidFill>
            <a:schemeClr val="tx1">
              <a:lumMod val="50000"/>
            </a:schemeClr>
          </a:solidFill>
          <a:latin typeface="+mn-lt"/>
          <a:ea typeface="+mn-ea"/>
          <a:cs typeface="+mn-cs"/>
        </a:defRPr>
      </a:lvl4pPr>
      <a:lvl5pPr marL="1371600" indent="-171450" algn="l" defTabSz="457200" rtl="0" eaLnBrk="1" latinLnBrk="0" hangingPunct="1">
        <a:spcBef>
          <a:spcPts val="0"/>
        </a:spcBef>
        <a:spcAft>
          <a:spcPts val="0"/>
        </a:spcAft>
        <a:buFont typeface="Arial"/>
        <a:buChar char="»"/>
        <a:defRPr sz="1600" kern="1200">
          <a:solidFill>
            <a:schemeClr val="tx1">
              <a:lumMod val="5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4.png"/><Relationship Id="rId5" Type="http://schemas.openxmlformats.org/officeDocument/2006/relationships/image" Target="../media/image6.jpeg"/><Relationship Id="rId1" Type="http://schemas.openxmlformats.org/officeDocument/2006/relationships/slideLayout" Target="../slideLayouts/slideLayout18.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23.png"/><Relationship Id="rId1" Type="http://schemas.openxmlformats.org/officeDocument/2006/relationships/slideLayout" Target="../slideLayouts/slideLayout27.xml"/><Relationship Id="rId2" Type="http://schemas.openxmlformats.org/officeDocument/2006/relationships/image" Target="../media/image20.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image" Target="../media/image24.png"/><Relationship Id="rId3" Type="http://schemas.openxmlformats.org/officeDocument/2006/relationships/image" Target="../media/image2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image" Target="../media/image26.jpeg"/><Relationship Id="rId3" Type="http://schemas.openxmlformats.org/officeDocument/2006/relationships/image" Target="../media/image27.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32.png"/><Relationship Id="rId1" Type="http://schemas.openxmlformats.org/officeDocument/2006/relationships/slideLayout" Target="../slideLayouts/slideLayout27.xml"/><Relationship Id="rId2" Type="http://schemas.openxmlformats.org/officeDocument/2006/relationships/image" Target="../media/image2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image" Target="../media/image33.png"/><Relationship Id="rId3" Type="http://schemas.openxmlformats.org/officeDocument/2006/relationships/image" Target="../media/image34.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image" Target="../media/image25.png"/><Relationship Id="rId3" Type="http://schemas.openxmlformats.org/officeDocument/2006/relationships/image" Target="../media/image3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3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1" Type="http://schemas.openxmlformats.org/officeDocument/2006/relationships/slideLayout" Target="../slideLayouts/slideLayout27.xml"/><Relationship Id="rId2" Type="http://schemas.openxmlformats.org/officeDocument/2006/relationships/notesSlide" Target="../notesSlides/notesSlide2.xml"/></Relationships>
</file>

<file path=ppt/slides/_rels/slide22.xml.rels><?xml version="1.0" encoding="UTF-8" standalone="yes"?>
<Relationships xmlns="http://schemas.openxmlformats.org/package/2006/relationships"><Relationship Id="rId3" Type="http://schemas.openxmlformats.org/officeDocument/2006/relationships/image" Target="../media/image41.jpeg"/><Relationship Id="rId4" Type="http://schemas.openxmlformats.org/officeDocument/2006/relationships/image" Target="../media/image42.png"/><Relationship Id="rId1" Type="http://schemas.openxmlformats.org/officeDocument/2006/relationships/slideLayout" Target="../slideLayouts/slideLayout27.xml"/><Relationship Id="rId2" Type="http://schemas.openxmlformats.org/officeDocument/2006/relationships/image" Target="../media/image40.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image" Target="../media/image43.emf"/><Relationship Id="rId3" Type="http://schemas.openxmlformats.org/officeDocument/2006/relationships/image" Target="../media/image44.e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image" Target="../media/image45.emf"/><Relationship Id="rId3" Type="http://schemas.openxmlformats.org/officeDocument/2006/relationships/image" Target="../media/image46.tif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image" Target="../media/image47.e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image" Target="../media/image48.emf"/><Relationship Id="rId3" Type="http://schemas.openxmlformats.org/officeDocument/2006/relationships/image" Target="../media/image49.emf"/></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png"/><Relationship Id="rId5" Type="http://schemas.openxmlformats.org/officeDocument/2006/relationships/image" Target="../media/image53.png"/><Relationship Id="rId1" Type="http://schemas.openxmlformats.org/officeDocument/2006/relationships/slideLayout" Target="../slideLayouts/slideLayout27.xml"/><Relationship Id="rId2" Type="http://schemas.openxmlformats.org/officeDocument/2006/relationships/image" Target="../media/image50.png"/></Relationships>
</file>

<file path=ppt/slides/_rels/slide28.xml.rels><?xml version="1.0" encoding="UTF-8" standalone="yes"?>
<Relationships xmlns="http://schemas.openxmlformats.org/package/2006/relationships"><Relationship Id="rId3" Type="http://schemas.openxmlformats.org/officeDocument/2006/relationships/image" Target="../media/image55.emf"/><Relationship Id="rId4" Type="http://schemas.openxmlformats.org/officeDocument/2006/relationships/image" Target="../media/image56.emf"/><Relationship Id="rId1" Type="http://schemas.openxmlformats.org/officeDocument/2006/relationships/slideLayout" Target="../slideLayouts/slideLayout27.xml"/><Relationship Id="rId2" Type="http://schemas.openxmlformats.org/officeDocument/2006/relationships/image" Target="../media/image54.em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image" Target="../media/image57.emf"/><Relationship Id="rId3" Type="http://schemas.openxmlformats.org/officeDocument/2006/relationships/image" Target="../media/image58.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image" Target="../media/image29.png"/><Relationship Id="rId3" Type="http://schemas.openxmlformats.org/officeDocument/2006/relationships/image" Target="../media/image3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image" Target="../media/image5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image" Target="../media/image60.png"/></Relationships>
</file>

<file path=ppt/slides/_rels/slide33.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63.png"/><Relationship Id="rId5" Type="http://schemas.openxmlformats.org/officeDocument/2006/relationships/image" Target="../media/image64.png"/><Relationship Id="rId6" Type="http://schemas.openxmlformats.org/officeDocument/2006/relationships/image" Target="../media/image65.png"/><Relationship Id="rId1" Type="http://schemas.openxmlformats.org/officeDocument/2006/relationships/slideLayout" Target="../slideLayouts/slideLayout27.xml"/><Relationship Id="rId2" Type="http://schemas.openxmlformats.org/officeDocument/2006/relationships/image" Target="../media/image6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image" Target="../media/image1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image" Target="../media/image13.emf"/><Relationship Id="rId3"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1" Type="http://schemas.openxmlformats.org/officeDocument/2006/relationships/slideLayout" Target="../slideLayouts/slideLayout28.xml"/><Relationship Id="rId2" Type="http://schemas.openxmlformats.org/officeDocument/2006/relationships/image" Target="../media/image1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18.png"/><Relationship Id="rId3"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45"/>
          <p:cNvSpPr>
            <a:spLocks noGrp="1"/>
          </p:cNvSpPr>
          <p:nvPr>
            <p:ph type="title"/>
          </p:nvPr>
        </p:nvSpPr>
        <p:spPr/>
        <p:txBody>
          <a:bodyPr/>
          <a:lstStyle/>
          <a:p>
            <a:pPr algn="ctr"/>
            <a:r>
              <a:rPr lang="en-US" dirty="0" smtClean="0"/>
              <a:t>HIGHLIGHTS FROM THE </a:t>
            </a:r>
            <a:r>
              <a:rPr lang="en-US" dirty="0" smtClean="0"/>
              <a:t>2</a:t>
            </a:r>
            <a:r>
              <a:rPr lang="en-US" cap="none" baseline="30000" dirty="0" smtClean="0"/>
              <a:t>nd</a:t>
            </a:r>
            <a:r>
              <a:rPr lang="en-US" dirty="0" smtClean="0"/>
              <a:t> </a:t>
            </a:r>
            <a:r>
              <a:rPr lang="en-US" dirty="0" smtClean="0"/>
              <a:t>GRETINA CAMPAIGN AT atlas</a:t>
            </a:r>
            <a:endParaRPr lang="en-US" dirty="0"/>
          </a:p>
        </p:txBody>
      </p:sp>
      <p:sp>
        <p:nvSpPr>
          <p:cNvPr id="45" name="Text Placeholder 44"/>
          <p:cNvSpPr>
            <a:spLocks noGrp="1"/>
          </p:cNvSpPr>
          <p:nvPr>
            <p:ph type="body" sz="quarter" idx="12"/>
          </p:nvPr>
        </p:nvSpPr>
        <p:spPr/>
        <p:txBody>
          <a:bodyPr/>
          <a:lstStyle/>
          <a:p>
            <a:r>
              <a:rPr lang="en-US" dirty="0" err="1" smtClean="0"/>
              <a:t>drhgfdjhngngfmhgmghmghjmghfmf</a:t>
            </a:r>
            <a:endParaRPr lang="en-US" dirty="0"/>
          </a:p>
        </p:txBody>
      </p:sp>
      <p:sp>
        <p:nvSpPr>
          <p:cNvPr id="48" name="Text Placeholder 47"/>
          <p:cNvSpPr>
            <a:spLocks noGrp="1"/>
          </p:cNvSpPr>
          <p:nvPr>
            <p:ph type="body" sz="quarter" idx="17"/>
          </p:nvPr>
        </p:nvSpPr>
        <p:spPr/>
        <p:txBody>
          <a:bodyPr/>
          <a:lstStyle/>
          <a:p>
            <a:r>
              <a:rPr lang="en-US" dirty="0" smtClean="0"/>
              <a:t>Michael P carpenter</a:t>
            </a:r>
            <a:endParaRPr lang="en-US" dirty="0"/>
          </a:p>
        </p:txBody>
      </p:sp>
      <p:sp>
        <p:nvSpPr>
          <p:cNvPr id="49" name="Text Placeholder 48"/>
          <p:cNvSpPr>
            <a:spLocks noGrp="1"/>
          </p:cNvSpPr>
          <p:nvPr>
            <p:ph type="body" sz="quarter" idx="18"/>
          </p:nvPr>
        </p:nvSpPr>
        <p:spPr/>
        <p:txBody>
          <a:bodyPr/>
          <a:lstStyle/>
          <a:p>
            <a:r>
              <a:rPr lang="en-US" dirty="0" smtClean="0"/>
              <a:t>Physics Division</a:t>
            </a:r>
          </a:p>
          <a:p>
            <a:r>
              <a:rPr lang="en-US" dirty="0" smtClean="0"/>
              <a:t>Argonne National Laboratory</a:t>
            </a:r>
            <a:endParaRPr lang="en-US" dirty="0"/>
          </a:p>
        </p:txBody>
      </p:sp>
      <p:sp>
        <p:nvSpPr>
          <p:cNvPr id="50" name="Text Placeholder 49"/>
          <p:cNvSpPr>
            <a:spLocks noGrp="1"/>
          </p:cNvSpPr>
          <p:nvPr>
            <p:ph type="body" sz="quarter" idx="19"/>
          </p:nvPr>
        </p:nvSpPr>
        <p:spPr/>
        <p:txBody>
          <a:bodyPr/>
          <a:lstStyle/>
          <a:p>
            <a:r>
              <a:rPr lang="en-US" dirty="0" smtClean="0"/>
              <a:t>June</a:t>
            </a:r>
            <a:r>
              <a:rPr lang="en-US" dirty="0" smtClean="0"/>
              <a:t> 24, 2019</a:t>
            </a:r>
            <a:endParaRPr lang="en-US" dirty="0" smtClean="0"/>
          </a:p>
          <a:p>
            <a:r>
              <a:rPr lang="en-US" dirty="0" smtClean="0"/>
              <a:t>Orsay</a:t>
            </a:r>
            <a:r>
              <a:rPr lang="en-US" dirty="0" smtClean="0"/>
              <a:t>, France</a:t>
            </a:r>
            <a:endParaRPr lang="en-US" dirty="0"/>
          </a:p>
        </p:txBody>
      </p:sp>
      <p:sp>
        <p:nvSpPr>
          <p:cNvPr id="55" name="Text Placeholder 54"/>
          <p:cNvSpPr>
            <a:spLocks noGrp="1"/>
          </p:cNvSpPr>
          <p:nvPr>
            <p:ph type="body" sz="quarter" idx="27"/>
          </p:nvPr>
        </p:nvSpPr>
        <p:spPr>
          <a:xfrm>
            <a:off x="389466" y="679452"/>
            <a:ext cx="6188075" cy="539745"/>
          </a:xfrm>
        </p:spPr>
        <p:txBody>
          <a:bodyPr>
            <a:noAutofit/>
          </a:bodyPr>
          <a:lstStyle/>
          <a:p>
            <a:pPr algn="ctr">
              <a:spcBef>
                <a:spcPts val="0"/>
              </a:spcBef>
            </a:pPr>
            <a:r>
              <a:rPr lang="en-US" dirty="0" smtClean="0"/>
              <a:t>2019 </a:t>
            </a:r>
            <a:r>
              <a:rPr lang="en-US" dirty="0" err="1" smtClean="0"/>
              <a:t>N</a:t>
            </a:r>
            <a:r>
              <a:rPr lang="en-US" cap="none" dirty="0" err="1" smtClean="0"/>
              <a:t>uSpin</a:t>
            </a:r>
            <a:r>
              <a:rPr lang="en-US" dirty="0" smtClean="0"/>
              <a:t> Workshop</a:t>
            </a:r>
            <a:endParaRPr lang="en-US" dirty="0"/>
          </a:p>
        </p:txBody>
      </p:sp>
      <p:pic>
        <p:nvPicPr>
          <p:cNvPr id="9" name="Picture 8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92900" y="4580467"/>
            <a:ext cx="1682749" cy="1556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l="32355" r="-72"/>
          <a:stretch/>
        </p:blipFill>
        <p:spPr>
          <a:xfrm>
            <a:off x="6272784" y="6278819"/>
            <a:ext cx="2679192" cy="326067"/>
          </a:xfrm>
          <a:prstGeom prst="rect">
            <a:avLst/>
          </a:prstGeom>
        </p:spPr>
      </p:pic>
      <p:pic>
        <p:nvPicPr>
          <p:cNvPr id="12" name="Picture 1"/>
          <p:cNvPicPr>
            <a:picLocks noChangeAspect="1"/>
          </p:cNvPicPr>
          <p:nvPr/>
        </p:nvPicPr>
        <p:blipFill rotWithShape="1">
          <a:blip r:embed="rId5">
            <a:extLst>
              <a:ext uri="{28A0092B-C50C-407E-A947-70E740481C1C}">
                <a14:useLocalDpi xmlns:a14="http://schemas.microsoft.com/office/drawing/2010/main" val="0"/>
              </a:ext>
            </a:extLst>
          </a:blip>
          <a:srcRect t="5575" b="8879"/>
          <a:stretch/>
        </p:blipFill>
        <p:spPr bwMode="auto">
          <a:xfrm>
            <a:off x="4868333" y="1702314"/>
            <a:ext cx="4275667" cy="2697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28169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r>
              <a:rPr lang="en-US" altLang="en-US" sz="2800" smtClean="0"/>
              <a:t>Characterizing the operation of GRETINA and its capabilities</a:t>
            </a:r>
            <a:endParaRPr lang="en-US" altLang="en-US" smtClean="0"/>
          </a:p>
        </p:txBody>
      </p:sp>
      <p:pic>
        <p:nvPicPr>
          <p:cNvPr id="8198" name="Picture 12" descr="IMG_1809.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733521" y="1948922"/>
            <a:ext cx="2970212" cy="396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474134" y="1244599"/>
            <a:ext cx="5088467" cy="3077766"/>
          </a:xfrm>
          <a:prstGeom prst="rect">
            <a:avLst/>
          </a:prstGeom>
        </p:spPr>
        <p:txBody>
          <a:bodyPr wrap="square">
            <a:spAutoFit/>
          </a:bodyPr>
          <a:lstStyle/>
          <a:p>
            <a:pPr marL="228600" indent="-228600" fontAlgn="ctr">
              <a:buSzPct val="150000"/>
              <a:buFont typeface="Arial"/>
              <a:buChar char="•"/>
              <a:defRPr/>
            </a:pPr>
            <a:r>
              <a:rPr lang="en-US" dirty="0">
                <a:ea typeface="ＭＳ Ｐゴシック" charset="0"/>
              </a:rPr>
              <a:t>Comparison of the performance of </a:t>
            </a:r>
            <a:r>
              <a:rPr lang="en-US" dirty="0" smtClean="0">
                <a:ea typeface="ＭＳ Ｐゴシック" charset="0"/>
              </a:rPr>
              <a:t>GRETINA </a:t>
            </a:r>
            <a:r>
              <a:rPr lang="en-US" dirty="0">
                <a:ea typeface="ＭＳ Ｐゴシック" charset="0"/>
              </a:rPr>
              <a:t>and </a:t>
            </a:r>
            <a:r>
              <a:rPr lang="en-US" dirty="0" smtClean="0">
                <a:ea typeface="ＭＳ Ｐゴシック" charset="0"/>
              </a:rPr>
              <a:t>GAMMASPHERE;</a:t>
            </a:r>
          </a:p>
          <a:p>
            <a:pPr marL="457200" fontAlgn="ctr">
              <a:spcAft>
                <a:spcPts val="1200"/>
              </a:spcAft>
              <a:buSzPct val="150000"/>
              <a:defRPr/>
            </a:pPr>
            <a:r>
              <a:rPr lang="en-US" sz="1600" i="1" dirty="0" smtClean="0">
                <a:ea typeface="ＭＳ Ｐゴシック" charset="0"/>
              </a:rPr>
              <a:t>P.I. - T. Lauritsen (ANL), A. </a:t>
            </a:r>
            <a:r>
              <a:rPr lang="en-US" sz="1600" i="1" dirty="0" err="1" smtClean="0">
                <a:ea typeface="ＭＳ Ｐゴシック" charset="0"/>
              </a:rPr>
              <a:t>Korichi</a:t>
            </a:r>
            <a:r>
              <a:rPr lang="en-US" sz="1600" i="1" dirty="0" smtClean="0">
                <a:ea typeface="ＭＳ Ｐゴシック" charset="0"/>
              </a:rPr>
              <a:t> (CNSM)</a:t>
            </a:r>
            <a:endParaRPr lang="en-US" sz="1600" i="1" dirty="0">
              <a:ea typeface="ＭＳ Ｐゴシック" charset="0"/>
            </a:endParaRPr>
          </a:p>
          <a:p>
            <a:pPr marL="285750" indent="-285750" fontAlgn="ctr">
              <a:buSzPct val="150000"/>
              <a:buFont typeface="Arial"/>
              <a:buChar char="•"/>
              <a:defRPr/>
            </a:pPr>
            <a:r>
              <a:rPr lang="en-US" dirty="0">
                <a:ea typeface="ＭＳ Ｐゴシック" charset="0"/>
              </a:rPr>
              <a:t>GRETINA Test: High-Energy Gamma-Ray </a:t>
            </a:r>
            <a:r>
              <a:rPr lang="en-US" dirty="0" smtClean="0">
                <a:ea typeface="ＭＳ Ｐゴシック" charset="0"/>
              </a:rPr>
              <a:t>Performance</a:t>
            </a:r>
            <a:r>
              <a:rPr lang="en-US" dirty="0">
                <a:ea typeface="ＭＳ Ｐゴシック" charset="0"/>
              </a:rPr>
              <a:t>;</a:t>
            </a:r>
            <a:endParaRPr lang="en-US" dirty="0" smtClean="0">
              <a:ea typeface="ＭＳ Ｐゴシック" charset="0"/>
            </a:endParaRPr>
          </a:p>
          <a:p>
            <a:pPr marL="398463" fontAlgn="ctr">
              <a:buSzPct val="150000"/>
              <a:defRPr/>
            </a:pPr>
            <a:r>
              <a:rPr lang="en-US" dirty="0" smtClean="0">
                <a:ea typeface="ＭＳ Ｐゴシック" charset="0"/>
              </a:rPr>
              <a:t> </a:t>
            </a:r>
            <a:r>
              <a:rPr lang="en-US" sz="1600" i="1" dirty="0" smtClean="0">
                <a:ea typeface="ＭＳ Ｐゴシック" charset="0"/>
              </a:rPr>
              <a:t>P.I. </a:t>
            </a:r>
            <a:r>
              <a:rPr lang="mr-IN" sz="1600" i="1" dirty="0" smtClean="0">
                <a:ea typeface="ＭＳ Ｐゴシック" charset="0"/>
              </a:rPr>
              <a:t>–</a:t>
            </a:r>
            <a:r>
              <a:rPr lang="en-US" sz="1600" i="1" dirty="0" smtClean="0">
                <a:ea typeface="ＭＳ Ｐゴシック" charset="0"/>
              </a:rPr>
              <a:t> K. Lister (Lowell)</a:t>
            </a:r>
            <a:endParaRPr lang="en-US" sz="1600" i="1" dirty="0">
              <a:ea typeface="ＭＳ Ｐゴシック" charset="0"/>
            </a:endParaRPr>
          </a:p>
          <a:p>
            <a:pPr marL="285750" indent="-285750" fontAlgn="ctr">
              <a:spcBef>
                <a:spcPts val="1200"/>
              </a:spcBef>
              <a:buSzPct val="150000"/>
              <a:buFont typeface="Arial"/>
              <a:buChar char="•"/>
              <a:defRPr/>
            </a:pPr>
            <a:r>
              <a:rPr lang="en-US" dirty="0" smtClean="0">
                <a:ea typeface="ＭＳ Ｐゴシック" charset="0"/>
              </a:rPr>
              <a:t>Commissioning </a:t>
            </a:r>
            <a:r>
              <a:rPr lang="en-US" dirty="0">
                <a:ea typeface="ＭＳ Ｐゴシック" charset="0"/>
              </a:rPr>
              <a:t>experiment to study the polarization sensitivity of GRETINA</a:t>
            </a:r>
            <a:r>
              <a:rPr lang="en-US" dirty="0" smtClean="0">
                <a:ea typeface="ＭＳ Ｐゴシック" charset="0"/>
              </a:rPr>
              <a:t>;</a:t>
            </a:r>
          </a:p>
          <a:p>
            <a:pPr indent="457200" fontAlgn="ctr">
              <a:buSzPct val="150000"/>
              <a:defRPr/>
            </a:pPr>
            <a:r>
              <a:rPr lang="en-US" sz="1600" i="1" dirty="0" smtClean="0">
                <a:ea typeface="ＭＳ Ｐゴシック" charset="0"/>
              </a:rPr>
              <a:t>P.I. - </a:t>
            </a:r>
            <a:r>
              <a:rPr lang="en-US" sz="1600" i="1" dirty="0">
                <a:ea typeface="ＭＳ Ｐゴシック" charset="0"/>
              </a:rPr>
              <a:t>A.O. </a:t>
            </a:r>
            <a:r>
              <a:rPr lang="en-US" sz="1600" i="1" dirty="0" smtClean="0">
                <a:ea typeface="ＭＳ Ｐゴシック" charset="0"/>
              </a:rPr>
              <a:t>Macchiavelli, A. Wiens </a:t>
            </a:r>
            <a:r>
              <a:rPr lang="en-US" sz="1600" i="1" dirty="0">
                <a:ea typeface="ＭＳ Ｐゴシック" charset="0"/>
              </a:rPr>
              <a:t>(</a:t>
            </a:r>
            <a:r>
              <a:rPr lang="en-US" sz="1600" i="1" dirty="0" smtClean="0">
                <a:ea typeface="ＭＳ Ｐゴシック" charset="0"/>
              </a:rPr>
              <a:t>LBNL)</a:t>
            </a:r>
            <a:endParaRPr lang="en-US" sz="1600" i="1" dirty="0">
              <a:ea typeface="ＭＳ Ｐゴシック" charset="0"/>
            </a:endParaRPr>
          </a:p>
          <a:p>
            <a:pPr indent="347663" fontAlgn="ctr">
              <a:buSzPct val="150000"/>
              <a:defRPr/>
            </a:pPr>
            <a:endParaRPr lang="en-US" sz="1600" i="1" dirty="0">
              <a:ea typeface="ＭＳ Ｐゴシック" charset="0"/>
            </a:endParaRPr>
          </a:p>
        </p:txBody>
      </p:sp>
      <p:pic>
        <p:nvPicPr>
          <p:cNvPr id="19" name="image21.pdf" descr="PolPhiNoCuts.pdf"/>
          <p:cNvPicPr>
            <a:picLocks noChangeAspect="1"/>
          </p:cNvPicPr>
          <p:nvPr/>
        </p:nvPicPr>
        <p:blipFill rotWithShape="1">
          <a:blip r:embed="rId3">
            <a:extLst/>
          </a:blip>
          <a:srcRect l="3533" t="10554" r="12673" b="5003"/>
          <a:stretch/>
        </p:blipFill>
        <p:spPr>
          <a:xfrm>
            <a:off x="3062916" y="4783329"/>
            <a:ext cx="2414016" cy="1499616"/>
          </a:xfrm>
          <a:prstGeom prst="rect">
            <a:avLst/>
          </a:prstGeom>
          <a:ln w="12700" cap="flat">
            <a:noFill/>
            <a:miter lim="400000"/>
          </a:ln>
          <a:effectLst/>
        </p:spPr>
      </p:pic>
      <p:sp>
        <p:nvSpPr>
          <p:cNvPr id="2" name="Rectangle 1"/>
          <p:cNvSpPr/>
          <p:nvPr/>
        </p:nvSpPr>
        <p:spPr>
          <a:xfrm>
            <a:off x="3242733" y="4409703"/>
            <a:ext cx="2167467" cy="430887"/>
          </a:xfrm>
          <a:prstGeom prst="rect">
            <a:avLst/>
          </a:prstGeom>
        </p:spPr>
        <p:txBody>
          <a:bodyPr wrap="square">
            <a:spAutoFit/>
          </a:bodyPr>
          <a:lstStyle/>
          <a:p>
            <a:pPr algn="ctr"/>
            <a:r>
              <a:rPr lang="en-US" sz="1100" dirty="0"/>
              <a:t>Anisotropy in azimuthal Compton scattering angle</a:t>
            </a:r>
          </a:p>
        </p:txBody>
      </p:sp>
      <p:pic>
        <p:nvPicPr>
          <p:cNvPr id="20" name="AngDisTracked.png" descr="AngDisTracked.png"/>
          <p:cNvPicPr>
            <a:picLocks noChangeAspect="1"/>
          </p:cNvPicPr>
          <p:nvPr/>
        </p:nvPicPr>
        <p:blipFill>
          <a:blip r:embed="rId4">
            <a:extLst/>
          </a:blip>
          <a:srcRect t="8276"/>
          <a:stretch>
            <a:fillRect/>
          </a:stretch>
        </p:blipFill>
        <p:spPr>
          <a:xfrm>
            <a:off x="686230" y="4792132"/>
            <a:ext cx="2521008" cy="1572369"/>
          </a:xfrm>
          <a:prstGeom prst="rect">
            <a:avLst/>
          </a:prstGeom>
          <a:ln w="12700" cap="flat">
            <a:noFill/>
            <a:miter lim="400000"/>
          </a:ln>
          <a:effectLst/>
        </p:spPr>
      </p:pic>
      <p:sp>
        <p:nvSpPr>
          <p:cNvPr id="3" name="Rectangle 2"/>
          <p:cNvSpPr/>
          <p:nvPr/>
        </p:nvSpPr>
        <p:spPr>
          <a:xfrm>
            <a:off x="811137" y="4463534"/>
            <a:ext cx="2438713" cy="276999"/>
          </a:xfrm>
          <a:prstGeom prst="rect">
            <a:avLst/>
          </a:prstGeom>
        </p:spPr>
        <p:txBody>
          <a:bodyPr wrap="none">
            <a:spAutoFit/>
          </a:bodyPr>
          <a:lstStyle/>
          <a:p>
            <a:r>
              <a:rPr lang="en-US" sz="1200" dirty="0"/>
              <a:t>Anisotropy of angular distribution</a:t>
            </a:r>
          </a:p>
        </p:txBody>
      </p:sp>
      <p:grpSp>
        <p:nvGrpSpPr>
          <p:cNvPr id="5" name="Group 4"/>
          <p:cNvGrpSpPr/>
          <p:nvPr/>
        </p:nvGrpSpPr>
        <p:grpSpPr>
          <a:xfrm>
            <a:off x="1125846" y="6212361"/>
            <a:ext cx="1768151" cy="400108"/>
            <a:chOff x="1125846" y="6212361"/>
            <a:chExt cx="1768151" cy="400108"/>
          </a:xfrm>
        </p:grpSpPr>
        <p:pic>
          <p:nvPicPr>
            <p:cNvPr id="22" name="image.png"/>
            <p:cNvPicPr>
              <a:picLocks noChangeAspect="1"/>
            </p:cNvPicPr>
            <p:nvPr/>
          </p:nvPicPr>
          <p:blipFill>
            <a:blip r:embed="rId5">
              <a:extLst/>
            </a:blip>
            <a:stretch>
              <a:fillRect/>
            </a:stretch>
          </p:blipFill>
          <p:spPr>
            <a:xfrm>
              <a:off x="1125846" y="6303440"/>
              <a:ext cx="1481725" cy="272411"/>
            </a:xfrm>
            <a:prstGeom prst="rect">
              <a:avLst/>
            </a:prstGeom>
            <a:ln w="12700" cap="flat">
              <a:noFill/>
              <a:miter lim="400000"/>
            </a:ln>
            <a:effectLst/>
          </p:spPr>
        </p:pic>
        <p:sp>
          <p:nvSpPr>
            <p:cNvPr id="23" name="Shape 250"/>
            <p:cNvSpPr/>
            <p:nvPr/>
          </p:nvSpPr>
          <p:spPr>
            <a:xfrm>
              <a:off x="2565222" y="6212361"/>
              <a:ext cx="328775" cy="40010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defTabSz="457200">
                <a:buSzTx/>
                <a:buNone/>
                <a:defRPr sz="2000">
                  <a:solidFill>
                    <a:srgbClr val="4022F2"/>
                  </a:solidFill>
                  <a:latin typeface="Symbol"/>
                  <a:ea typeface="Symbol"/>
                  <a:cs typeface="Symbol"/>
                  <a:sym typeface="Symbol"/>
                </a:defRPr>
              </a:lvl1pPr>
            </a:lstStyle>
            <a:p>
              <a:r>
                <a:rPr b="1" dirty="0">
                  <a:solidFill>
                    <a:srgbClr val="47484A"/>
                  </a:solidFill>
                </a:rPr>
                <a:t>θ</a:t>
              </a:r>
            </a:p>
          </p:txBody>
        </p:sp>
      </p:grpSp>
      <p:grpSp>
        <p:nvGrpSpPr>
          <p:cNvPr id="4" name="Group 3"/>
          <p:cNvGrpSpPr/>
          <p:nvPr/>
        </p:nvGrpSpPr>
        <p:grpSpPr>
          <a:xfrm>
            <a:off x="3335646" y="6195427"/>
            <a:ext cx="1802018" cy="400108"/>
            <a:chOff x="3335646" y="6195427"/>
            <a:chExt cx="1802018" cy="400108"/>
          </a:xfrm>
        </p:grpSpPr>
        <p:sp>
          <p:nvSpPr>
            <p:cNvPr id="24" name="Shape 250"/>
            <p:cNvSpPr/>
            <p:nvPr/>
          </p:nvSpPr>
          <p:spPr>
            <a:xfrm>
              <a:off x="4808889" y="6195427"/>
              <a:ext cx="328775" cy="40010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defTabSz="457200">
                <a:buSzTx/>
                <a:buNone/>
                <a:defRPr sz="2000">
                  <a:solidFill>
                    <a:srgbClr val="4022F2"/>
                  </a:solidFill>
                  <a:latin typeface="Symbol"/>
                  <a:ea typeface="Symbol"/>
                  <a:cs typeface="Symbol"/>
                  <a:sym typeface="Symbol"/>
                </a:defRPr>
              </a:lvl1pPr>
            </a:lstStyle>
            <a:p>
              <a:r>
                <a:rPr lang="en-US" dirty="0" smtClean="0">
                  <a:solidFill>
                    <a:srgbClr val="47484A"/>
                  </a:solidFill>
                </a:rPr>
                <a:t>j</a:t>
              </a:r>
              <a:endParaRPr dirty="0">
                <a:solidFill>
                  <a:srgbClr val="47484A"/>
                </a:solidFill>
              </a:endParaRPr>
            </a:p>
          </p:txBody>
        </p:sp>
        <p:pic>
          <p:nvPicPr>
            <p:cNvPr id="26" name="image.png"/>
            <p:cNvPicPr>
              <a:picLocks noChangeAspect="1"/>
            </p:cNvPicPr>
            <p:nvPr/>
          </p:nvPicPr>
          <p:blipFill>
            <a:blip r:embed="rId5">
              <a:extLst/>
            </a:blip>
            <a:stretch>
              <a:fillRect/>
            </a:stretch>
          </p:blipFill>
          <p:spPr>
            <a:xfrm>
              <a:off x="3335646" y="6320374"/>
              <a:ext cx="1481725" cy="272411"/>
            </a:xfrm>
            <a:prstGeom prst="rect">
              <a:avLst/>
            </a:prstGeom>
            <a:ln w="12700" cap="flat">
              <a:noFill/>
              <a:miter lim="400000"/>
            </a:ln>
            <a:effectLst/>
          </p:spPr>
        </p:pic>
      </p:grpSp>
      <p:sp>
        <p:nvSpPr>
          <p:cNvPr id="29" name="Shape 248"/>
          <p:cNvSpPr/>
          <p:nvPr/>
        </p:nvSpPr>
        <p:spPr>
          <a:xfrm rot="16200000">
            <a:off x="-127792" y="5369282"/>
            <a:ext cx="1477325" cy="27699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defTabSz="457200">
              <a:buSzTx/>
              <a:buNone/>
              <a:defRPr sz="1800">
                <a:solidFill>
                  <a:srgbClr val="BF5C28"/>
                </a:solidFill>
                <a:latin typeface="Cambria"/>
                <a:ea typeface="Cambria"/>
                <a:cs typeface="Cambria"/>
                <a:sym typeface="Cambria"/>
              </a:defRPr>
            </a:lvl1pPr>
          </a:lstStyle>
          <a:p>
            <a:r>
              <a:rPr sz="1200" dirty="0">
                <a:solidFill>
                  <a:srgbClr val="47484A"/>
                </a:solidFill>
                <a:latin typeface="+mn-lt"/>
              </a:rPr>
              <a:t>Normalized intensity</a:t>
            </a:r>
          </a:p>
        </p:txBody>
      </p:sp>
      <p:sp>
        <p:nvSpPr>
          <p:cNvPr id="21" name="TextBox 20"/>
          <p:cNvSpPr txBox="1"/>
          <p:nvPr/>
        </p:nvSpPr>
        <p:spPr>
          <a:xfrm>
            <a:off x="668865" y="4072466"/>
            <a:ext cx="4571999" cy="369332"/>
          </a:xfrm>
          <a:prstGeom prst="rect">
            <a:avLst/>
          </a:prstGeom>
          <a:noFill/>
        </p:spPr>
        <p:txBody>
          <a:bodyPr wrap="square" rtlCol="0">
            <a:spAutoFit/>
          </a:bodyPr>
          <a:lstStyle/>
          <a:p>
            <a:pPr algn="ctr"/>
            <a:r>
              <a:rPr lang="en-US" baseline="30000" dirty="0" smtClean="0"/>
              <a:t>24</a:t>
            </a:r>
            <a:r>
              <a:rPr lang="en-US" dirty="0" smtClean="0"/>
              <a:t>Mg(</a:t>
            </a:r>
            <a:r>
              <a:rPr lang="en-US" i="1" dirty="0" err="1" smtClean="0"/>
              <a:t>p,p’</a:t>
            </a:r>
            <a:r>
              <a:rPr lang="en-US" dirty="0" err="1" smtClean="0">
                <a:latin typeface="Symbol" charset="2"/>
                <a:cs typeface="Symbol" charset="2"/>
              </a:rPr>
              <a:t>g</a:t>
            </a:r>
            <a:r>
              <a:rPr lang="en-US" dirty="0" smtClean="0"/>
              <a:t>)</a:t>
            </a:r>
            <a:r>
              <a:rPr lang="en-US" baseline="30000" dirty="0" smtClean="0"/>
              <a:t>24</a:t>
            </a:r>
            <a:r>
              <a:rPr lang="en-US" dirty="0" smtClean="0"/>
              <a:t>Mg      </a:t>
            </a:r>
            <a:r>
              <a:rPr lang="en-US" dirty="0" err="1" smtClean="0"/>
              <a:t>E</a:t>
            </a:r>
            <a:r>
              <a:rPr lang="en-US" i="1" baseline="-25000" dirty="0" err="1" smtClean="0"/>
              <a:t>p</a:t>
            </a:r>
            <a:r>
              <a:rPr lang="en-US" dirty="0" smtClean="0"/>
              <a:t>=2.45 and 6.05 MeV</a:t>
            </a:r>
            <a:endParaRPr lang="en-US" dirty="0"/>
          </a:p>
        </p:txBody>
      </p:sp>
    </p:spTree>
    <p:extLst>
      <p:ext uri="{BB962C8B-B14F-4D97-AF65-F5344CB8AC3E}">
        <p14:creationId xmlns:p14="http://schemas.microsoft.com/office/powerpoint/2010/main" val="47168673"/>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431800" y="152400"/>
            <a:ext cx="8229600" cy="939800"/>
          </a:xfrm>
        </p:spPr>
        <p:txBody>
          <a:bodyPr/>
          <a:lstStyle/>
          <a:p>
            <a:r>
              <a:rPr lang="en-US" altLang="en-US" dirty="0" smtClean="0"/>
              <a:t>Coulomb Excitation of stable and CARIBU beams with GRETINA</a:t>
            </a:r>
          </a:p>
        </p:txBody>
      </p:sp>
      <p:pic>
        <p:nvPicPr>
          <p:cNvPr id="92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46700" y="1295400"/>
            <a:ext cx="3568700" cy="2368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480484" y="1413932"/>
            <a:ext cx="4681538" cy="4770537"/>
          </a:xfrm>
          <a:prstGeom prst="rect">
            <a:avLst/>
          </a:prstGeom>
        </p:spPr>
        <p:txBody>
          <a:bodyPr>
            <a:spAutoFit/>
          </a:bodyPr>
          <a:lstStyle/>
          <a:p>
            <a:pPr marL="285750" indent="-285750" algn="just" fontAlgn="ctr">
              <a:buSzPct val="150000"/>
              <a:buFont typeface="Arial"/>
              <a:buChar char="•"/>
              <a:defRPr/>
            </a:pPr>
            <a:r>
              <a:rPr lang="en-US" sz="1600" dirty="0">
                <a:solidFill>
                  <a:srgbClr val="000000"/>
                </a:solidFill>
                <a:latin typeface="Times New Roman" panose="02020603050405020304" pitchFamily="18" charset="0"/>
                <a:ea typeface="ＭＳ Ｐゴシック" charset="0"/>
                <a:cs typeface="Times New Roman" panose="02020603050405020304" pitchFamily="18" charset="0"/>
              </a:rPr>
              <a:t>Shape coexistence in the neutron-rich germanium isotopes </a:t>
            </a:r>
            <a:r>
              <a:rPr lang="en-US" sz="1600" baseline="30000" dirty="0">
                <a:solidFill>
                  <a:srgbClr val="000000"/>
                </a:solidFill>
                <a:latin typeface="Times New Roman" panose="02020603050405020304" pitchFamily="18" charset="0"/>
                <a:ea typeface="ＭＳ Ｐゴシック" charset="0"/>
                <a:cs typeface="Times New Roman" panose="02020603050405020304" pitchFamily="18" charset="0"/>
              </a:rPr>
              <a:t>72</a:t>
            </a:r>
            <a:r>
              <a:rPr lang="en-US" sz="1600" dirty="0">
                <a:solidFill>
                  <a:srgbClr val="000000"/>
                </a:solidFill>
                <a:latin typeface="Times New Roman" panose="02020603050405020304" pitchFamily="18" charset="0"/>
                <a:ea typeface="ＭＳ Ｐゴシック" charset="0"/>
                <a:cs typeface="Times New Roman" panose="02020603050405020304" pitchFamily="18" charset="0"/>
              </a:rPr>
              <a:t>Ge and </a:t>
            </a:r>
            <a:r>
              <a:rPr lang="en-US" sz="1600" baseline="30000" dirty="0">
                <a:solidFill>
                  <a:srgbClr val="000000"/>
                </a:solidFill>
                <a:latin typeface="Times New Roman" panose="02020603050405020304" pitchFamily="18" charset="0"/>
                <a:ea typeface="ＭＳ Ｐゴシック" charset="0"/>
                <a:cs typeface="Times New Roman" panose="02020603050405020304" pitchFamily="18" charset="0"/>
              </a:rPr>
              <a:t>76</a:t>
            </a:r>
            <a:r>
              <a:rPr lang="en-US" sz="1600" dirty="0">
                <a:solidFill>
                  <a:srgbClr val="000000"/>
                </a:solidFill>
                <a:latin typeface="Times New Roman" panose="02020603050405020304" pitchFamily="18" charset="0"/>
                <a:ea typeface="ＭＳ Ｐゴシック" charset="0"/>
                <a:cs typeface="Times New Roman" panose="02020603050405020304" pitchFamily="18" charset="0"/>
              </a:rPr>
              <a:t>Ge</a:t>
            </a:r>
          </a:p>
          <a:p>
            <a:pPr algn="just" fontAlgn="ctr">
              <a:buSzPct val="150000"/>
              <a:defRPr/>
            </a:pPr>
            <a:endParaRPr lang="en-US" sz="800" dirty="0">
              <a:solidFill>
                <a:srgbClr val="000000"/>
              </a:solidFill>
              <a:latin typeface="Times New Roman" panose="02020603050405020304" pitchFamily="18" charset="0"/>
              <a:ea typeface="ＭＳ Ｐゴシック" charset="0"/>
              <a:cs typeface="Times New Roman" panose="02020603050405020304" pitchFamily="18" charset="0"/>
            </a:endParaRPr>
          </a:p>
          <a:p>
            <a:pPr marL="285750" indent="-285750" algn="just" fontAlgn="ctr">
              <a:buSzPct val="150000"/>
              <a:buFont typeface="Arial"/>
              <a:buChar char="•"/>
              <a:defRPr/>
            </a:pPr>
            <a:r>
              <a:rPr lang="en-US" sz="1600" dirty="0">
                <a:solidFill>
                  <a:srgbClr val="000000"/>
                </a:solidFill>
                <a:latin typeface="Times New Roman" panose="02020603050405020304" pitchFamily="18" charset="0"/>
                <a:ea typeface="ＭＳ Ｐゴシック" charset="0"/>
                <a:cs typeface="Times New Roman" panose="02020603050405020304" pitchFamily="18" charset="0"/>
              </a:rPr>
              <a:t>Octupole Strength in Neutron-Rich Nuclei near A~140: Multi-step Coulomb Excitation of </a:t>
            </a:r>
            <a:r>
              <a:rPr lang="en-US" sz="1600" baseline="30000" dirty="0" smtClean="0">
                <a:solidFill>
                  <a:srgbClr val="000000"/>
                </a:solidFill>
                <a:latin typeface="Times New Roman" panose="02020603050405020304" pitchFamily="18" charset="0"/>
                <a:ea typeface="ＭＳ Ｐゴシック" charset="0"/>
                <a:cs typeface="Times New Roman" panose="02020603050405020304" pitchFamily="18" charset="0"/>
              </a:rPr>
              <a:t>144,146</a:t>
            </a:r>
            <a:r>
              <a:rPr lang="en-US" sz="1600" dirty="0" smtClean="0">
                <a:solidFill>
                  <a:srgbClr val="000000"/>
                </a:solidFill>
                <a:latin typeface="Times New Roman" panose="02020603050405020304" pitchFamily="18" charset="0"/>
                <a:ea typeface="ＭＳ Ｐゴシック" charset="0"/>
                <a:cs typeface="Times New Roman" panose="02020603050405020304" pitchFamily="18" charset="0"/>
              </a:rPr>
              <a:t>Ba </a:t>
            </a:r>
            <a:r>
              <a:rPr lang="en-US" sz="1600" dirty="0">
                <a:solidFill>
                  <a:srgbClr val="000000"/>
                </a:solidFill>
                <a:latin typeface="Times New Roman" panose="02020603050405020304" pitchFamily="18" charset="0"/>
                <a:ea typeface="ＭＳ Ｐゴシック" charset="0"/>
                <a:cs typeface="Times New Roman" panose="02020603050405020304" pitchFamily="18" charset="0"/>
              </a:rPr>
              <a:t>with Reaccelerated CARIBU Beams</a:t>
            </a:r>
          </a:p>
          <a:p>
            <a:pPr marL="171450" indent="-171450" algn="just" fontAlgn="ctr">
              <a:buSzPct val="150000"/>
              <a:buFont typeface="Arial"/>
              <a:buChar char="•"/>
              <a:defRPr/>
            </a:pPr>
            <a:endParaRPr lang="en-US" sz="800" dirty="0">
              <a:solidFill>
                <a:srgbClr val="000000"/>
              </a:solidFill>
              <a:latin typeface="Times New Roman" panose="02020603050405020304" pitchFamily="18" charset="0"/>
              <a:ea typeface="ＭＳ Ｐゴシック" charset="0"/>
              <a:cs typeface="Times New Roman" panose="02020603050405020304" pitchFamily="18" charset="0"/>
            </a:endParaRPr>
          </a:p>
          <a:p>
            <a:pPr marL="285750" indent="-285750" algn="just" fontAlgn="ctr">
              <a:buSzPct val="150000"/>
              <a:buFont typeface="Arial"/>
              <a:buChar char="•"/>
              <a:defRPr/>
            </a:pPr>
            <a:r>
              <a:rPr lang="en-US" sz="1600" dirty="0">
                <a:solidFill>
                  <a:srgbClr val="000000"/>
                </a:solidFill>
                <a:latin typeface="Times New Roman" panose="02020603050405020304" pitchFamily="18" charset="0"/>
                <a:ea typeface="ＭＳ Ｐゴシック" charset="0"/>
                <a:cs typeface="Times New Roman" panose="02020603050405020304" pitchFamily="18" charset="0"/>
              </a:rPr>
              <a:t>Shape coexistence in</a:t>
            </a:r>
            <a:r>
              <a:rPr lang="en-US" sz="1600" baseline="30000" dirty="0">
                <a:solidFill>
                  <a:srgbClr val="000000"/>
                </a:solidFill>
                <a:latin typeface="Times New Roman" panose="02020603050405020304" pitchFamily="18" charset="0"/>
                <a:ea typeface="ＭＳ Ｐゴシック" charset="0"/>
                <a:cs typeface="Times New Roman" panose="02020603050405020304" pitchFamily="18" charset="0"/>
              </a:rPr>
              <a:t> 100</a:t>
            </a:r>
            <a:r>
              <a:rPr lang="en-US" sz="1600" dirty="0">
                <a:solidFill>
                  <a:srgbClr val="000000"/>
                </a:solidFill>
                <a:latin typeface="Times New Roman" panose="02020603050405020304" pitchFamily="18" charset="0"/>
                <a:ea typeface="ＭＳ Ｐゴシック" charset="0"/>
                <a:cs typeface="Times New Roman" panose="02020603050405020304" pitchFamily="18" charset="0"/>
              </a:rPr>
              <a:t>Zr studied by low-energy Coulomb </a:t>
            </a:r>
            <a:r>
              <a:rPr lang="en-US" sz="1600" dirty="0" smtClean="0">
                <a:solidFill>
                  <a:srgbClr val="000000"/>
                </a:solidFill>
                <a:latin typeface="Times New Roman" panose="02020603050405020304" pitchFamily="18" charset="0"/>
                <a:ea typeface="ＭＳ Ｐゴシック" charset="0"/>
                <a:cs typeface="Times New Roman" panose="02020603050405020304" pitchFamily="18" charset="0"/>
              </a:rPr>
              <a:t>excitation (CARIBU)</a:t>
            </a:r>
            <a:endParaRPr lang="en-US" sz="1600" dirty="0">
              <a:solidFill>
                <a:srgbClr val="000000"/>
              </a:solidFill>
              <a:latin typeface="Times New Roman" panose="02020603050405020304" pitchFamily="18" charset="0"/>
              <a:ea typeface="ＭＳ Ｐゴシック" charset="0"/>
              <a:cs typeface="Times New Roman" panose="02020603050405020304" pitchFamily="18" charset="0"/>
            </a:endParaRPr>
          </a:p>
          <a:p>
            <a:pPr algn="just" fontAlgn="ctr">
              <a:buSzPct val="150000"/>
              <a:defRPr/>
            </a:pPr>
            <a:endParaRPr lang="en-US" sz="800" dirty="0">
              <a:solidFill>
                <a:srgbClr val="000000"/>
              </a:solidFill>
              <a:latin typeface="Times New Roman" panose="02020603050405020304" pitchFamily="18" charset="0"/>
              <a:ea typeface="ＭＳ Ｐゴシック" charset="0"/>
              <a:cs typeface="Times New Roman" panose="02020603050405020304" pitchFamily="18" charset="0"/>
            </a:endParaRPr>
          </a:p>
          <a:p>
            <a:pPr marL="285750" indent="-285750" algn="just" fontAlgn="ctr">
              <a:buSzPct val="150000"/>
              <a:buFont typeface="Arial"/>
              <a:buChar char="•"/>
              <a:defRPr/>
            </a:pPr>
            <a:r>
              <a:rPr lang="en-US" sz="1600" dirty="0">
                <a:solidFill>
                  <a:srgbClr val="000000"/>
                </a:solidFill>
                <a:latin typeface="Times New Roman" panose="02020603050405020304" pitchFamily="18" charset="0"/>
                <a:ea typeface="ＭＳ Ｐゴシック" charset="0"/>
                <a:cs typeface="Times New Roman" panose="02020603050405020304" pitchFamily="18" charset="0"/>
              </a:rPr>
              <a:t>Sub-shell closure, proton-neutron symmetry and shape coexistence in </a:t>
            </a:r>
            <a:r>
              <a:rPr lang="en-US" sz="1600" baseline="30000" dirty="0" smtClean="0">
                <a:solidFill>
                  <a:srgbClr val="000000"/>
                </a:solidFill>
                <a:latin typeface="Times New Roman" panose="02020603050405020304" pitchFamily="18" charset="0"/>
                <a:ea typeface="ＭＳ Ｐゴシック" charset="0"/>
                <a:cs typeface="Times New Roman" panose="02020603050405020304" pitchFamily="18" charset="0"/>
              </a:rPr>
              <a:t>98</a:t>
            </a:r>
            <a:r>
              <a:rPr lang="en-US" sz="1600" dirty="0" smtClean="0">
                <a:solidFill>
                  <a:srgbClr val="000000"/>
                </a:solidFill>
                <a:latin typeface="Times New Roman" panose="02020603050405020304" pitchFamily="18" charset="0"/>
                <a:ea typeface="ＭＳ Ｐゴシック" charset="0"/>
                <a:cs typeface="Times New Roman" panose="02020603050405020304" pitchFamily="18" charset="0"/>
              </a:rPr>
              <a:t>Zr (CARIBU)</a:t>
            </a:r>
            <a:endParaRPr lang="en-US" sz="1600" dirty="0">
              <a:solidFill>
                <a:srgbClr val="000000"/>
              </a:solidFill>
              <a:latin typeface="Times New Roman" panose="02020603050405020304" pitchFamily="18" charset="0"/>
              <a:ea typeface="ＭＳ Ｐゴシック" charset="0"/>
              <a:cs typeface="Times New Roman" panose="02020603050405020304" pitchFamily="18" charset="0"/>
            </a:endParaRPr>
          </a:p>
          <a:p>
            <a:pPr marL="171450" indent="-171450" algn="just" fontAlgn="ctr">
              <a:buSzPct val="150000"/>
              <a:buFont typeface="Arial"/>
              <a:buChar char="•"/>
              <a:defRPr/>
            </a:pPr>
            <a:endParaRPr lang="en-US" sz="800" dirty="0">
              <a:solidFill>
                <a:srgbClr val="000000"/>
              </a:solidFill>
              <a:latin typeface="Times New Roman" panose="02020603050405020304" pitchFamily="18" charset="0"/>
              <a:ea typeface="ＭＳ Ｐゴシック" charset="0"/>
              <a:cs typeface="Times New Roman" panose="02020603050405020304" pitchFamily="18" charset="0"/>
            </a:endParaRPr>
          </a:p>
          <a:p>
            <a:pPr marL="285750" indent="-285750" algn="just" fontAlgn="ctr">
              <a:buSzPct val="150000"/>
              <a:buFont typeface="Arial"/>
              <a:buChar char="•"/>
              <a:defRPr/>
            </a:pPr>
            <a:r>
              <a:rPr lang="en-US" sz="1600" dirty="0">
                <a:solidFill>
                  <a:srgbClr val="000000"/>
                </a:solidFill>
                <a:latin typeface="Times New Roman" panose="02020603050405020304" pitchFamily="18" charset="0"/>
                <a:ea typeface="ＭＳ Ｐゴシック" charset="0"/>
                <a:cs typeface="Times New Roman" panose="02020603050405020304" pitchFamily="18" charset="0"/>
              </a:rPr>
              <a:t>Precision determination of electromagnetic matrix elements in </a:t>
            </a:r>
            <a:r>
              <a:rPr lang="en-US" sz="1600" dirty="0" smtClean="0">
                <a:solidFill>
                  <a:srgbClr val="000000"/>
                </a:solidFill>
                <a:latin typeface="Times New Roman" panose="02020603050405020304" pitchFamily="18" charset="0"/>
                <a:ea typeface="ＭＳ Ｐゴシック" charset="0"/>
                <a:cs typeface="Times New Roman" panose="02020603050405020304" pitchFamily="18" charset="0"/>
              </a:rPr>
              <a:t>triaxial </a:t>
            </a:r>
            <a:r>
              <a:rPr lang="en-US" sz="1600" baseline="30000" dirty="0" smtClean="0">
                <a:solidFill>
                  <a:srgbClr val="000000"/>
                </a:solidFill>
                <a:latin typeface="Times New Roman" panose="02020603050405020304" pitchFamily="18" charset="0"/>
                <a:ea typeface="ＭＳ Ｐゴシック" charset="0"/>
                <a:cs typeface="Times New Roman" panose="02020603050405020304" pitchFamily="18" charset="0"/>
              </a:rPr>
              <a:t>110</a:t>
            </a:r>
            <a:r>
              <a:rPr lang="en-US" sz="1600" dirty="0" smtClean="0">
                <a:solidFill>
                  <a:srgbClr val="000000"/>
                </a:solidFill>
                <a:latin typeface="Times New Roman" panose="02020603050405020304" pitchFamily="18" charset="0"/>
                <a:ea typeface="ＭＳ Ｐゴシック" charset="0"/>
                <a:cs typeface="Times New Roman" panose="02020603050405020304" pitchFamily="18" charset="0"/>
              </a:rPr>
              <a:t>Ru. Triaxial ground state proposed </a:t>
            </a:r>
            <a:r>
              <a:rPr lang="mr-IN" sz="1600" dirty="0" smtClean="0">
                <a:solidFill>
                  <a:srgbClr val="000000"/>
                </a:solidFill>
                <a:latin typeface="Times New Roman" panose="02020603050405020304" pitchFamily="18" charset="0"/>
                <a:ea typeface="ＭＳ Ｐゴシック" charset="0"/>
                <a:cs typeface="Times New Roman" panose="02020603050405020304" pitchFamily="18" charset="0"/>
              </a:rPr>
              <a:t>–</a:t>
            </a:r>
            <a:r>
              <a:rPr lang="en-US" sz="1600" dirty="0" smtClean="0">
                <a:solidFill>
                  <a:srgbClr val="000000"/>
                </a:solidFill>
                <a:latin typeface="Times New Roman" panose="02020603050405020304" pitchFamily="18" charset="0"/>
                <a:ea typeface="ＭＳ Ｐゴシック" charset="0"/>
                <a:cs typeface="Times New Roman" panose="02020603050405020304" pitchFamily="18" charset="0"/>
              </a:rPr>
              <a:t> </a:t>
            </a:r>
            <a:r>
              <a:rPr lang="en-US" sz="1600" dirty="0" err="1" smtClean="0">
                <a:solidFill>
                  <a:srgbClr val="000000"/>
                </a:solidFill>
                <a:latin typeface="Times New Roman" panose="02020603050405020304" pitchFamily="18" charset="0"/>
                <a:ea typeface="ＭＳ Ｐゴシック" charset="0"/>
                <a:cs typeface="Times New Roman" panose="02020603050405020304" pitchFamily="18" charset="0"/>
              </a:rPr>
              <a:t>coulex</a:t>
            </a:r>
            <a:r>
              <a:rPr lang="en-US" sz="1600" dirty="0" smtClean="0">
                <a:solidFill>
                  <a:srgbClr val="000000"/>
                </a:solidFill>
                <a:latin typeface="Times New Roman" panose="02020603050405020304" pitchFamily="18" charset="0"/>
                <a:ea typeface="ＭＳ Ｐゴシック" charset="0"/>
                <a:cs typeface="Times New Roman" panose="02020603050405020304" pitchFamily="18" charset="0"/>
              </a:rPr>
              <a:t> can confirm. (CARIBU)</a:t>
            </a:r>
            <a:endParaRPr lang="en-US" sz="1600" dirty="0">
              <a:solidFill>
                <a:srgbClr val="000000"/>
              </a:solidFill>
              <a:latin typeface="Times New Roman" panose="02020603050405020304" pitchFamily="18" charset="0"/>
              <a:ea typeface="ＭＳ Ｐゴシック" charset="0"/>
              <a:cs typeface="Times New Roman" panose="02020603050405020304" pitchFamily="18" charset="0"/>
            </a:endParaRPr>
          </a:p>
          <a:p>
            <a:pPr marL="171450" indent="-171450" algn="just" fontAlgn="ctr">
              <a:buSzPct val="150000"/>
              <a:buFont typeface="Arial"/>
              <a:buChar char="•"/>
              <a:defRPr/>
            </a:pPr>
            <a:endParaRPr lang="en-US" sz="800" dirty="0">
              <a:solidFill>
                <a:srgbClr val="000000"/>
              </a:solidFill>
              <a:latin typeface="Times New Roman" panose="02020603050405020304" pitchFamily="18" charset="0"/>
              <a:ea typeface="ＭＳ Ｐゴシック" charset="0"/>
              <a:cs typeface="Times New Roman" panose="02020603050405020304" pitchFamily="18" charset="0"/>
            </a:endParaRPr>
          </a:p>
          <a:p>
            <a:pPr marL="285750" indent="-285750" algn="just" fontAlgn="ctr">
              <a:buSzPct val="150000"/>
              <a:buFont typeface="Arial"/>
              <a:buChar char="•"/>
              <a:defRPr/>
            </a:pPr>
            <a:r>
              <a:rPr lang="en-US" sz="1600" dirty="0">
                <a:solidFill>
                  <a:srgbClr val="000000"/>
                </a:solidFill>
                <a:latin typeface="Times New Roman" panose="02020603050405020304" pitchFamily="18" charset="0"/>
                <a:ea typeface="ＭＳ Ｐゴシック" charset="0"/>
                <a:cs typeface="Times New Roman" panose="02020603050405020304" pitchFamily="18" charset="0"/>
              </a:rPr>
              <a:t>Shape Evolution and Coexistence in the Mo-</a:t>
            </a:r>
            <a:r>
              <a:rPr lang="en-US" sz="1600" dirty="0" err="1">
                <a:solidFill>
                  <a:srgbClr val="000000"/>
                </a:solidFill>
                <a:latin typeface="Times New Roman" panose="02020603050405020304" pitchFamily="18" charset="0"/>
                <a:ea typeface="ＭＳ Ｐゴシック" charset="0"/>
                <a:cs typeface="Times New Roman" panose="02020603050405020304" pitchFamily="18" charset="0"/>
              </a:rPr>
              <a:t>Ru</a:t>
            </a:r>
            <a:r>
              <a:rPr lang="en-US" sz="1600" dirty="0">
                <a:solidFill>
                  <a:srgbClr val="000000"/>
                </a:solidFill>
                <a:latin typeface="Times New Roman" panose="02020603050405020304" pitchFamily="18" charset="0"/>
                <a:ea typeface="ＭＳ Ｐゴシック" charset="0"/>
                <a:cs typeface="Times New Roman" panose="02020603050405020304" pitchFamily="18" charset="0"/>
              </a:rPr>
              <a:t> </a:t>
            </a:r>
            <a:r>
              <a:rPr lang="en-US" sz="1600" dirty="0" smtClean="0">
                <a:solidFill>
                  <a:srgbClr val="000000"/>
                </a:solidFill>
                <a:latin typeface="Times New Roman" panose="02020603050405020304" pitchFamily="18" charset="0"/>
                <a:ea typeface="ＭＳ Ｐゴシック" charset="0"/>
                <a:cs typeface="Times New Roman" panose="02020603050405020304" pitchFamily="18" charset="0"/>
              </a:rPr>
              <a:t>Region, </a:t>
            </a:r>
            <a:r>
              <a:rPr lang="en-US" sz="1600" baseline="30000" dirty="0" smtClean="0">
                <a:solidFill>
                  <a:srgbClr val="000000"/>
                </a:solidFill>
                <a:latin typeface="Times New Roman" panose="02020603050405020304" pitchFamily="18" charset="0"/>
                <a:ea typeface="ＭＳ Ｐゴシック" charset="0"/>
                <a:cs typeface="Times New Roman" panose="02020603050405020304" pitchFamily="18" charset="0"/>
              </a:rPr>
              <a:t>106</a:t>
            </a:r>
            <a:r>
              <a:rPr lang="en-US" sz="1600" dirty="0" smtClean="0">
                <a:solidFill>
                  <a:srgbClr val="000000"/>
                </a:solidFill>
                <a:latin typeface="Times New Roman" panose="02020603050405020304" pitchFamily="18" charset="0"/>
                <a:ea typeface="ＭＳ Ｐゴシック" charset="0"/>
                <a:cs typeface="Times New Roman" panose="02020603050405020304" pitchFamily="18" charset="0"/>
              </a:rPr>
              <a:t>Mo (CARIBU)</a:t>
            </a:r>
          </a:p>
          <a:p>
            <a:pPr algn="just" fontAlgn="ctr">
              <a:buSzPct val="150000"/>
              <a:defRPr/>
            </a:pPr>
            <a:endParaRPr lang="en-US" sz="800" dirty="0">
              <a:solidFill>
                <a:srgbClr val="000000"/>
              </a:solidFill>
              <a:latin typeface="Times New Roman" panose="02020603050405020304" pitchFamily="18" charset="0"/>
              <a:ea typeface="ＭＳ Ｐゴシック" charset="0"/>
              <a:cs typeface="Times New Roman" panose="02020603050405020304" pitchFamily="18" charset="0"/>
            </a:endParaRPr>
          </a:p>
          <a:p>
            <a:pPr marL="285750" indent="-285750" algn="just" fontAlgn="ctr">
              <a:buSzPct val="150000"/>
              <a:buFont typeface="Arial"/>
              <a:buChar char="•"/>
              <a:defRPr/>
            </a:pPr>
            <a:r>
              <a:rPr lang="en-US" sz="1600" dirty="0">
                <a:solidFill>
                  <a:srgbClr val="000000"/>
                </a:solidFill>
                <a:latin typeface="Times New Roman" panose="02020603050405020304" pitchFamily="18" charset="0"/>
                <a:ea typeface="ＭＳ Ｐゴシック" charset="0"/>
                <a:cs typeface="Times New Roman" panose="02020603050405020304" pitchFamily="18" charset="0"/>
              </a:rPr>
              <a:t>Coulomb Excitation of neutron-rich odd-odd nucleus </a:t>
            </a:r>
            <a:r>
              <a:rPr lang="en-US" sz="1600" baseline="30000" dirty="0" smtClean="0">
                <a:solidFill>
                  <a:srgbClr val="000000"/>
                </a:solidFill>
                <a:latin typeface="Times New Roman" panose="02020603050405020304" pitchFamily="18" charset="0"/>
                <a:ea typeface="ＭＳ Ｐゴシック" charset="0"/>
                <a:cs typeface="Times New Roman" panose="02020603050405020304" pitchFamily="18" charset="0"/>
              </a:rPr>
              <a:t>98m</a:t>
            </a:r>
            <a:r>
              <a:rPr lang="en-US" sz="1600" dirty="0" smtClean="0">
                <a:solidFill>
                  <a:srgbClr val="000000"/>
                </a:solidFill>
                <a:latin typeface="Times New Roman" panose="02020603050405020304" pitchFamily="18" charset="0"/>
                <a:ea typeface="ＭＳ Ｐゴシック" charset="0"/>
                <a:cs typeface="Times New Roman" panose="02020603050405020304" pitchFamily="18" charset="0"/>
              </a:rPr>
              <a:t>Y (CARIBU)</a:t>
            </a:r>
            <a:endParaRPr lang="en-US" sz="1600" dirty="0">
              <a:solidFill>
                <a:srgbClr val="000000"/>
              </a:solidFill>
              <a:latin typeface="Times New Roman" panose="02020603050405020304" pitchFamily="18" charset="0"/>
              <a:ea typeface="ＭＳ Ｐゴシック" charset="0"/>
              <a:cs typeface="Times New Roman" panose="02020603050405020304" pitchFamily="18" charset="0"/>
            </a:endParaRPr>
          </a:p>
        </p:txBody>
      </p:sp>
      <p:pic>
        <p:nvPicPr>
          <p:cNvPr id="922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9588" y="3810000"/>
            <a:ext cx="3084512" cy="2371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64658890"/>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469900" y="107950"/>
            <a:ext cx="8229600" cy="487363"/>
          </a:xfrm>
        </p:spPr>
        <p:txBody>
          <a:bodyPr/>
          <a:lstStyle/>
          <a:p>
            <a:r>
              <a:rPr lang="en-US" altLang="en-US" dirty="0" smtClean="0"/>
              <a:t>GRETINA + </a:t>
            </a:r>
            <a:r>
              <a:rPr lang="en-US" altLang="en-US" dirty="0" err="1" smtClean="0"/>
              <a:t>Phoswich</a:t>
            </a:r>
            <a:r>
              <a:rPr lang="en-US" altLang="en-US" dirty="0" smtClean="0"/>
              <a:t> Wall Experiments</a:t>
            </a:r>
          </a:p>
        </p:txBody>
      </p:sp>
      <p:pic>
        <p:nvPicPr>
          <p:cNvPr id="6" name="Picture 24" descr="DSCN0594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2446337"/>
            <a:ext cx="2880198" cy="319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4724400" y="2438400"/>
            <a:ext cx="3492500" cy="319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990600" y="5628382"/>
            <a:ext cx="2844800" cy="830997"/>
          </a:xfrm>
          <a:prstGeom prst="rect">
            <a:avLst/>
          </a:prstGeom>
          <a:solidFill>
            <a:schemeClr val="bg2">
              <a:lumMod val="20000"/>
              <a:lumOff val="80000"/>
            </a:schemeClr>
          </a:solidFill>
        </p:spPr>
        <p:txBody>
          <a:bodyPr wrap="square">
            <a:spAutoFit/>
          </a:bodyPr>
          <a:lstStyle/>
          <a:p>
            <a:pPr algn="ctr" eaLnBrk="0" hangingPunct="0">
              <a:defRPr/>
            </a:pPr>
            <a:r>
              <a:rPr lang="en-US" sz="1600" dirty="0" smtClean="0">
                <a:solidFill>
                  <a:srgbClr val="47484A"/>
                </a:solidFill>
                <a:latin typeface="Times New Roman" panose="02020603050405020304" pitchFamily="18" charset="0"/>
                <a:cs typeface="Times New Roman" panose="02020603050405020304" pitchFamily="18" charset="0"/>
              </a:rPr>
              <a:t># Pixels</a:t>
            </a:r>
            <a:r>
              <a:rPr lang="en-US" sz="1600" dirty="0">
                <a:solidFill>
                  <a:srgbClr val="47484A"/>
                </a:solidFill>
                <a:latin typeface="Times New Roman" panose="02020603050405020304" pitchFamily="18" charset="0"/>
                <a:cs typeface="Times New Roman" panose="02020603050405020304" pitchFamily="18" charset="0"/>
              </a:rPr>
              <a:t>: 256 (4 PMT’s)</a:t>
            </a:r>
            <a:endParaRPr lang="en-US" altLang="en-US" sz="1600" dirty="0">
              <a:solidFill>
                <a:srgbClr val="47484A"/>
              </a:solidFill>
              <a:latin typeface="Times New Roman" panose="02020603050405020304" pitchFamily="18" charset="0"/>
              <a:cs typeface="Times New Roman" panose="02020603050405020304" pitchFamily="18" charset="0"/>
            </a:endParaRPr>
          </a:p>
          <a:p>
            <a:pPr algn="ctr" eaLnBrk="0" hangingPunct="0">
              <a:defRPr/>
            </a:pPr>
            <a:r>
              <a:rPr lang="en-US" altLang="en-US" sz="1600" dirty="0">
                <a:solidFill>
                  <a:srgbClr val="47484A"/>
                </a:solidFill>
                <a:latin typeface="Times New Roman" panose="02020603050405020304" pitchFamily="18" charset="0"/>
                <a:cs typeface="Times New Roman" panose="02020603050405020304" pitchFamily="18" charset="0"/>
              </a:rPr>
              <a:t>Thin fast-plastic + </a:t>
            </a:r>
            <a:r>
              <a:rPr lang="en-US" altLang="en-US" sz="1600" dirty="0" err="1">
                <a:solidFill>
                  <a:srgbClr val="47484A"/>
                </a:solidFill>
                <a:latin typeface="Times New Roman" panose="02020603050405020304" pitchFamily="18" charset="0"/>
                <a:cs typeface="Times New Roman" panose="02020603050405020304" pitchFamily="18" charset="0"/>
              </a:rPr>
              <a:t>CsI</a:t>
            </a:r>
            <a:r>
              <a:rPr lang="en-US" altLang="en-US" sz="1600" dirty="0">
                <a:solidFill>
                  <a:srgbClr val="47484A"/>
                </a:solidFill>
                <a:latin typeface="Times New Roman" panose="02020603050405020304" pitchFamily="18" charset="0"/>
                <a:cs typeface="Times New Roman" panose="02020603050405020304" pitchFamily="18" charset="0"/>
              </a:rPr>
              <a:t>(Tl)</a:t>
            </a:r>
          </a:p>
          <a:p>
            <a:pPr algn="ctr" eaLnBrk="0" hangingPunct="0">
              <a:defRPr/>
            </a:pPr>
            <a:r>
              <a:rPr lang="en-US" altLang="en-US" sz="1600" dirty="0">
                <a:solidFill>
                  <a:srgbClr val="47484A"/>
                </a:solidFill>
                <a:latin typeface="Times New Roman" panose="02020603050405020304" pitchFamily="18" charset="0"/>
                <a:cs typeface="Times New Roman" panose="02020603050405020304" pitchFamily="18" charset="0"/>
              </a:rPr>
              <a:t>Angle range: 9º ≤ </a:t>
            </a:r>
            <a:r>
              <a:rPr lang="el-GR" altLang="en-US" sz="1600" dirty="0">
                <a:solidFill>
                  <a:srgbClr val="47484A"/>
                </a:solidFill>
                <a:latin typeface="Times New Roman" panose="02020603050405020304" pitchFamily="18" charset="0"/>
                <a:cs typeface="Times New Roman" panose="02020603050405020304" pitchFamily="18" charset="0"/>
              </a:rPr>
              <a:t>θ</a:t>
            </a:r>
            <a:r>
              <a:rPr lang="en-US" altLang="en-US" sz="1600" dirty="0">
                <a:solidFill>
                  <a:srgbClr val="47484A"/>
                </a:solidFill>
                <a:latin typeface="Times New Roman" panose="02020603050405020304" pitchFamily="18" charset="0"/>
                <a:cs typeface="Times New Roman" panose="02020603050405020304" pitchFamily="18" charset="0"/>
              </a:rPr>
              <a:t> </a:t>
            </a:r>
            <a:r>
              <a:rPr lang="el-GR" altLang="en-US" sz="1600" dirty="0">
                <a:solidFill>
                  <a:srgbClr val="47484A"/>
                </a:solidFill>
                <a:latin typeface="Times New Roman" panose="02020603050405020304" pitchFamily="18" charset="0"/>
                <a:cs typeface="Times New Roman" panose="02020603050405020304" pitchFamily="18" charset="0"/>
              </a:rPr>
              <a:t>≤</a:t>
            </a:r>
            <a:r>
              <a:rPr lang="en-US" altLang="en-US" sz="1600" dirty="0">
                <a:solidFill>
                  <a:srgbClr val="47484A"/>
                </a:solidFill>
                <a:latin typeface="Times New Roman" panose="02020603050405020304" pitchFamily="18" charset="0"/>
                <a:cs typeface="Times New Roman" panose="02020603050405020304" pitchFamily="18" charset="0"/>
              </a:rPr>
              <a:t> </a:t>
            </a:r>
            <a:r>
              <a:rPr lang="en-US" altLang="en-US" sz="1600" dirty="0" smtClean="0">
                <a:solidFill>
                  <a:srgbClr val="47484A"/>
                </a:solidFill>
                <a:latin typeface="Times New Roman" panose="02020603050405020304" pitchFamily="18" charset="0"/>
                <a:cs typeface="Times New Roman" panose="02020603050405020304" pitchFamily="18" charset="0"/>
              </a:rPr>
              <a:t>72º</a:t>
            </a:r>
            <a:endParaRPr lang="en-US" altLang="en-US" sz="1600" dirty="0">
              <a:solidFill>
                <a:srgbClr val="47484A"/>
              </a:solidFill>
              <a:latin typeface="Times New Roman" panose="02020603050405020304" pitchFamily="18" charset="0"/>
              <a:cs typeface="Times New Roman" panose="02020603050405020304" pitchFamily="18" charset="0"/>
            </a:endParaRPr>
          </a:p>
        </p:txBody>
      </p:sp>
      <p:sp>
        <p:nvSpPr>
          <p:cNvPr id="10" name="Rectangle 9"/>
          <p:cNvSpPr/>
          <p:nvPr/>
        </p:nvSpPr>
        <p:spPr>
          <a:xfrm>
            <a:off x="4749800" y="5651500"/>
            <a:ext cx="3505200" cy="584776"/>
          </a:xfrm>
          <a:prstGeom prst="rect">
            <a:avLst/>
          </a:prstGeom>
          <a:solidFill>
            <a:schemeClr val="bg2">
              <a:lumMod val="20000"/>
              <a:lumOff val="80000"/>
            </a:schemeClr>
          </a:solidFill>
        </p:spPr>
        <p:txBody>
          <a:bodyPr wrap="square">
            <a:spAutoFit/>
          </a:bodyPr>
          <a:lstStyle/>
          <a:p>
            <a:pPr algn="ctr" eaLnBrk="0" hangingPunct="0">
              <a:defRPr/>
            </a:pPr>
            <a:r>
              <a:rPr lang="en-US" sz="1600" baseline="30000" dirty="0">
                <a:solidFill>
                  <a:srgbClr val="47484A"/>
                </a:solidFill>
                <a:latin typeface="Times New Roman" panose="02020603050405020304" pitchFamily="18" charset="0"/>
                <a:cs typeface="Times New Roman" panose="02020603050405020304" pitchFamily="18" charset="0"/>
              </a:rPr>
              <a:t>138</a:t>
            </a:r>
            <a:r>
              <a:rPr lang="en-US" sz="1600" dirty="0">
                <a:solidFill>
                  <a:srgbClr val="47484A"/>
                </a:solidFill>
                <a:latin typeface="Times New Roman" panose="02020603050405020304" pitchFamily="18" charset="0"/>
                <a:cs typeface="Times New Roman" panose="02020603050405020304" pitchFamily="18" charset="0"/>
              </a:rPr>
              <a:t>Ba+</a:t>
            </a:r>
            <a:r>
              <a:rPr lang="en-US" sz="1600" baseline="30000" dirty="0">
                <a:solidFill>
                  <a:srgbClr val="47484A"/>
                </a:solidFill>
                <a:latin typeface="Times New Roman" panose="02020603050405020304" pitchFamily="18" charset="0"/>
                <a:cs typeface="Times New Roman" panose="02020603050405020304" pitchFamily="18" charset="0"/>
              </a:rPr>
              <a:t>13</a:t>
            </a:r>
            <a:r>
              <a:rPr lang="en-US" sz="1600" dirty="0">
                <a:solidFill>
                  <a:srgbClr val="47484A"/>
                </a:solidFill>
                <a:latin typeface="Times New Roman" panose="02020603050405020304" pitchFamily="18" charset="0"/>
                <a:cs typeface="Times New Roman" panose="02020603050405020304" pitchFamily="18" charset="0"/>
              </a:rPr>
              <a:t>C Experiment:</a:t>
            </a:r>
            <a:endParaRPr lang="en-US" altLang="en-US" sz="1600" dirty="0">
              <a:solidFill>
                <a:srgbClr val="47484A"/>
              </a:solidFill>
              <a:latin typeface="Times New Roman" panose="02020603050405020304" pitchFamily="18" charset="0"/>
              <a:cs typeface="Times New Roman" panose="02020603050405020304" pitchFamily="18" charset="0"/>
            </a:endParaRPr>
          </a:p>
          <a:p>
            <a:pPr algn="ctr" eaLnBrk="0" hangingPunct="0">
              <a:defRPr/>
            </a:pPr>
            <a:r>
              <a:rPr lang="en-US" altLang="en-US" sz="1600" dirty="0">
                <a:solidFill>
                  <a:srgbClr val="47484A"/>
                </a:solidFill>
                <a:latin typeface="Times New Roman" panose="02020603050405020304" pitchFamily="18" charset="0"/>
                <a:cs typeface="Times New Roman" panose="02020603050405020304" pitchFamily="18" charset="0"/>
              </a:rPr>
              <a:t>Coupling w/ </a:t>
            </a:r>
            <a:r>
              <a:rPr lang="en-US" altLang="en-US" sz="1600" dirty="0" err="1">
                <a:solidFill>
                  <a:srgbClr val="47484A"/>
                </a:solidFill>
                <a:latin typeface="Times New Roman" panose="02020603050405020304" pitchFamily="18" charset="0"/>
                <a:cs typeface="Times New Roman" panose="02020603050405020304" pitchFamily="18" charset="0"/>
              </a:rPr>
              <a:t>Gretina</a:t>
            </a:r>
            <a:r>
              <a:rPr lang="en-US" altLang="en-US" sz="1600" dirty="0">
                <a:solidFill>
                  <a:srgbClr val="47484A"/>
                </a:solidFill>
                <a:latin typeface="Times New Roman" panose="02020603050405020304" pitchFamily="18" charset="0"/>
                <a:cs typeface="Times New Roman" panose="02020603050405020304" pitchFamily="18" charset="0"/>
              </a:rPr>
              <a:t> and 9 LaBr</a:t>
            </a:r>
            <a:r>
              <a:rPr lang="en-US" altLang="en-US" sz="1600" baseline="-25000" dirty="0">
                <a:solidFill>
                  <a:srgbClr val="47484A"/>
                </a:solidFill>
                <a:latin typeface="Times New Roman" panose="02020603050405020304" pitchFamily="18" charset="0"/>
                <a:cs typeface="Times New Roman" panose="02020603050405020304" pitchFamily="18" charset="0"/>
              </a:rPr>
              <a:t>3</a:t>
            </a:r>
            <a:r>
              <a:rPr lang="en-US" altLang="en-US" sz="1600" dirty="0">
                <a:solidFill>
                  <a:srgbClr val="47484A"/>
                </a:solidFill>
                <a:latin typeface="Times New Roman" panose="02020603050405020304" pitchFamily="18" charset="0"/>
                <a:cs typeface="Times New Roman" panose="02020603050405020304" pitchFamily="18" charset="0"/>
              </a:rPr>
              <a:t>(Ce)’s</a:t>
            </a:r>
          </a:p>
        </p:txBody>
      </p:sp>
      <p:sp>
        <p:nvSpPr>
          <p:cNvPr id="2" name="Rectangle 1"/>
          <p:cNvSpPr/>
          <p:nvPr/>
        </p:nvSpPr>
        <p:spPr>
          <a:xfrm>
            <a:off x="457200" y="685800"/>
            <a:ext cx="8597900" cy="1785104"/>
          </a:xfrm>
          <a:prstGeom prst="rect">
            <a:avLst/>
          </a:prstGeom>
        </p:spPr>
        <p:txBody>
          <a:bodyPr wrap="square">
            <a:spAutoFit/>
          </a:bodyPr>
          <a:lstStyle/>
          <a:p>
            <a:pPr marL="285750" lvl="0" indent="-285750" fontAlgn="ctr">
              <a:spcBef>
                <a:spcPts val="600"/>
              </a:spcBef>
              <a:spcAft>
                <a:spcPts val="600"/>
              </a:spcAft>
              <a:buSzPct val="150000"/>
              <a:buFont typeface="Arial"/>
              <a:buChar char="•"/>
            </a:pPr>
            <a:r>
              <a:rPr lang="en-US" dirty="0">
                <a:solidFill>
                  <a:srgbClr val="000000"/>
                </a:solidFill>
                <a:latin typeface="Times New Roman" panose="02020603050405020304" pitchFamily="18" charset="0"/>
                <a:ea typeface="ＭＳ Ｐゴシック" charset="0"/>
                <a:cs typeface="Times New Roman" panose="02020603050405020304" pitchFamily="18" charset="0"/>
              </a:rPr>
              <a:t>Multi-Particle-Hole States in neutron rich </a:t>
            </a:r>
            <a:r>
              <a:rPr lang="en-US" baseline="30000" dirty="0" smtClean="0">
                <a:solidFill>
                  <a:srgbClr val="000000"/>
                </a:solidFill>
                <a:latin typeface="Times New Roman" panose="02020603050405020304" pitchFamily="18" charset="0"/>
                <a:ea typeface="ＭＳ Ｐゴシック" charset="0"/>
                <a:cs typeface="Times New Roman" panose="02020603050405020304" pitchFamily="18" charset="0"/>
              </a:rPr>
              <a:t>34</a:t>
            </a:r>
            <a:r>
              <a:rPr lang="en-US" dirty="0" smtClean="0">
                <a:solidFill>
                  <a:srgbClr val="000000"/>
                </a:solidFill>
                <a:latin typeface="Times New Roman" panose="02020603050405020304" pitchFamily="18" charset="0"/>
                <a:ea typeface="ＭＳ Ｐゴシック" charset="0"/>
                <a:cs typeface="Times New Roman" panose="02020603050405020304" pitchFamily="18" charset="0"/>
              </a:rPr>
              <a:t>P (</a:t>
            </a:r>
            <a:r>
              <a:rPr lang="en-US" i="1" dirty="0" smtClean="0">
                <a:solidFill>
                  <a:srgbClr val="000000"/>
                </a:solidFill>
                <a:latin typeface="Times New Roman" panose="02020603050405020304" pitchFamily="18" charset="0"/>
                <a:ea typeface="ＭＳ Ｐゴシック" charset="0"/>
                <a:cs typeface="Times New Roman" panose="02020603050405020304" pitchFamily="18" charset="0"/>
              </a:rPr>
              <a:t>S. Tabor FSU</a:t>
            </a:r>
            <a:r>
              <a:rPr lang="en-US" dirty="0" smtClean="0">
                <a:solidFill>
                  <a:srgbClr val="000000"/>
                </a:solidFill>
                <a:latin typeface="Times New Roman" panose="02020603050405020304" pitchFamily="18" charset="0"/>
                <a:ea typeface="ＭＳ Ｐゴシック" charset="0"/>
                <a:cs typeface="Times New Roman" panose="02020603050405020304" pitchFamily="18" charset="0"/>
              </a:rPr>
              <a:t>)</a:t>
            </a:r>
          </a:p>
          <a:p>
            <a:pPr marL="285750" indent="-285750" fontAlgn="ctr">
              <a:spcBef>
                <a:spcPts val="600"/>
              </a:spcBef>
              <a:spcAft>
                <a:spcPts val="600"/>
              </a:spcAft>
              <a:buSzPct val="150000"/>
              <a:buFont typeface="Arial"/>
              <a:buChar char="•"/>
            </a:pPr>
            <a:r>
              <a:rPr lang="en-US" dirty="0">
                <a:solidFill>
                  <a:srgbClr val="000000"/>
                </a:solidFill>
                <a:latin typeface="Times New Roman" panose="02020603050405020304" pitchFamily="18" charset="0"/>
                <a:ea typeface="ＭＳ Ｐゴシック" charset="0"/>
                <a:cs typeface="Times New Roman" panose="02020603050405020304" pitchFamily="18" charset="0"/>
              </a:rPr>
              <a:t>Understanding the Low-Energy Enhancement of the Photon-Strength Function in </a:t>
            </a:r>
            <a:r>
              <a:rPr lang="en-US" dirty="0" smtClean="0">
                <a:solidFill>
                  <a:srgbClr val="000000"/>
                </a:solidFill>
                <a:latin typeface="Times New Roman" panose="02020603050405020304" pitchFamily="18" charset="0"/>
                <a:ea typeface="ＭＳ Ｐゴシック" charset="0"/>
                <a:cs typeface="Times New Roman" panose="02020603050405020304" pitchFamily="18" charset="0"/>
              </a:rPr>
              <a:t>Nuclei (</a:t>
            </a:r>
            <a:r>
              <a:rPr lang="en-US" i="1" dirty="0" smtClean="0">
                <a:solidFill>
                  <a:srgbClr val="000000"/>
                </a:solidFill>
                <a:latin typeface="Times New Roman" panose="02020603050405020304" pitchFamily="18" charset="0"/>
                <a:ea typeface="ＭＳ Ｐゴシック" charset="0"/>
                <a:cs typeface="Times New Roman" panose="02020603050405020304" pitchFamily="18" charset="0"/>
              </a:rPr>
              <a:t>A.O. Macchiavelli LBNL</a:t>
            </a:r>
            <a:r>
              <a:rPr lang="en-US" dirty="0" smtClean="0">
                <a:solidFill>
                  <a:srgbClr val="000000"/>
                </a:solidFill>
                <a:latin typeface="Times New Roman" panose="02020603050405020304" pitchFamily="18" charset="0"/>
                <a:ea typeface="ＭＳ Ｐゴシック" charset="0"/>
                <a:cs typeface="Times New Roman" panose="02020603050405020304" pitchFamily="18" charset="0"/>
              </a:rPr>
              <a:t>)</a:t>
            </a:r>
            <a:endParaRPr lang="en-US" dirty="0">
              <a:solidFill>
                <a:srgbClr val="000000"/>
              </a:solidFill>
              <a:latin typeface="Times New Roman" panose="02020603050405020304" pitchFamily="18" charset="0"/>
              <a:ea typeface="ＭＳ Ｐゴシック" charset="0"/>
              <a:cs typeface="Times New Roman" panose="02020603050405020304" pitchFamily="18" charset="0"/>
            </a:endParaRPr>
          </a:p>
          <a:p>
            <a:pPr marL="285750" indent="-285750" fontAlgn="ctr">
              <a:spcBef>
                <a:spcPts val="600"/>
              </a:spcBef>
              <a:spcAft>
                <a:spcPts val="600"/>
              </a:spcAft>
              <a:buSzPct val="150000"/>
              <a:buFont typeface="Arial"/>
              <a:buChar char="•"/>
            </a:pPr>
            <a:r>
              <a:rPr lang="en-US" dirty="0">
                <a:solidFill>
                  <a:srgbClr val="000000"/>
                </a:solidFill>
                <a:latin typeface="Times New Roman" panose="02020603050405020304" pitchFamily="18" charset="0"/>
                <a:ea typeface="ＭＳ Ｐゴシック" charset="0"/>
                <a:cs typeface="Times New Roman" panose="02020603050405020304" pitchFamily="18" charset="0"/>
              </a:rPr>
              <a:t>Fast-timing lifetime measurements in the </a:t>
            </a:r>
            <a:r>
              <a:rPr lang="en-US" baseline="30000" dirty="0">
                <a:solidFill>
                  <a:srgbClr val="000000"/>
                </a:solidFill>
                <a:latin typeface="Times New Roman" panose="02020603050405020304" pitchFamily="18" charset="0"/>
                <a:ea typeface="ＭＳ Ｐゴシック" charset="0"/>
                <a:cs typeface="Times New Roman" panose="02020603050405020304" pitchFamily="18" charset="0"/>
              </a:rPr>
              <a:t>13</a:t>
            </a:r>
            <a:r>
              <a:rPr lang="en-US" dirty="0">
                <a:solidFill>
                  <a:srgbClr val="000000"/>
                </a:solidFill>
                <a:latin typeface="Times New Roman" panose="02020603050405020304" pitchFamily="18" charset="0"/>
                <a:ea typeface="ＭＳ Ｐゴシック" charset="0"/>
                <a:cs typeface="Times New Roman" panose="02020603050405020304" pitchFamily="18" charset="0"/>
              </a:rPr>
              <a:t>C(</a:t>
            </a:r>
            <a:r>
              <a:rPr lang="en-US" baseline="30000" dirty="0">
                <a:solidFill>
                  <a:srgbClr val="000000"/>
                </a:solidFill>
                <a:latin typeface="Times New Roman" panose="02020603050405020304" pitchFamily="18" charset="0"/>
                <a:ea typeface="ＭＳ Ｐゴシック" charset="0"/>
                <a:cs typeface="Times New Roman" panose="02020603050405020304" pitchFamily="18" charset="0"/>
              </a:rPr>
              <a:t>138</a:t>
            </a:r>
            <a:r>
              <a:rPr lang="en-US" dirty="0">
                <a:solidFill>
                  <a:srgbClr val="000000"/>
                </a:solidFill>
                <a:latin typeface="Times New Roman" panose="02020603050405020304" pitchFamily="18" charset="0"/>
                <a:ea typeface="ＭＳ Ｐゴシック" charset="0"/>
                <a:cs typeface="Times New Roman" panose="02020603050405020304" pitchFamily="18" charset="0"/>
              </a:rPr>
              <a:t>Ba,</a:t>
            </a:r>
            <a:r>
              <a:rPr lang="en-US" baseline="30000" dirty="0" smtClean="0">
                <a:solidFill>
                  <a:srgbClr val="000000"/>
                </a:solidFill>
                <a:latin typeface="Times New Roman" panose="02020603050405020304" pitchFamily="18" charset="0"/>
                <a:ea typeface="ＭＳ Ｐゴシック" charset="0"/>
                <a:cs typeface="Times New Roman" panose="02020603050405020304" pitchFamily="18" charset="0"/>
              </a:rPr>
              <a:t>12</a:t>
            </a:r>
            <a:r>
              <a:rPr lang="en-US" dirty="0" smtClean="0">
                <a:solidFill>
                  <a:srgbClr val="000000"/>
                </a:solidFill>
                <a:latin typeface="Times New Roman" panose="02020603050405020304" pitchFamily="18" charset="0"/>
                <a:ea typeface="ＭＳ Ｐゴシック" charset="0"/>
                <a:cs typeface="Times New Roman" panose="02020603050405020304" pitchFamily="18" charset="0"/>
              </a:rPr>
              <a:t>C)</a:t>
            </a:r>
            <a:r>
              <a:rPr lang="en-US" baseline="30000" dirty="0">
                <a:solidFill>
                  <a:srgbClr val="000000"/>
                </a:solidFill>
                <a:latin typeface="Times New Roman" panose="02020603050405020304" pitchFamily="18" charset="0"/>
                <a:ea typeface="ＭＳ Ｐゴシック" charset="0"/>
                <a:cs typeface="Times New Roman" panose="02020603050405020304" pitchFamily="18" charset="0"/>
              </a:rPr>
              <a:t>139</a:t>
            </a:r>
            <a:r>
              <a:rPr lang="en-US" dirty="0">
                <a:solidFill>
                  <a:srgbClr val="000000"/>
                </a:solidFill>
                <a:latin typeface="Times New Roman" panose="02020603050405020304" pitchFamily="18" charset="0"/>
                <a:ea typeface="ＭＳ Ｐゴシック" charset="0"/>
                <a:cs typeface="Times New Roman" panose="02020603050405020304" pitchFamily="18" charset="0"/>
              </a:rPr>
              <a:t>Ba and </a:t>
            </a:r>
            <a:r>
              <a:rPr lang="en-US" baseline="30000" dirty="0">
                <a:solidFill>
                  <a:srgbClr val="000000"/>
                </a:solidFill>
                <a:latin typeface="Times New Roman" panose="02020603050405020304" pitchFamily="18" charset="0"/>
                <a:ea typeface="ＭＳ Ｐゴシック" charset="0"/>
                <a:cs typeface="Times New Roman" panose="02020603050405020304" pitchFamily="18" charset="0"/>
              </a:rPr>
              <a:t>13</a:t>
            </a:r>
            <a:r>
              <a:rPr lang="en-US" dirty="0">
                <a:solidFill>
                  <a:srgbClr val="000000"/>
                </a:solidFill>
                <a:latin typeface="Times New Roman" panose="02020603050405020304" pitchFamily="18" charset="0"/>
                <a:ea typeface="ＭＳ Ｐゴシック" charset="0"/>
                <a:cs typeface="Times New Roman" panose="02020603050405020304" pitchFamily="18" charset="0"/>
              </a:rPr>
              <a:t>C(</a:t>
            </a:r>
            <a:r>
              <a:rPr lang="en-US" baseline="30000" dirty="0" smtClean="0">
                <a:solidFill>
                  <a:srgbClr val="000000"/>
                </a:solidFill>
                <a:latin typeface="Times New Roman" panose="02020603050405020304" pitchFamily="18" charset="0"/>
                <a:ea typeface="ＭＳ Ｐゴシック" charset="0"/>
                <a:cs typeface="Times New Roman" panose="02020603050405020304" pitchFamily="18" charset="0"/>
              </a:rPr>
              <a:t>140</a:t>
            </a:r>
            <a:r>
              <a:rPr lang="en-US" dirty="0" smtClean="0">
                <a:solidFill>
                  <a:srgbClr val="000000"/>
                </a:solidFill>
                <a:latin typeface="Times New Roman" panose="02020603050405020304" pitchFamily="18" charset="0"/>
                <a:ea typeface="ＭＳ Ｐゴシック" charset="0"/>
                <a:cs typeface="Times New Roman" panose="02020603050405020304" pitchFamily="18" charset="0"/>
              </a:rPr>
              <a:t>Ce</a:t>
            </a:r>
            <a:r>
              <a:rPr lang="en-US" baseline="30000" dirty="0" smtClean="0">
                <a:solidFill>
                  <a:srgbClr val="000000"/>
                </a:solidFill>
                <a:latin typeface="Times New Roman" panose="02020603050405020304" pitchFamily="18" charset="0"/>
                <a:ea typeface="ＭＳ Ｐゴシック" charset="0"/>
                <a:cs typeface="Times New Roman" panose="02020603050405020304" pitchFamily="18" charset="0"/>
              </a:rPr>
              <a:t>12</a:t>
            </a:r>
            <a:r>
              <a:rPr lang="en-US" dirty="0" smtClean="0">
                <a:solidFill>
                  <a:srgbClr val="000000"/>
                </a:solidFill>
                <a:latin typeface="Times New Roman" panose="02020603050405020304" pitchFamily="18" charset="0"/>
                <a:ea typeface="ＭＳ Ｐゴシック" charset="0"/>
                <a:cs typeface="Times New Roman" panose="02020603050405020304" pitchFamily="18" charset="0"/>
              </a:rPr>
              <a:t>C)</a:t>
            </a:r>
            <a:r>
              <a:rPr lang="en-US" baseline="30000" dirty="0">
                <a:solidFill>
                  <a:srgbClr val="000000"/>
                </a:solidFill>
                <a:latin typeface="Times New Roman" panose="02020603050405020304" pitchFamily="18" charset="0"/>
                <a:ea typeface="ＭＳ Ｐゴシック" charset="0"/>
                <a:cs typeface="Times New Roman" panose="02020603050405020304" pitchFamily="18" charset="0"/>
              </a:rPr>
              <a:t>141</a:t>
            </a:r>
            <a:r>
              <a:rPr lang="en-US" dirty="0">
                <a:solidFill>
                  <a:srgbClr val="000000"/>
                </a:solidFill>
                <a:latin typeface="Times New Roman" panose="02020603050405020304" pitchFamily="18" charset="0"/>
                <a:ea typeface="ＭＳ Ｐゴシック" charset="0"/>
                <a:cs typeface="Times New Roman" panose="02020603050405020304" pitchFamily="18" charset="0"/>
              </a:rPr>
              <a:t>Ce </a:t>
            </a:r>
            <a:r>
              <a:rPr lang="en-US" dirty="0" smtClean="0">
                <a:solidFill>
                  <a:srgbClr val="000000"/>
                </a:solidFill>
                <a:latin typeface="Times New Roman" panose="02020603050405020304" pitchFamily="18" charset="0"/>
                <a:ea typeface="ＭＳ Ｐゴシック" charset="0"/>
                <a:cs typeface="Times New Roman" panose="02020603050405020304" pitchFamily="18" charset="0"/>
              </a:rPr>
              <a:t>reactions </a:t>
            </a:r>
            <a:r>
              <a:rPr lang="en-US" i="1" dirty="0" smtClean="0">
                <a:solidFill>
                  <a:srgbClr val="000000"/>
                </a:solidFill>
                <a:latin typeface="Times New Roman" panose="02020603050405020304" pitchFamily="18" charset="0"/>
                <a:ea typeface="ＭＳ Ｐゴシック" charset="0"/>
                <a:cs typeface="Times New Roman" panose="02020603050405020304" pitchFamily="18" charset="0"/>
              </a:rPr>
              <a:t>(W. Reviol </a:t>
            </a:r>
            <a:r>
              <a:rPr lang="en-US" i="1" dirty="0" err="1" smtClean="0">
                <a:solidFill>
                  <a:srgbClr val="000000"/>
                </a:solidFill>
                <a:latin typeface="Times New Roman" panose="02020603050405020304" pitchFamily="18" charset="0"/>
                <a:ea typeface="ＭＳ Ｐゴシック" charset="0"/>
                <a:cs typeface="Times New Roman" panose="02020603050405020304" pitchFamily="18" charset="0"/>
              </a:rPr>
              <a:t>WashU</a:t>
            </a:r>
            <a:r>
              <a:rPr lang="en-US" dirty="0">
                <a:solidFill>
                  <a:srgbClr val="000000"/>
                </a:solidFill>
                <a:latin typeface="Times New Roman" panose="02020603050405020304" pitchFamily="18" charset="0"/>
                <a:ea typeface="ＭＳ Ｐゴシック" charset="0"/>
                <a:cs typeface="Times New Roman" panose="02020603050405020304" pitchFamily="18" charset="0"/>
              </a:rPr>
              <a:t>)</a:t>
            </a:r>
          </a:p>
        </p:txBody>
      </p:sp>
    </p:spTree>
    <p:extLst>
      <p:ext uri="{BB962C8B-B14F-4D97-AF65-F5344CB8AC3E}">
        <p14:creationId xmlns:p14="http://schemas.microsoft.com/office/powerpoint/2010/main" val="2161369338"/>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1" y="2682"/>
            <a:ext cx="9143999" cy="5983251"/>
          </a:xfrm>
        </p:spPr>
        <p:txBody>
          <a:bodyPr/>
          <a:lstStyle/>
          <a:p>
            <a:pPr>
              <a:spcAft>
                <a:spcPts val="600"/>
              </a:spcAft>
            </a:pPr>
            <a:r>
              <a:rPr lang="en-US" dirty="0" smtClean="0"/>
              <a:t>HIGHLIGHTS FROM THE SECOND GRETINA CAMPAIGN AT ATLAS</a:t>
            </a:r>
          </a:p>
          <a:p>
            <a:pPr marL="342900" indent="-342900">
              <a:spcBef>
                <a:spcPts val="0"/>
              </a:spcBef>
              <a:spcAft>
                <a:spcPts val="600"/>
              </a:spcAft>
              <a:buFont typeface="Arial"/>
              <a:buChar char="•"/>
            </a:pPr>
            <a:r>
              <a:rPr lang="en-US" altLang="en-US" sz="2400" b="0" dirty="0"/>
              <a:t>ATLAS and GRETINA upgrades</a:t>
            </a:r>
          </a:p>
          <a:p>
            <a:pPr marL="342900" indent="-342900">
              <a:spcBef>
                <a:spcPts val="0"/>
              </a:spcBef>
              <a:spcAft>
                <a:spcPts val="600"/>
              </a:spcAft>
              <a:buFont typeface="Arial"/>
              <a:buChar char="•"/>
            </a:pPr>
            <a:r>
              <a:rPr lang="en-US" altLang="en-US" sz="2400" b="0" dirty="0"/>
              <a:t>Coulomb Excitation of stable and CARIBU beams</a:t>
            </a:r>
          </a:p>
          <a:p>
            <a:pPr marL="342900" indent="-342900">
              <a:spcBef>
                <a:spcPts val="0"/>
              </a:spcBef>
              <a:spcAft>
                <a:spcPts val="600"/>
              </a:spcAft>
              <a:buFont typeface="Arial"/>
              <a:buChar char="•"/>
            </a:pPr>
            <a:r>
              <a:rPr lang="en-US" altLang="en-US" sz="2400" b="0" dirty="0"/>
              <a:t>Experiments with FMA-GRETINA</a:t>
            </a:r>
          </a:p>
          <a:p>
            <a:pPr marL="342900" indent="-342900">
              <a:spcBef>
                <a:spcPts val="0"/>
              </a:spcBef>
              <a:spcAft>
                <a:spcPts val="600"/>
              </a:spcAft>
              <a:buFont typeface="Arial"/>
              <a:buChar char="•"/>
            </a:pPr>
            <a:r>
              <a:rPr lang="en-US" altLang="en-US" sz="2400" b="0" dirty="0"/>
              <a:t>Experiments with GODDESS-GRETINA</a:t>
            </a:r>
          </a:p>
          <a:p>
            <a:endParaRPr lang="en-US" dirty="0" smtClean="0"/>
          </a:p>
        </p:txBody>
      </p:sp>
    </p:spTree>
    <p:extLst>
      <p:ext uri="{BB962C8B-B14F-4D97-AF65-F5344CB8AC3E}">
        <p14:creationId xmlns:p14="http://schemas.microsoft.com/office/powerpoint/2010/main" val="10643691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Slide Number Placeholder 5"/>
          <p:cNvSpPr>
            <a:spLocks noGrp="1"/>
          </p:cNvSpPr>
          <p:nvPr>
            <p:ph type="sldNum" sz="quarter" idx="4294967295"/>
          </p:nvPr>
        </p:nvSpPr>
        <p:spPr bwMode="auto">
          <a:xfrm>
            <a:off x="8305800" y="6492875"/>
            <a:ext cx="6858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BF5C28"/>
              </a:buClr>
              <a:buFont typeface="Arial" charset="0"/>
              <a:buChar char="•"/>
              <a:defRPr>
                <a:solidFill>
                  <a:srgbClr val="7F7F7F"/>
                </a:solidFill>
                <a:latin typeface="Arial" charset="0"/>
                <a:ea typeface="MS PGothic" pitchFamily="34" charset="-128"/>
              </a:defRPr>
            </a:lvl1pPr>
            <a:lvl2pPr marL="742950" indent="-285750" eaLnBrk="0" hangingPunct="0">
              <a:spcBef>
                <a:spcPct val="20000"/>
              </a:spcBef>
              <a:buClr>
                <a:srgbClr val="BF5C28"/>
              </a:buClr>
              <a:buFont typeface="Arial" charset="0"/>
              <a:buChar char="–"/>
              <a:defRPr sz="1600">
                <a:solidFill>
                  <a:srgbClr val="7F7F7F"/>
                </a:solidFill>
                <a:latin typeface="Arial" charset="0"/>
                <a:ea typeface="MS PGothic" pitchFamily="34" charset="-128"/>
              </a:defRPr>
            </a:lvl2pPr>
            <a:lvl3pPr marL="1143000" indent="-228600" eaLnBrk="0" hangingPunct="0">
              <a:spcBef>
                <a:spcPct val="20000"/>
              </a:spcBef>
              <a:buClr>
                <a:srgbClr val="BF5C28"/>
              </a:buClr>
              <a:buFont typeface="Arial" charset="0"/>
              <a:buChar char="•"/>
              <a:defRPr sz="1400">
                <a:solidFill>
                  <a:srgbClr val="7F7F7F"/>
                </a:solidFill>
                <a:latin typeface="Arial" charset="0"/>
                <a:ea typeface="MS PGothic" pitchFamily="34" charset="-128"/>
              </a:defRPr>
            </a:lvl3pPr>
            <a:lvl4pPr marL="1600200" indent="-228600" eaLnBrk="0" hangingPunct="0">
              <a:spcBef>
                <a:spcPct val="20000"/>
              </a:spcBef>
              <a:buClr>
                <a:srgbClr val="BF5C28"/>
              </a:buClr>
              <a:buFont typeface="Arial" charset="0"/>
              <a:buChar char="–"/>
              <a:defRPr sz="1400">
                <a:solidFill>
                  <a:srgbClr val="7F7F7F"/>
                </a:solidFill>
                <a:latin typeface="Arial" charset="0"/>
                <a:ea typeface="MS PGothic" pitchFamily="34" charset="-128"/>
              </a:defRPr>
            </a:lvl4pPr>
            <a:lvl5pPr marL="2057400" indent="-228600" eaLnBrk="0" hangingPunct="0">
              <a:spcBef>
                <a:spcPct val="20000"/>
              </a:spcBef>
              <a:buClr>
                <a:srgbClr val="BF5C28"/>
              </a:buClr>
              <a:buFont typeface="Arial" charset="0"/>
              <a:buChar char="»"/>
              <a:defRPr sz="1400">
                <a:solidFill>
                  <a:srgbClr val="7F7F7F"/>
                </a:solidFill>
                <a:latin typeface="Arial" charset="0"/>
                <a:ea typeface="MS PGothic" pitchFamily="34" charset="-128"/>
              </a:defRPr>
            </a:lvl5pPr>
            <a:lvl6pPr marL="2514600" indent="-228600" defTabSz="457200" eaLnBrk="0" fontAlgn="base" hangingPunct="0">
              <a:spcBef>
                <a:spcPct val="20000"/>
              </a:spcBef>
              <a:spcAft>
                <a:spcPct val="0"/>
              </a:spcAft>
              <a:buClr>
                <a:srgbClr val="BF5C28"/>
              </a:buClr>
              <a:buFont typeface="Arial" charset="0"/>
              <a:buChar char="»"/>
              <a:defRPr sz="1400">
                <a:solidFill>
                  <a:srgbClr val="7F7F7F"/>
                </a:solidFill>
                <a:latin typeface="Arial" charset="0"/>
                <a:ea typeface="MS PGothic" pitchFamily="34" charset="-128"/>
              </a:defRPr>
            </a:lvl6pPr>
            <a:lvl7pPr marL="2971800" indent="-228600" defTabSz="457200" eaLnBrk="0" fontAlgn="base" hangingPunct="0">
              <a:spcBef>
                <a:spcPct val="20000"/>
              </a:spcBef>
              <a:spcAft>
                <a:spcPct val="0"/>
              </a:spcAft>
              <a:buClr>
                <a:srgbClr val="BF5C28"/>
              </a:buClr>
              <a:buFont typeface="Arial" charset="0"/>
              <a:buChar char="»"/>
              <a:defRPr sz="1400">
                <a:solidFill>
                  <a:srgbClr val="7F7F7F"/>
                </a:solidFill>
                <a:latin typeface="Arial" charset="0"/>
                <a:ea typeface="MS PGothic" pitchFamily="34" charset="-128"/>
              </a:defRPr>
            </a:lvl7pPr>
            <a:lvl8pPr marL="3429000" indent="-228600" defTabSz="457200" eaLnBrk="0" fontAlgn="base" hangingPunct="0">
              <a:spcBef>
                <a:spcPct val="20000"/>
              </a:spcBef>
              <a:spcAft>
                <a:spcPct val="0"/>
              </a:spcAft>
              <a:buClr>
                <a:srgbClr val="BF5C28"/>
              </a:buClr>
              <a:buFont typeface="Arial" charset="0"/>
              <a:buChar char="»"/>
              <a:defRPr sz="1400">
                <a:solidFill>
                  <a:srgbClr val="7F7F7F"/>
                </a:solidFill>
                <a:latin typeface="Arial" charset="0"/>
                <a:ea typeface="MS PGothic" pitchFamily="34" charset="-128"/>
              </a:defRPr>
            </a:lvl8pPr>
            <a:lvl9pPr marL="3886200" indent="-228600" defTabSz="457200" eaLnBrk="0" fontAlgn="base" hangingPunct="0">
              <a:spcBef>
                <a:spcPct val="20000"/>
              </a:spcBef>
              <a:spcAft>
                <a:spcPct val="0"/>
              </a:spcAft>
              <a:buClr>
                <a:srgbClr val="BF5C28"/>
              </a:buClr>
              <a:buFont typeface="Arial" charset="0"/>
              <a:buChar char="»"/>
              <a:defRPr sz="1400">
                <a:solidFill>
                  <a:srgbClr val="7F7F7F"/>
                </a:solidFill>
                <a:latin typeface="Arial" charset="0"/>
                <a:ea typeface="MS PGothic" pitchFamily="34" charset="-128"/>
              </a:defRPr>
            </a:lvl9pPr>
          </a:lstStyle>
          <a:p>
            <a:pPr eaLnBrk="1" hangingPunct="1">
              <a:spcBef>
                <a:spcPct val="0"/>
              </a:spcBef>
              <a:buClrTx/>
              <a:buFontTx/>
              <a:buNone/>
            </a:pPr>
            <a:fld id="{2CBE0DBF-6BCF-403B-8E40-4C9BC780E1C8}" type="slidenum">
              <a:rPr lang="en-US" altLang="en-US" smtClean="0">
                <a:solidFill>
                  <a:srgbClr val="4022F2"/>
                </a:solidFill>
                <a:latin typeface="Calibri" pitchFamily="34" charset="0"/>
              </a:rPr>
              <a:pPr eaLnBrk="1" hangingPunct="1">
                <a:spcBef>
                  <a:spcPct val="0"/>
                </a:spcBef>
                <a:buClrTx/>
                <a:buFontTx/>
                <a:buNone/>
              </a:pPr>
              <a:t>14</a:t>
            </a:fld>
            <a:endParaRPr lang="en-US" altLang="en-US" smtClean="0">
              <a:solidFill>
                <a:srgbClr val="4022F2"/>
              </a:solidFill>
              <a:latin typeface="Calibri" pitchFamily="34" charset="0"/>
            </a:endParaRPr>
          </a:p>
        </p:txBody>
      </p:sp>
      <p:sp>
        <p:nvSpPr>
          <p:cNvPr id="17413" name="Slide Number Placeholder 3"/>
          <p:cNvSpPr txBox="1">
            <a:spLocks noGrp="1"/>
          </p:cNvSpPr>
          <p:nvPr/>
        </p:nvSpPr>
        <p:spPr bwMode="auto">
          <a:xfrm>
            <a:off x="6858000" y="6492875"/>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lr>
                <a:srgbClr val="BF5C28"/>
              </a:buClr>
              <a:buFont typeface="Arial" charset="0"/>
              <a:buChar char="•"/>
              <a:defRPr>
                <a:solidFill>
                  <a:srgbClr val="7F7F7F"/>
                </a:solidFill>
                <a:latin typeface="Arial" charset="0"/>
                <a:ea typeface="MS PGothic" pitchFamily="34" charset="-128"/>
              </a:defRPr>
            </a:lvl1pPr>
            <a:lvl2pPr marL="742950" indent="-285750" eaLnBrk="0" hangingPunct="0">
              <a:spcBef>
                <a:spcPct val="20000"/>
              </a:spcBef>
              <a:buClr>
                <a:srgbClr val="BF5C28"/>
              </a:buClr>
              <a:buFont typeface="Arial" charset="0"/>
              <a:buChar char="–"/>
              <a:defRPr sz="1600">
                <a:solidFill>
                  <a:srgbClr val="7F7F7F"/>
                </a:solidFill>
                <a:latin typeface="Arial" charset="0"/>
                <a:ea typeface="MS PGothic" pitchFamily="34" charset="-128"/>
              </a:defRPr>
            </a:lvl2pPr>
            <a:lvl3pPr marL="1143000" indent="-228600" eaLnBrk="0" hangingPunct="0">
              <a:spcBef>
                <a:spcPct val="20000"/>
              </a:spcBef>
              <a:buClr>
                <a:srgbClr val="BF5C28"/>
              </a:buClr>
              <a:buFont typeface="Arial" charset="0"/>
              <a:buChar char="•"/>
              <a:defRPr sz="1400">
                <a:solidFill>
                  <a:srgbClr val="7F7F7F"/>
                </a:solidFill>
                <a:latin typeface="Arial" charset="0"/>
                <a:ea typeface="MS PGothic" pitchFamily="34" charset="-128"/>
              </a:defRPr>
            </a:lvl3pPr>
            <a:lvl4pPr marL="1600200" indent="-228600" eaLnBrk="0" hangingPunct="0">
              <a:spcBef>
                <a:spcPct val="20000"/>
              </a:spcBef>
              <a:buClr>
                <a:srgbClr val="BF5C28"/>
              </a:buClr>
              <a:buFont typeface="Arial" charset="0"/>
              <a:buChar char="–"/>
              <a:defRPr sz="1400">
                <a:solidFill>
                  <a:srgbClr val="7F7F7F"/>
                </a:solidFill>
                <a:latin typeface="Arial" charset="0"/>
                <a:ea typeface="MS PGothic" pitchFamily="34" charset="-128"/>
              </a:defRPr>
            </a:lvl4pPr>
            <a:lvl5pPr marL="2057400" indent="-228600" eaLnBrk="0" hangingPunct="0">
              <a:spcBef>
                <a:spcPct val="20000"/>
              </a:spcBef>
              <a:buClr>
                <a:srgbClr val="BF5C28"/>
              </a:buClr>
              <a:buFont typeface="Arial" charset="0"/>
              <a:buChar char="»"/>
              <a:defRPr sz="1400">
                <a:solidFill>
                  <a:srgbClr val="7F7F7F"/>
                </a:solidFill>
                <a:latin typeface="Arial" charset="0"/>
                <a:ea typeface="MS PGothic" pitchFamily="34" charset="-128"/>
              </a:defRPr>
            </a:lvl5pPr>
            <a:lvl6pPr marL="2514600" indent="-228600" defTabSz="457200" eaLnBrk="0" fontAlgn="base" hangingPunct="0">
              <a:spcBef>
                <a:spcPct val="20000"/>
              </a:spcBef>
              <a:spcAft>
                <a:spcPct val="0"/>
              </a:spcAft>
              <a:buClr>
                <a:srgbClr val="BF5C28"/>
              </a:buClr>
              <a:buFont typeface="Arial" charset="0"/>
              <a:buChar char="»"/>
              <a:defRPr sz="1400">
                <a:solidFill>
                  <a:srgbClr val="7F7F7F"/>
                </a:solidFill>
                <a:latin typeface="Arial" charset="0"/>
                <a:ea typeface="MS PGothic" pitchFamily="34" charset="-128"/>
              </a:defRPr>
            </a:lvl6pPr>
            <a:lvl7pPr marL="2971800" indent="-228600" defTabSz="457200" eaLnBrk="0" fontAlgn="base" hangingPunct="0">
              <a:spcBef>
                <a:spcPct val="20000"/>
              </a:spcBef>
              <a:spcAft>
                <a:spcPct val="0"/>
              </a:spcAft>
              <a:buClr>
                <a:srgbClr val="BF5C28"/>
              </a:buClr>
              <a:buFont typeface="Arial" charset="0"/>
              <a:buChar char="»"/>
              <a:defRPr sz="1400">
                <a:solidFill>
                  <a:srgbClr val="7F7F7F"/>
                </a:solidFill>
                <a:latin typeface="Arial" charset="0"/>
                <a:ea typeface="MS PGothic" pitchFamily="34" charset="-128"/>
              </a:defRPr>
            </a:lvl7pPr>
            <a:lvl8pPr marL="3429000" indent="-228600" defTabSz="457200" eaLnBrk="0" fontAlgn="base" hangingPunct="0">
              <a:spcBef>
                <a:spcPct val="20000"/>
              </a:spcBef>
              <a:spcAft>
                <a:spcPct val="0"/>
              </a:spcAft>
              <a:buClr>
                <a:srgbClr val="BF5C28"/>
              </a:buClr>
              <a:buFont typeface="Arial" charset="0"/>
              <a:buChar char="»"/>
              <a:defRPr sz="1400">
                <a:solidFill>
                  <a:srgbClr val="7F7F7F"/>
                </a:solidFill>
                <a:latin typeface="Arial" charset="0"/>
                <a:ea typeface="MS PGothic" pitchFamily="34" charset="-128"/>
              </a:defRPr>
            </a:lvl8pPr>
            <a:lvl9pPr marL="3886200" indent="-228600" defTabSz="457200" eaLnBrk="0" fontAlgn="base" hangingPunct="0">
              <a:spcBef>
                <a:spcPct val="20000"/>
              </a:spcBef>
              <a:spcAft>
                <a:spcPct val="0"/>
              </a:spcAft>
              <a:buClr>
                <a:srgbClr val="BF5C28"/>
              </a:buClr>
              <a:buFont typeface="Arial" charset="0"/>
              <a:buChar char="»"/>
              <a:defRPr sz="1400">
                <a:solidFill>
                  <a:srgbClr val="7F7F7F"/>
                </a:solidFill>
                <a:latin typeface="Arial" charset="0"/>
                <a:ea typeface="MS PGothic" pitchFamily="34" charset="-128"/>
              </a:defRPr>
            </a:lvl9pPr>
          </a:lstStyle>
          <a:p>
            <a:pPr algn="r" eaLnBrk="1" hangingPunct="1">
              <a:spcBef>
                <a:spcPct val="0"/>
              </a:spcBef>
              <a:buClrTx/>
              <a:buFontTx/>
              <a:buNone/>
            </a:pPr>
            <a:fld id="{41EE40E1-E8EA-4071-97E3-CCA6C832B0F7}" type="slidenum">
              <a:rPr lang="en-US" altLang="en-US" sz="1000">
                <a:solidFill>
                  <a:srgbClr val="BFBFBF"/>
                </a:solidFill>
                <a:latin typeface="Calibri" pitchFamily="34" charset="0"/>
              </a:rPr>
              <a:pPr algn="r" eaLnBrk="1" hangingPunct="1">
                <a:spcBef>
                  <a:spcPct val="0"/>
                </a:spcBef>
                <a:buClrTx/>
                <a:buFontTx/>
                <a:buNone/>
              </a:pPr>
              <a:t>14</a:t>
            </a:fld>
            <a:endParaRPr lang="en-US" altLang="en-US" sz="1000">
              <a:solidFill>
                <a:srgbClr val="BFBFBF"/>
              </a:solidFill>
              <a:latin typeface="Calibri" pitchFamily="34" charset="0"/>
            </a:endParaRPr>
          </a:p>
        </p:txBody>
      </p:sp>
      <p:sp>
        <p:nvSpPr>
          <p:cNvPr id="17414" name="Title 7"/>
          <p:cNvSpPr>
            <a:spLocks noGrp="1"/>
          </p:cNvSpPr>
          <p:nvPr>
            <p:ph type="title" idx="4294967295"/>
          </p:nvPr>
        </p:nvSpPr>
        <p:spPr>
          <a:xfrm>
            <a:off x="296333" y="0"/>
            <a:ext cx="8229600" cy="944563"/>
          </a:xfrm>
        </p:spPr>
        <p:txBody>
          <a:bodyPr anchor="ctr" anchorCtr="0"/>
          <a:lstStyle/>
          <a:p>
            <a:r>
              <a:rPr lang="en-US" altLang="en-US" sz="2400" dirty="0" smtClean="0"/>
              <a:t>Improvements on CARIBU</a:t>
            </a:r>
            <a:endParaRPr lang="en-US" altLang="en-US" sz="2400" dirty="0" smtClean="0"/>
          </a:p>
        </p:txBody>
      </p:sp>
      <p:sp>
        <p:nvSpPr>
          <p:cNvPr id="17416" name="Rectangle 1"/>
          <p:cNvSpPr>
            <a:spLocks noChangeArrowheads="1"/>
          </p:cNvSpPr>
          <p:nvPr/>
        </p:nvSpPr>
        <p:spPr bwMode="auto">
          <a:xfrm>
            <a:off x="215900" y="585788"/>
            <a:ext cx="7848600"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spcBef>
                <a:spcPct val="20000"/>
              </a:spcBef>
              <a:buClr>
                <a:srgbClr val="BF5C28"/>
              </a:buClr>
              <a:buFont typeface="Arial" charset="0"/>
              <a:buChar char="•"/>
              <a:defRPr>
                <a:solidFill>
                  <a:srgbClr val="7F7F7F"/>
                </a:solidFill>
                <a:latin typeface="Arial" charset="0"/>
                <a:ea typeface="MS PGothic" pitchFamily="34" charset="-128"/>
              </a:defRPr>
            </a:lvl1pPr>
            <a:lvl2pPr marL="742950" indent="-285750" eaLnBrk="0" hangingPunct="0">
              <a:spcBef>
                <a:spcPct val="20000"/>
              </a:spcBef>
              <a:buClr>
                <a:srgbClr val="BF5C28"/>
              </a:buClr>
              <a:buFont typeface="Arial" charset="0"/>
              <a:buChar char="–"/>
              <a:defRPr sz="1600">
                <a:solidFill>
                  <a:srgbClr val="7F7F7F"/>
                </a:solidFill>
                <a:latin typeface="Arial" charset="0"/>
                <a:ea typeface="MS PGothic" pitchFamily="34" charset="-128"/>
              </a:defRPr>
            </a:lvl2pPr>
            <a:lvl3pPr marL="1143000" indent="-228600" eaLnBrk="0" hangingPunct="0">
              <a:spcBef>
                <a:spcPct val="20000"/>
              </a:spcBef>
              <a:buClr>
                <a:srgbClr val="BF5C28"/>
              </a:buClr>
              <a:buFont typeface="Arial" charset="0"/>
              <a:buChar char="•"/>
              <a:defRPr sz="1400">
                <a:solidFill>
                  <a:srgbClr val="7F7F7F"/>
                </a:solidFill>
                <a:latin typeface="Arial" charset="0"/>
                <a:ea typeface="MS PGothic" pitchFamily="34" charset="-128"/>
              </a:defRPr>
            </a:lvl3pPr>
            <a:lvl4pPr marL="1600200" indent="-228600" eaLnBrk="0" hangingPunct="0">
              <a:spcBef>
                <a:spcPct val="20000"/>
              </a:spcBef>
              <a:buClr>
                <a:srgbClr val="BF5C28"/>
              </a:buClr>
              <a:buFont typeface="Arial" charset="0"/>
              <a:buChar char="–"/>
              <a:defRPr sz="1400">
                <a:solidFill>
                  <a:srgbClr val="7F7F7F"/>
                </a:solidFill>
                <a:latin typeface="Arial" charset="0"/>
                <a:ea typeface="MS PGothic" pitchFamily="34" charset="-128"/>
              </a:defRPr>
            </a:lvl4pPr>
            <a:lvl5pPr marL="2057400" indent="-228600" eaLnBrk="0" hangingPunct="0">
              <a:spcBef>
                <a:spcPct val="20000"/>
              </a:spcBef>
              <a:buClr>
                <a:srgbClr val="BF5C28"/>
              </a:buClr>
              <a:buFont typeface="Arial" charset="0"/>
              <a:buChar char="»"/>
              <a:defRPr sz="1400">
                <a:solidFill>
                  <a:srgbClr val="7F7F7F"/>
                </a:solidFill>
                <a:latin typeface="Arial" charset="0"/>
                <a:ea typeface="MS PGothic" pitchFamily="34" charset="-128"/>
              </a:defRPr>
            </a:lvl5pPr>
            <a:lvl6pPr marL="2514600" indent="-228600" defTabSz="457200" eaLnBrk="0" fontAlgn="base" hangingPunct="0">
              <a:spcBef>
                <a:spcPct val="20000"/>
              </a:spcBef>
              <a:spcAft>
                <a:spcPct val="0"/>
              </a:spcAft>
              <a:buClr>
                <a:srgbClr val="BF5C28"/>
              </a:buClr>
              <a:buFont typeface="Arial" charset="0"/>
              <a:buChar char="»"/>
              <a:defRPr sz="1400">
                <a:solidFill>
                  <a:srgbClr val="7F7F7F"/>
                </a:solidFill>
                <a:latin typeface="Arial" charset="0"/>
                <a:ea typeface="MS PGothic" pitchFamily="34" charset="-128"/>
              </a:defRPr>
            </a:lvl6pPr>
            <a:lvl7pPr marL="2971800" indent="-228600" defTabSz="457200" eaLnBrk="0" fontAlgn="base" hangingPunct="0">
              <a:spcBef>
                <a:spcPct val="20000"/>
              </a:spcBef>
              <a:spcAft>
                <a:spcPct val="0"/>
              </a:spcAft>
              <a:buClr>
                <a:srgbClr val="BF5C28"/>
              </a:buClr>
              <a:buFont typeface="Arial" charset="0"/>
              <a:buChar char="»"/>
              <a:defRPr sz="1400">
                <a:solidFill>
                  <a:srgbClr val="7F7F7F"/>
                </a:solidFill>
                <a:latin typeface="Arial" charset="0"/>
                <a:ea typeface="MS PGothic" pitchFamily="34" charset="-128"/>
              </a:defRPr>
            </a:lvl7pPr>
            <a:lvl8pPr marL="3429000" indent="-228600" defTabSz="457200" eaLnBrk="0" fontAlgn="base" hangingPunct="0">
              <a:spcBef>
                <a:spcPct val="20000"/>
              </a:spcBef>
              <a:spcAft>
                <a:spcPct val="0"/>
              </a:spcAft>
              <a:buClr>
                <a:srgbClr val="BF5C28"/>
              </a:buClr>
              <a:buFont typeface="Arial" charset="0"/>
              <a:buChar char="»"/>
              <a:defRPr sz="1400">
                <a:solidFill>
                  <a:srgbClr val="7F7F7F"/>
                </a:solidFill>
                <a:latin typeface="Arial" charset="0"/>
                <a:ea typeface="MS PGothic" pitchFamily="34" charset="-128"/>
              </a:defRPr>
            </a:lvl8pPr>
            <a:lvl9pPr marL="3886200" indent="-228600" defTabSz="457200" eaLnBrk="0" fontAlgn="base" hangingPunct="0">
              <a:spcBef>
                <a:spcPct val="20000"/>
              </a:spcBef>
              <a:spcAft>
                <a:spcPct val="0"/>
              </a:spcAft>
              <a:buClr>
                <a:srgbClr val="BF5C28"/>
              </a:buClr>
              <a:buFont typeface="Arial" charset="0"/>
              <a:buChar char="»"/>
              <a:defRPr sz="1400">
                <a:solidFill>
                  <a:srgbClr val="7F7F7F"/>
                </a:solidFill>
                <a:latin typeface="Arial" charset="0"/>
                <a:ea typeface="MS PGothic" pitchFamily="34" charset="-128"/>
              </a:defRPr>
            </a:lvl9pPr>
          </a:lstStyle>
          <a:p>
            <a:pPr marL="0" indent="0" eaLnBrk="1" hangingPunct="1">
              <a:spcBef>
                <a:spcPct val="0"/>
              </a:spcBef>
              <a:buClrTx/>
              <a:buNone/>
            </a:pPr>
            <a:r>
              <a:rPr lang="en-US" altLang="en-US" sz="2200" b="1" i="1" dirty="0">
                <a:solidFill>
                  <a:srgbClr val="47484A"/>
                </a:solidFill>
                <a:latin typeface="+mj-lt"/>
                <a:cs typeface="Times New Roman" pitchFamily="18" charset="0"/>
              </a:rPr>
              <a:t>Coulomb excitation measurements of CARIBU beams</a:t>
            </a:r>
            <a:endParaRPr lang="en-US" altLang="en-US" b="1" i="1" dirty="0">
              <a:solidFill>
                <a:srgbClr val="47484A"/>
              </a:solidFill>
              <a:latin typeface="+mj-lt"/>
            </a:endParaRPr>
          </a:p>
        </p:txBody>
      </p:sp>
      <p:sp>
        <p:nvSpPr>
          <p:cNvPr id="11" name="TextBox 10"/>
          <p:cNvSpPr txBox="1"/>
          <p:nvPr/>
        </p:nvSpPr>
        <p:spPr>
          <a:xfrm>
            <a:off x="4953000" y="4123267"/>
            <a:ext cx="3924300" cy="2400657"/>
          </a:xfrm>
          <a:prstGeom prst="rect">
            <a:avLst/>
          </a:prstGeom>
          <a:noFill/>
        </p:spPr>
        <p:txBody>
          <a:bodyPr>
            <a:spAutoFit/>
          </a:bodyPr>
          <a:lstStyle/>
          <a:p>
            <a:pPr algn="just">
              <a:defRPr/>
            </a:pPr>
            <a:r>
              <a:rPr lang="en-US" dirty="0">
                <a:solidFill>
                  <a:srgbClr val="47484A"/>
                </a:solidFill>
                <a:latin typeface="+mn-lt"/>
              </a:rPr>
              <a:t>~225 isotopes (&gt; 10</a:t>
            </a:r>
            <a:r>
              <a:rPr lang="en-US" baseline="30000" dirty="0">
                <a:solidFill>
                  <a:srgbClr val="47484A"/>
                </a:solidFill>
                <a:latin typeface="+mn-lt"/>
              </a:rPr>
              <a:t>4</a:t>
            </a:r>
            <a:r>
              <a:rPr lang="en-US" dirty="0">
                <a:solidFill>
                  <a:srgbClr val="47484A"/>
                </a:solidFill>
                <a:latin typeface="+mn-lt"/>
              </a:rPr>
              <a:t>)</a:t>
            </a:r>
          </a:p>
          <a:p>
            <a:pPr marL="342900" indent="-342900" algn="just">
              <a:buFont typeface="Wingdings" panose="05000000000000000000" pitchFamily="2" charset="2"/>
              <a:buChar char="v"/>
              <a:defRPr/>
            </a:pPr>
            <a:r>
              <a:rPr lang="en-US" dirty="0">
                <a:solidFill>
                  <a:srgbClr val="47484A"/>
                </a:solidFill>
                <a:latin typeface="+mn-lt"/>
              </a:rPr>
              <a:t>Lower mass peak: </a:t>
            </a:r>
          </a:p>
          <a:p>
            <a:pPr marL="800100" lvl="1" indent="-342900" algn="just">
              <a:buFont typeface="Wingdings" panose="05000000000000000000" pitchFamily="2" charset="2"/>
              <a:buChar char="ü"/>
              <a:defRPr/>
            </a:pPr>
            <a:r>
              <a:rPr lang="en-US" sz="1600" dirty="0">
                <a:solidFill>
                  <a:srgbClr val="4022F2"/>
                </a:solidFill>
                <a:latin typeface="+mn-lt"/>
              </a:rPr>
              <a:t>Rapid shape change, most deformed and stable </a:t>
            </a:r>
            <a:r>
              <a:rPr lang="en-US" sz="1600" dirty="0" err="1">
                <a:solidFill>
                  <a:srgbClr val="4022F2"/>
                </a:solidFill>
                <a:latin typeface="+mn-lt"/>
              </a:rPr>
              <a:t>triaxial</a:t>
            </a:r>
            <a:r>
              <a:rPr lang="en-US" sz="1600" dirty="0">
                <a:solidFill>
                  <a:srgbClr val="4022F2"/>
                </a:solidFill>
                <a:latin typeface="+mn-lt"/>
              </a:rPr>
              <a:t> deformed ground state.</a:t>
            </a:r>
          </a:p>
          <a:p>
            <a:pPr marL="342900" indent="-342900" algn="just">
              <a:buFont typeface="Wingdings" panose="05000000000000000000" pitchFamily="2" charset="2"/>
              <a:buChar char="v"/>
              <a:defRPr/>
            </a:pPr>
            <a:r>
              <a:rPr lang="en-US" dirty="0">
                <a:solidFill>
                  <a:srgbClr val="47484A"/>
                </a:solidFill>
                <a:latin typeface="+mn-lt"/>
              </a:rPr>
              <a:t>Higher mass peak:</a:t>
            </a:r>
          </a:p>
          <a:p>
            <a:pPr marL="800100" lvl="1" indent="-342900" algn="just">
              <a:buFont typeface="Wingdings" panose="05000000000000000000" pitchFamily="2" charset="2"/>
              <a:buChar char="ü"/>
              <a:defRPr/>
            </a:pPr>
            <a:r>
              <a:rPr lang="en-US" sz="1600" dirty="0">
                <a:solidFill>
                  <a:srgbClr val="4022F2"/>
                </a:solidFill>
                <a:latin typeface="+mn-lt"/>
              </a:rPr>
              <a:t>One of only a few regions exhibiting enhanced octupole collectivity</a:t>
            </a:r>
            <a:r>
              <a:rPr lang="en-US" sz="1600" dirty="0" smtClean="0">
                <a:solidFill>
                  <a:srgbClr val="4022F2"/>
                </a:solidFill>
                <a:latin typeface="+mn-lt"/>
              </a:rPr>
              <a:t>.</a:t>
            </a:r>
            <a:endParaRPr lang="en-US" sz="1600" dirty="0">
              <a:solidFill>
                <a:srgbClr val="4022F2"/>
              </a:solidFill>
              <a:latin typeface="+mn-lt"/>
            </a:endParaRPr>
          </a:p>
        </p:txBody>
      </p:sp>
      <p:pic>
        <p:nvPicPr>
          <p:cNvPr id="1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97632" y="1789586"/>
            <a:ext cx="4193968" cy="2096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9" name="Group 8"/>
          <p:cNvGrpSpPr/>
          <p:nvPr/>
        </p:nvGrpSpPr>
        <p:grpSpPr>
          <a:xfrm>
            <a:off x="355600" y="1474113"/>
            <a:ext cx="4419600" cy="4893647"/>
            <a:chOff x="381000" y="1321713"/>
            <a:chExt cx="4419600" cy="4893647"/>
          </a:xfrm>
        </p:grpSpPr>
        <p:sp>
          <p:nvSpPr>
            <p:cNvPr id="10" name="TextBox 9"/>
            <p:cNvSpPr txBox="1"/>
            <p:nvPr/>
          </p:nvSpPr>
          <p:spPr>
            <a:xfrm>
              <a:off x="381000" y="1752600"/>
              <a:ext cx="4419600" cy="4462760"/>
            </a:xfrm>
            <a:prstGeom prst="rect">
              <a:avLst/>
            </a:prstGeom>
            <a:noFill/>
            <a:ln>
              <a:solidFill>
                <a:schemeClr val="tx1"/>
              </a:solidFill>
            </a:ln>
          </p:spPr>
          <p:txBody>
            <a:bodyPr>
              <a:spAutoFit/>
            </a:bodyPr>
            <a:lstStyle/>
            <a:p>
              <a:pPr marL="285750" indent="-285750">
                <a:buFont typeface="Wingdings" panose="05000000000000000000" pitchFamily="2" charset="2"/>
                <a:buChar char="q"/>
                <a:defRPr/>
              </a:pPr>
              <a:r>
                <a:rPr lang="en-US" sz="2000" dirty="0">
                  <a:latin typeface="Times New Roman" panose="02020603050405020304" pitchFamily="18" charset="0"/>
                  <a:ea typeface="MS PGothic" pitchFamily="34" charset="-128"/>
                  <a:cs typeface="Times New Roman" panose="02020603050405020304" pitchFamily="18" charset="0"/>
                </a:rPr>
                <a:t>MR-TOF: </a:t>
              </a:r>
            </a:p>
            <a:p>
              <a:pPr marL="742950" lvl="1" indent="-285750">
                <a:buFont typeface="Wingdings" panose="05000000000000000000" pitchFamily="2" charset="2"/>
                <a:buChar char="ü"/>
                <a:defRPr/>
              </a:pPr>
              <a:r>
                <a:rPr lang="en-US" sz="2000" dirty="0">
                  <a:latin typeface="Times New Roman" panose="02020603050405020304" pitchFamily="18" charset="0"/>
                  <a:ea typeface="MS PGothic" pitchFamily="34" charset="-128"/>
                  <a:cs typeface="Times New Roman" panose="02020603050405020304" pitchFamily="18" charset="0"/>
                  <a:sym typeface="Symbol"/>
                </a:rPr>
                <a:t>&gt;</a:t>
              </a:r>
              <a:r>
                <a:rPr lang="en-US" sz="2000" dirty="0" smtClean="0">
                  <a:latin typeface="Times New Roman" panose="02020603050405020304" pitchFamily="18" charset="0"/>
                  <a:ea typeface="MS PGothic" pitchFamily="34" charset="-128"/>
                  <a:cs typeface="Times New Roman" panose="02020603050405020304" pitchFamily="18" charset="0"/>
                  <a:sym typeface="Symbol"/>
                </a:rPr>
                <a:t>50,000 </a:t>
              </a:r>
              <a:r>
                <a:rPr lang="en-US" sz="2000" dirty="0">
                  <a:latin typeface="Times New Roman" panose="02020603050405020304" pitchFamily="18" charset="0"/>
                  <a:ea typeface="MS PGothic" pitchFamily="34" charset="-128"/>
                  <a:cs typeface="Times New Roman" panose="02020603050405020304" pitchFamily="18" charset="0"/>
                </a:rPr>
                <a:t>higher mass resolution;</a:t>
              </a:r>
            </a:p>
            <a:p>
              <a:pPr marL="742950" lvl="1" indent="-285750">
                <a:buFont typeface="Wingdings" panose="05000000000000000000" pitchFamily="2" charset="2"/>
                <a:buChar char="ü"/>
                <a:defRPr/>
              </a:pPr>
              <a:r>
                <a:rPr lang="en-US" sz="2000" dirty="0" smtClean="0">
                  <a:latin typeface="Times New Roman" panose="02020603050405020304" pitchFamily="18" charset="0"/>
                  <a:ea typeface="MS PGothic" pitchFamily="34" charset="-128"/>
                  <a:cs typeface="Times New Roman" panose="02020603050405020304" pitchFamily="18" charset="0"/>
                  <a:sym typeface="Symbol"/>
                </a:rPr>
                <a:t>2x </a:t>
              </a:r>
              <a:r>
                <a:rPr lang="en-US" sz="2000" dirty="0">
                  <a:latin typeface="Times New Roman" panose="02020603050405020304" pitchFamily="18" charset="0"/>
                  <a:ea typeface="MS PGothic" pitchFamily="34" charset="-128"/>
                  <a:cs typeface="Times New Roman" panose="02020603050405020304" pitchFamily="18" charset="0"/>
                </a:rPr>
                <a:t>lower efficiency</a:t>
              </a:r>
            </a:p>
            <a:p>
              <a:pPr marL="285750" indent="-285750">
                <a:buFont typeface="Wingdings" panose="05000000000000000000" pitchFamily="2" charset="2"/>
                <a:buChar char="q"/>
                <a:defRPr/>
              </a:pPr>
              <a:r>
                <a:rPr lang="en-US" sz="2000" dirty="0">
                  <a:latin typeface="Times New Roman" panose="02020603050405020304" pitchFamily="18" charset="0"/>
                  <a:ea typeface="MS PGothic" pitchFamily="34" charset="-128"/>
                  <a:cs typeface="Times New Roman" panose="02020603050405020304" pitchFamily="18" charset="0"/>
                </a:rPr>
                <a:t>EBIS Charge Breeder: </a:t>
              </a:r>
            </a:p>
            <a:p>
              <a:pPr marL="742950" lvl="1" indent="-285750">
                <a:buFont typeface="Wingdings" panose="05000000000000000000" pitchFamily="2" charset="2"/>
                <a:buChar char="ü"/>
                <a:defRPr/>
              </a:pPr>
              <a:r>
                <a:rPr lang="en-US" sz="2000" dirty="0" smtClean="0">
                  <a:latin typeface="Times New Roman" panose="02020603050405020304" pitchFamily="18" charset="0"/>
                  <a:ea typeface="MS PGothic" pitchFamily="34" charset="-128"/>
                  <a:cs typeface="Times New Roman" panose="02020603050405020304" pitchFamily="18" charset="0"/>
                  <a:sym typeface="Symbol"/>
                </a:rPr>
                <a:t>2-</a:t>
              </a:r>
              <a:r>
                <a:rPr lang="en-US" sz="2000" dirty="0" smtClean="0">
                  <a:latin typeface="Times New Roman" panose="02020603050405020304" pitchFamily="18" charset="0"/>
                  <a:ea typeface="MS PGothic" pitchFamily="34" charset="-128"/>
                  <a:cs typeface="Times New Roman" panose="02020603050405020304" pitchFamily="18" charset="0"/>
                </a:rPr>
                <a:t>3x </a:t>
              </a:r>
              <a:r>
                <a:rPr lang="en-US" sz="2000" dirty="0">
                  <a:latin typeface="Times New Roman" panose="02020603050405020304" pitchFamily="18" charset="0"/>
                  <a:ea typeface="MS PGothic" pitchFamily="34" charset="-128"/>
                  <a:cs typeface="Times New Roman" panose="02020603050405020304" pitchFamily="18" charset="0"/>
                </a:rPr>
                <a:t>higher efficiency</a:t>
              </a:r>
            </a:p>
            <a:p>
              <a:pPr marL="742950" lvl="1" indent="-285750">
                <a:buFont typeface="Wingdings" panose="05000000000000000000" pitchFamily="2" charset="2"/>
                <a:buChar char="ü"/>
                <a:defRPr/>
              </a:pPr>
              <a:r>
                <a:rPr lang="en-US" sz="2000" dirty="0" smtClean="0">
                  <a:latin typeface="Times New Roman" panose="02020603050405020304" pitchFamily="18" charset="0"/>
                  <a:ea typeface="MS PGothic" pitchFamily="34" charset="-128"/>
                  <a:cs typeface="Times New Roman" panose="02020603050405020304" pitchFamily="18" charset="0"/>
                  <a:sym typeface="Symbol"/>
                </a:rPr>
                <a:t>10x </a:t>
              </a:r>
              <a:r>
                <a:rPr lang="en-US" sz="2000" dirty="0">
                  <a:latin typeface="Times New Roman" panose="02020603050405020304" pitchFamily="18" charset="0"/>
                  <a:ea typeface="MS PGothic" pitchFamily="34" charset="-128"/>
                  <a:cs typeface="Times New Roman" panose="02020603050405020304" pitchFamily="18" charset="0"/>
                  <a:sym typeface="Symbol"/>
                </a:rPr>
                <a:t>faster in breeding time</a:t>
              </a:r>
            </a:p>
            <a:p>
              <a:pPr marL="742950" lvl="1" indent="-285750">
                <a:buFont typeface="Wingdings" panose="05000000000000000000" pitchFamily="2" charset="2"/>
                <a:buChar char="ü"/>
                <a:defRPr/>
              </a:pPr>
              <a:r>
                <a:rPr lang="en-US" sz="2000" dirty="0">
                  <a:latin typeface="Times New Roman" panose="02020603050405020304" pitchFamily="18" charset="0"/>
                  <a:ea typeface="MS PGothic" pitchFamily="34" charset="-128"/>
                  <a:cs typeface="Times New Roman" panose="02020603050405020304" pitchFamily="18" charset="0"/>
                  <a:sym typeface="Symbol"/>
                </a:rPr>
                <a:t>Beam purity substantially enhanced</a:t>
              </a:r>
              <a:endParaRPr lang="en-US" sz="2000" dirty="0">
                <a:latin typeface="Times New Roman" panose="02020603050405020304" pitchFamily="18" charset="0"/>
                <a:ea typeface="MS PGothic" pitchFamily="34" charset="-128"/>
                <a:cs typeface="Times New Roman" panose="02020603050405020304" pitchFamily="18" charset="0"/>
              </a:endParaRPr>
            </a:p>
            <a:p>
              <a:pPr marL="285750" indent="-285750">
                <a:buFont typeface="Wingdings" panose="05000000000000000000" pitchFamily="2" charset="2"/>
                <a:buChar char="q"/>
                <a:defRPr/>
              </a:pPr>
              <a:r>
                <a:rPr lang="en-US" sz="2000" dirty="0">
                  <a:latin typeface="Times New Roman" panose="02020603050405020304" pitchFamily="18" charset="0"/>
                  <a:ea typeface="MS PGothic" pitchFamily="34" charset="-128"/>
                  <a:cs typeface="Times New Roman" panose="02020603050405020304" pitchFamily="18" charset="0"/>
                </a:rPr>
                <a:t>New </a:t>
              </a:r>
              <a:r>
                <a:rPr lang="en-US" sz="2000" baseline="30000" dirty="0">
                  <a:latin typeface="Times New Roman" panose="02020603050405020304" pitchFamily="18" charset="0"/>
                  <a:ea typeface="MS PGothic" pitchFamily="34" charset="-128"/>
                  <a:cs typeface="Times New Roman" panose="02020603050405020304" pitchFamily="18" charset="0"/>
                </a:rPr>
                <a:t>252</a:t>
              </a:r>
              <a:r>
                <a:rPr lang="en-US" sz="2000" dirty="0">
                  <a:latin typeface="Times New Roman" panose="02020603050405020304" pitchFamily="18" charset="0"/>
                  <a:ea typeface="MS PGothic" pitchFamily="34" charset="-128"/>
                  <a:cs typeface="Times New Roman" panose="02020603050405020304" pitchFamily="18" charset="0"/>
                </a:rPr>
                <a:t>Cf source:</a:t>
              </a:r>
            </a:p>
            <a:p>
              <a:pPr marL="800100" lvl="1" indent="-342900">
                <a:buFont typeface="Lucida Grande"/>
                <a:buChar char="X"/>
                <a:defRPr/>
              </a:pPr>
              <a:r>
                <a:rPr lang="en-US" sz="2000" dirty="0" smtClean="0">
                  <a:latin typeface="Times New Roman" panose="02020603050405020304" pitchFamily="18" charset="0"/>
                  <a:ea typeface="MS PGothic" pitchFamily="34" charset="-128"/>
                  <a:cs typeface="Times New Roman" panose="02020603050405020304" pitchFamily="18" charset="0"/>
                  <a:sym typeface="Symbol"/>
                </a:rPr>
                <a:t>Possibly 2-4x </a:t>
              </a:r>
              <a:r>
                <a:rPr lang="en-US" sz="2000" dirty="0">
                  <a:latin typeface="Times New Roman" panose="02020603050405020304" pitchFamily="18" charset="0"/>
                  <a:ea typeface="MS PGothic" pitchFamily="34" charset="-128"/>
                  <a:cs typeface="Times New Roman" panose="02020603050405020304" pitchFamily="18" charset="0"/>
                  <a:sym typeface="Symbol"/>
                </a:rPr>
                <a:t>higher </a:t>
              </a:r>
              <a:r>
                <a:rPr lang="en-US" sz="2000" dirty="0" smtClean="0">
                  <a:latin typeface="Times New Roman" panose="02020603050405020304" pitchFamily="18" charset="0"/>
                  <a:ea typeface="MS PGothic" pitchFamily="34" charset="-128"/>
                  <a:cs typeface="Times New Roman" panose="02020603050405020304" pitchFamily="18" charset="0"/>
                  <a:sym typeface="Symbol"/>
                </a:rPr>
                <a:t>yields</a:t>
              </a:r>
              <a:endParaRPr lang="en-US" sz="2000" dirty="0">
                <a:latin typeface="Times New Roman" panose="02020603050405020304" pitchFamily="18" charset="0"/>
                <a:ea typeface="MS PGothic" pitchFamily="34" charset="-128"/>
                <a:cs typeface="Times New Roman" panose="02020603050405020304" pitchFamily="18" charset="0"/>
                <a:sym typeface="Symbol"/>
              </a:endParaRPr>
            </a:p>
            <a:p>
              <a:pPr marL="285750" indent="-285750">
                <a:buFont typeface="Wingdings" panose="05000000000000000000" pitchFamily="2" charset="2"/>
                <a:buChar char="q"/>
                <a:defRPr/>
              </a:pPr>
              <a:r>
                <a:rPr lang="en-US" sz="2000" dirty="0">
                  <a:latin typeface="Times New Roman" panose="02020603050405020304" pitchFamily="18" charset="0"/>
                  <a:ea typeface="MS PGothic" pitchFamily="34" charset="-128"/>
                  <a:cs typeface="Times New Roman" panose="02020603050405020304" pitchFamily="18" charset="0"/>
                  <a:sym typeface="Symbol"/>
                </a:rPr>
                <a:t>10 Clusters in GRETINA:</a:t>
              </a:r>
            </a:p>
            <a:p>
              <a:pPr marL="742950" lvl="1" indent="-285750">
                <a:buFont typeface="Wingdings" panose="05000000000000000000" pitchFamily="2" charset="2"/>
                <a:buChar char="ü"/>
                <a:defRPr/>
              </a:pPr>
              <a:r>
                <a:rPr lang="en-US" sz="2000" dirty="0">
                  <a:latin typeface="Times New Roman" panose="02020603050405020304" pitchFamily="18" charset="0"/>
                  <a:ea typeface="MS PGothic" pitchFamily="34" charset="-128"/>
                  <a:cs typeface="Times New Roman" panose="02020603050405020304" pitchFamily="18" charset="0"/>
                  <a:sym typeface="Symbol"/>
                </a:rPr>
                <a:t>More than 30% enhancement in </a:t>
              </a:r>
              <a:r>
                <a:rPr lang="en-US" sz="2000" dirty="0">
                  <a:latin typeface="Symbol" panose="05050102010706020507" pitchFamily="18" charset="2"/>
                  <a:ea typeface="MS PGothic" pitchFamily="34" charset="-128"/>
                  <a:cs typeface="Times New Roman" panose="02020603050405020304" pitchFamily="18" charset="0"/>
                  <a:sym typeface="Symbol"/>
                </a:rPr>
                <a:t>g</a:t>
              </a:r>
              <a:r>
                <a:rPr lang="en-US" sz="2000" dirty="0">
                  <a:latin typeface="Times New Roman" panose="02020603050405020304" pitchFamily="18" charset="0"/>
                  <a:ea typeface="MS PGothic" pitchFamily="34" charset="-128"/>
                  <a:cs typeface="Times New Roman" panose="02020603050405020304" pitchFamily="18" charset="0"/>
                  <a:sym typeface="Symbol"/>
                </a:rPr>
                <a:t>-ray detection efficiency</a:t>
              </a:r>
            </a:p>
            <a:p>
              <a:pPr lvl="1">
                <a:defRPr/>
              </a:pPr>
              <a:endParaRPr lang="en-US" dirty="0">
                <a:latin typeface="Times New Roman" panose="02020603050405020304" pitchFamily="18" charset="0"/>
                <a:ea typeface="MS PGothic" pitchFamily="34" charset="-128"/>
                <a:cs typeface="Times New Roman" panose="02020603050405020304" pitchFamily="18" charset="0"/>
                <a:sym typeface="Symbol"/>
              </a:endParaRPr>
            </a:p>
          </p:txBody>
        </p:sp>
        <p:sp>
          <p:nvSpPr>
            <p:cNvPr id="13" name="TextBox 12"/>
            <p:cNvSpPr txBox="1"/>
            <p:nvPr/>
          </p:nvSpPr>
          <p:spPr>
            <a:xfrm>
              <a:off x="381000" y="1321713"/>
              <a:ext cx="4419600" cy="430887"/>
            </a:xfrm>
            <a:prstGeom prst="rect">
              <a:avLst/>
            </a:prstGeom>
            <a:noFill/>
            <a:ln>
              <a:solidFill>
                <a:schemeClr val="tx1"/>
              </a:solidFill>
            </a:ln>
          </p:spPr>
          <p:txBody>
            <a:bodyPr wrap="square" rtlCol="0">
              <a:spAutoFit/>
            </a:bodyPr>
            <a:lstStyle/>
            <a:p>
              <a:pPr algn="ctr"/>
              <a:r>
                <a:rPr lang="en-US" sz="2200" b="1" dirty="0" smtClean="0"/>
                <a:t>New Capabilities</a:t>
              </a:r>
              <a:endParaRPr lang="en-US" sz="2200" b="1" dirty="0"/>
            </a:p>
          </p:txBody>
        </p:sp>
      </p:grpSp>
    </p:spTree>
    <p:extLst>
      <p:ext uri="{BB962C8B-B14F-4D97-AF65-F5344CB8AC3E}">
        <p14:creationId xmlns:p14="http://schemas.microsoft.com/office/powerpoint/2010/main" val="2845556097"/>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0" name="Slide Number Placeholder 5"/>
          <p:cNvSpPr>
            <a:spLocks noGrp="1"/>
          </p:cNvSpPr>
          <p:nvPr>
            <p:ph type="sldNum" sz="quarter" idx="4294967295"/>
          </p:nvPr>
        </p:nvSpPr>
        <p:spPr bwMode="auto">
          <a:xfrm>
            <a:off x="8305800" y="6492875"/>
            <a:ext cx="6858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BF5C28"/>
              </a:buClr>
              <a:buFont typeface="Arial" charset="0"/>
              <a:buChar char="•"/>
              <a:defRPr>
                <a:solidFill>
                  <a:srgbClr val="7F7F7F"/>
                </a:solidFill>
                <a:latin typeface="Arial" charset="0"/>
                <a:ea typeface="MS PGothic" pitchFamily="34" charset="-128"/>
              </a:defRPr>
            </a:lvl1pPr>
            <a:lvl2pPr marL="742950" indent="-285750" eaLnBrk="0" hangingPunct="0">
              <a:spcBef>
                <a:spcPct val="20000"/>
              </a:spcBef>
              <a:buClr>
                <a:srgbClr val="BF5C28"/>
              </a:buClr>
              <a:buFont typeface="Arial" charset="0"/>
              <a:buChar char="–"/>
              <a:defRPr sz="1600">
                <a:solidFill>
                  <a:srgbClr val="7F7F7F"/>
                </a:solidFill>
                <a:latin typeface="Arial" charset="0"/>
                <a:ea typeface="MS PGothic" pitchFamily="34" charset="-128"/>
              </a:defRPr>
            </a:lvl2pPr>
            <a:lvl3pPr marL="1143000" indent="-228600" eaLnBrk="0" hangingPunct="0">
              <a:spcBef>
                <a:spcPct val="20000"/>
              </a:spcBef>
              <a:buClr>
                <a:srgbClr val="BF5C28"/>
              </a:buClr>
              <a:buFont typeface="Arial" charset="0"/>
              <a:buChar char="•"/>
              <a:defRPr sz="1400">
                <a:solidFill>
                  <a:srgbClr val="7F7F7F"/>
                </a:solidFill>
                <a:latin typeface="Arial" charset="0"/>
                <a:ea typeface="MS PGothic" pitchFamily="34" charset="-128"/>
              </a:defRPr>
            </a:lvl3pPr>
            <a:lvl4pPr marL="1600200" indent="-228600" eaLnBrk="0" hangingPunct="0">
              <a:spcBef>
                <a:spcPct val="20000"/>
              </a:spcBef>
              <a:buClr>
                <a:srgbClr val="BF5C28"/>
              </a:buClr>
              <a:buFont typeface="Arial" charset="0"/>
              <a:buChar char="–"/>
              <a:defRPr sz="1400">
                <a:solidFill>
                  <a:srgbClr val="7F7F7F"/>
                </a:solidFill>
                <a:latin typeface="Arial" charset="0"/>
                <a:ea typeface="MS PGothic" pitchFamily="34" charset="-128"/>
              </a:defRPr>
            </a:lvl4pPr>
            <a:lvl5pPr marL="2057400" indent="-228600" eaLnBrk="0" hangingPunct="0">
              <a:spcBef>
                <a:spcPct val="20000"/>
              </a:spcBef>
              <a:buClr>
                <a:srgbClr val="BF5C28"/>
              </a:buClr>
              <a:buFont typeface="Arial" charset="0"/>
              <a:buChar char="»"/>
              <a:defRPr sz="1400">
                <a:solidFill>
                  <a:srgbClr val="7F7F7F"/>
                </a:solidFill>
                <a:latin typeface="Arial" charset="0"/>
                <a:ea typeface="MS PGothic" pitchFamily="34" charset="-128"/>
              </a:defRPr>
            </a:lvl5pPr>
            <a:lvl6pPr marL="2514600" indent="-228600" defTabSz="457200" eaLnBrk="0" fontAlgn="base" hangingPunct="0">
              <a:spcBef>
                <a:spcPct val="20000"/>
              </a:spcBef>
              <a:spcAft>
                <a:spcPct val="0"/>
              </a:spcAft>
              <a:buClr>
                <a:srgbClr val="BF5C28"/>
              </a:buClr>
              <a:buFont typeface="Arial" charset="0"/>
              <a:buChar char="»"/>
              <a:defRPr sz="1400">
                <a:solidFill>
                  <a:srgbClr val="7F7F7F"/>
                </a:solidFill>
                <a:latin typeface="Arial" charset="0"/>
                <a:ea typeface="MS PGothic" pitchFamily="34" charset="-128"/>
              </a:defRPr>
            </a:lvl6pPr>
            <a:lvl7pPr marL="2971800" indent="-228600" defTabSz="457200" eaLnBrk="0" fontAlgn="base" hangingPunct="0">
              <a:spcBef>
                <a:spcPct val="20000"/>
              </a:spcBef>
              <a:spcAft>
                <a:spcPct val="0"/>
              </a:spcAft>
              <a:buClr>
                <a:srgbClr val="BF5C28"/>
              </a:buClr>
              <a:buFont typeface="Arial" charset="0"/>
              <a:buChar char="»"/>
              <a:defRPr sz="1400">
                <a:solidFill>
                  <a:srgbClr val="7F7F7F"/>
                </a:solidFill>
                <a:latin typeface="Arial" charset="0"/>
                <a:ea typeface="MS PGothic" pitchFamily="34" charset="-128"/>
              </a:defRPr>
            </a:lvl7pPr>
            <a:lvl8pPr marL="3429000" indent="-228600" defTabSz="457200" eaLnBrk="0" fontAlgn="base" hangingPunct="0">
              <a:spcBef>
                <a:spcPct val="20000"/>
              </a:spcBef>
              <a:spcAft>
                <a:spcPct val="0"/>
              </a:spcAft>
              <a:buClr>
                <a:srgbClr val="BF5C28"/>
              </a:buClr>
              <a:buFont typeface="Arial" charset="0"/>
              <a:buChar char="»"/>
              <a:defRPr sz="1400">
                <a:solidFill>
                  <a:srgbClr val="7F7F7F"/>
                </a:solidFill>
                <a:latin typeface="Arial" charset="0"/>
                <a:ea typeface="MS PGothic" pitchFamily="34" charset="-128"/>
              </a:defRPr>
            </a:lvl8pPr>
            <a:lvl9pPr marL="3886200" indent="-228600" defTabSz="457200" eaLnBrk="0" fontAlgn="base" hangingPunct="0">
              <a:spcBef>
                <a:spcPct val="20000"/>
              </a:spcBef>
              <a:spcAft>
                <a:spcPct val="0"/>
              </a:spcAft>
              <a:buClr>
                <a:srgbClr val="BF5C28"/>
              </a:buClr>
              <a:buFont typeface="Arial" charset="0"/>
              <a:buChar char="»"/>
              <a:defRPr sz="1400">
                <a:solidFill>
                  <a:srgbClr val="7F7F7F"/>
                </a:solidFill>
                <a:latin typeface="Arial" charset="0"/>
                <a:ea typeface="MS PGothic" pitchFamily="34" charset="-128"/>
              </a:defRPr>
            </a:lvl9pPr>
          </a:lstStyle>
          <a:p>
            <a:pPr eaLnBrk="1" hangingPunct="1">
              <a:spcBef>
                <a:spcPct val="0"/>
              </a:spcBef>
              <a:buClrTx/>
              <a:buFontTx/>
              <a:buNone/>
            </a:pPr>
            <a:fld id="{FD428560-1132-47A2-93EA-E421E40A5C07}" type="slidenum">
              <a:rPr lang="en-US" altLang="en-US" smtClean="0">
                <a:solidFill>
                  <a:srgbClr val="4022F2"/>
                </a:solidFill>
                <a:latin typeface="Calibri" pitchFamily="34" charset="0"/>
              </a:rPr>
              <a:pPr eaLnBrk="1" hangingPunct="1">
                <a:spcBef>
                  <a:spcPct val="0"/>
                </a:spcBef>
                <a:buClrTx/>
                <a:buFontTx/>
                <a:buNone/>
              </a:pPr>
              <a:t>15</a:t>
            </a:fld>
            <a:endParaRPr lang="en-US" altLang="en-US" smtClean="0">
              <a:solidFill>
                <a:srgbClr val="4022F2"/>
              </a:solidFill>
              <a:latin typeface="Calibri" pitchFamily="34" charset="0"/>
            </a:endParaRPr>
          </a:p>
        </p:txBody>
      </p:sp>
      <p:sp>
        <p:nvSpPr>
          <p:cNvPr id="19462" name="Title 1"/>
          <p:cNvSpPr>
            <a:spLocks noGrp="1"/>
          </p:cNvSpPr>
          <p:nvPr>
            <p:ph type="title"/>
          </p:nvPr>
        </p:nvSpPr>
        <p:spPr>
          <a:xfrm>
            <a:off x="287867" y="533400"/>
            <a:ext cx="8856133" cy="419630"/>
          </a:xfrm>
        </p:spPr>
        <p:txBody>
          <a:bodyPr/>
          <a:lstStyle/>
          <a:p>
            <a:r>
              <a:rPr lang="en-US" altLang="en-US" sz="2200" i="1" cap="none" dirty="0" smtClean="0">
                <a:latin typeface="+mn-lt"/>
                <a:cs typeface="Times New Roman" pitchFamily="18" charset="0"/>
              </a:rPr>
              <a:t>Studies Of Proton-rich Nuclei With GRETINA And FMA</a:t>
            </a:r>
          </a:p>
        </p:txBody>
      </p:sp>
      <p:pic>
        <p:nvPicPr>
          <p:cNvPr id="1946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35838" y="4684591"/>
            <a:ext cx="1972223" cy="16499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6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62334" y="4617925"/>
            <a:ext cx="1775732"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465" name="Content Placeholder 2"/>
          <p:cNvSpPr>
            <a:spLocks noGrp="1"/>
          </p:cNvSpPr>
          <p:nvPr>
            <p:ph idx="1"/>
          </p:nvPr>
        </p:nvSpPr>
        <p:spPr>
          <a:xfrm>
            <a:off x="435382" y="2114426"/>
            <a:ext cx="3958818" cy="3124200"/>
          </a:xfrm>
          <a:ln>
            <a:solidFill>
              <a:schemeClr val="tx1"/>
            </a:solidFill>
          </a:ln>
        </p:spPr>
        <p:txBody>
          <a:bodyPr/>
          <a:lstStyle/>
          <a:p>
            <a:pPr marL="287338" indent="-287338">
              <a:buFont typeface="Wingdings" pitchFamily="2" charset="2"/>
              <a:buChar char="q"/>
            </a:pPr>
            <a:r>
              <a:rPr lang="en-US" altLang="en-US" sz="2000" dirty="0" smtClean="0">
                <a:solidFill>
                  <a:srgbClr val="47484A"/>
                </a:solidFill>
                <a:cs typeface="Times New Roman" pitchFamily="18" charset="0"/>
              </a:rPr>
              <a:t>New FMA quad-magnets</a:t>
            </a:r>
          </a:p>
          <a:p>
            <a:pPr lvl="1">
              <a:buFont typeface="Wingdings" pitchFamily="2" charset="2"/>
              <a:buChar char="ü"/>
            </a:pPr>
            <a:r>
              <a:rPr lang="en-US" altLang="en-US" dirty="0" smtClean="0">
                <a:solidFill>
                  <a:srgbClr val="47484A"/>
                </a:solidFill>
                <a:cs typeface="Times New Roman" pitchFamily="18" charset="0"/>
              </a:rPr>
              <a:t>Closer to target position (inside GRETINA frame);</a:t>
            </a:r>
          </a:p>
          <a:p>
            <a:pPr lvl="1">
              <a:buFont typeface="Wingdings" pitchFamily="2" charset="2"/>
              <a:buChar char="ü"/>
            </a:pPr>
            <a:r>
              <a:rPr lang="en-US" altLang="en-US" dirty="0" smtClean="0">
                <a:solidFill>
                  <a:srgbClr val="47484A"/>
                </a:solidFill>
                <a:cs typeface="Times New Roman" pitchFamily="18" charset="0"/>
              </a:rPr>
              <a:t>Larger acceptance solid angle: </a:t>
            </a:r>
          </a:p>
          <a:p>
            <a:pPr lvl="1" indent="0">
              <a:buNone/>
            </a:pPr>
            <a:r>
              <a:rPr lang="en-US" altLang="en-US" dirty="0" smtClean="0">
                <a:solidFill>
                  <a:srgbClr val="47484A"/>
                </a:solidFill>
                <a:cs typeface="Times New Roman" pitchFamily="18" charset="0"/>
              </a:rPr>
              <a:t>12 </a:t>
            </a:r>
            <a:r>
              <a:rPr lang="en-US" altLang="en-US" dirty="0" err="1" smtClean="0">
                <a:solidFill>
                  <a:srgbClr val="47484A"/>
                </a:solidFill>
                <a:cs typeface="Times New Roman" pitchFamily="18" charset="0"/>
              </a:rPr>
              <a:t>msr</a:t>
            </a:r>
            <a:r>
              <a:rPr lang="en-US" altLang="en-US" dirty="0" smtClean="0">
                <a:solidFill>
                  <a:srgbClr val="47484A"/>
                </a:solidFill>
                <a:cs typeface="Times New Roman" pitchFamily="18" charset="0"/>
              </a:rPr>
              <a:t>  </a:t>
            </a:r>
            <a:r>
              <a:rPr lang="en-US" altLang="en-US" dirty="0">
                <a:solidFill>
                  <a:srgbClr val="47484A"/>
                </a:solidFill>
                <a:cs typeface="Times New Roman" pitchFamily="18" charset="0"/>
              </a:rPr>
              <a:t>(</a:t>
            </a:r>
            <a:r>
              <a:rPr lang="en-US" altLang="en-US" dirty="0" smtClean="0">
                <a:solidFill>
                  <a:srgbClr val="47484A"/>
                </a:solidFill>
                <a:cs typeface="Times New Roman" pitchFamily="18" charset="0"/>
              </a:rPr>
              <a:t>FMA+GS: 2msr)</a:t>
            </a:r>
          </a:p>
          <a:p>
            <a:pPr lvl="1">
              <a:buFont typeface="Wingdings" pitchFamily="2" charset="2"/>
              <a:buChar char="ü"/>
            </a:pPr>
            <a:r>
              <a:rPr lang="en-US" altLang="en-US" dirty="0" smtClean="0">
                <a:solidFill>
                  <a:srgbClr val="47484A"/>
                </a:solidFill>
                <a:cs typeface="Times New Roman" pitchFamily="18" charset="0"/>
              </a:rPr>
              <a:t>Higher </a:t>
            </a:r>
            <a:r>
              <a:rPr lang="en-US" altLang="en-US" dirty="0" smtClean="0">
                <a:solidFill>
                  <a:srgbClr val="47484A"/>
                </a:solidFill>
                <a:latin typeface="Symbol" charset="2"/>
                <a:cs typeface="Symbol" charset="2"/>
              </a:rPr>
              <a:t>g</a:t>
            </a:r>
            <a:r>
              <a:rPr lang="en-US" altLang="en-US" dirty="0" smtClean="0">
                <a:solidFill>
                  <a:srgbClr val="47484A"/>
                </a:solidFill>
                <a:cs typeface="Times New Roman" pitchFamily="18" charset="0"/>
              </a:rPr>
              <a:t>-ray efficiency;</a:t>
            </a:r>
          </a:p>
          <a:p>
            <a:pPr lvl="1">
              <a:buFont typeface="Wingdings" pitchFamily="2" charset="2"/>
              <a:buChar char="ü"/>
            </a:pPr>
            <a:r>
              <a:rPr lang="en-US" altLang="en-US" dirty="0" smtClean="0">
                <a:solidFill>
                  <a:srgbClr val="47484A"/>
                </a:solidFill>
                <a:cs typeface="Times New Roman" pitchFamily="18" charset="0"/>
              </a:rPr>
              <a:t>Superior Doppler correction;</a:t>
            </a:r>
          </a:p>
          <a:p>
            <a:pPr lvl="1">
              <a:buFont typeface="Wingdings" pitchFamily="2" charset="2"/>
              <a:buChar char="ü"/>
            </a:pPr>
            <a:r>
              <a:rPr lang="en-US" altLang="en-US" dirty="0" smtClean="0">
                <a:solidFill>
                  <a:srgbClr val="47484A"/>
                </a:solidFill>
                <a:latin typeface="Symbol" charset="2"/>
                <a:cs typeface="Symbol" charset="2"/>
              </a:rPr>
              <a:t>g</a:t>
            </a:r>
            <a:r>
              <a:rPr lang="en-US" altLang="en-US" dirty="0" smtClean="0">
                <a:solidFill>
                  <a:srgbClr val="47484A"/>
                </a:solidFill>
                <a:cs typeface="Times New Roman" pitchFamily="18" charset="0"/>
              </a:rPr>
              <a:t>-ray polarization measurements</a:t>
            </a:r>
          </a:p>
          <a:p>
            <a:pPr marL="287338" indent="-287338">
              <a:buFont typeface="Wingdings" pitchFamily="2" charset="2"/>
              <a:buChar char="q"/>
            </a:pPr>
            <a:r>
              <a:rPr lang="en-US" altLang="en-US" dirty="0" smtClean="0">
                <a:solidFill>
                  <a:srgbClr val="47484A"/>
                </a:solidFill>
                <a:cs typeface="Times New Roman" pitchFamily="18" charset="0"/>
              </a:rPr>
              <a:t>Digital FMA DAQ</a:t>
            </a:r>
          </a:p>
          <a:p>
            <a:pPr lvl="1">
              <a:buFont typeface="Wingdings" pitchFamily="2" charset="2"/>
              <a:buChar char="ü"/>
            </a:pPr>
            <a:r>
              <a:rPr lang="en-US" altLang="en-US" dirty="0" smtClean="0">
                <a:solidFill>
                  <a:srgbClr val="47484A"/>
                </a:solidFill>
                <a:cs typeface="Times New Roman" pitchFamily="18" charset="0"/>
              </a:rPr>
              <a:t>Higher counting rate </a:t>
            </a:r>
          </a:p>
        </p:txBody>
      </p:sp>
      <p:pic>
        <p:nvPicPr>
          <p:cNvPr id="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65137" y="1465263"/>
            <a:ext cx="4419600" cy="292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itle 7"/>
          <p:cNvSpPr txBox="1">
            <a:spLocks/>
          </p:cNvSpPr>
          <p:nvPr/>
        </p:nvSpPr>
        <p:spPr>
          <a:xfrm>
            <a:off x="296333" y="0"/>
            <a:ext cx="8229600" cy="944563"/>
          </a:xfrm>
          <a:prstGeom prst="rect">
            <a:avLst/>
          </a:prstGeom>
        </p:spPr>
        <p:txBody>
          <a:bodyPr vert="horz" lIns="0" tIns="0" rIns="0" bIns="0" rtlCol="0" anchor="ctr" anchorCtr="0">
            <a:noAutofit/>
          </a:bodyPr>
          <a:lstStyle>
            <a:lvl1pPr algn="l" defTabSz="457200" rtl="0" eaLnBrk="1" latinLnBrk="0" hangingPunct="1">
              <a:lnSpc>
                <a:spcPct val="95000"/>
              </a:lnSpc>
              <a:spcBef>
                <a:spcPct val="0"/>
              </a:spcBef>
              <a:buNone/>
              <a:defRPr sz="2800" b="1" i="0" kern="1200" cap="all" baseline="0">
                <a:solidFill>
                  <a:schemeClr val="tx1">
                    <a:lumMod val="50000"/>
                  </a:schemeClr>
                </a:solidFill>
                <a:latin typeface="+mj-lt"/>
                <a:ea typeface="+mj-ea"/>
                <a:cs typeface="+mj-cs"/>
              </a:defRPr>
            </a:lvl1pPr>
          </a:lstStyle>
          <a:p>
            <a:r>
              <a:rPr lang="en-US" altLang="en-US" sz="2400" smtClean="0"/>
              <a:t>Upcoming GRETINA science campaign at ATLAS</a:t>
            </a:r>
            <a:endParaRPr lang="en-US" altLang="en-US" sz="2400" dirty="0" smtClean="0"/>
          </a:p>
        </p:txBody>
      </p:sp>
      <p:pic>
        <p:nvPicPr>
          <p:cNvPr id="11"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16189" r="8149"/>
          <a:stretch/>
        </p:blipFill>
        <p:spPr bwMode="auto">
          <a:xfrm>
            <a:off x="6951133" y="4605861"/>
            <a:ext cx="2013373" cy="17909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419100" y="1720334"/>
            <a:ext cx="3975100" cy="400110"/>
          </a:xfrm>
          <a:prstGeom prst="rect">
            <a:avLst/>
          </a:prstGeom>
          <a:ln>
            <a:solidFill>
              <a:schemeClr val="tx1"/>
            </a:solidFill>
          </a:ln>
        </p:spPr>
        <p:txBody>
          <a:bodyPr wrap="square">
            <a:spAutoFit/>
          </a:bodyPr>
          <a:lstStyle/>
          <a:p>
            <a:pPr algn="ctr"/>
            <a:r>
              <a:rPr lang="en-US" sz="2000" b="1" dirty="0"/>
              <a:t>New Capabilities</a:t>
            </a:r>
          </a:p>
        </p:txBody>
      </p:sp>
    </p:spTree>
    <p:extLst>
      <p:ext uri="{BB962C8B-B14F-4D97-AF65-F5344CB8AC3E}">
        <p14:creationId xmlns:p14="http://schemas.microsoft.com/office/powerpoint/2010/main" val="1599963733"/>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p:cNvSpPr>
            <a:spLocks noGrp="1"/>
          </p:cNvSpPr>
          <p:nvPr>
            <p:ph type="title"/>
          </p:nvPr>
        </p:nvSpPr>
        <p:spPr>
          <a:xfrm>
            <a:off x="476251" y="275165"/>
            <a:ext cx="8229600" cy="534459"/>
          </a:xfrm>
        </p:spPr>
        <p:txBody>
          <a:bodyPr/>
          <a:lstStyle/>
          <a:p>
            <a:r>
              <a:rPr lang="en-US" dirty="0">
                <a:latin typeface="Trebuchet MS" charset="0"/>
                <a:ea typeface="ＭＳ Ｐゴシック" charset="0"/>
                <a:cs typeface="Trebuchet MS" charset="0"/>
              </a:rPr>
              <a:t>GRETINA </a:t>
            </a:r>
            <a:r>
              <a:rPr lang="en-US" dirty="0" smtClean="0">
                <a:latin typeface="Trebuchet MS" charset="0"/>
                <a:ea typeface="ＭＳ Ｐゴシック" charset="0"/>
                <a:cs typeface="Trebuchet MS" charset="0"/>
              </a:rPr>
              <a:t>UPGRADE, </a:t>
            </a:r>
            <a:r>
              <a:rPr lang="en-US" dirty="0">
                <a:latin typeface="Trebuchet MS" charset="0"/>
                <a:ea typeface="ＭＳ Ｐゴシック" charset="0"/>
                <a:cs typeface="Trebuchet MS" charset="0"/>
              </a:rPr>
              <a:t>push rate limits</a:t>
            </a:r>
          </a:p>
        </p:txBody>
      </p:sp>
      <p:sp>
        <p:nvSpPr>
          <p:cNvPr id="18434" name="Content Placeholder 4"/>
          <p:cNvSpPr>
            <a:spLocks noGrp="1"/>
          </p:cNvSpPr>
          <p:nvPr>
            <p:ph idx="1"/>
          </p:nvPr>
        </p:nvSpPr>
        <p:spPr>
          <a:xfrm>
            <a:off x="762000" y="1600199"/>
            <a:ext cx="7924800" cy="4008967"/>
          </a:xfrm>
        </p:spPr>
        <p:txBody>
          <a:bodyPr/>
          <a:lstStyle/>
          <a:p>
            <a:pPr marL="0" indent="0">
              <a:buNone/>
            </a:pPr>
            <a:r>
              <a:rPr lang="en-US" b="1" dirty="0">
                <a:solidFill>
                  <a:schemeClr val="tx1"/>
                </a:solidFill>
                <a:ea typeface="ＭＳ Ｐゴシック" charset="0"/>
                <a:cs typeface="ＭＳ Ｐゴシック" charset="0"/>
              </a:rPr>
              <a:t>Goals : </a:t>
            </a:r>
          </a:p>
          <a:p>
            <a:pPr lvl="1">
              <a:buFont typeface="Arial"/>
              <a:buChar char="•"/>
            </a:pPr>
            <a:r>
              <a:rPr lang="en-US" dirty="0">
                <a:solidFill>
                  <a:schemeClr val="tx1"/>
                </a:solidFill>
                <a:ea typeface="ＭＳ Ｐゴシック" charset="0"/>
              </a:rPr>
              <a:t>50kHz /crystal front end rate, acceptable resolution</a:t>
            </a:r>
          </a:p>
          <a:p>
            <a:pPr lvl="1">
              <a:buFont typeface="Arial"/>
              <a:buChar char="•"/>
            </a:pPr>
            <a:r>
              <a:rPr lang="en-US" dirty="0">
                <a:solidFill>
                  <a:schemeClr val="tx1"/>
                </a:solidFill>
                <a:ea typeface="ＭＳ Ｐゴシック" charset="0"/>
              </a:rPr>
              <a:t>&gt;=2 kHz / crystal </a:t>
            </a:r>
            <a:r>
              <a:rPr lang="en-US" dirty="0" smtClean="0">
                <a:solidFill>
                  <a:schemeClr val="tx1"/>
                </a:solidFill>
                <a:ea typeface="ＭＳ Ｐゴシック" charset="0"/>
              </a:rPr>
              <a:t>readout </a:t>
            </a:r>
            <a:r>
              <a:rPr lang="en-US" dirty="0">
                <a:solidFill>
                  <a:schemeClr val="tx1"/>
                </a:solidFill>
                <a:ea typeface="ＭＳ Ｐゴシック" charset="0"/>
              </a:rPr>
              <a:t>and </a:t>
            </a:r>
            <a:r>
              <a:rPr lang="en-US" dirty="0" smtClean="0">
                <a:solidFill>
                  <a:schemeClr val="tx1"/>
                </a:solidFill>
                <a:ea typeface="ＭＳ Ｐゴシック" charset="0"/>
              </a:rPr>
              <a:t>decomposition </a:t>
            </a:r>
            <a:r>
              <a:rPr lang="en-US" dirty="0">
                <a:solidFill>
                  <a:schemeClr val="tx1"/>
                </a:solidFill>
                <a:ea typeface="ＭＳ Ｐゴシック" charset="0"/>
              </a:rPr>
              <a:t>rate, acceptable position resolution</a:t>
            </a:r>
          </a:p>
          <a:p>
            <a:pPr marL="0" indent="0">
              <a:buNone/>
            </a:pPr>
            <a:r>
              <a:rPr lang="en-US" b="1" dirty="0">
                <a:solidFill>
                  <a:schemeClr val="tx1"/>
                </a:solidFill>
                <a:ea typeface="ＭＳ Ｐゴシック" charset="0"/>
                <a:cs typeface="ＭＳ Ｐゴシック" charset="0"/>
              </a:rPr>
              <a:t>Solutions:</a:t>
            </a:r>
          </a:p>
          <a:p>
            <a:pPr lvl="1">
              <a:buFont typeface="Arial"/>
              <a:buChar char="•"/>
            </a:pPr>
            <a:r>
              <a:rPr lang="en-US" dirty="0">
                <a:solidFill>
                  <a:schemeClr val="tx1"/>
                </a:solidFill>
                <a:ea typeface="ＭＳ Ｐゴシック" charset="0"/>
              </a:rPr>
              <a:t>Improved trigger validation window</a:t>
            </a:r>
          </a:p>
          <a:p>
            <a:pPr lvl="1">
              <a:buFont typeface="Arial"/>
              <a:buChar char="•"/>
            </a:pPr>
            <a:r>
              <a:rPr lang="en-US" dirty="0">
                <a:solidFill>
                  <a:schemeClr val="tx1"/>
                </a:solidFill>
                <a:ea typeface="ＭＳ Ｐゴシック" charset="0"/>
              </a:rPr>
              <a:t>Down sampled readout @ 50 MHz</a:t>
            </a:r>
          </a:p>
          <a:p>
            <a:pPr lvl="1">
              <a:buFont typeface="Arial"/>
              <a:buChar char="•"/>
            </a:pPr>
            <a:r>
              <a:rPr lang="en-US" dirty="0">
                <a:solidFill>
                  <a:schemeClr val="tx1"/>
                </a:solidFill>
                <a:ea typeface="ＭＳ Ｐゴシック" charset="0"/>
              </a:rPr>
              <a:t>Decreased Integration time: 2 </a:t>
            </a:r>
            <a:r>
              <a:rPr lang="en-US" dirty="0" err="1">
                <a:solidFill>
                  <a:schemeClr val="tx1"/>
                </a:solidFill>
                <a:ea typeface="ＭＳ Ｐゴシック" charset="0"/>
              </a:rPr>
              <a:t>ms</a:t>
            </a:r>
            <a:endParaRPr lang="en-US" dirty="0">
              <a:solidFill>
                <a:schemeClr val="tx1"/>
              </a:solidFill>
              <a:ea typeface="ＭＳ Ｐゴシック" charset="0"/>
            </a:endParaRPr>
          </a:p>
          <a:p>
            <a:pPr marL="0" indent="0">
              <a:buNone/>
            </a:pPr>
            <a:r>
              <a:rPr lang="en-US" b="1" dirty="0">
                <a:solidFill>
                  <a:schemeClr val="tx1"/>
                </a:solidFill>
                <a:ea typeface="ＭＳ Ｐゴシック" charset="0"/>
                <a:cs typeface="ＭＳ Ｐゴシック" charset="0"/>
              </a:rPr>
              <a:t>Results:</a:t>
            </a:r>
          </a:p>
          <a:p>
            <a:pPr lvl="1">
              <a:buFont typeface="Arial"/>
              <a:buChar char="•"/>
            </a:pPr>
            <a:r>
              <a:rPr lang="en-US" dirty="0">
                <a:solidFill>
                  <a:schemeClr val="tx1"/>
                </a:solidFill>
                <a:ea typeface="ＭＳ Ｐゴシック" charset="0"/>
              </a:rPr>
              <a:t>~45kHz/crystal</a:t>
            </a:r>
          </a:p>
          <a:p>
            <a:pPr lvl="1">
              <a:buFont typeface="Arial"/>
              <a:buChar char="•"/>
            </a:pPr>
            <a:r>
              <a:rPr lang="en-US" dirty="0">
                <a:solidFill>
                  <a:schemeClr val="tx1"/>
                </a:solidFill>
                <a:ea typeface="ＭＳ Ｐゴシック" charset="0"/>
              </a:rPr>
              <a:t>Data Throughput: 2300 events/sec (50MHz) </a:t>
            </a:r>
          </a:p>
          <a:p>
            <a:pPr lvl="1">
              <a:buFont typeface="Arial"/>
              <a:buChar char="•"/>
            </a:pPr>
            <a:r>
              <a:rPr lang="en-US" dirty="0">
                <a:solidFill>
                  <a:schemeClr val="tx1"/>
                </a:solidFill>
                <a:ea typeface="ＭＳ Ｐゴシック" charset="0"/>
              </a:rPr>
              <a:t>Acceptable energy and position resolution</a:t>
            </a:r>
          </a:p>
        </p:txBody>
      </p:sp>
      <p:sp>
        <p:nvSpPr>
          <p:cNvPr id="18435" name="TextBox 7"/>
          <p:cNvSpPr txBox="1">
            <a:spLocks noChangeArrowheads="1"/>
          </p:cNvSpPr>
          <p:nvPr/>
        </p:nvSpPr>
        <p:spPr bwMode="auto">
          <a:xfrm>
            <a:off x="6074833" y="5901267"/>
            <a:ext cx="28194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7F7F7F"/>
                </a:solidFill>
                <a:latin typeface="Arial" charset="0"/>
                <a:ea typeface="ＭＳ Ｐゴシック" charset="0"/>
                <a:cs typeface="ＭＳ Ｐゴシック" charset="0"/>
              </a:defRPr>
            </a:lvl1pPr>
            <a:lvl2pPr>
              <a:defRPr sz="1600">
                <a:solidFill>
                  <a:srgbClr val="7F7F7F"/>
                </a:solidFill>
                <a:latin typeface="Arial" charset="0"/>
                <a:ea typeface="ＭＳ Ｐゴシック" charset="0"/>
              </a:defRPr>
            </a:lvl2pPr>
            <a:lvl3pPr>
              <a:defRPr sz="1400">
                <a:solidFill>
                  <a:srgbClr val="7F7F7F"/>
                </a:solidFill>
                <a:latin typeface="Arial" charset="0"/>
                <a:ea typeface="ＭＳ Ｐゴシック" charset="0"/>
              </a:defRPr>
            </a:lvl3pPr>
            <a:lvl4pPr>
              <a:defRPr sz="1400">
                <a:solidFill>
                  <a:srgbClr val="7F7F7F"/>
                </a:solidFill>
                <a:latin typeface="Arial" charset="0"/>
                <a:ea typeface="ＭＳ Ｐゴシック" charset="0"/>
              </a:defRPr>
            </a:lvl4pPr>
            <a:lvl5pPr>
              <a:defRPr sz="1400">
                <a:solidFill>
                  <a:srgbClr val="7F7F7F"/>
                </a:solidFill>
                <a:latin typeface="Arial" charset="0"/>
                <a:ea typeface="ＭＳ Ｐゴシック" charset="0"/>
              </a:defRPr>
            </a:lvl5pPr>
            <a:lvl6pPr eaLnBrk="0" fontAlgn="base" hangingPunct="0">
              <a:spcAft>
                <a:spcPct val="0"/>
              </a:spcAft>
              <a:buClr>
                <a:srgbClr val="BF5C28"/>
              </a:buClr>
              <a:buFont typeface="Arial" charset="0"/>
              <a:buChar char="»"/>
              <a:defRPr sz="1400">
                <a:solidFill>
                  <a:srgbClr val="7F7F7F"/>
                </a:solidFill>
                <a:latin typeface="Arial" charset="0"/>
                <a:ea typeface="ＭＳ Ｐゴシック" charset="0"/>
              </a:defRPr>
            </a:lvl6pPr>
            <a:lvl7pPr eaLnBrk="0" fontAlgn="base" hangingPunct="0">
              <a:spcAft>
                <a:spcPct val="0"/>
              </a:spcAft>
              <a:buClr>
                <a:srgbClr val="BF5C28"/>
              </a:buClr>
              <a:buFont typeface="Arial" charset="0"/>
              <a:buChar char="»"/>
              <a:defRPr sz="1400">
                <a:solidFill>
                  <a:srgbClr val="7F7F7F"/>
                </a:solidFill>
                <a:latin typeface="Arial" charset="0"/>
                <a:ea typeface="ＭＳ Ｐゴシック" charset="0"/>
              </a:defRPr>
            </a:lvl7pPr>
            <a:lvl8pPr eaLnBrk="0" fontAlgn="base" hangingPunct="0">
              <a:spcAft>
                <a:spcPct val="0"/>
              </a:spcAft>
              <a:buClr>
                <a:srgbClr val="BF5C28"/>
              </a:buClr>
              <a:buFont typeface="Arial" charset="0"/>
              <a:buChar char="»"/>
              <a:defRPr sz="1400">
                <a:solidFill>
                  <a:srgbClr val="7F7F7F"/>
                </a:solidFill>
                <a:latin typeface="Arial" charset="0"/>
                <a:ea typeface="ＭＳ Ｐゴシック" charset="0"/>
              </a:defRPr>
            </a:lvl8pPr>
            <a:lvl9pPr eaLnBrk="0" fontAlgn="base" hangingPunct="0">
              <a:spcAft>
                <a:spcPct val="0"/>
              </a:spcAft>
              <a:buClr>
                <a:srgbClr val="BF5C28"/>
              </a:buClr>
              <a:buFont typeface="Arial" charset="0"/>
              <a:buChar char="»"/>
              <a:defRPr sz="1400">
                <a:solidFill>
                  <a:srgbClr val="7F7F7F"/>
                </a:solidFill>
                <a:latin typeface="Arial" charset="0"/>
                <a:ea typeface="ＭＳ Ｐゴシック" charset="0"/>
              </a:defRPr>
            </a:lvl9pPr>
          </a:lstStyle>
          <a:p>
            <a:pPr eaLnBrk="1" hangingPunct="1"/>
            <a:r>
              <a:rPr lang="en-US" dirty="0">
                <a:solidFill>
                  <a:srgbClr val="47484A"/>
                </a:solidFill>
                <a:latin typeface="Times New Roman" charset="0"/>
                <a:cs typeface="Times New Roman" charset="0"/>
              </a:rPr>
              <a:t>Courtesy by Chris Campbell</a:t>
            </a:r>
          </a:p>
        </p:txBody>
      </p:sp>
    </p:spTree>
    <p:extLst>
      <p:ext uri="{BB962C8B-B14F-4D97-AF65-F5344CB8AC3E}">
        <p14:creationId xmlns:p14="http://schemas.microsoft.com/office/powerpoint/2010/main" val="1889208028"/>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5553" y="50799"/>
            <a:ext cx="8229600" cy="571500"/>
          </a:xfrm>
        </p:spPr>
        <p:txBody>
          <a:bodyPr/>
          <a:lstStyle/>
          <a:p>
            <a:r>
              <a:rPr lang="en-US" sz="2400" dirty="0" smtClean="0">
                <a:solidFill>
                  <a:srgbClr val="47484A"/>
                </a:solidFill>
                <a:latin typeface="Arial"/>
              </a:rPr>
              <a:t>GRETINA (</a:t>
            </a:r>
            <a:r>
              <a:rPr lang="en-US" sz="2400" dirty="0" smtClean="0">
                <a:solidFill>
                  <a:srgbClr val="5C8A00"/>
                </a:solidFill>
                <a:latin typeface="Arial"/>
              </a:rPr>
              <a:t>S. Zhu</a:t>
            </a:r>
            <a:r>
              <a:rPr lang="en-US" sz="2400" dirty="0" smtClean="0">
                <a:solidFill>
                  <a:srgbClr val="47484A"/>
                </a:solidFill>
                <a:latin typeface="Arial"/>
              </a:rPr>
              <a:t>) /FMA (</a:t>
            </a:r>
            <a:r>
              <a:rPr lang="en-US" sz="2400" dirty="0" smtClean="0">
                <a:solidFill>
                  <a:schemeClr val="accent1">
                    <a:lumMod val="75000"/>
                  </a:schemeClr>
                </a:solidFill>
                <a:latin typeface="Arial"/>
              </a:rPr>
              <a:t>D. Seweryniak</a:t>
            </a:r>
            <a:r>
              <a:rPr lang="en-US" sz="2400" dirty="0" smtClean="0">
                <a:solidFill>
                  <a:srgbClr val="47484A"/>
                </a:solidFill>
                <a:latin typeface="Arial"/>
              </a:rPr>
              <a:t>) Campaign</a:t>
            </a:r>
            <a:endParaRPr lang="en-US" sz="2400" dirty="0">
              <a:solidFill>
                <a:srgbClr val="47484A"/>
              </a:solidFill>
            </a:endParaRPr>
          </a:p>
        </p:txBody>
      </p:sp>
      <p:cxnSp>
        <p:nvCxnSpPr>
          <p:cNvPr id="6" name="Straight Arrow Connector 5"/>
          <p:cNvCxnSpPr>
            <a:stCxn id="7" idx="2"/>
          </p:cNvCxnSpPr>
          <p:nvPr/>
        </p:nvCxnSpPr>
        <p:spPr bwMode="auto">
          <a:xfrm flipH="1">
            <a:off x="7914407" y="2654868"/>
            <a:ext cx="561430" cy="384667"/>
          </a:xfrm>
          <a:prstGeom prst="straightConnector1">
            <a:avLst/>
          </a:prstGeom>
          <a:noFill/>
          <a:ln w="28575" cap="flat" cmpd="sng" algn="ctr">
            <a:solidFill>
              <a:schemeClr val="bg1"/>
            </a:solidFill>
            <a:prstDash val="solid"/>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7" name="TextBox 6"/>
          <p:cNvSpPr txBox="1"/>
          <p:nvPr/>
        </p:nvSpPr>
        <p:spPr>
          <a:xfrm>
            <a:off x="7838207" y="2285536"/>
            <a:ext cx="1275259" cy="369332"/>
          </a:xfrm>
          <a:prstGeom prst="rect">
            <a:avLst/>
          </a:prstGeom>
          <a:noFill/>
        </p:spPr>
        <p:txBody>
          <a:bodyPr wrap="none" rtlCol="0">
            <a:spAutoFit/>
          </a:bodyPr>
          <a:lstStyle/>
          <a:p>
            <a:r>
              <a:rPr lang="en-US" dirty="0" smtClean="0">
                <a:solidFill>
                  <a:srgbClr val="FFFFFF"/>
                </a:solidFill>
                <a:latin typeface="Arial"/>
              </a:rPr>
              <a:t>New Quad</a:t>
            </a:r>
            <a:endParaRPr lang="en-US" dirty="0">
              <a:solidFill>
                <a:srgbClr val="FFFFFF"/>
              </a:solidFill>
              <a:latin typeface="Arial"/>
            </a:endParaRPr>
          </a:p>
        </p:txBody>
      </p:sp>
      <p:cxnSp>
        <p:nvCxnSpPr>
          <p:cNvPr id="9" name="Straight Arrow Connector 8"/>
          <p:cNvCxnSpPr/>
          <p:nvPr/>
        </p:nvCxnSpPr>
        <p:spPr bwMode="auto">
          <a:xfrm>
            <a:off x="4229348" y="2270203"/>
            <a:ext cx="2008659" cy="1226531"/>
          </a:xfrm>
          <a:prstGeom prst="straightConnector1">
            <a:avLst/>
          </a:prstGeom>
          <a:noFill/>
          <a:ln w="28575" cap="flat" cmpd="sng" algn="ctr">
            <a:solidFill>
              <a:schemeClr val="bg1"/>
            </a:solidFill>
            <a:prstDash val="solid"/>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pic>
        <p:nvPicPr>
          <p:cNvPr id="19" name="Picture 18"/>
          <p:cNvPicPr>
            <a:picLocks noChangeAspect="1"/>
          </p:cNvPicPr>
          <p:nvPr/>
        </p:nvPicPr>
        <p:blipFill>
          <a:blip r:embed="rId2"/>
          <a:stretch>
            <a:fillRect/>
          </a:stretch>
        </p:blipFill>
        <p:spPr>
          <a:xfrm>
            <a:off x="2167467" y="753525"/>
            <a:ext cx="4648200" cy="2637966"/>
          </a:xfrm>
          <a:prstGeom prst="rect">
            <a:avLst/>
          </a:prstGeom>
        </p:spPr>
      </p:pic>
      <p:sp>
        <p:nvSpPr>
          <p:cNvPr id="3" name="Rectangle 2"/>
          <p:cNvSpPr/>
          <p:nvPr/>
        </p:nvSpPr>
        <p:spPr>
          <a:xfrm>
            <a:off x="3122380" y="6089134"/>
            <a:ext cx="2916183" cy="369332"/>
          </a:xfrm>
          <a:prstGeom prst="rect">
            <a:avLst/>
          </a:prstGeom>
        </p:spPr>
        <p:txBody>
          <a:bodyPr wrap="none">
            <a:spAutoFit/>
          </a:bodyPr>
          <a:lstStyle/>
          <a:p>
            <a:pPr algn="ctr" defTabSz="1219170">
              <a:spcBef>
                <a:spcPts val="600"/>
              </a:spcBef>
            </a:pPr>
            <a:r>
              <a:rPr lang="en-US" b="1" dirty="0" smtClean="0">
                <a:solidFill>
                  <a:srgbClr val="47484A"/>
                </a:solidFill>
              </a:rPr>
              <a:t>GRETINA in front of FMA</a:t>
            </a:r>
            <a:endParaRPr lang="en-US" b="1" dirty="0">
              <a:solidFill>
                <a:srgbClr val="47484A"/>
              </a:solidFill>
            </a:endParaRPr>
          </a:p>
        </p:txBody>
      </p:sp>
      <p:sp>
        <p:nvSpPr>
          <p:cNvPr id="4" name="Slide Number Placeholder 3"/>
          <p:cNvSpPr>
            <a:spLocks noGrp="1"/>
          </p:cNvSpPr>
          <p:nvPr>
            <p:ph type="sldNum" sz="quarter" idx="11"/>
          </p:nvPr>
        </p:nvSpPr>
        <p:spPr/>
        <p:txBody>
          <a:bodyPr/>
          <a:lstStyle/>
          <a:p>
            <a:pPr>
              <a:defRPr/>
            </a:pPr>
            <a:fld id="{9833F5F8-CAD4-4B62-AA76-7E6896EE7037}" type="slidenum">
              <a:rPr lang="en-US" smtClean="0">
                <a:solidFill>
                  <a:srgbClr val="FFFFFF">
                    <a:lumMod val="50000"/>
                  </a:srgbClr>
                </a:solidFill>
                <a:latin typeface="Arial"/>
              </a:rPr>
              <a:pPr>
                <a:defRPr/>
              </a:pPr>
              <a:t>17</a:t>
            </a:fld>
            <a:endParaRPr lang="en-US">
              <a:solidFill>
                <a:srgbClr val="FFFFFF">
                  <a:lumMod val="50000"/>
                </a:srgbClr>
              </a:solidFill>
              <a:latin typeface="Arial"/>
            </a:endParaRPr>
          </a:p>
        </p:txBody>
      </p:sp>
      <p:pic>
        <p:nvPicPr>
          <p:cNvPr id="5" name="Picture 4" descr="20170825_12063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8653" y="3454401"/>
            <a:ext cx="4666073" cy="2624666"/>
          </a:xfrm>
          <a:prstGeom prst="rect">
            <a:avLst/>
          </a:prstGeom>
        </p:spPr>
      </p:pic>
    </p:spTree>
    <p:extLst>
      <p:ext uri="{BB962C8B-B14F-4D97-AF65-F5344CB8AC3E}">
        <p14:creationId xmlns:p14="http://schemas.microsoft.com/office/powerpoint/2010/main" val="782519293"/>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431800" y="152400"/>
            <a:ext cx="8229600" cy="939800"/>
          </a:xfrm>
        </p:spPr>
        <p:txBody>
          <a:bodyPr/>
          <a:lstStyle/>
          <a:p>
            <a:r>
              <a:rPr lang="en-US" altLang="en-US" dirty="0" smtClean="0"/>
              <a:t>STUDIES with </a:t>
            </a:r>
            <a:r>
              <a:rPr lang="en-US" altLang="en-US" dirty="0" smtClean="0"/>
              <a:t>stable </a:t>
            </a:r>
            <a:r>
              <a:rPr lang="en-US" altLang="en-US" dirty="0" smtClean="0"/>
              <a:t>and CARIBU beams with </a:t>
            </a:r>
            <a:r>
              <a:rPr lang="en-US" altLang="en-US" dirty="0" smtClean="0"/>
              <a:t>GRETINA and CHICO II</a:t>
            </a:r>
            <a:endParaRPr lang="en-US" altLang="en-US" dirty="0" smtClean="0"/>
          </a:p>
        </p:txBody>
      </p:sp>
      <p:sp>
        <p:nvSpPr>
          <p:cNvPr id="7" name="Rectangle 6"/>
          <p:cNvSpPr/>
          <p:nvPr/>
        </p:nvSpPr>
        <p:spPr>
          <a:xfrm>
            <a:off x="480484" y="1413932"/>
            <a:ext cx="4681538" cy="4247317"/>
          </a:xfrm>
          <a:prstGeom prst="rect">
            <a:avLst/>
          </a:prstGeom>
        </p:spPr>
        <p:txBody>
          <a:bodyPr>
            <a:spAutoFit/>
          </a:bodyPr>
          <a:lstStyle/>
          <a:p>
            <a:pPr marL="169863" lvl="1" indent="-169863">
              <a:spcAft>
                <a:spcPts val="600"/>
              </a:spcAft>
              <a:buFont typeface="Arial"/>
              <a:buChar char="•"/>
              <a:defRPr/>
            </a:pPr>
            <a:r>
              <a:rPr lang="en-US" altLang="en-US" sz="1600" dirty="0" smtClean="0">
                <a:solidFill>
                  <a:srgbClr val="FA4122"/>
                </a:solidFill>
                <a:latin typeface="Times New Roman" pitchFamily="18" charset="0"/>
                <a:ea typeface="MS PGothic" pitchFamily="34" charset="-128"/>
                <a:cs typeface="Times New Roman" pitchFamily="18" charset="0"/>
              </a:rPr>
              <a:t>R</a:t>
            </a:r>
            <a:r>
              <a:rPr lang="en-US" altLang="en-US" sz="1600" dirty="0">
                <a:solidFill>
                  <a:srgbClr val="FA4122"/>
                </a:solidFill>
                <a:latin typeface="Times New Roman" pitchFamily="18" charset="0"/>
                <a:ea typeface="MS PGothic" pitchFamily="34" charset="-128"/>
                <a:cs typeface="Times New Roman" pitchFamily="18" charset="0"/>
              </a:rPr>
              <a:t>. V. F. Janssens </a:t>
            </a:r>
            <a:r>
              <a:rPr lang="en-US" altLang="en-US" sz="1600" i="1" dirty="0">
                <a:solidFill>
                  <a:srgbClr val="FA4122"/>
                </a:solidFill>
                <a:latin typeface="Times New Roman" pitchFamily="18" charset="0"/>
                <a:ea typeface="MS PGothic" pitchFamily="34" charset="-128"/>
                <a:cs typeface="Times New Roman" pitchFamily="18" charset="0"/>
              </a:rPr>
              <a:t>et. al.</a:t>
            </a:r>
            <a:r>
              <a:rPr lang="en-US" altLang="en-US" sz="1600" dirty="0">
                <a:solidFill>
                  <a:srgbClr val="FA4122"/>
                </a:solidFill>
                <a:latin typeface="Times New Roman" pitchFamily="18" charset="0"/>
                <a:ea typeface="MS PGothic" pitchFamily="34" charset="-128"/>
                <a:cs typeface="Times New Roman" pitchFamily="18" charset="0"/>
              </a:rPr>
              <a:t>,</a:t>
            </a:r>
            <a:r>
              <a:rPr lang="en-US" altLang="en-US" sz="1600" dirty="0">
                <a:solidFill>
                  <a:srgbClr val="000000"/>
                </a:solidFill>
                <a:latin typeface="Times New Roman" pitchFamily="18" charset="0"/>
                <a:ea typeface="MS PGothic" pitchFamily="34" charset="-128"/>
                <a:cs typeface="Times New Roman" pitchFamily="18" charset="0"/>
              </a:rPr>
              <a:t> Shape coexistence in the neutron-rich germanium isotopes </a:t>
            </a:r>
            <a:r>
              <a:rPr lang="en-US" altLang="en-US" sz="1600" baseline="30000" dirty="0">
                <a:solidFill>
                  <a:srgbClr val="000000"/>
                </a:solidFill>
                <a:latin typeface="Times New Roman" panose="02020603050405020304" pitchFamily="18" charset="0"/>
                <a:ea typeface="MS PGothic" pitchFamily="34" charset="-128"/>
                <a:cs typeface="Times New Roman" panose="02020603050405020304" pitchFamily="18" charset="0"/>
              </a:rPr>
              <a:t>72</a:t>
            </a:r>
            <a:r>
              <a:rPr lang="en-US" altLang="en-US" sz="1600" dirty="0">
                <a:solidFill>
                  <a:srgbClr val="000000"/>
                </a:solidFill>
                <a:latin typeface="Times New Roman" panose="02020603050405020304" pitchFamily="18" charset="0"/>
                <a:ea typeface="MS PGothic" pitchFamily="34" charset="-128"/>
                <a:cs typeface="Times New Roman" panose="02020603050405020304" pitchFamily="18" charset="0"/>
              </a:rPr>
              <a:t>Ge and </a:t>
            </a:r>
            <a:r>
              <a:rPr lang="en-US" altLang="en-US" sz="1600" baseline="30000" dirty="0">
                <a:solidFill>
                  <a:srgbClr val="000000"/>
                </a:solidFill>
                <a:latin typeface="Times New Roman" panose="02020603050405020304" pitchFamily="18" charset="0"/>
                <a:ea typeface="MS PGothic" pitchFamily="34" charset="-128"/>
                <a:cs typeface="Times New Roman" panose="02020603050405020304" pitchFamily="18" charset="0"/>
              </a:rPr>
              <a:t>76</a:t>
            </a:r>
            <a:r>
              <a:rPr lang="en-US" altLang="en-US" sz="1600" dirty="0">
                <a:solidFill>
                  <a:srgbClr val="000000"/>
                </a:solidFill>
                <a:latin typeface="Times New Roman" panose="02020603050405020304" pitchFamily="18" charset="0"/>
                <a:ea typeface="MS PGothic" pitchFamily="34" charset="-128"/>
                <a:cs typeface="Times New Roman" panose="02020603050405020304" pitchFamily="18" charset="0"/>
              </a:rPr>
              <a:t>Ge </a:t>
            </a:r>
          </a:p>
          <a:p>
            <a:pPr marL="169863" lvl="1" indent="-169863">
              <a:spcAft>
                <a:spcPts val="600"/>
              </a:spcAft>
              <a:buFont typeface="Arial"/>
              <a:buChar char="•"/>
              <a:defRPr/>
            </a:pPr>
            <a:r>
              <a:rPr lang="en-US" altLang="en-US" sz="1600" dirty="0" smtClean="0">
                <a:solidFill>
                  <a:srgbClr val="FA4122"/>
                </a:solidFill>
                <a:latin typeface="Times New Roman" panose="02020603050405020304" pitchFamily="18" charset="0"/>
                <a:ea typeface="MS PGothic" pitchFamily="34" charset="-128"/>
                <a:cs typeface="Times New Roman" panose="02020603050405020304" pitchFamily="18" charset="0"/>
              </a:rPr>
              <a:t>S</a:t>
            </a:r>
            <a:r>
              <a:rPr lang="en-US" altLang="en-US" sz="1600" dirty="0">
                <a:solidFill>
                  <a:srgbClr val="FA4122"/>
                </a:solidFill>
                <a:latin typeface="Times New Roman" panose="02020603050405020304" pitchFamily="18" charset="0"/>
                <a:ea typeface="MS PGothic" pitchFamily="34" charset="-128"/>
                <a:cs typeface="Times New Roman" panose="02020603050405020304" pitchFamily="18" charset="0"/>
              </a:rPr>
              <a:t>. Zhu </a:t>
            </a:r>
            <a:r>
              <a:rPr lang="en-US" altLang="en-US" sz="1600" i="1" dirty="0">
                <a:solidFill>
                  <a:srgbClr val="FA4122"/>
                </a:solidFill>
                <a:latin typeface="Times New Roman" panose="02020603050405020304" pitchFamily="18" charset="0"/>
                <a:ea typeface="MS PGothic" pitchFamily="34" charset="-128"/>
                <a:cs typeface="Times New Roman" panose="02020603050405020304" pitchFamily="18" charset="0"/>
              </a:rPr>
              <a:t>et. al.</a:t>
            </a:r>
            <a:r>
              <a:rPr lang="en-US" altLang="en-US" sz="1600" dirty="0">
                <a:solidFill>
                  <a:srgbClr val="FA4122"/>
                </a:solidFill>
                <a:latin typeface="Times New Roman" panose="02020603050405020304" pitchFamily="18" charset="0"/>
                <a:ea typeface="MS PGothic" pitchFamily="34" charset="-128"/>
                <a:cs typeface="Times New Roman" panose="02020603050405020304" pitchFamily="18" charset="0"/>
              </a:rPr>
              <a:t>,</a:t>
            </a:r>
            <a:r>
              <a:rPr lang="en-US" altLang="en-US" sz="1600" dirty="0">
                <a:solidFill>
                  <a:srgbClr val="000000"/>
                </a:solidFill>
                <a:latin typeface="Times New Roman" panose="02020603050405020304" pitchFamily="18" charset="0"/>
                <a:ea typeface="MS PGothic" pitchFamily="34" charset="-128"/>
                <a:cs typeface="Times New Roman" panose="02020603050405020304" pitchFamily="18" charset="0"/>
              </a:rPr>
              <a:t> Angular Distribution Measurements of Target-Like Products of N=126 Neutron-Rich </a:t>
            </a:r>
            <a:r>
              <a:rPr lang="en-US" altLang="en-US" sz="1600" dirty="0" smtClean="0">
                <a:solidFill>
                  <a:srgbClr val="000000"/>
                </a:solidFill>
                <a:latin typeface="Times New Roman" panose="02020603050405020304" pitchFamily="18" charset="0"/>
                <a:ea typeface="MS PGothic" pitchFamily="34" charset="-128"/>
                <a:cs typeface="Times New Roman" panose="02020603050405020304" pitchFamily="18" charset="0"/>
              </a:rPr>
              <a:t>Isotopes</a:t>
            </a:r>
            <a:endParaRPr lang="en-US" altLang="en-US" sz="1600" dirty="0">
              <a:solidFill>
                <a:srgbClr val="000000"/>
              </a:solidFill>
              <a:latin typeface="Times New Roman" panose="02020603050405020304" pitchFamily="18" charset="0"/>
              <a:ea typeface="MS PGothic" pitchFamily="34" charset="-128"/>
              <a:cs typeface="Times New Roman" panose="02020603050405020304" pitchFamily="18" charset="0"/>
            </a:endParaRPr>
          </a:p>
          <a:p>
            <a:pPr marL="169863" lvl="1" indent="-169863">
              <a:spcAft>
                <a:spcPts val="600"/>
              </a:spcAft>
              <a:buFont typeface="Arial"/>
              <a:buChar char="•"/>
              <a:defRPr/>
            </a:pPr>
            <a:r>
              <a:rPr lang="en-US" altLang="en-US" sz="1600" dirty="0" smtClean="0">
                <a:solidFill>
                  <a:srgbClr val="FA4122"/>
                </a:solidFill>
                <a:latin typeface="Times New Roman" panose="02020603050405020304" pitchFamily="18" charset="0"/>
                <a:ea typeface="MS PGothic" pitchFamily="34" charset="-128"/>
                <a:cs typeface="Times New Roman" panose="02020603050405020304" pitchFamily="18" charset="0"/>
              </a:rPr>
              <a:t>R</a:t>
            </a:r>
            <a:r>
              <a:rPr lang="en-US" altLang="en-US" sz="1600" dirty="0">
                <a:solidFill>
                  <a:srgbClr val="FA4122"/>
                </a:solidFill>
                <a:latin typeface="Times New Roman" panose="02020603050405020304" pitchFamily="18" charset="0"/>
                <a:ea typeface="MS PGothic" pitchFamily="34" charset="-128"/>
                <a:cs typeface="Times New Roman" panose="02020603050405020304" pitchFamily="18" charset="0"/>
              </a:rPr>
              <a:t>. V. F. Janssens </a:t>
            </a:r>
            <a:r>
              <a:rPr lang="en-US" altLang="en-US" sz="1600" i="1" dirty="0">
                <a:solidFill>
                  <a:srgbClr val="FA4122"/>
                </a:solidFill>
                <a:latin typeface="Times New Roman" pitchFamily="18" charset="0"/>
                <a:ea typeface="MS PGothic" pitchFamily="34" charset="-128"/>
                <a:cs typeface="Times New Roman" pitchFamily="18" charset="0"/>
              </a:rPr>
              <a:t>et. al.</a:t>
            </a:r>
            <a:r>
              <a:rPr lang="en-US" altLang="en-US" sz="1600" dirty="0">
                <a:solidFill>
                  <a:srgbClr val="FA4122"/>
                </a:solidFill>
                <a:latin typeface="Times New Roman" pitchFamily="18" charset="0"/>
                <a:ea typeface="MS PGothic" pitchFamily="34" charset="-128"/>
                <a:cs typeface="Times New Roman" pitchFamily="18" charset="0"/>
              </a:rPr>
              <a:t>,</a:t>
            </a:r>
            <a:r>
              <a:rPr lang="en-US" altLang="en-US" sz="1600" dirty="0">
                <a:solidFill>
                  <a:srgbClr val="000000"/>
                </a:solidFill>
                <a:latin typeface="Times New Roman" pitchFamily="18" charset="0"/>
                <a:ea typeface="MS PGothic" pitchFamily="34" charset="-128"/>
                <a:cs typeface="Times New Roman" pitchFamily="18" charset="0"/>
              </a:rPr>
              <a:t> Shape Coexistence in </a:t>
            </a:r>
            <a:r>
              <a:rPr lang="en-US" altLang="en-US" sz="1600" baseline="30000" dirty="0">
                <a:solidFill>
                  <a:srgbClr val="000000"/>
                </a:solidFill>
                <a:latin typeface="Times New Roman" pitchFamily="18" charset="0"/>
                <a:ea typeface="MS PGothic" pitchFamily="34" charset="-128"/>
                <a:cs typeface="Times New Roman" pitchFamily="18" charset="0"/>
              </a:rPr>
              <a:t>64</a:t>
            </a:r>
            <a:r>
              <a:rPr lang="en-US" altLang="en-US" sz="1600" dirty="0">
                <a:solidFill>
                  <a:srgbClr val="000000"/>
                </a:solidFill>
                <a:latin typeface="Times New Roman" pitchFamily="18" charset="0"/>
                <a:ea typeface="MS PGothic" pitchFamily="34" charset="-128"/>
                <a:cs typeface="Times New Roman" pitchFamily="18" charset="0"/>
              </a:rPr>
              <a:t>Ni</a:t>
            </a:r>
            <a:r>
              <a:rPr lang="en-US" altLang="en-US" sz="1600" dirty="0" smtClean="0">
                <a:solidFill>
                  <a:srgbClr val="000000"/>
                </a:solidFill>
                <a:latin typeface="Times New Roman" pitchFamily="18" charset="0"/>
                <a:ea typeface="MS PGothic" pitchFamily="34" charset="-128"/>
                <a:cs typeface="Times New Roman" pitchFamily="18" charset="0"/>
              </a:rPr>
              <a:t>?</a:t>
            </a:r>
          </a:p>
          <a:p>
            <a:pPr marL="169863" lvl="1" indent="-169863">
              <a:spcAft>
                <a:spcPts val="600"/>
              </a:spcAft>
              <a:buFont typeface="Arial"/>
              <a:buChar char="•"/>
              <a:defRPr/>
            </a:pPr>
            <a:r>
              <a:rPr lang="en-US" altLang="en-US" sz="1600" dirty="0" smtClean="0">
                <a:solidFill>
                  <a:srgbClr val="FA4122"/>
                </a:solidFill>
                <a:latin typeface="Times New Roman" pitchFamily="18" charset="0"/>
                <a:ea typeface="MS PGothic" pitchFamily="34" charset="-128"/>
                <a:cs typeface="Times New Roman" pitchFamily="18" charset="0"/>
              </a:rPr>
              <a:t>J</a:t>
            </a:r>
            <a:r>
              <a:rPr lang="en-US" altLang="en-US" sz="1600" dirty="0">
                <a:solidFill>
                  <a:srgbClr val="FA4122"/>
                </a:solidFill>
                <a:latin typeface="Times New Roman" pitchFamily="18" charset="0"/>
                <a:ea typeface="MS PGothic" pitchFamily="34" charset="-128"/>
                <a:cs typeface="Times New Roman" pitchFamily="18" charset="0"/>
              </a:rPr>
              <a:t>. Li </a:t>
            </a:r>
            <a:r>
              <a:rPr lang="en-US" altLang="en-US" sz="1600" i="1" dirty="0">
                <a:solidFill>
                  <a:srgbClr val="FA4122"/>
                </a:solidFill>
                <a:latin typeface="Times New Roman" pitchFamily="18" charset="0"/>
                <a:ea typeface="MS PGothic" pitchFamily="34" charset="-128"/>
                <a:cs typeface="Times New Roman" pitchFamily="18" charset="0"/>
              </a:rPr>
              <a:t>et. al.</a:t>
            </a:r>
            <a:r>
              <a:rPr lang="en-US" altLang="en-US" sz="1600" dirty="0">
                <a:solidFill>
                  <a:srgbClr val="FA4122"/>
                </a:solidFill>
                <a:latin typeface="Times New Roman" pitchFamily="18" charset="0"/>
                <a:ea typeface="MS PGothic" pitchFamily="34" charset="-128"/>
                <a:cs typeface="Times New Roman" pitchFamily="18" charset="0"/>
              </a:rPr>
              <a:t>, </a:t>
            </a:r>
            <a:r>
              <a:rPr lang="en-US" altLang="en-US" sz="1600" dirty="0">
                <a:solidFill>
                  <a:srgbClr val="000000"/>
                </a:solidFill>
                <a:latin typeface="Times New Roman" pitchFamily="18" charset="0"/>
                <a:ea typeface="MS PGothic" pitchFamily="34" charset="-128"/>
                <a:cs typeface="Times New Roman" pitchFamily="18" charset="0"/>
              </a:rPr>
              <a:t>Properties of high-lying 0</a:t>
            </a:r>
            <a:r>
              <a:rPr lang="en-US" altLang="en-US" sz="1600" baseline="30000" dirty="0">
                <a:solidFill>
                  <a:srgbClr val="000000"/>
                </a:solidFill>
                <a:latin typeface="Times New Roman" pitchFamily="18" charset="0"/>
                <a:ea typeface="MS PGothic" pitchFamily="34" charset="-128"/>
                <a:cs typeface="Times New Roman" pitchFamily="18" charset="0"/>
              </a:rPr>
              <a:t>+</a:t>
            </a:r>
            <a:r>
              <a:rPr lang="en-US" altLang="en-US" sz="1600" dirty="0">
                <a:solidFill>
                  <a:srgbClr val="000000"/>
                </a:solidFill>
                <a:latin typeface="Times New Roman" pitchFamily="18" charset="0"/>
                <a:ea typeface="MS PGothic" pitchFamily="34" charset="-128"/>
                <a:cs typeface="Times New Roman" pitchFamily="18" charset="0"/>
              </a:rPr>
              <a:t> states in </a:t>
            </a:r>
            <a:r>
              <a:rPr lang="en-US" altLang="en-US" sz="1600" baseline="30000" dirty="0" smtClean="0">
                <a:solidFill>
                  <a:srgbClr val="000000"/>
                </a:solidFill>
                <a:latin typeface="Times New Roman" pitchFamily="18" charset="0"/>
                <a:ea typeface="MS PGothic" pitchFamily="34" charset="-128"/>
                <a:cs typeface="Times New Roman" pitchFamily="18" charset="0"/>
              </a:rPr>
              <a:t>70</a:t>
            </a:r>
            <a:r>
              <a:rPr lang="en-US" altLang="en-US" sz="1600" dirty="0" smtClean="0">
                <a:solidFill>
                  <a:srgbClr val="000000"/>
                </a:solidFill>
                <a:latin typeface="Times New Roman" pitchFamily="18" charset="0"/>
                <a:ea typeface="MS PGothic" pitchFamily="34" charset="-128"/>
                <a:cs typeface="Times New Roman" pitchFamily="18" charset="0"/>
              </a:rPr>
              <a:t>Zn</a:t>
            </a:r>
          </a:p>
          <a:p>
            <a:pPr marL="169863" lvl="1" indent="-169863">
              <a:spcAft>
                <a:spcPts val="600"/>
              </a:spcAft>
              <a:buFont typeface="Arial"/>
              <a:buChar char="•"/>
              <a:defRPr/>
            </a:pPr>
            <a:r>
              <a:rPr lang="en-US" altLang="en-US" sz="1600" dirty="0" smtClean="0">
                <a:solidFill>
                  <a:srgbClr val="FA4122"/>
                </a:solidFill>
                <a:latin typeface="Times New Roman" pitchFamily="18" charset="0"/>
                <a:ea typeface="MS PGothic" pitchFamily="34" charset="-128"/>
                <a:cs typeface="Times New Roman" pitchFamily="18" charset="0"/>
              </a:rPr>
              <a:t>S</a:t>
            </a:r>
            <a:r>
              <a:rPr lang="en-US" altLang="en-US" sz="1600" dirty="0">
                <a:solidFill>
                  <a:srgbClr val="FA4122"/>
                </a:solidFill>
                <a:latin typeface="Times New Roman" pitchFamily="18" charset="0"/>
                <a:ea typeface="MS PGothic" pitchFamily="34" charset="-128"/>
                <a:cs typeface="Times New Roman" pitchFamily="18" charset="0"/>
              </a:rPr>
              <a:t>. Zhu </a:t>
            </a:r>
            <a:r>
              <a:rPr lang="en-US" altLang="en-US" sz="1600" i="1" dirty="0">
                <a:solidFill>
                  <a:srgbClr val="FA4122"/>
                </a:solidFill>
                <a:latin typeface="Times New Roman" pitchFamily="18" charset="0"/>
                <a:ea typeface="MS PGothic" pitchFamily="34" charset="-128"/>
                <a:cs typeface="Times New Roman" pitchFamily="18" charset="0"/>
              </a:rPr>
              <a:t>et. al.</a:t>
            </a:r>
            <a:r>
              <a:rPr lang="en-US" altLang="en-US" sz="1600" dirty="0">
                <a:solidFill>
                  <a:srgbClr val="FA4122"/>
                </a:solidFill>
                <a:latin typeface="Times New Roman" pitchFamily="18" charset="0"/>
                <a:ea typeface="MS PGothic" pitchFamily="34" charset="-128"/>
                <a:cs typeface="Times New Roman" pitchFamily="18" charset="0"/>
              </a:rPr>
              <a:t>,</a:t>
            </a:r>
            <a:r>
              <a:rPr lang="en-US" altLang="en-US" sz="1600" dirty="0">
                <a:solidFill>
                  <a:srgbClr val="000000"/>
                </a:solidFill>
                <a:latin typeface="Times New Roman" pitchFamily="18" charset="0"/>
                <a:ea typeface="MS PGothic" pitchFamily="34" charset="-128"/>
                <a:cs typeface="Times New Roman" pitchFamily="18" charset="0"/>
              </a:rPr>
              <a:t> Octupole Strength of Condensing Octupole Phonons in </a:t>
            </a:r>
            <a:r>
              <a:rPr lang="en-US" altLang="en-US" sz="1600" baseline="30000" dirty="0">
                <a:solidFill>
                  <a:srgbClr val="000000"/>
                </a:solidFill>
                <a:latin typeface="Times New Roman" pitchFamily="18" charset="0"/>
                <a:ea typeface="MS PGothic" pitchFamily="34" charset="-128"/>
                <a:cs typeface="Times New Roman" pitchFamily="18" charset="0"/>
              </a:rPr>
              <a:t>240</a:t>
            </a:r>
            <a:r>
              <a:rPr lang="en-US" altLang="en-US" sz="1600" dirty="0">
                <a:solidFill>
                  <a:srgbClr val="000000"/>
                </a:solidFill>
                <a:latin typeface="Times New Roman" pitchFamily="18" charset="0"/>
                <a:ea typeface="MS PGothic" pitchFamily="34" charset="-128"/>
                <a:cs typeface="Times New Roman" pitchFamily="18" charset="0"/>
              </a:rPr>
              <a:t>Pu </a:t>
            </a:r>
          </a:p>
          <a:p>
            <a:pPr marL="169863" lvl="1" indent="-169863">
              <a:spcAft>
                <a:spcPts val="600"/>
              </a:spcAft>
              <a:buFont typeface="Arial"/>
              <a:buChar char="•"/>
              <a:defRPr/>
            </a:pPr>
            <a:r>
              <a:rPr lang="en-US" altLang="en-US" sz="1600" dirty="0" smtClean="0">
                <a:solidFill>
                  <a:srgbClr val="FA4122"/>
                </a:solidFill>
                <a:latin typeface="Times New Roman" pitchFamily="18" charset="0"/>
                <a:ea typeface="MS PGothic" pitchFamily="34" charset="-128"/>
                <a:cs typeface="Times New Roman" pitchFamily="18" charset="0"/>
              </a:rPr>
              <a:t>J.M</a:t>
            </a:r>
            <a:r>
              <a:rPr lang="en-US" altLang="en-US" sz="1600" dirty="0">
                <a:solidFill>
                  <a:srgbClr val="FA4122"/>
                </a:solidFill>
                <a:latin typeface="Times New Roman" pitchFamily="18" charset="0"/>
                <a:ea typeface="MS PGothic" pitchFamily="34" charset="-128"/>
                <a:cs typeface="Times New Roman" pitchFamily="18" charset="0"/>
              </a:rPr>
              <a:t>. Allmond </a:t>
            </a:r>
            <a:r>
              <a:rPr lang="en-US" altLang="en-US" sz="1600" i="1" dirty="0">
                <a:solidFill>
                  <a:srgbClr val="FA4122"/>
                </a:solidFill>
                <a:latin typeface="Times New Roman" pitchFamily="18" charset="0"/>
                <a:ea typeface="MS PGothic" pitchFamily="34" charset="-128"/>
                <a:cs typeface="Times New Roman" pitchFamily="18" charset="0"/>
              </a:rPr>
              <a:t>et. al.</a:t>
            </a:r>
            <a:r>
              <a:rPr lang="en-US" altLang="en-US" sz="1600" dirty="0">
                <a:solidFill>
                  <a:srgbClr val="FA4122"/>
                </a:solidFill>
                <a:latin typeface="Times New Roman" pitchFamily="18" charset="0"/>
                <a:ea typeface="MS PGothic" pitchFamily="34" charset="-128"/>
                <a:cs typeface="Times New Roman" pitchFamily="18" charset="0"/>
              </a:rPr>
              <a:t>,</a:t>
            </a:r>
            <a:r>
              <a:rPr lang="en-US" altLang="en-US" sz="1600" dirty="0">
                <a:solidFill>
                  <a:srgbClr val="000000"/>
                </a:solidFill>
                <a:latin typeface="Times New Roman" pitchFamily="18" charset="0"/>
                <a:ea typeface="MS PGothic" pitchFamily="34" charset="-128"/>
                <a:cs typeface="Times New Roman" pitchFamily="18" charset="0"/>
              </a:rPr>
              <a:t> Shape Evolution and Coexistence in the Mo-</a:t>
            </a:r>
            <a:r>
              <a:rPr lang="en-US" altLang="en-US" sz="1600" dirty="0" err="1">
                <a:solidFill>
                  <a:srgbClr val="000000"/>
                </a:solidFill>
                <a:latin typeface="Times New Roman" pitchFamily="18" charset="0"/>
                <a:ea typeface="MS PGothic" pitchFamily="34" charset="-128"/>
                <a:cs typeface="Times New Roman" pitchFamily="18" charset="0"/>
              </a:rPr>
              <a:t>Ru</a:t>
            </a:r>
            <a:r>
              <a:rPr lang="en-US" altLang="en-US" sz="1600" dirty="0">
                <a:solidFill>
                  <a:srgbClr val="000000"/>
                </a:solidFill>
                <a:latin typeface="Times New Roman" pitchFamily="18" charset="0"/>
                <a:ea typeface="MS PGothic" pitchFamily="34" charset="-128"/>
                <a:cs typeface="Times New Roman" pitchFamily="18" charset="0"/>
              </a:rPr>
              <a:t> Region: A Request for Additional Beam Time with the New EBIS </a:t>
            </a:r>
            <a:endParaRPr lang="en-US" altLang="en-US" sz="1600" dirty="0" smtClean="0">
              <a:solidFill>
                <a:srgbClr val="000000"/>
              </a:solidFill>
              <a:latin typeface="Times New Roman" pitchFamily="18" charset="0"/>
              <a:ea typeface="MS PGothic" pitchFamily="34" charset="-128"/>
              <a:cs typeface="Times New Roman" pitchFamily="18" charset="0"/>
            </a:endParaRPr>
          </a:p>
          <a:p>
            <a:pPr marL="169863" lvl="1" indent="-169863">
              <a:spcAft>
                <a:spcPts val="600"/>
              </a:spcAft>
              <a:buFont typeface="Arial"/>
              <a:buChar char="•"/>
              <a:defRPr/>
            </a:pPr>
            <a:r>
              <a:rPr lang="en-US" altLang="en-US" sz="1600" dirty="0" smtClean="0">
                <a:solidFill>
                  <a:srgbClr val="FA4122"/>
                </a:solidFill>
                <a:latin typeface="Times New Roman" pitchFamily="18" charset="0"/>
                <a:ea typeface="MS PGothic" pitchFamily="34" charset="-128"/>
                <a:cs typeface="Times New Roman" pitchFamily="18" charset="0"/>
              </a:rPr>
              <a:t>A</a:t>
            </a:r>
            <a:r>
              <a:rPr lang="en-US" altLang="en-US" sz="1600" dirty="0">
                <a:solidFill>
                  <a:srgbClr val="FA4122"/>
                </a:solidFill>
                <a:latin typeface="Times New Roman" pitchFamily="18" charset="0"/>
                <a:ea typeface="MS PGothic" pitchFamily="34" charset="-128"/>
                <a:cs typeface="Times New Roman" pitchFamily="18" charset="0"/>
              </a:rPr>
              <a:t>. O. </a:t>
            </a:r>
            <a:r>
              <a:rPr lang="en-US" altLang="en-US" sz="1600" dirty="0" err="1">
                <a:solidFill>
                  <a:srgbClr val="FA4122"/>
                </a:solidFill>
                <a:latin typeface="Times New Roman" pitchFamily="18" charset="0"/>
                <a:ea typeface="MS PGothic" pitchFamily="34" charset="-128"/>
                <a:cs typeface="Times New Roman" pitchFamily="18" charset="0"/>
              </a:rPr>
              <a:t>Macchiavalli</a:t>
            </a:r>
            <a:r>
              <a:rPr lang="en-US" altLang="en-US" sz="1600" dirty="0">
                <a:solidFill>
                  <a:srgbClr val="FA4122"/>
                </a:solidFill>
                <a:latin typeface="Times New Roman" pitchFamily="18" charset="0"/>
                <a:ea typeface="MS PGothic" pitchFamily="34" charset="-128"/>
                <a:cs typeface="Times New Roman" pitchFamily="18" charset="0"/>
              </a:rPr>
              <a:t> </a:t>
            </a:r>
            <a:r>
              <a:rPr lang="en-US" altLang="en-US" sz="1600" i="1" dirty="0">
                <a:solidFill>
                  <a:srgbClr val="FA4122"/>
                </a:solidFill>
                <a:latin typeface="Times New Roman" pitchFamily="18" charset="0"/>
                <a:ea typeface="MS PGothic" pitchFamily="34" charset="-128"/>
                <a:cs typeface="Times New Roman" pitchFamily="18" charset="0"/>
              </a:rPr>
              <a:t>et. al.</a:t>
            </a:r>
            <a:r>
              <a:rPr lang="en-US" altLang="en-US" sz="1600" dirty="0">
                <a:solidFill>
                  <a:srgbClr val="FA4122"/>
                </a:solidFill>
                <a:latin typeface="Times New Roman" pitchFamily="18" charset="0"/>
                <a:ea typeface="MS PGothic" pitchFamily="34" charset="-128"/>
                <a:cs typeface="Times New Roman" pitchFamily="18" charset="0"/>
              </a:rPr>
              <a:t>,</a:t>
            </a:r>
            <a:r>
              <a:rPr lang="en-US" altLang="en-US" sz="1600" dirty="0">
                <a:solidFill>
                  <a:srgbClr val="000000"/>
                </a:solidFill>
                <a:latin typeface="Times New Roman" pitchFamily="18" charset="0"/>
                <a:ea typeface="MS PGothic" pitchFamily="34" charset="-128"/>
                <a:cs typeface="Times New Roman" pitchFamily="18" charset="0"/>
              </a:rPr>
              <a:t> Octupole Correlations in neutron-rich Ba nuclei: Coulomb Excitation of odd-A </a:t>
            </a:r>
            <a:r>
              <a:rPr lang="en-US" altLang="en-US" sz="1600" baseline="30000" dirty="0">
                <a:solidFill>
                  <a:srgbClr val="000000"/>
                </a:solidFill>
                <a:latin typeface="Times New Roman" pitchFamily="18" charset="0"/>
                <a:ea typeface="MS PGothic" pitchFamily="34" charset="-128"/>
                <a:cs typeface="Times New Roman" pitchFamily="18" charset="0"/>
              </a:rPr>
              <a:t>143</a:t>
            </a:r>
            <a:r>
              <a:rPr lang="en-US" altLang="en-US" sz="1600" dirty="0">
                <a:solidFill>
                  <a:srgbClr val="000000"/>
                </a:solidFill>
                <a:latin typeface="Times New Roman" pitchFamily="18" charset="0"/>
                <a:ea typeface="MS PGothic" pitchFamily="34" charset="-128"/>
                <a:cs typeface="Times New Roman" pitchFamily="18" charset="0"/>
              </a:rPr>
              <a:t>Ba and </a:t>
            </a:r>
            <a:r>
              <a:rPr lang="en-US" altLang="en-US" sz="1600" baseline="30000" dirty="0" smtClean="0">
                <a:solidFill>
                  <a:srgbClr val="000000"/>
                </a:solidFill>
                <a:latin typeface="Times New Roman" pitchFamily="18" charset="0"/>
                <a:ea typeface="MS PGothic" pitchFamily="34" charset="-128"/>
                <a:cs typeface="Times New Roman" pitchFamily="18" charset="0"/>
              </a:rPr>
              <a:t>145</a:t>
            </a:r>
            <a:r>
              <a:rPr lang="en-US" altLang="en-US" sz="1600" dirty="0" smtClean="0">
                <a:solidFill>
                  <a:srgbClr val="000000"/>
                </a:solidFill>
                <a:latin typeface="Times New Roman" pitchFamily="18" charset="0"/>
                <a:ea typeface="MS PGothic" pitchFamily="34" charset="-128"/>
                <a:cs typeface="Times New Roman" pitchFamily="18" charset="0"/>
              </a:rPr>
              <a:t>La</a:t>
            </a:r>
            <a:endParaRPr lang="en-US" altLang="en-US" sz="1600" dirty="0">
              <a:solidFill>
                <a:srgbClr val="000000"/>
              </a:solidFill>
              <a:latin typeface="Times New Roman" pitchFamily="18" charset="0"/>
              <a:ea typeface="MS PGothic" pitchFamily="34" charset="-128"/>
              <a:cs typeface="Times New Roman" pitchFamily="18" charset="0"/>
            </a:endParaRPr>
          </a:p>
        </p:txBody>
      </p:sp>
      <p:pic>
        <p:nvPicPr>
          <p:cNvPr id="922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3755" y="1185333"/>
            <a:ext cx="3084512" cy="2371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98097" y="3605739"/>
            <a:ext cx="3376521" cy="2924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772584" y="5831417"/>
            <a:ext cx="4434417" cy="369332"/>
          </a:xfrm>
          <a:prstGeom prst="rect">
            <a:avLst/>
          </a:prstGeom>
          <a:noFill/>
        </p:spPr>
        <p:txBody>
          <a:bodyPr wrap="square" rtlCol="0">
            <a:spAutoFit/>
          </a:bodyPr>
          <a:lstStyle/>
          <a:p>
            <a:r>
              <a:rPr lang="en-US" b="1" dirty="0" smtClean="0"/>
              <a:t>C.Y. Wu and J. Henderson (LLNL)</a:t>
            </a:r>
            <a:endParaRPr lang="en-US" b="1" dirty="0"/>
          </a:p>
        </p:txBody>
      </p:sp>
    </p:spTree>
    <p:extLst>
      <p:ext uri="{BB962C8B-B14F-4D97-AF65-F5344CB8AC3E}">
        <p14:creationId xmlns:p14="http://schemas.microsoft.com/office/powerpoint/2010/main" val="2752257102"/>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 name="Shape 340"/>
          <p:cNvSpPr>
            <a:spLocks noGrp="1"/>
          </p:cNvSpPr>
          <p:nvPr>
            <p:ph type="sldNum" sz="quarter" idx="2"/>
          </p:nvPr>
        </p:nvSpPr>
        <p:spPr>
          <a:xfrm>
            <a:off x="8774772" y="6489700"/>
            <a:ext cx="220003" cy="231140"/>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19</a:t>
            </a:fld>
            <a:endParaRPr/>
          </a:p>
        </p:txBody>
      </p:sp>
      <p:sp>
        <p:nvSpPr>
          <p:cNvPr id="341" name="Shape 341"/>
          <p:cNvSpPr>
            <a:spLocks noGrp="1"/>
          </p:cNvSpPr>
          <p:nvPr>
            <p:ph type="title" idx="4294967295"/>
          </p:nvPr>
        </p:nvSpPr>
        <p:spPr>
          <a:xfrm>
            <a:off x="457200" y="274637"/>
            <a:ext cx="8229600" cy="487363"/>
          </a:xfrm>
          <a:prstGeom prst="rect">
            <a:avLst/>
          </a:prstGeom>
        </p:spPr>
        <p:txBody>
          <a:bodyPr>
            <a:normAutofit/>
          </a:bodyPr>
          <a:lstStyle>
            <a:lvl1pPr>
              <a:defRPr>
                <a:solidFill>
                  <a:srgbClr val="000000"/>
                </a:solidFill>
              </a:defRPr>
            </a:lvl1pPr>
          </a:lstStyle>
          <a:p>
            <a:r>
              <a:t>Coulomb Excitation with CARIBU Beams</a:t>
            </a:r>
          </a:p>
        </p:txBody>
      </p:sp>
      <p:sp>
        <p:nvSpPr>
          <p:cNvPr id="345" name="Shape 345"/>
          <p:cNvSpPr/>
          <p:nvPr/>
        </p:nvSpPr>
        <p:spPr>
          <a:xfrm>
            <a:off x="457200" y="4419591"/>
            <a:ext cx="8128000" cy="1169551"/>
          </a:xfrm>
          <a:prstGeom prst="rect">
            <a:avLst/>
          </a:prstGeom>
          <a:ln w="12700">
            <a:miter lim="400000"/>
          </a:ln>
          <a:extLst>
            <a:ext uri="{C572A759-6A51-4108-AA02-DFA0A04FC94B}">
              <ma14:wrappingTextBoxFlag xmlns:ma14="http://schemas.microsoft.com/office/mac/drawingml/2011/main" val="1"/>
            </a:ext>
          </a:extLst>
        </p:spPr>
        <p:txBody>
          <a:bodyPr wrap="square" lIns="45719" rIns="45719">
            <a:spAutoFit/>
          </a:bodyPr>
          <a:lstStyle/>
          <a:p>
            <a:pPr marL="342900" indent="-342900" defTabSz="457200">
              <a:spcAft>
                <a:spcPts val="1200"/>
              </a:spcAft>
              <a:buSzTx/>
              <a:buFont typeface="Arial"/>
              <a:buChar char="•"/>
              <a:defRPr sz="2000">
                <a:solidFill>
                  <a:srgbClr val="000000"/>
                </a:solidFill>
              </a:defRPr>
            </a:pPr>
            <a:r>
              <a:rPr dirty="0" smtClean="0"/>
              <a:t>Sr</a:t>
            </a:r>
            <a:r>
              <a:rPr dirty="0"/>
              <a:t>-Zr-Mo region – nuclei with most deformed ground states, triaxility</a:t>
            </a:r>
          </a:p>
          <a:p>
            <a:pPr marL="342900" indent="-342900" defTabSz="457200">
              <a:spcAft>
                <a:spcPts val="1200"/>
              </a:spcAft>
              <a:buSzTx/>
              <a:buFont typeface="Arial"/>
              <a:buChar char="•"/>
              <a:defRPr sz="2000">
                <a:solidFill>
                  <a:srgbClr val="000000"/>
                </a:solidFill>
              </a:defRPr>
            </a:pPr>
            <a:r>
              <a:rPr dirty="0">
                <a:solidFill>
                  <a:srgbClr val="0082CA"/>
                </a:solidFill>
              </a:rPr>
              <a:t>Xe-Ba-Ce region – one of only a few regions exhibiting enhanced octupole collectivity</a:t>
            </a:r>
            <a:r>
              <a:rPr dirty="0"/>
              <a:t>.</a:t>
            </a:r>
          </a:p>
        </p:txBody>
      </p:sp>
      <p:sp>
        <p:nvSpPr>
          <p:cNvPr id="9" name="TextBox 8"/>
          <p:cNvSpPr txBox="1">
            <a:spLocks noChangeArrowheads="1"/>
          </p:cNvSpPr>
          <p:nvPr/>
        </p:nvSpPr>
        <p:spPr bwMode="auto">
          <a:xfrm>
            <a:off x="338666" y="5678541"/>
            <a:ext cx="8646584" cy="646331"/>
          </a:xfrm>
          <a:prstGeom prst="rect">
            <a:avLst/>
          </a:prstGeom>
          <a:noFill/>
          <a:ln w="9525">
            <a:solidFill>
              <a:srgbClr val="0070C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spcBef>
                <a:spcPct val="20000"/>
              </a:spcBef>
              <a:buClr>
                <a:srgbClr val="1F497D"/>
              </a:buClr>
              <a:buFont typeface="Wingdings" pitchFamily="2" charset="2"/>
              <a:buChar char="§"/>
              <a:defRPr>
                <a:solidFill>
                  <a:schemeClr val="tx1"/>
                </a:solidFill>
                <a:latin typeface="Calibri" pitchFamily="34" charset="0"/>
              </a:defRPr>
            </a:lvl1pPr>
            <a:lvl2pPr marL="742950" indent="-285750" eaLnBrk="0" hangingPunct="0">
              <a:spcBef>
                <a:spcPct val="20000"/>
              </a:spcBef>
              <a:buClr>
                <a:srgbClr val="1F497D"/>
              </a:buClr>
              <a:buChar char="–"/>
              <a:defRPr sz="1600">
                <a:solidFill>
                  <a:schemeClr val="tx1"/>
                </a:solidFill>
                <a:latin typeface="Calibri" pitchFamily="34" charset="0"/>
              </a:defRPr>
            </a:lvl2pPr>
            <a:lvl3pPr marL="1143000" indent="-228600" eaLnBrk="0" hangingPunct="0">
              <a:spcBef>
                <a:spcPct val="20000"/>
              </a:spcBef>
              <a:buClr>
                <a:srgbClr val="1F497D"/>
              </a:buClr>
              <a:buChar char="•"/>
              <a:defRPr sz="1400">
                <a:solidFill>
                  <a:schemeClr val="tx1"/>
                </a:solidFill>
                <a:latin typeface="Calibri" pitchFamily="34" charset="0"/>
              </a:defRPr>
            </a:lvl3pPr>
            <a:lvl4pPr marL="1600200" indent="-228600" eaLnBrk="0" hangingPunct="0">
              <a:spcBef>
                <a:spcPct val="20000"/>
              </a:spcBef>
              <a:buClr>
                <a:srgbClr val="1F497D"/>
              </a:buClr>
              <a:buChar char="–"/>
              <a:defRPr sz="1400">
                <a:solidFill>
                  <a:schemeClr val="tx1"/>
                </a:solidFill>
                <a:latin typeface="Calibri" pitchFamily="34" charset="0"/>
              </a:defRPr>
            </a:lvl4pPr>
            <a:lvl5pPr marL="2057400" indent="-228600" eaLnBrk="0" hangingPunct="0">
              <a:spcBef>
                <a:spcPct val="20000"/>
              </a:spcBef>
              <a:buClr>
                <a:srgbClr val="1F497D"/>
              </a:buClr>
              <a:buFont typeface="Arial" pitchFamily="34" charset="0"/>
              <a:buChar char="»"/>
              <a:defRPr sz="1400">
                <a:solidFill>
                  <a:schemeClr val="tx1"/>
                </a:solidFill>
                <a:latin typeface="Calibri" pitchFamily="34" charset="0"/>
              </a:defRPr>
            </a:lvl5pPr>
            <a:lvl6pPr marL="2514600" indent="-228600" eaLnBrk="0" fontAlgn="base" hangingPunct="0">
              <a:spcBef>
                <a:spcPct val="20000"/>
              </a:spcBef>
              <a:spcAft>
                <a:spcPct val="0"/>
              </a:spcAft>
              <a:buClr>
                <a:srgbClr val="1F497D"/>
              </a:buClr>
              <a:buFont typeface="Arial" pitchFamily="34" charset="0"/>
              <a:buChar char="»"/>
              <a:defRPr sz="1400">
                <a:solidFill>
                  <a:schemeClr val="tx1"/>
                </a:solidFill>
                <a:latin typeface="Calibri" pitchFamily="34" charset="0"/>
              </a:defRPr>
            </a:lvl6pPr>
            <a:lvl7pPr marL="2971800" indent="-228600" eaLnBrk="0" fontAlgn="base" hangingPunct="0">
              <a:spcBef>
                <a:spcPct val="20000"/>
              </a:spcBef>
              <a:spcAft>
                <a:spcPct val="0"/>
              </a:spcAft>
              <a:buClr>
                <a:srgbClr val="1F497D"/>
              </a:buClr>
              <a:buFont typeface="Arial" pitchFamily="34" charset="0"/>
              <a:buChar char="»"/>
              <a:defRPr sz="1400">
                <a:solidFill>
                  <a:schemeClr val="tx1"/>
                </a:solidFill>
                <a:latin typeface="Calibri" pitchFamily="34" charset="0"/>
              </a:defRPr>
            </a:lvl7pPr>
            <a:lvl8pPr marL="3429000" indent="-228600" eaLnBrk="0" fontAlgn="base" hangingPunct="0">
              <a:spcBef>
                <a:spcPct val="20000"/>
              </a:spcBef>
              <a:spcAft>
                <a:spcPct val="0"/>
              </a:spcAft>
              <a:buClr>
                <a:srgbClr val="1F497D"/>
              </a:buClr>
              <a:buFont typeface="Arial" pitchFamily="34" charset="0"/>
              <a:buChar char="»"/>
              <a:defRPr sz="1400">
                <a:solidFill>
                  <a:schemeClr val="tx1"/>
                </a:solidFill>
                <a:latin typeface="Calibri" pitchFamily="34" charset="0"/>
              </a:defRPr>
            </a:lvl8pPr>
            <a:lvl9pPr marL="3886200" indent="-228600" eaLnBrk="0" fontAlgn="base" hangingPunct="0">
              <a:spcBef>
                <a:spcPct val="20000"/>
              </a:spcBef>
              <a:spcAft>
                <a:spcPct val="0"/>
              </a:spcAft>
              <a:buClr>
                <a:srgbClr val="1F497D"/>
              </a:buClr>
              <a:buFont typeface="Arial" pitchFamily="34" charset="0"/>
              <a:buChar char="»"/>
              <a:defRPr sz="1400">
                <a:solidFill>
                  <a:schemeClr val="tx1"/>
                </a:solidFill>
                <a:latin typeface="Calibri" pitchFamily="34" charset="0"/>
              </a:defRPr>
            </a:lvl9pPr>
          </a:lstStyle>
          <a:p>
            <a:pPr eaLnBrk="1" hangingPunct="1">
              <a:spcBef>
                <a:spcPct val="0"/>
              </a:spcBef>
              <a:buClrTx/>
              <a:buFontTx/>
              <a:buNone/>
            </a:pPr>
            <a:r>
              <a:rPr lang="en-US" altLang="en-US" b="1" i="1" dirty="0" smtClean="0">
                <a:solidFill>
                  <a:srgbClr val="00B050"/>
                </a:solidFill>
                <a:latin typeface="Calibri"/>
                <a:cs typeface="Calibri"/>
              </a:rPr>
              <a:t>Coulomb excitation experiments performed in first GRETINA campaign at ATLAS include </a:t>
            </a:r>
            <a:r>
              <a:rPr lang="en-US" altLang="en-US" b="1" i="1" baseline="30000" dirty="0" smtClean="0">
                <a:solidFill>
                  <a:srgbClr val="FF0000"/>
                </a:solidFill>
                <a:latin typeface="Calibri"/>
                <a:cs typeface="Calibri"/>
              </a:rPr>
              <a:t>145</a:t>
            </a:r>
            <a:r>
              <a:rPr lang="en-US" altLang="en-US" b="1" i="1" dirty="0" smtClean="0">
                <a:solidFill>
                  <a:srgbClr val="FF0000"/>
                </a:solidFill>
                <a:latin typeface="Calibri"/>
                <a:cs typeface="Calibri"/>
              </a:rPr>
              <a:t>Ba</a:t>
            </a:r>
            <a:r>
              <a:rPr lang="en-US" altLang="en-US" b="1" i="1" dirty="0">
                <a:solidFill>
                  <a:srgbClr val="0082CA"/>
                </a:solidFill>
                <a:latin typeface="Calibri"/>
                <a:cs typeface="Calibri"/>
              </a:rPr>
              <a:t>,</a:t>
            </a:r>
            <a:r>
              <a:rPr lang="en-US" altLang="en-US" b="1" i="1" dirty="0">
                <a:solidFill>
                  <a:srgbClr val="FF0000"/>
                </a:solidFill>
                <a:latin typeface="Calibri"/>
                <a:cs typeface="Calibri"/>
              </a:rPr>
              <a:t> </a:t>
            </a:r>
            <a:r>
              <a:rPr lang="en-US" altLang="en-US" b="1" i="1" baseline="30000" dirty="0" smtClean="0">
                <a:solidFill>
                  <a:srgbClr val="FF0000"/>
                </a:solidFill>
                <a:latin typeface="Calibri"/>
                <a:cs typeface="Calibri"/>
              </a:rPr>
              <a:t>104</a:t>
            </a:r>
            <a:r>
              <a:rPr lang="en-US" altLang="en-US" b="1" i="1" dirty="0" smtClean="0">
                <a:solidFill>
                  <a:srgbClr val="FF0000"/>
                </a:solidFill>
                <a:latin typeface="Calibri"/>
                <a:cs typeface="Calibri"/>
              </a:rPr>
              <a:t>Mo, </a:t>
            </a:r>
            <a:r>
              <a:rPr lang="en-US" altLang="en-US" b="1" i="1" baseline="30000" dirty="0" smtClean="0">
                <a:solidFill>
                  <a:srgbClr val="FF0000"/>
                </a:solidFill>
                <a:latin typeface="Calibri"/>
                <a:cs typeface="Calibri"/>
              </a:rPr>
              <a:t>106</a:t>
            </a:r>
            <a:r>
              <a:rPr lang="en-US" altLang="en-US" b="1" i="1" dirty="0" smtClean="0">
                <a:solidFill>
                  <a:srgbClr val="FF0000"/>
                </a:solidFill>
                <a:latin typeface="Calibri"/>
                <a:cs typeface="Calibri"/>
              </a:rPr>
              <a:t>Mo,</a:t>
            </a:r>
            <a:r>
              <a:rPr lang="en-US" altLang="en-US" b="1" i="1" dirty="0" smtClean="0">
                <a:solidFill>
                  <a:srgbClr val="0082CA"/>
                </a:solidFill>
                <a:latin typeface="Calibri"/>
                <a:cs typeface="Calibri"/>
              </a:rPr>
              <a:t> </a:t>
            </a:r>
            <a:r>
              <a:rPr lang="en-US" altLang="en-US" b="1" i="1" baseline="30000" dirty="0" smtClean="0">
                <a:solidFill>
                  <a:srgbClr val="FF0000"/>
                </a:solidFill>
                <a:latin typeface="Calibri"/>
                <a:cs typeface="Calibri"/>
              </a:rPr>
              <a:t>110</a:t>
            </a:r>
            <a:r>
              <a:rPr lang="en-US" altLang="en-US" b="1" i="1" dirty="0" smtClean="0">
                <a:solidFill>
                  <a:srgbClr val="FF0000"/>
                </a:solidFill>
                <a:latin typeface="Calibri"/>
                <a:cs typeface="Calibri"/>
              </a:rPr>
              <a:t>Ru</a:t>
            </a:r>
            <a:r>
              <a:rPr lang="en-US" altLang="en-US" b="1" i="1" dirty="0">
                <a:solidFill>
                  <a:srgbClr val="FF0000"/>
                </a:solidFill>
                <a:latin typeface="Calibri"/>
                <a:cs typeface="Calibri"/>
              </a:rPr>
              <a:t> </a:t>
            </a:r>
            <a:r>
              <a:rPr lang="en-US" altLang="en-US" b="1" i="1" dirty="0" smtClean="0">
                <a:solidFill>
                  <a:srgbClr val="FF0000"/>
                </a:solidFill>
                <a:latin typeface="Calibri"/>
                <a:cs typeface="Calibri"/>
              </a:rPr>
              <a:t>… </a:t>
            </a:r>
            <a:r>
              <a:rPr lang="en-US" altLang="en-US" b="1" i="1" dirty="0" smtClean="0">
                <a:solidFill>
                  <a:srgbClr val="FF0000"/>
                </a:solidFill>
                <a:latin typeface="Calibri"/>
                <a:cs typeface="Calibri"/>
              </a:rPr>
              <a:t>most are only possible at ATLAS</a:t>
            </a:r>
            <a:endParaRPr lang="en-US" altLang="en-US" b="1" i="1" dirty="0">
              <a:solidFill>
                <a:srgbClr val="FF0000"/>
              </a:solidFill>
              <a:latin typeface="Calibri"/>
              <a:cs typeface="Calibri"/>
            </a:endParaRPr>
          </a:p>
        </p:txBody>
      </p:sp>
      <p:grpSp>
        <p:nvGrpSpPr>
          <p:cNvPr id="5" name="Group 4"/>
          <p:cNvGrpSpPr/>
          <p:nvPr/>
        </p:nvGrpSpPr>
        <p:grpSpPr>
          <a:xfrm>
            <a:off x="846667" y="945612"/>
            <a:ext cx="7032626" cy="3363915"/>
            <a:chOff x="846667" y="945612"/>
            <a:chExt cx="7032626" cy="3363915"/>
          </a:xfrm>
        </p:grpSpPr>
        <p:pic>
          <p:nvPicPr>
            <p:cNvPr id="342" name="image.png"/>
            <p:cNvPicPr>
              <a:picLocks noChangeAspect="1"/>
            </p:cNvPicPr>
            <p:nvPr/>
          </p:nvPicPr>
          <p:blipFill>
            <a:blip r:embed="rId2">
              <a:extLst/>
            </a:blip>
            <a:srcRect t="10272"/>
            <a:stretch>
              <a:fillRect/>
            </a:stretch>
          </p:blipFill>
          <p:spPr>
            <a:xfrm>
              <a:off x="846667" y="945612"/>
              <a:ext cx="7032626" cy="3363915"/>
            </a:xfrm>
            <a:prstGeom prst="rect">
              <a:avLst/>
            </a:prstGeom>
            <a:ln w="12700" cap="flat">
              <a:solidFill>
                <a:schemeClr val="tx1"/>
              </a:solidFill>
              <a:miter lim="400000"/>
            </a:ln>
            <a:effectLst/>
          </p:spPr>
        </p:pic>
        <p:sp>
          <p:nvSpPr>
            <p:cNvPr id="4" name="Rectangle 3"/>
            <p:cNvSpPr/>
            <p:nvPr/>
          </p:nvSpPr>
          <p:spPr>
            <a:xfrm>
              <a:off x="1058332" y="1439334"/>
              <a:ext cx="2421467" cy="52493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ectangle 1"/>
            <p:cNvSpPr/>
            <p:nvPr/>
          </p:nvSpPr>
          <p:spPr>
            <a:xfrm>
              <a:off x="995582" y="968344"/>
              <a:ext cx="2221757" cy="707886"/>
            </a:xfrm>
            <a:prstGeom prst="rect">
              <a:avLst/>
            </a:prstGeom>
            <a:solidFill>
              <a:schemeClr val="bg1">
                <a:lumMod val="75000"/>
              </a:schemeClr>
            </a:solidFill>
          </p:spPr>
          <p:txBody>
            <a:bodyPr wrap="square">
              <a:spAutoFit/>
            </a:bodyPr>
            <a:lstStyle/>
            <a:p>
              <a:pPr defTabSz="457200">
                <a:buSzTx/>
                <a:buNone/>
                <a:defRPr sz="2000"/>
              </a:pPr>
              <a:r>
                <a:rPr lang="en-US" b="1" dirty="0" smtClean="0">
                  <a:solidFill>
                    <a:srgbClr val="0000FF"/>
                  </a:solidFill>
                </a:rPr>
                <a:t>Mass </a:t>
              </a:r>
              <a:r>
                <a:rPr lang="en-US" b="1" dirty="0">
                  <a:solidFill>
                    <a:srgbClr val="0000FF"/>
                  </a:solidFill>
                </a:rPr>
                <a:t>Yields </a:t>
              </a:r>
              <a:r>
                <a:rPr lang="en-US" b="1" dirty="0" smtClean="0">
                  <a:solidFill>
                    <a:srgbClr val="0000FF"/>
                  </a:solidFill>
                </a:rPr>
                <a:t>from </a:t>
              </a:r>
              <a:r>
                <a:rPr lang="en-US" b="1" dirty="0">
                  <a:solidFill>
                    <a:srgbClr val="0000FF"/>
                  </a:solidFill>
                </a:rPr>
                <a:t>SF of </a:t>
              </a:r>
              <a:r>
                <a:rPr lang="en-US" b="1" baseline="30000" dirty="0">
                  <a:solidFill>
                    <a:srgbClr val="0000FF"/>
                  </a:solidFill>
                </a:rPr>
                <a:t>252</a:t>
              </a:r>
              <a:r>
                <a:rPr lang="en-US" b="1" dirty="0">
                  <a:solidFill>
                    <a:srgbClr val="0000FF"/>
                  </a:solidFill>
                </a:rPr>
                <a:t>Cf</a:t>
              </a:r>
            </a:p>
          </p:txBody>
        </p:sp>
      </p:grpSp>
    </p:spTree>
    <p:extLst>
      <p:ext uri="{BB962C8B-B14F-4D97-AF65-F5344CB8AC3E}">
        <p14:creationId xmlns:p14="http://schemas.microsoft.com/office/powerpoint/2010/main" val="3357443118"/>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1" y="2682"/>
            <a:ext cx="9143999" cy="5983251"/>
          </a:xfrm>
        </p:spPr>
        <p:txBody>
          <a:bodyPr/>
          <a:lstStyle/>
          <a:p>
            <a:pPr algn="ctr"/>
            <a:endParaRPr lang="en-US" dirty="0" smtClean="0"/>
          </a:p>
          <a:p>
            <a:pPr algn="ctr"/>
            <a:r>
              <a:rPr lang="en-US" dirty="0" smtClean="0"/>
              <a:t>Talk Outline</a:t>
            </a:r>
            <a:endParaRPr lang="en-US" dirty="0"/>
          </a:p>
          <a:p>
            <a:pPr>
              <a:spcBef>
                <a:spcPts val="1800"/>
              </a:spcBef>
            </a:pPr>
            <a:r>
              <a:rPr lang="en-US" sz="2400" dirty="0" smtClean="0"/>
              <a:t>GRETINA</a:t>
            </a:r>
          </a:p>
          <a:p>
            <a:pPr marL="457200" indent="-457200">
              <a:spcBef>
                <a:spcPts val="0"/>
              </a:spcBef>
              <a:buFont typeface="Arial"/>
              <a:buChar char="•"/>
            </a:pPr>
            <a:r>
              <a:rPr lang="en-US" sz="2000" b="0" dirty="0" smtClean="0"/>
              <a:t>What is GRETINA?</a:t>
            </a:r>
          </a:p>
          <a:p>
            <a:pPr marL="457200" indent="-457200">
              <a:spcBef>
                <a:spcPts val="0"/>
              </a:spcBef>
              <a:buFont typeface="Arial"/>
              <a:buChar char="•"/>
            </a:pPr>
            <a:r>
              <a:rPr lang="en-US" sz="2000" b="0" dirty="0" smtClean="0"/>
              <a:t>Where has it been used?</a:t>
            </a:r>
          </a:p>
          <a:p>
            <a:r>
              <a:rPr lang="en-US" sz="2400" dirty="0" smtClean="0"/>
              <a:t>Argonne </a:t>
            </a:r>
            <a:r>
              <a:rPr lang="en-US" sz="2400" dirty="0" smtClean="0"/>
              <a:t>Accelerator Facility</a:t>
            </a:r>
          </a:p>
          <a:p>
            <a:pPr marL="457200" indent="-457200">
              <a:spcBef>
                <a:spcPts val="0"/>
              </a:spcBef>
              <a:buFont typeface="Arial"/>
              <a:buChar char="•"/>
            </a:pPr>
            <a:r>
              <a:rPr lang="en-US" sz="2000" b="0" dirty="0" smtClean="0"/>
              <a:t>ATLAS</a:t>
            </a:r>
          </a:p>
          <a:p>
            <a:pPr marL="457200" indent="-457200">
              <a:spcBef>
                <a:spcPts val="0"/>
              </a:spcBef>
              <a:buFont typeface="Arial"/>
              <a:buChar char="•"/>
            </a:pPr>
            <a:r>
              <a:rPr lang="en-US" sz="2000" b="0" dirty="0" smtClean="0"/>
              <a:t>CARIBU</a:t>
            </a:r>
          </a:p>
          <a:p>
            <a:pPr marL="457200" indent="-457200">
              <a:spcBef>
                <a:spcPts val="0"/>
              </a:spcBef>
              <a:buFont typeface="Arial"/>
              <a:buChar char="•"/>
            </a:pPr>
            <a:r>
              <a:rPr lang="en-US" sz="2000" b="0" dirty="0" smtClean="0"/>
              <a:t>RAISOR</a:t>
            </a:r>
          </a:p>
          <a:p>
            <a:pPr>
              <a:spcBef>
                <a:spcPts val="0"/>
              </a:spcBef>
            </a:pPr>
            <a:r>
              <a:rPr lang="en-US" sz="2400" dirty="0" err="1" smtClean="0"/>
              <a:t>SUMMary</a:t>
            </a:r>
            <a:r>
              <a:rPr lang="en-US" sz="2400" dirty="0" smtClean="0"/>
              <a:t> of First ATLAS GRETINA CAMPAIGN</a:t>
            </a:r>
            <a:endParaRPr lang="en-US" sz="2400" dirty="0" smtClean="0"/>
          </a:p>
          <a:p>
            <a:r>
              <a:rPr lang="en-US" sz="2400" dirty="0" smtClean="0"/>
              <a:t>Second</a:t>
            </a:r>
            <a:r>
              <a:rPr lang="en-US" sz="2400" dirty="0" smtClean="0"/>
              <a:t> </a:t>
            </a:r>
            <a:r>
              <a:rPr lang="en-US" sz="2400" dirty="0" smtClean="0"/>
              <a:t>GRETINA CAMPAIGN at ATLAS</a:t>
            </a:r>
          </a:p>
          <a:p>
            <a:pPr marL="342900" indent="-342900">
              <a:spcBef>
                <a:spcPts val="0"/>
              </a:spcBef>
              <a:spcAft>
                <a:spcPts val="300"/>
              </a:spcAft>
              <a:buFont typeface="Arial"/>
              <a:buChar char="•"/>
            </a:pPr>
            <a:r>
              <a:rPr lang="en-US" altLang="en-US" sz="2000" b="0" dirty="0" smtClean="0">
                <a:solidFill>
                  <a:schemeClr val="bg1"/>
                </a:solidFill>
              </a:rPr>
              <a:t>ATLAS and GRETINA upgrades</a:t>
            </a:r>
          </a:p>
          <a:p>
            <a:pPr marL="342900" indent="-342900">
              <a:spcBef>
                <a:spcPts val="0"/>
              </a:spcBef>
              <a:spcAft>
                <a:spcPts val="300"/>
              </a:spcAft>
              <a:buFont typeface="Arial"/>
              <a:buChar char="•"/>
            </a:pPr>
            <a:r>
              <a:rPr lang="en-US" altLang="en-US" sz="2000" b="0" dirty="0" smtClean="0">
                <a:solidFill>
                  <a:schemeClr val="bg1"/>
                </a:solidFill>
              </a:rPr>
              <a:t>Coulomb </a:t>
            </a:r>
            <a:r>
              <a:rPr lang="en-US" altLang="en-US" sz="2000" b="0" dirty="0">
                <a:solidFill>
                  <a:schemeClr val="bg1"/>
                </a:solidFill>
              </a:rPr>
              <a:t>Excitation of stable and CARIBU </a:t>
            </a:r>
            <a:r>
              <a:rPr lang="en-US" altLang="en-US" sz="2000" b="0" dirty="0" smtClean="0">
                <a:solidFill>
                  <a:schemeClr val="bg1"/>
                </a:solidFill>
              </a:rPr>
              <a:t>beams</a:t>
            </a:r>
          </a:p>
          <a:p>
            <a:pPr marL="342900" indent="-342900">
              <a:spcBef>
                <a:spcPts val="0"/>
              </a:spcBef>
              <a:spcAft>
                <a:spcPts val="300"/>
              </a:spcAft>
              <a:buFont typeface="Arial"/>
              <a:buChar char="•"/>
            </a:pPr>
            <a:r>
              <a:rPr lang="en-US" altLang="en-US" sz="2000" b="0" dirty="0" smtClean="0"/>
              <a:t>Experiments with FMA-GRETINA</a:t>
            </a:r>
          </a:p>
          <a:p>
            <a:pPr marL="342900" indent="-342900">
              <a:spcBef>
                <a:spcPts val="0"/>
              </a:spcBef>
              <a:spcAft>
                <a:spcPts val="300"/>
              </a:spcAft>
              <a:buFont typeface="Arial"/>
              <a:buChar char="•"/>
            </a:pPr>
            <a:r>
              <a:rPr lang="en-US" altLang="en-US" sz="2000" b="0" dirty="0" smtClean="0">
                <a:solidFill>
                  <a:schemeClr val="bg1"/>
                </a:solidFill>
              </a:rPr>
              <a:t>Experiments with GODDESS-GRETINA</a:t>
            </a:r>
            <a:endParaRPr lang="en-US" altLang="en-US" sz="2000" b="0" dirty="0">
              <a:solidFill>
                <a:schemeClr val="bg1"/>
              </a:solidFill>
            </a:endParaRPr>
          </a:p>
          <a:p>
            <a:pPr>
              <a:lnSpc>
                <a:spcPct val="90000"/>
              </a:lnSpc>
              <a:spcAft>
                <a:spcPts val="300"/>
              </a:spcAft>
            </a:pPr>
            <a:endParaRPr lang="en-US" altLang="en-US" sz="2400" dirty="0">
              <a:solidFill>
                <a:schemeClr val="bg1"/>
              </a:solidFill>
            </a:endParaRPr>
          </a:p>
        </p:txBody>
      </p:sp>
    </p:spTree>
    <p:extLst>
      <p:ext uri="{BB962C8B-B14F-4D97-AF65-F5344CB8AC3E}">
        <p14:creationId xmlns:p14="http://schemas.microsoft.com/office/powerpoint/2010/main" val="18159501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 name="Shape 372"/>
          <p:cNvSpPr>
            <a:spLocks noGrp="1"/>
          </p:cNvSpPr>
          <p:nvPr>
            <p:ph type="title" idx="4294967295"/>
          </p:nvPr>
        </p:nvSpPr>
        <p:spPr>
          <a:xfrm>
            <a:off x="457200" y="274638"/>
            <a:ext cx="8229600" cy="478896"/>
          </a:xfrm>
          <a:prstGeom prst="rect">
            <a:avLst/>
          </a:prstGeom>
        </p:spPr>
        <p:txBody>
          <a:bodyPr>
            <a:normAutofit/>
          </a:bodyPr>
          <a:lstStyle/>
          <a:p>
            <a:r>
              <a:rPr dirty="0" smtClean="0"/>
              <a:t>Octupole deformation in atomic nuclei</a:t>
            </a:r>
            <a:endParaRPr dirty="0"/>
          </a:p>
        </p:txBody>
      </p:sp>
      <p:pic>
        <p:nvPicPr>
          <p:cNvPr id="425" name="image.png"/>
          <p:cNvPicPr>
            <a:picLocks noChangeAspect="1"/>
          </p:cNvPicPr>
          <p:nvPr/>
        </p:nvPicPr>
        <p:blipFill>
          <a:blip r:embed="rId2">
            <a:extLst/>
          </a:blip>
          <a:stretch>
            <a:fillRect/>
          </a:stretch>
        </p:blipFill>
        <p:spPr>
          <a:xfrm>
            <a:off x="5549897" y="1193800"/>
            <a:ext cx="2715688" cy="2594452"/>
          </a:xfrm>
          <a:prstGeom prst="rect">
            <a:avLst/>
          </a:prstGeom>
          <a:ln w="12700">
            <a:miter lim="400000"/>
          </a:ln>
        </p:spPr>
      </p:pic>
      <p:grpSp>
        <p:nvGrpSpPr>
          <p:cNvPr id="2" name="Group 1"/>
          <p:cNvGrpSpPr/>
          <p:nvPr/>
        </p:nvGrpSpPr>
        <p:grpSpPr>
          <a:xfrm>
            <a:off x="419636" y="1244598"/>
            <a:ext cx="5102222" cy="4093118"/>
            <a:chOff x="182562" y="1066799"/>
            <a:chExt cx="5102222" cy="4093118"/>
          </a:xfrm>
        </p:grpSpPr>
        <p:grpSp>
          <p:nvGrpSpPr>
            <p:cNvPr id="424" name="Group 424"/>
            <p:cNvGrpSpPr/>
            <p:nvPr/>
          </p:nvGrpSpPr>
          <p:grpSpPr>
            <a:xfrm>
              <a:off x="182562" y="1066799"/>
              <a:ext cx="3898901" cy="4093118"/>
              <a:chOff x="0" y="0"/>
              <a:chExt cx="3898900" cy="4093116"/>
            </a:xfrm>
          </p:grpSpPr>
          <p:grpSp>
            <p:nvGrpSpPr>
              <p:cNvPr id="419" name="Group 419"/>
              <p:cNvGrpSpPr/>
              <p:nvPr/>
            </p:nvGrpSpPr>
            <p:grpSpPr>
              <a:xfrm>
                <a:off x="-1" y="-1"/>
                <a:ext cx="3109041" cy="4093118"/>
                <a:chOff x="0" y="0"/>
                <a:chExt cx="3109039" cy="4093116"/>
              </a:xfrm>
            </p:grpSpPr>
            <p:grpSp>
              <p:nvGrpSpPr>
                <p:cNvPr id="377" name="Group 377"/>
                <p:cNvGrpSpPr/>
                <p:nvPr/>
              </p:nvGrpSpPr>
              <p:grpSpPr>
                <a:xfrm>
                  <a:off x="0" y="3228657"/>
                  <a:ext cx="2286420" cy="520473"/>
                  <a:chOff x="0" y="0"/>
                  <a:chExt cx="2286419" cy="520472"/>
                </a:xfrm>
              </p:grpSpPr>
              <p:sp>
                <p:nvSpPr>
                  <p:cNvPr id="373" name="Shape 373"/>
                  <p:cNvSpPr/>
                  <p:nvPr/>
                </p:nvSpPr>
                <p:spPr>
                  <a:xfrm>
                    <a:off x="0" y="520472"/>
                    <a:ext cx="2286420" cy="1"/>
                  </a:xfrm>
                  <a:prstGeom prst="line">
                    <a:avLst/>
                  </a:prstGeom>
                  <a:noFill/>
                  <a:ln w="31680" cap="flat">
                    <a:solidFill>
                      <a:srgbClr val="131313"/>
                    </a:solidFill>
                    <a:prstDash val="solid"/>
                    <a:miter lim="800000"/>
                  </a:ln>
                  <a:effectLst/>
                </p:spPr>
                <p:txBody>
                  <a:bodyPr wrap="square" lIns="45719" tIns="45719" rIns="45719" bIns="45719" numCol="1" anchor="t">
                    <a:noAutofit/>
                  </a:bodyPr>
                  <a:lstStyle/>
                  <a:p>
                    <a:endParaRPr/>
                  </a:p>
                </p:txBody>
              </p:sp>
              <p:sp>
                <p:nvSpPr>
                  <p:cNvPr id="374" name="Shape 374"/>
                  <p:cNvSpPr/>
                  <p:nvPr/>
                </p:nvSpPr>
                <p:spPr>
                  <a:xfrm>
                    <a:off x="0" y="352380"/>
                    <a:ext cx="2286420" cy="1"/>
                  </a:xfrm>
                  <a:prstGeom prst="line">
                    <a:avLst/>
                  </a:prstGeom>
                  <a:noFill/>
                  <a:ln w="19080" cap="flat">
                    <a:solidFill>
                      <a:srgbClr val="131313"/>
                    </a:solidFill>
                    <a:prstDash val="solid"/>
                    <a:miter lim="800000"/>
                  </a:ln>
                  <a:effectLst/>
                </p:spPr>
                <p:txBody>
                  <a:bodyPr wrap="square" lIns="45719" tIns="45719" rIns="45719" bIns="45719" numCol="1" anchor="t">
                    <a:noAutofit/>
                  </a:bodyPr>
                  <a:lstStyle/>
                  <a:p>
                    <a:endParaRPr/>
                  </a:p>
                </p:txBody>
              </p:sp>
              <p:sp>
                <p:nvSpPr>
                  <p:cNvPr id="375" name="Shape 375"/>
                  <p:cNvSpPr/>
                  <p:nvPr/>
                </p:nvSpPr>
                <p:spPr>
                  <a:xfrm>
                    <a:off x="0" y="276073"/>
                    <a:ext cx="2286420" cy="1"/>
                  </a:xfrm>
                  <a:prstGeom prst="line">
                    <a:avLst/>
                  </a:prstGeom>
                  <a:noFill/>
                  <a:ln w="19080" cap="flat">
                    <a:solidFill>
                      <a:srgbClr val="131313"/>
                    </a:solidFill>
                    <a:prstDash val="solid"/>
                    <a:miter lim="800000"/>
                  </a:ln>
                  <a:effectLst/>
                </p:spPr>
                <p:txBody>
                  <a:bodyPr wrap="square" lIns="45719" tIns="45719" rIns="45719" bIns="45719" numCol="1" anchor="t">
                    <a:noAutofit/>
                  </a:bodyPr>
                  <a:lstStyle/>
                  <a:p>
                    <a:endParaRPr/>
                  </a:p>
                </p:txBody>
              </p:sp>
              <p:sp>
                <p:nvSpPr>
                  <p:cNvPr id="376" name="Shape 376"/>
                  <p:cNvSpPr/>
                  <p:nvPr/>
                </p:nvSpPr>
                <p:spPr>
                  <a:xfrm>
                    <a:off x="0" y="-1"/>
                    <a:ext cx="2286420" cy="1"/>
                  </a:xfrm>
                  <a:prstGeom prst="line">
                    <a:avLst/>
                  </a:prstGeom>
                  <a:noFill/>
                  <a:ln w="31680" cap="flat">
                    <a:solidFill>
                      <a:srgbClr val="131313"/>
                    </a:solidFill>
                    <a:prstDash val="solid"/>
                    <a:miter lim="800000"/>
                  </a:ln>
                  <a:effectLst/>
                </p:spPr>
                <p:txBody>
                  <a:bodyPr wrap="square" lIns="45719" tIns="45719" rIns="45719" bIns="45719" numCol="1" anchor="t">
                    <a:noAutofit/>
                  </a:bodyPr>
                  <a:lstStyle/>
                  <a:p>
                    <a:endParaRPr/>
                  </a:p>
                </p:txBody>
              </p:sp>
            </p:grpSp>
            <p:grpSp>
              <p:nvGrpSpPr>
                <p:cNvPr id="383" name="Group 383"/>
                <p:cNvGrpSpPr/>
                <p:nvPr/>
              </p:nvGrpSpPr>
              <p:grpSpPr>
                <a:xfrm>
                  <a:off x="0" y="2285615"/>
                  <a:ext cx="2286420" cy="444525"/>
                  <a:chOff x="0" y="0"/>
                  <a:chExt cx="2286419" cy="444524"/>
                </a:xfrm>
              </p:grpSpPr>
              <p:sp>
                <p:nvSpPr>
                  <p:cNvPr id="378" name="Shape 378"/>
                  <p:cNvSpPr/>
                  <p:nvPr/>
                </p:nvSpPr>
                <p:spPr>
                  <a:xfrm>
                    <a:off x="0" y="444524"/>
                    <a:ext cx="2286420" cy="1"/>
                  </a:xfrm>
                  <a:prstGeom prst="line">
                    <a:avLst/>
                  </a:prstGeom>
                  <a:noFill/>
                  <a:ln w="31680" cap="flat">
                    <a:solidFill>
                      <a:srgbClr val="131313"/>
                    </a:solidFill>
                    <a:prstDash val="solid"/>
                    <a:miter lim="800000"/>
                  </a:ln>
                  <a:effectLst/>
                </p:spPr>
                <p:txBody>
                  <a:bodyPr wrap="square" lIns="45719" tIns="45719" rIns="45719" bIns="45719" numCol="1" anchor="t">
                    <a:noAutofit/>
                  </a:bodyPr>
                  <a:lstStyle/>
                  <a:p>
                    <a:endParaRPr/>
                  </a:p>
                </p:txBody>
              </p:sp>
              <p:sp>
                <p:nvSpPr>
                  <p:cNvPr id="379" name="Shape 379"/>
                  <p:cNvSpPr/>
                  <p:nvPr/>
                </p:nvSpPr>
                <p:spPr>
                  <a:xfrm>
                    <a:off x="0" y="276433"/>
                    <a:ext cx="2286420" cy="1"/>
                  </a:xfrm>
                  <a:prstGeom prst="line">
                    <a:avLst/>
                  </a:prstGeom>
                  <a:noFill/>
                  <a:ln w="19080" cap="flat">
                    <a:solidFill>
                      <a:srgbClr val="131313"/>
                    </a:solidFill>
                    <a:prstDash val="solid"/>
                    <a:miter lim="800000"/>
                  </a:ln>
                  <a:effectLst/>
                </p:spPr>
                <p:txBody>
                  <a:bodyPr wrap="square" lIns="45719" tIns="45719" rIns="45719" bIns="45719" numCol="1" anchor="t">
                    <a:noAutofit/>
                  </a:bodyPr>
                  <a:lstStyle/>
                  <a:p>
                    <a:endParaRPr/>
                  </a:p>
                </p:txBody>
              </p:sp>
              <p:sp>
                <p:nvSpPr>
                  <p:cNvPr id="380" name="Shape 380"/>
                  <p:cNvSpPr/>
                  <p:nvPr/>
                </p:nvSpPr>
                <p:spPr>
                  <a:xfrm>
                    <a:off x="0" y="152614"/>
                    <a:ext cx="2286420" cy="1"/>
                  </a:xfrm>
                  <a:prstGeom prst="line">
                    <a:avLst/>
                  </a:prstGeom>
                  <a:noFill/>
                  <a:ln w="19080" cap="flat">
                    <a:solidFill>
                      <a:srgbClr val="131313"/>
                    </a:solidFill>
                    <a:prstDash val="solid"/>
                    <a:miter lim="800000"/>
                  </a:ln>
                  <a:effectLst/>
                </p:spPr>
                <p:txBody>
                  <a:bodyPr wrap="square" lIns="45719" tIns="45719" rIns="45719" bIns="45719" numCol="1" anchor="t">
                    <a:noAutofit/>
                  </a:bodyPr>
                  <a:lstStyle/>
                  <a:p>
                    <a:endParaRPr/>
                  </a:p>
                </p:txBody>
              </p:sp>
              <p:sp>
                <p:nvSpPr>
                  <p:cNvPr id="381" name="Shape 381"/>
                  <p:cNvSpPr/>
                  <p:nvPr/>
                </p:nvSpPr>
                <p:spPr>
                  <a:xfrm>
                    <a:off x="0" y="76307"/>
                    <a:ext cx="2286420" cy="1"/>
                  </a:xfrm>
                  <a:prstGeom prst="line">
                    <a:avLst/>
                  </a:prstGeom>
                  <a:noFill/>
                  <a:ln w="31680" cap="flat">
                    <a:solidFill>
                      <a:srgbClr val="131313"/>
                    </a:solidFill>
                    <a:prstDash val="solid"/>
                    <a:miter lim="800000"/>
                  </a:ln>
                  <a:effectLst/>
                </p:spPr>
                <p:txBody>
                  <a:bodyPr wrap="square" lIns="45719" tIns="45719" rIns="45719" bIns="45719" numCol="1" anchor="t">
                    <a:noAutofit/>
                  </a:bodyPr>
                  <a:lstStyle/>
                  <a:p>
                    <a:endParaRPr/>
                  </a:p>
                </p:txBody>
              </p:sp>
              <p:sp>
                <p:nvSpPr>
                  <p:cNvPr id="382" name="Shape 382"/>
                  <p:cNvSpPr/>
                  <p:nvPr/>
                </p:nvSpPr>
                <p:spPr>
                  <a:xfrm>
                    <a:off x="0" y="-1"/>
                    <a:ext cx="2286420" cy="1"/>
                  </a:xfrm>
                  <a:prstGeom prst="line">
                    <a:avLst/>
                  </a:prstGeom>
                  <a:noFill/>
                  <a:ln w="19080" cap="flat">
                    <a:solidFill>
                      <a:srgbClr val="131313"/>
                    </a:solidFill>
                    <a:prstDash val="solid"/>
                    <a:miter lim="800000"/>
                  </a:ln>
                  <a:effectLst/>
                </p:spPr>
                <p:txBody>
                  <a:bodyPr wrap="square" lIns="45719" tIns="45719" rIns="45719" bIns="45719" numCol="1" anchor="t">
                    <a:noAutofit/>
                  </a:bodyPr>
                  <a:lstStyle/>
                  <a:p>
                    <a:endParaRPr/>
                  </a:p>
                </p:txBody>
              </p:sp>
            </p:grpSp>
            <p:grpSp>
              <p:nvGrpSpPr>
                <p:cNvPr id="390" name="Group 390"/>
                <p:cNvGrpSpPr/>
                <p:nvPr/>
              </p:nvGrpSpPr>
              <p:grpSpPr>
                <a:xfrm>
                  <a:off x="0" y="1142807"/>
                  <a:ext cx="2287499" cy="596781"/>
                  <a:chOff x="0" y="0"/>
                  <a:chExt cx="2287498" cy="596779"/>
                </a:xfrm>
              </p:grpSpPr>
              <p:sp>
                <p:nvSpPr>
                  <p:cNvPr id="384" name="Shape 384"/>
                  <p:cNvSpPr/>
                  <p:nvPr/>
                </p:nvSpPr>
                <p:spPr>
                  <a:xfrm>
                    <a:off x="-1" y="596779"/>
                    <a:ext cx="2286421" cy="1"/>
                  </a:xfrm>
                  <a:prstGeom prst="line">
                    <a:avLst/>
                  </a:prstGeom>
                  <a:noFill/>
                  <a:ln w="31680" cap="flat">
                    <a:solidFill>
                      <a:srgbClr val="131313"/>
                    </a:solidFill>
                    <a:prstDash val="solid"/>
                    <a:miter lim="800000"/>
                  </a:ln>
                  <a:effectLst/>
                </p:spPr>
                <p:txBody>
                  <a:bodyPr wrap="square" lIns="45719" tIns="45719" rIns="45719" bIns="45719" numCol="1" anchor="t">
                    <a:noAutofit/>
                  </a:bodyPr>
                  <a:lstStyle/>
                  <a:p>
                    <a:endParaRPr/>
                  </a:p>
                </p:txBody>
              </p:sp>
              <p:sp>
                <p:nvSpPr>
                  <p:cNvPr id="385" name="Shape 385"/>
                  <p:cNvSpPr/>
                  <p:nvPr/>
                </p:nvSpPr>
                <p:spPr>
                  <a:xfrm>
                    <a:off x="-1" y="457122"/>
                    <a:ext cx="2286421" cy="1"/>
                  </a:xfrm>
                  <a:prstGeom prst="line">
                    <a:avLst/>
                  </a:prstGeom>
                  <a:noFill/>
                  <a:ln w="19080" cap="flat">
                    <a:solidFill>
                      <a:srgbClr val="131313"/>
                    </a:solidFill>
                    <a:prstDash val="solid"/>
                    <a:miter lim="800000"/>
                  </a:ln>
                  <a:effectLst/>
                </p:spPr>
                <p:txBody>
                  <a:bodyPr wrap="square" lIns="45719" tIns="45719" rIns="45719" bIns="45719" numCol="1" anchor="t">
                    <a:noAutofit/>
                  </a:bodyPr>
                  <a:lstStyle/>
                  <a:p>
                    <a:endParaRPr/>
                  </a:p>
                </p:txBody>
              </p:sp>
              <p:sp>
                <p:nvSpPr>
                  <p:cNvPr id="386" name="Shape 386"/>
                  <p:cNvSpPr/>
                  <p:nvPr/>
                </p:nvSpPr>
                <p:spPr>
                  <a:xfrm>
                    <a:off x="-1" y="152614"/>
                    <a:ext cx="2286421" cy="1"/>
                  </a:xfrm>
                  <a:prstGeom prst="line">
                    <a:avLst/>
                  </a:prstGeom>
                  <a:noFill/>
                  <a:ln w="19080" cap="flat">
                    <a:solidFill>
                      <a:srgbClr val="131313"/>
                    </a:solidFill>
                    <a:prstDash val="solid"/>
                    <a:miter lim="800000"/>
                  </a:ln>
                  <a:effectLst/>
                </p:spPr>
                <p:txBody>
                  <a:bodyPr wrap="square" lIns="45719" tIns="45719" rIns="45719" bIns="45719" numCol="1" anchor="t">
                    <a:noAutofit/>
                  </a:bodyPr>
                  <a:lstStyle/>
                  <a:p>
                    <a:endParaRPr/>
                  </a:p>
                </p:txBody>
              </p:sp>
              <p:sp>
                <p:nvSpPr>
                  <p:cNvPr id="387" name="Shape 387"/>
                  <p:cNvSpPr/>
                  <p:nvPr/>
                </p:nvSpPr>
                <p:spPr>
                  <a:xfrm>
                    <a:off x="-1" y="304868"/>
                    <a:ext cx="2286421" cy="1"/>
                  </a:xfrm>
                  <a:prstGeom prst="line">
                    <a:avLst/>
                  </a:prstGeom>
                  <a:noFill/>
                  <a:ln w="31680" cap="flat">
                    <a:solidFill>
                      <a:srgbClr val="131313"/>
                    </a:solidFill>
                    <a:prstDash val="solid"/>
                    <a:miter lim="800000"/>
                  </a:ln>
                  <a:effectLst/>
                </p:spPr>
                <p:txBody>
                  <a:bodyPr wrap="square" lIns="45719" tIns="45719" rIns="45719" bIns="45719" numCol="1" anchor="t">
                    <a:noAutofit/>
                  </a:bodyPr>
                  <a:lstStyle/>
                  <a:p>
                    <a:endParaRPr/>
                  </a:p>
                </p:txBody>
              </p:sp>
              <p:sp>
                <p:nvSpPr>
                  <p:cNvPr id="388" name="Shape 388"/>
                  <p:cNvSpPr/>
                  <p:nvPr/>
                </p:nvSpPr>
                <p:spPr>
                  <a:xfrm>
                    <a:off x="-1" y="0"/>
                    <a:ext cx="2286421" cy="1"/>
                  </a:xfrm>
                  <a:prstGeom prst="line">
                    <a:avLst/>
                  </a:prstGeom>
                  <a:noFill/>
                  <a:ln w="19080" cap="flat">
                    <a:solidFill>
                      <a:srgbClr val="131313"/>
                    </a:solidFill>
                    <a:prstDash val="solid"/>
                    <a:miter lim="800000"/>
                  </a:ln>
                  <a:effectLst/>
                </p:spPr>
                <p:txBody>
                  <a:bodyPr wrap="square" lIns="45719" tIns="45719" rIns="45719" bIns="45719" numCol="1" anchor="t">
                    <a:noAutofit/>
                  </a:bodyPr>
                  <a:lstStyle/>
                  <a:p>
                    <a:endParaRPr/>
                  </a:p>
                </p:txBody>
              </p:sp>
              <p:sp>
                <p:nvSpPr>
                  <p:cNvPr id="389" name="Shape 389"/>
                  <p:cNvSpPr/>
                  <p:nvPr/>
                </p:nvSpPr>
                <p:spPr>
                  <a:xfrm>
                    <a:off x="1800" y="93944"/>
                    <a:ext cx="2285699" cy="1"/>
                  </a:xfrm>
                  <a:prstGeom prst="line">
                    <a:avLst/>
                  </a:prstGeom>
                  <a:noFill/>
                  <a:ln w="19080" cap="flat">
                    <a:solidFill>
                      <a:srgbClr val="131313"/>
                    </a:solidFill>
                    <a:prstDash val="solid"/>
                    <a:miter lim="800000"/>
                  </a:ln>
                  <a:effectLst/>
                </p:spPr>
                <p:txBody>
                  <a:bodyPr wrap="square" lIns="45719" tIns="45719" rIns="45719" bIns="45719" numCol="1" anchor="t">
                    <a:noAutofit/>
                  </a:bodyPr>
                  <a:lstStyle/>
                  <a:p>
                    <a:endParaRPr/>
                  </a:p>
                </p:txBody>
              </p:sp>
            </p:grpSp>
            <p:grpSp>
              <p:nvGrpSpPr>
                <p:cNvPr id="398" name="Group 398"/>
                <p:cNvGrpSpPr/>
                <p:nvPr/>
              </p:nvGrpSpPr>
              <p:grpSpPr>
                <a:xfrm>
                  <a:off x="0" y="0"/>
                  <a:ext cx="2287499" cy="790428"/>
                  <a:chOff x="0" y="0"/>
                  <a:chExt cx="2287498" cy="790427"/>
                </a:xfrm>
              </p:grpSpPr>
              <p:sp>
                <p:nvSpPr>
                  <p:cNvPr id="391" name="Shape 391"/>
                  <p:cNvSpPr/>
                  <p:nvPr/>
                </p:nvSpPr>
                <p:spPr>
                  <a:xfrm>
                    <a:off x="-1" y="790427"/>
                    <a:ext cx="2286421" cy="1"/>
                  </a:xfrm>
                  <a:prstGeom prst="line">
                    <a:avLst/>
                  </a:prstGeom>
                  <a:noFill/>
                  <a:ln w="31680" cap="flat">
                    <a:solidFill>
                      <a:srgbClr val="131313"/>
                    </a:solidFill>
                    <a:prstDash val="solid"/>
                    <a:miter lim="800000"/>
                  </a:ln>
                  <a:effectLst/>
                </p:spPr>
                <p:txBody>
                  <a:bodyPr wrap="square" lIns="45719" tIns="45719" rIns="45719" bIns="45719" numCol="1" anchor="t">
                    <a:noAutofit/>
                  </a:bodyPr>
                  <a:lstStyle/>
                  <a:p>
                    <a:endParaRPr/>
                  </a:p>
                </p:txBody>
              </p:sp>
              <p:sp>
                <p:nvSpPr>
                  <p:cNvPr id="392" name="Shape 392"/>
                  <p:cNvSpPr/>
                  <p:nvPr/>
                </p:nvSpPr>
                <p:spPr>
                  <a:xfrm>
                    <a:off x="-1" y="609737"/>
                    <a:ext cx="2286421" cy="1"/>
                  </a:xfrm>
                  <a:prstGeom prst="line">
                    <a:avLst/>
                  </a:prstGeom>
                  <a:noFill/>
                  <a:ln w="19080" cap="flat">
                    <a:solidFill>
                      <a:srgbClr val="131313"/>
                    </a:solidFill>
                    <a:prstDash val="solid"/>
                    <a:miter lim="800000"/>
                  </a:ln>
                  <a:effectLst/>
                </p:spPr>
                <p:txBody>
                  <a:bodyPr wrap="square" lIns="45719" tIns="45719" rIns="45719" bIns="45719" numCol="1" anchor="t">
                    <a:noAutofit/>
                  </a:bodyPr>
                  <a:lstStyle/>
                  <a:p>
                    <a:endParaRPr/>
                  </a:p>
                </p:txBody>
              </p:sp>
              <p:sp>
                <p:nvSpPr>
                  <p:cNvPr id="393" name="Shape 393"/>
                  <p:cNvSpPr/>
                  <p:nvPr/>
                </p:nvSpPr>
                <p:spPr>
                  <a:xfrm>
                    <a:off x="-1" y="228561"/>
                    <a:ext cx="2286421" cy="1"/>
                  </a:xfrm>
                  <a:prstGeom prst="line">
                    <a:avLst/>
                  </a:prstGeom>
                  <a:noFill/>
                  <a:ln w="19080" cap="flat">
                    <a:solidFill>
                      <a:srgbClr val="131313"/>
                    </a:solidFill>
                    <a:prstDash val="solid"/>
                    <a:miter lim="800000"/>
                  </a:ln>
                  <a:effectLst/>
                </p:spPr>
                <p:txBody>
                  <a:bodyPr wrap="square" lIns="45719" tIns="45719" rIns="45719" bIns="45719" numCol="1" anchor="t">
                    <a:noAutofit/>
                  </a:bodyPr>
                  <a:lstStyle/>
                  <a:p>
                    <a:endParaRPr/>
                  </a:p>
                </p:txBody>
              </p:sp>
              <p:sp>
                <p:nvSpPr>
                  <p:cNvPr id="394" name="Shape 394"/>
                  <p:cNvSpPr/>
                  <p:nvPr/>
                </p:nvSpPr>
                <p:spPr>
                  <a:xfrm>
                    <a:off x="-1" y="457123"/>
                    <a:ext cx="2286421" cy="1"/>
                  </a:xfrm>
                  <a:prstGeom prst="line">
                    <a:avLst/>
                  </a:prstGeom>
                  <a:noFill/>
                  <a:ln w="31680" cap="flat">
                    <a:solidFill>
                      <a:srgbClr val="131313"/>
                    </a:solidFill>
                    <a:prstDash val="solid"/>
                    <a:miter lim="800000"/>
                  </a:ln>
                  <a:effectLst/>
                </p:spPr>
                <p:txBody>
                  <a:bodyPr wrap="square" lIns="45719" tIns="45719" rIns="45719" bIns="45719" numCol="1" anchor="t">
                    <a:noAutofit/>
                  </a:bodyPr>
                  <a:lstStyle/>
                  <a:p>
                    <a:endParaRPr/>
                  </a:p>
                </p:txBody>
              </p:sp>
              <p:sp>
                <p:nvSpPr>
                  <p:cNvPr id="395" name="Shape 395"/>
                  <p:cNvSpPr/>
                  <p:nvPr/>
                </p:nvSpPr>
                <p:spPr>
                  <a:xfrm>
                    <a:off x="-1" y="0"/>
                    <a:ext cx="2286421" cy="1"/>
                  </a:xfrm>
                  <a:prstGeom prst="line">
                    <a:avLst/>
                  </a:prstGeom>
                  <a:noFill/>
                  <a:ln w="19080" cap="flat">
                    <a:solidFill>
                      <a:srgbClr val="131313"/>
                    </a:solidFill>
                    <a:prstDash val="solid"/>
                    <a:miter lim="800000"/>
                  </a:ln>
                  <a:effectLst/>
                </p:spPr>
                <p:txBody>
                  <a:bodyPr wrap="square" lIns="45719" tIns="45719" rIns="45719" bIns="45719" numCol="1" anchor="t">
                    <a:noAutofit/>
                  </a:bodyPr>
                  <a:lstStyle/>
                  <a:p>
                    <a:endParaRPr/>
                  </a:p>
                </p:txBody>
              </p:sp>
              <p:sp>
                <p:nvSpPr>
                  <p:cNvPr id="396" name="Shape 396"/>
                  <p:cNvSpPr/>
                  <p:nvPr/>
                </p:nvSpPr>
                <p:spPr>
                  <a:xfrm>
                    <a:off x="1800" y="76307"/>
                    <a:ext cx="2285699" cy="1"/>
                  </a:xfrm>
                  <a:prstGeom prst="line">
                    <a:avLst/>
                  </a:prstGeom>
                  <a:noFill/>
                  <a:ln w="19080" cap="flat">
                    <a:solidFill>
                      <a:srgbClr val="131313"/>
                    </a:solidFill>
                    <a:prstDash val="solid"/>
                    <a:miter lim="800000"/>
                  </a:ln>
                  <a:effectLst/>
                </p:spPr>
                <p:txBody>
                  <a:bodyPr wrap="square" lIns="45719" tIns="45719" rIns="45719" bIns="45719" numCol="1" anchor="t">
                    <a:noAutofit/>
                  </a:bodyPr>
                  <a:lstStyle/>
                  <a:p>
                    <a:endParaRPr/>
                  </a:p>
                </p:txBody>
              </p:sp>
              <p:sp>
                <p:nvSpPr>
                  <p:cNvPr id="397" name="Shape 397"/>
                  <p:cNvSpPr/>
                  <p:nvPr/>
                </p:nvSpPr>
                <p:spPr>
                  <a:xfrm>
                    <a:off x="-1" y="358859"/>
                    <a:ext cx="2286421" cy="1"/>
                  </a:xfrm>
                  <a:prstGeom prst="line">
                    <a:avLst/>
                  </a:prstGeom>
                  <a:noFill/>
                  <a:ln w="19080" cap="flat">
                    <a:solidFill>
                      <a:srgbClr val="131313"/>
                    </a:solidFill>
                    <a:prstDash val="solid"/>
                    <a:miter lim="800000"/>
                  </a:ln>
                  <a:effectLst/>
                </p:spPr>
                <p:txBody>
                  <a:bodyPr wrap="square" lIns="45719" tIns="45719" rIns="45719" bIns="45719" numCol="1" anchor="t">
                    <a:noAutofit/>
                  </a:bodyPr>
                  <a:lstStyle/>
                  <a:p>
                    <a:endParaRPr/>
                  </a:p>
                </p:txBody>
              </p:sp>
            </p:grpSp>
            <p:sp>
              <p:nvSpPr>
                <p:cNvPr id="399" name="Shape 399"/>
                <p:cNvSpPr/>
                <p:nvPr/>
              </p:nvSpPr>
              <p:spPr>
                <a:xfrm>
                  <a:off x="731538" y="806264"/>
                  <a:ext cx="730819" cy="31555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6799" tIns="46799" rIns="46799" bIns="46799" numCol="1" anchor="t">
                  <a:spAutoFit/>
                </a:bodyPr>
                <a:lstStyle>
                  <a:lvl1pPr algn="ctr" defTabSz="457200">
                    <a:spcBef>
                      <a:spcPts val="1000"/>
                    </a:spcBef>
                    <a:buSzTx/>
                    <a:buNone/>
                    <a:tabLst>
                      <a:tab pos="457200" algn="l"/>
                      <a:tab pos="914400" algn="l"/>
                      <a:tab pos="1358900" algn="l"/>
                      <a:tab pos="1828800" algn="l"/>
                      <a:tab pos="2286000" algn="l"/>
                      <a:tab pos="2730500" algn="l"/>
                      <a:tab pos="3200400" algn="l"/>
                      <a:tab pos="3657600" algn="l"/>
                      <a:tab pos="4114800" algn="l"/>
                      <a:tab pos="4572000" algn="l"/>
                      <a:tab pos="5029200" algn="l"/>
                      <a:tab pos="5473700" algn="l"/>
                      <a:tab pos="5943600" algn="l"/>
                      <a:tab pos="6388100" algn="l"/>
                      <a:tab pos="6858000" algn="l"/>
                      <a:tab pos="7315200" algn="l"/>
                      <a:tab pos="7772400" algn="l"/>
                      <a:tab pos="8229600" algn="l"/>
                      <a:tab pos="8686800" algn="l"/>
                      <a:tab pos="9144000" algn="l"/>
                    </a:tabLst>
                    <a:defRPr sz="1600">
                      <a:solidFill>
                        <a:srgbClr val="000000"/>
                      </a:solidFill>
                      <a:latin typeface="+mn-lt"/>
                      <a:ea typeface="+mn-ea"/>
                      <a:cs typeface="+mn-cs"/>
                      <a:sym typeface="Arial"/>
                    </a:defRPr>
                  </a:lvl1pPr>
                </a:lstStyle>
                <a:p>
                  <a:r>
                    <a:t>126</a:t>
                  </a:r>
                </a:p>
              </p:txBody>
            </p:sp>
            <p:sp>
              <p:nvSpPr>
                <p:cNvPr id="400" name="Shape 400"/>
                <p:cNvSpPr/>
                <p:nvPr/>
              </p:nvSpPr>
              <p:spPr>
                <a:xfrm>
                  <a:off x="731538" y="1828492"/>
                  <a:ext cx="730819" cy="31555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6799" tIns="46799" rIns="46799" bIns="46799" numCol="1" anchor="t">
                  <a:spAutoFit/>
                </a:bodyPr>
                <a:lstStyle>
                  <a:lvl1pPr algn="ctr" defTabSz="457200">
                    <a:spcBef>
                      <a:spcPts val="1000"/>
                    </a:spcBef>
                    <a:buSzTx/>
                    <a:buNone/>
                    <a:tabLst>
                      <a:tab pos="457200" algn="l"/>
                      <a:tab pos="914400" algn="l"/>
                      <a:tab pos="1358900" algn="l"/>
                      <a:tab pos="1828800" algn="l"/>
                      <a:tab pos="2286000" algn="l"/>
                      <a:tab pos="2730500" algn="l"/>
                      <a:tab pos="3200400" algn="l"/>
                      <a:tab pos="3657600" algn="l"/>
                      <a:tab pos="4114800" algn="l"/>
                      <a:tab pos="4572000" algn="l"/>
                      <a:tab pos="5029200" algn="l"/>
                      <a:tab pos="5473700" algn="l"/>
                      <a:tab pos="5943600" algn="l"/>
                      <a:tab pos="6388100" algn="l"/>
                      <a:tab pos="6858000" algn="l"/>
                      <a:tab pos="7315200" algn="l"/>
                      <a:tab pos="7772400" algn="l"/>
                      <a:tab pos="8229600" algn="l"/>
                      <a:tab pos="8686800" algn="l"/>
                      <a:tab pos="9144000" algn="l"/>
                    </a:tabLst>
                    <a:defRPr sz="1600">
                      <a:solidFill>
                        <a:srgbClr val="000000"/>
                      </a:solidFill>
                      <a:latin typeface="+mn-lt"/>
                      <a:ea typeface="+mn-ea"/>
                      <a:cs typeface="+mn-cs"/>
                      <a:sym typeface="Arial"/>
                    </a:defRPr>
                  </a:lvl1pPr>
                </a:lstStyle>
                <a:p>
                  <a:r>
                    <a:t>82</a:t>
                  </a:r>
                </a:p>
              </p:txBody>
            </p:sp>
            <p:sp>
              <p:nvSpPr>
                <p:cNvPr id="401" name="Shape 401"/>
                <p:cNvSpPr/>
                <p:nvPr/>
              </p:nvSpPr>
              <p:spPr>
                <a:xfrm>
                  <a:off x="731538" y="2819046"/>
                  <a:ext cx="730819" cy="31555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6799" tIns="46799" rIns="46799" bIns="46799" numCol="1" anchor="t">
                  <a:spAutoFit/>
                </a:bodyPr>
                <a:lstStyle>
                  <a:lvl1pPr algn="ctr" defTabSz="457200">
                    <a:spcBef>
                      <a:spcPts val="1000"/>
                    </a:spcBef>
                    <a:buSzTx/>
                    <a:buNone/>
                    <a:tabLst>
                      <a:tab pos="457200" algn="l"/>
                      <a:tab pos="914400" algn="l"/>
                      <a:tab pos="1358900" algn="l"/>
                      <a:tab pos="1828800" algn="l"/>
                      <a:tab pos="2286000" algn="l"/>
                      <a:tab pos="2730500" algn="l"/>
                      <a:tab pos="3200400" algn="l"/>
                      <a:tab pos="3657600" algn="l"/>
                      <a:tab pos="4114800" algn="l"/>
                      <a:tab pos="4572000" algn="l"/>
                      <a:tab pos="5029200" algn="l"/>
                      <a:tab pos="5473700" algn="l"/>
                      <a:tab pos="5943600" algn="l"/>
                      <a:tab pos="6388100" algn="l"/>
                      <a:tab pos="6858000" algn="l"/>
                      <a:tab pos="7315200" algn="l"/>
                      <a:tab pos="7772400" algn="l"/>
                      <a:tab pos="8229600" algn="l"/>
                      <a:tab pos="8686800" algn="l"/>
                      <a:tab pos="9144000" algn="l"/>
                    </a:tabLst>
                    <a:defRPr sz="1600">
                      <a:solidFill>
                        <a:srgbClr val="000000"/>
                      </a:solidFill>
                      <a:latin typeface="+mn-lt"/>
                      <a:ea typeface="+mn-ea"/>
                      <a:cs typeface="+mn-cs"/>
                      <a:sym typeface="Arial"/>
                    </a:defRPr>
                  </a:lvl1pPr>
                </a:lstStyle>
                <a:p>
                  <a:r>
                    <a:t>50</a:t>
                  </a:r>
                </a:p>
              </p:txBody>
            </p:sp>
            <p:sp>
              <p:nvSpPr>
                <p:cNvPr id="402" name="Shape 402"/>
                <p:cNvSpPr/>
                <p:nvPr/>
              </p:nvSpPr>
              <p:spPr>
                <a:xfrm>
                  <a:off x="731538" y="3777563"/>
                  <a:ext cx="730819" cy="31555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6799" tIns="46799" rIns="46799" bIns="46799" numCol="1" anchor="t">
                  <a:spAutoFit/>
                </a:bodyPr>
                <a:lstStyle>
                  <a:lvl1pPr algn="ctr" defTabSz="457200">
                    <a:spcBef>
                      <a:spcPts val="1000"/>
                    </a:spcBef>
                    <a:buSzTx/>
                    <a:buNone/>
                    <a:tabLst>
                      <a:tab pos="457200" algn="l"/>
                      <a:tab pos="914400" algn="l"/>
                      <a:tab pos="1358900" algn="l"/>
                      <a:tab pos="1828800" algn="l"/>
                      <a:tab pos="2286000" algn="l"/>
                      <a:tab pos="2730500" algn="l"/>
                      <a:tab pos="3200400" algn="l"/>
                      <a:tab pos="3657600" algn="l"/>
                      <a:tab pos="4114800" algn="l"/>
                      <a:tab pos="4572000" algn="l"/>
                      <a:tab pos="5029200" algn="l"/>
                      <a:tab pos="5473700" algn="l"/>
                      <a:tab pos="5943600" algn="l"/>
                      <a:tab pos="6388100" algn="l"/>
                      <a:tab pos="6858000" algn="l"/>
                      <a:tab pos="7315200" algn="l"/>
                      <a:tab pos="7772400" algn="l"/>
                      <a:tab pos="8229600" algn="l"/>
                      <a:tab pos="8686800" algn="l"/>
                      <a:tab pos="9144000" algn="l"/>
                    </a:tabLst>
                    <a:defRPr sz="1600">
                      <a:solidFill>
                        <a:srgbClr val="000000"/>
                      </a:solidFill>
                      <a:latin typeface="+mn-lt"/>
                      <a:ea typeface="+mn-ea"/>
                      <a:cs typeface="+mn-cs"/>
                      <a:sym typeface="Arial"/>
                    </a:defRPr>
                  </a:lvl1pPr>
                </a:lstStyle>
                <a:p>
                  <a:r>
                    <a:t>28</a:t>
                  </a:r>
                </a:p>
              </p:txBody>
            </p:sp>
            <p:sp>
              <p:nvSpPr>
                <p:cNvPr id="403" name="Shape 403"/>
                <p:cNvSpPr/>
                <p:nvPr/>
              </p:nvSpPr>
              <p:spPr>
                <a:xfrm>
                  <a:off x="2194615" y="304868"/>
                  <a:ext cx="365410" cy="55020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6799" tIns="46799" rIns="46799" bIns="46799" numCol="1" anchor="t">
                  <a:spAutoFit/>
                </a:bodyPr>
                <a:lstStyle>
                  <a:lvl1pPr defTabSz="457200">
                    <a:spcBef>
                      <a:spcPts val="2000"/>
                    </a:spcBef>
                    <a:buSzTx/>
                    <a:buNone/>
                    <a:tabLst>
                      <a:tab pos="457200" algn="l"/>
                      <a:tab pos="914400" algn="l"/>
                      <a:tab pos="1358900" algn="l"/>
                      <a:tab pos="1828800" algn="l"/>
                      <a:tab pos="2286000" algn="l"/>
                      <a:tab pos="2730500" algn="l"/>
                      <a:tab pos="3200400" algn="l"/>
                      <a:tab pos="3657600" algn="l"/>
                      <a:tab pos="4114800" algn="l"/>
                      <a:tab pos="4572000" algn="l"/>
                      <a:tab pos="5029200" algn="l"/>
                      <a:tab pos="5473700" algn="l"/>
                      <a:tab pos="5943600" algn="l"/>
                      <a:tab pos="6388100" algn="l"/>
                      <a:tab pos="6858000" algn="l"/>
                      <a:tab pos="7315200" algn="l"/>
                      <a:tab pos="7772400" algn="l"/>
                      <a:tab pos="8229600" algn="l"/>
                      <a:tab pos="8686800" algn="l"/>
                      <a:tab pos="9144000" algn="l"/>
                    </a:tabLst>
                    <a:defRPr sz="3200">
                      <a:solidFill>
                        <a:srgbClr val="000000"/>
                      </a:solidFill>
                      <a:latin typeface="+mn-lt"/>
                      <a:ea typeface="+mn-ea"/>
                      <a:cs typeface="+mn-cs"/>
                      <a:sym typeface="Arial"/>
                    </a:defRPr>
                  </a:lvl1pPr>
                </a:lstStyle>
                <a:p>
                  <a:r>
                    <a:t>}</a:t>
                  </a:r>
                </a:p>
              </p:txBody>
            </p:sp>
            <p:sp>
              <p:nvSpPr>
                <p:cNvPr id="404" name="Shape 404"/>
                <p:cNvSpPr/>
                <p:nvPr/>
              </p:nvSpPr>
              <p:spPr>
                <a:xfrm>
                  <a:off x="2194615" y="1295422"/>
                  <a:ext cx="365410" cy="48836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6799" tIns="46799" rIns="46799" bIns="46799" numCol="1" anchor="t">
                  <a:spAutoFit/>
                </a:bodyPr>
                <a:lstStyle>
                  <a:lvl1pPr defTabSz="457200">
                    <a:spcBef>
                      <a:spcPts val="1700"/>
                    </a:spcBef>
                    <a:buSzTx/>
                    <a:buNone/>
                    <a:tabLst>
                      <a:tab pos="457200" algn="l"/>
                      <a:tab pos="914400" algn="l"/>
                      <a:tab pos="1358900" algn="l"/>
                      <a:tab pos="1828800" algn="l"/>
                      <a:tab pos="2286000" algn="l"/>
                      <a:tab pos="2730500" algn="l"/>
                      <a:tab pos="3200400" algn="l"/>
                      <a:tab pos="3657600" algn="l"/>
                      <a:tab pos="4114800" algn="l"/>
                      <a:tab pos="4572000" algn="l"/>
                      <a:tab pos="5029200" algn="l"/>
                      <a:tab pos="5473700" algn="l"/>
                      <a:tab pos="5943600" algn="l"/>
                      <a:tab pos="6388100" algn="l"/>
                      <a:tab pos="6858000" algn="l"/>
                      <a:tab pos="7315200" algn="l"/>
                      <a:tab pos="7772400" algn="l"/>
                      <a:tab pos="8229600" algn="l"/>
                      <a:tab pos="8686800" algn="l"/>
                      <a:tab pos="9144000" algn="l"/>
                    </a:tabLst>
                    <a:defRPr sz="2800">
                      <a:solidFill>
                        <a:srgbClr val="000000"/>
                      </a:solidFill>
                      <a:latin typeface="+mn-lt"/>
                      <a:ea typeface="+mn-ea"/>
                      <a:cs typeface="+mn-cs"/>
                      <a:sym typeface="Arial"/>
                    </a:defRPr>
                  </a:lvl1pPr>
                </a:lstStyle>
                <a:p>
                  <a:r>
                    <a:t>}</a:t>
                  </a:r>
                </a:p>
              </p:txBody>
            </p:sp>
            <p:sp>
              <p:nvSpPr>
                <p:cNvPr id="405" name="Shape 405"/>
                <p:cNvSpPr/>
                <p:nvPr/>
              </p:nvSpPr>
              <p:spPr>
                <a:xfrm>
                  <a:off x="2194615" y="2209668"/>
                  <a:ext cx="365410" cy="55020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6799" tIns="46799" rIns="46799" bIns="46799" numCol="1" anchor="t">
                  <a:spAutoFit/>
                </a:bodyPr>
                <a:lstStyle>
                  <a:lvl1pPr defTabSz="457200">
                    <a:spcBef>
                      <a:spcPts val="2000"/>
                    </a:spcBef>
                    <a:buSzTx/>
                    <a:buNone/>
                    <a:tabLst>
                      <a:tab pos="457200" algn="l"/>
                      <a:tab pos="914400" algn="l"/>
                      <a:tab pos="1358900" algn="l"/>
                      <a:tab pos="1828800" algn="l"/>
                      <a:tab pos="2286000" algn="l"/>
                      <a:tab pos="2730500" algn="l"/>
                      <a:tab pos="3200400" algn="l"/>
                      <a:tab pos="3657600" algn="l"/>
                      <a:tab pos="4114800" algn="l"/>
                      <a:tab pos="4572000" algn="l"/>
                      <a:tab pos="5029200" algn="l"/>
                      <a:tab pos="5473700" algn="l"/>
                      <a:tab pos="5943600" algn="l"/>
                      <a:tab pos="6388100" algn="l"/>
                      <a:tab pos="6858000" algn="l"/>
                      <a:tab pos="7315200" algn="l"/>
                      <a:tab pos="7772400" algn="l"/>
                      <a:tab pos="8229600" algn="l"/>
                      <a:tab pos="8686800" algn="l"/>
                      <a:tab pos="9144000" algn="l"/>
                    </a:tabLst>
                    <a:defRPr sz="3200">
                      <a:solidFill>
                        <a:srgbClr val="000000"/>
                      </a:solidFill>
                      <a:latin typeface="+mn-lt"/>
                      <a:ea typeface="+mn-ea"/>
                      <a:cs typeface="+mn-cs"/>
                      <a:sym typeface="Arial"/>
                    </a:defRPr>
                  </a:lvl1pPr>
                </a:lstStyle>
                <a:p>
                  <a:r>
                    <a:t>}</a:t>
                  </a:r>
                </a:p>
              </p:txBody>
            </p:sp>
            <p:sp>
              <p:nvSpPr>
                <p:cNvPr id="406" name="Shape 406"/>
                <p:cNvSpPr/>
                <p:nvPr/>
              </p:nvSpPr>
              <p:spPr>
                <a:xfrm>
                  <a:off x="2194615" y="3123914"/>
                  <a:ext cx="365410" cy="61204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6799" tIns="46799" rIns="46799" bIns="46799" numCol="1" anchor="t">
                  <a:spAutoFit/>
                </a:bodyPr>
                <a:lstStyle>
                  <a:lvl1pPr defTabSz="457200">
                    <a:spcBef>
                      <a:spcPts val="2200"/>
                    </a:spcBef>
                    <a:buSzTx/>
                    <a:buNone/>
                    <a:tabLst>
                      <a:tab pos="457200" algn="l"/>
                      <a:tab pos="914400" algn="l"/>
                      <a:tab pos="1358900" algn="l"/>
                      <a:tab pos="1828800" algn="l"/>
                      <a:tab pos="2286000" algn="l"/>
                      <a:tab pos="2730500" algn="l"/>
                      <a:tab pos="3200400" algn="l"/>
                      <a:tab pos="3657600" algn="l"/>
                      <a:tab pos="4114800" algn="l"/>
                      <a:tab pos="4572000" algn="l"/>
                      <a:tab pos="5029200" algn="l"/>
                      <a:tab pos="5473700" algn="l"/>
                      <a:tab pos="5943600" algn="l"/>
                      <a:tab pos="6388100" algn="l"/>
                      <a:tab pos="6858000" algn="l"/>
                      <a:tab pos="7315200" algn="l"/>
                      <a:tab pos="7772400" algn="l"/>
                      <a:tab pos="8229600" algn="l"/>
                      <a:tab pos="8686800" algn="l"/>
                      <a:tab pos="9144000" algn="l"/>
                    </a:tabLst>
                    <a:defRPr sz="3600">
                      <a:solidFill>
                        <a:srgbClr val="000000"/>
                      </a:solidFill>
                      <a:latin typeface="+mn-lt"/>
                      <a:ea typeface="+mn-ea"/>
                      <a:cs typeface="+mn-cs"/>
                      <a:sym typeface="Arial"/>
                    </a:defRPr>
                  </a:lvl1pPr>
                </a:lstStyle>
                <a:p>
                  <a:r>
                    <a:t>}</a:t>
                  </a:r>
                </a:p>
              </p:txBody>
            </p:sp>
            <p:grpSp>
              <p:nvGrpSpPr>
                <p:cNvPr id="409" name="Group 409"/>
                <p:cNvGrpSpPr/>
                <p:nvPr/>
              </p:nvGrpSpPr>
              <p:grpSpPr>
                <a:xfrm>
                  <a:off x="2377861" y="2971300"/>
                  <a:ext cx="639378" cy="1049427"/>
                  <a:chOff x="0" y="0"/>
                  <a:chExt cx="639376" cy="1049425"/>
                </a:xfrm>
              </p:grpSpPr>
              <p:sp>
                <p:nvSpPr>
                  <p:cNvPr id="407" name="Shape 407"/>
                  <p:cNvSpPr/>
                  <p:nvPr/>
                </p:nvSpPr>
                <p:spPr>
                  <a:xfrm>
                    <a:off x="0" y="0"/>
                    <a:ext cx="639377" cy="42565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6799" tIns="46799" rIns="46799" bIns="46799" numCol="1" anchor="t">
                    <a:spAutoFit/>
                  </a:bodyPr>
                  <a:lstStyle/>
                  <a:p>
                    <a:pPr defTabSz="457200">
                      <a:spcBef>
                        <a:spcPts val="1100"/>
                      </a:spcBef>
                      <a:buSzTx/>
                      <a:buNone/>
                      <a:tabLst>
                        <a:tab pos="457200" algn="l"/>
                        <a:tab pos="914400" algn="l"/>
                        <a:tab pos="1358900" algn="l"/>
                        <a:tab pos="1828800" algn="l"/>
                        <a:tab pos="2286000" algn="l"/>
                        <a:tab pos="2730500" algn="l"/>
                        <a:tab pos="3200400" algn="l"/>
                        <a:tab pos="3657600" algn="l"/>
                        <a:tab pos="4114800" algn="l"/>
                        <a:tab pos="4572000" algn="l"/>
                        <a:tab pos="5029200" algn="l"/>
                        <a:tab pos="5473700" algn="l"/>
                        <a:tab pos="5943600" algn="l"/>
                        <a:tab pos="6388100" algn="l"/>
                        <a:tab pos="6858000" algn="l"/>
                        <a:tab pos="7315200" algn="l"/>
                        <a:tab pos="7772400" algn="l"/>
                        <a:tab pos="8229600" algn="l"/>
                        <a:tab pos="8686800" algn="l"/>
                        <a:tab pos="9144000" algn="l"/>
                      </a:tabLst>
                      <a:defRPr sz="2000" i="1">
                        <a:solidFill>
                          <a:srgbClr val="000000"/>
                        </a:solidFill>
                        <a:latin typeface="+mn-lt"/>
                        <a:ea typeface="+mn-ea"/>
                        <a:cs typeface="+mn-cs"/>
                        <a:sym typeface="Arial"/>
                      </a:defRPr>
                    </a:pPr>
                    <a:r>
                      <a:t>g</a:t>
                    </a:r>
                    <a:r>
                      <a:rPr i="0" baseline="-25000"/>
                      <a:t>9/2</a:t>
                    </a:r>
                  </a:p>
                </p:txBody>
              </p:sp>
              <p:sp>
                <p:nvSpPr>
                  <p:cNvPr id="408" name="Shape 408"/>
                  <p:cNvSpPr/>
                  <p:nvPr/>
                </p:nvSpPr>
                <p:spPr>
                  <a:xfrm>
                    <a:off x="0" y="623775"/>
                    <a:ext cx="639377" cy="42565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6799" tIns="46799" rIns="46799" bIns="46799" numCol="1" anchor="t">
                    <a:spAutoFit/>
                  </a:bodyPr>
                  <a:lstStyle/>
                  <a:p>
                    <a:pPr defTabSz="457200">
                      <a:spcBef>
                        <a:spcPts val="1100"/>
                      </a:spcBef>
                      <a:buSzTx/>
                      <a:buNone/>
                      <a:tabLst>
                        <a:tab pos="457200" algn="l"/>
                        <a:tab pos="914400" algn="l"/>
                        <a:tab pos="1358900" algn="l"/>
                        <a:tab pos="1828800" algn="l"/>
                        <a:tab pos="2286000" algn="l"/>
                        <a:tab pos="2730500" algn="l"/>
                        <a:tab pos="3200400" algn="l"/>
                        <a:tab pos="3657600" algn="l"/>
                        <a:tab pos="4114800" algn="l"/>
                        <a:tab pos="4572000" algn="l"/>
                        <a:tab pos="5029200" algn="l"/>
                        <a:tab pos="5473700" algn="l"/>
                        <a:tab pos="5943600" algn="l"/>
                        <a:tab pos="6388100" algn="l"/>
                        <a:tab pos="6858000" algn="l"/>
                        <a:tab pos="7315200" algn="l"/>
                        <a:tab pos="7772400" algn="l"/>
                        <a:tab pos="8229600" algn="l"/>
                        <a:tab pos="8686800" algn="l"/>
                        <a:tab pos="9144000" algn="l"/>
                      </a:tabLst>
                      <a:defRPr sz="2000" i="1">
                        <a:solidFill>
                          <a:srgbClr val="000000"/>
                        </a:solidFill>
                        <a:latin typeface="+mn-lt"/>
                        <a:ea typeface="+mn-ea"/>
                        <a:cs typeface="+mn-cs"/>
                        <a:sym typeface="Arial"/>
                      </a:defRPr>
                    </a:pPr>
                    <a:r>
                      <a:t>p</a:t>
                    </a:r>
                    <a:r>
                      <a:rPr i="0" baseline="-25000"/>
                      <a:t>3/2</a:t>
                    </a:r>
                  </a:p>
                </p:txBody>
              </p:sp>
            </p:grpSp>
            <p:grpSp>
              <p:nvGrpSpPr>
                <p:cNvPr id="412" name="Group 412"/>
                <p:cNvGrpSpPr/>
                <p:nvPr/>
              </p:nvGrpSpPr>
              <p:grpSpPr>
                <a:xfrm>
                  <a:off x="2377861" y="2209668"/>
                  <a:ext cx="731179" cy="730159"/>
                  <a:chOff x="0" y="0"/>
                  <a:chExt cx="731177" cy="730158"/>
                </a:xfrm>
              </p:grpSpPr>
              <p:sp>
                <p:nvSpPr>
                  <p:cNvPr id="410" name="Shape 410"/>
                  <p:cNvSpPr/>
                  <p:nvPr/>
                </p:nvSpPr>
                <p:spPr>
                  <a:xfrm>
                    <a:off x="0" y="0"/>
                    <a:ext cx="731178" cy="42565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6799" tIns="46799" rIns="46799" bIns="46799" numCol="1" anchor="t">
                    <a:spAutoFit/>
                  </a:bodyPr>
                  <a:lstStyle/>
                  <a:p>
                    <a:pPr defTabSz="457200">
                      <a:spcBef>
                        <a:spcPts val="1100"/>
                      </a:spcBef>
                      <a:buSzTx/>
                      <a:buNone/>
                      <a:tabLst>
                        <a:tab pos="457200" algn="l"/>
                        <a:tab pos="914400" algn="l"/>
                        <a:tab pos="1358900" algn="l"/>
                        <a:tab pos="1828800" algn="l"/>
                        <a:tab pos="2286000" algn="l"/>
                        <a:tab pos="2730500" algn="l"/>
                        <a:tab pos="3200400" algn="l"/>
                        <a:tab pos="3657600" algn="l"/>
                        <a:tab pos="4114800" algn="l"/>
                        <a:tab pos="4572000" algn="l"/>
                        <a:tab pos="5029200" algn="l"/>
                        <a:tab pos="5473700" algn="l"/>
                        <a:tab pos="5943600" algn="l"/>
                        <a:tab pos="6388100" algn="l"/>
                        <a:tab pos="6858000" algn="l"/>
                        <a:tab pos="7315200" algn="l"/>
                        <a:tab pos="7772400" algn="l"/>
                        <a:tab pos="8229600" algn="l"/>
                        <a:tab pos="8686800" algn="l"/>
                        <a:tab pos="9144000" algn="l"/>
                      </a:tabLst>
                      <a:defRPr sz="2000" i="1">
                        <a:solidFill>
                          <a:srgbClr val="000000"/>
                        </a:solidFill>
                        <a:latin typeface="+mn-lt"/>
                        <a:ea typeface="+mn-ea"/>
                        <a:cs typeface="+mn-cs"/>
                        <a:sym typeface="Arial"/>
                      </a:defRPr>
                    </a:pPr>
                    <a:r>
                      <a:t>h</a:t>
                    </a:r>
                    <a:r>
                      <a:rPr i="0" baseline="-25000"/>
                      <a:t>11/2</a:t>
                    </a:r>
                  </a:p>
                </p:txBody>
              </p:sp>
              <p:sp>
                <p:nvSpPr>
                  <p:cNvPr id="411" name="Shape 411"/>
                  <p:cNvSpPr/>
                  <p:nvPr/>
                </p:nvSpPr>
                <p:spPr>
                  <a:xfrm>
                    <a:off x="0" y="304507"/>
                    <a:ext cx="639377" cy="42565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6799" tIns="46799" rIns="46799" bIns="46799" numCol="1" anchor="t">
                    <a:spAutoFit/>
                  </a:bodyPr>
                  <a:lstStyle/>
                  <a:p>
                    <a:pPr defTabSz="457200">
                      <a:spcBef>
                        <a:spcPts val="1100"/>
                      </a:spcBef>
                      <a:buSzTx/>
                      <a:buNone/>
                      <a:tabLst>
                        <a:tab pos="457200" algn="l"/>
                        <a:tab pos="914400" algn="l"/>
                        <a:tab pos="1358900" algn="l"/>
                        <a:tab pos="1828800" algn="l"/>
                        <a:tab pos="2286000" algn="l"/>
                        <a:tab pos="2730500" algn="l"/>
                        <a:tab pos="3200400" algn="l"/>
                        <a:tab pos="3657600" algn="l"/>
                        <a:tab pos="4114800" algn="l"/>
                        <a:tab pos="4572000" algn="l"/>
                        <a:tab pos="5029200" algn="l"/>
                        <a:tab pos="5473700" algn="l"/>
                        <a:tab pos="5943600" algn="l"/>
                        <a:tab pos="6388100" algn="l"/>
                        <a:tab pos="6858000" algn="l"/>
                        <a:tab pos="7315200" algn="l"/>
                        <a:tab pos="7772400" algn="l"/>
                        <a:tab pos="8229600" algn="l"/>
                        <a:tab pos="8686800" algn="l"/>
                        <a:tab pos="9144000" algn="l"/>
                      </a:tabLst>
                      <a:defRPr sz="2000" i="1">
                        <a:solidFill>
                          <a:srgbClr val="000000"/>
                        </a:solidFill>
                        <a:latin typeface="+mn-lt"/>
                        <a:ea typeface="+mn-ea"/>
                        <a:cs typeface="+mn-cs"/>
                        <a:sym typeface="Arial"/>
                      </a:defRPr>
                    </a:pPr>
                    <a:r>
                      <a:t>d</a:t>
                    </a:r>
                    <a:r>
                      <a:rPr baseline="-25000"/>
                      <a:t>5</a:t>
                    </a:r>
                    <a:r>
                      <a:rPr i="0" baseline="-25000"/>
                      <a:t>/2</a:t>
                    </a:r>
                  </a:p>
                </p:txBody>
              </p:sp>
            </p:grpSp>
            <p:grpSp>
              <p:nvGrpSpPr>
                <p:cNvPr id="415" name="Group 415"/>
                <p:cNvGrpSpPr/>
                <p:nvPr/>
              </p:nvGrpSpPr>
              <p:grpSpPr>
                <a:xfrm>
                  <a:off x="2377861" y="1219115"/>
                  <a:ext cx="731179" cy="730160"/>
                  <a:chOff x="0" y="0"/>
                  <a:chExt cx="731177" cy="730159"/>
                </a:xfrm>
              </p:grpSpPr>
              <p:sp>
                <p:nvSpPr>
                  <p:cNvPr id="413" name="Shape 413"/>
                  <p:cNvSpPr/>
                  <p:nvPr/>
                </p:nvSpPr>
                <p:spPr>
                  <a:xfrm>
                    <a:off x="0" y="0"/>
                    <a:ext cx="731178" cy="42565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6799" tIns="46799" rIns="46799" bIns="46799" numCol="1" anchor="t">
                    <a:spAutoFit/>
                  </a:bodyPr>
                  <a:lstStyle/>
                  <a:p>
                    <a:pPr defTabSz="457200">
                      <a:spcBef>
                        <a:spcPts val="1100"/>
                      </a:spcBef>
                      <a:buSzTx/>
                      <a:buNone/>
                      <a:tabLst>
                        <a:tab pos="457200" algn="l"/>
                        <a:tab pos="914400" algn="l"/>
                        <a:tab pos="1358900" algn="l"/>
                        <a:tab pos="1828800" algn="l"/>
                        <a:tab pos="2286000" algn="l"/>
                        <a:tab pos="2730500" algn="l"/>
                        <a:tab pos="3200400" algn="l"/>
                        <a:tab pos="3657600" algn="l"/>
                        <a:tab pos="4114800" algn="l"/>
                        <a:tab pos="4572000" algn="l"/>
                        <a:tab pos="5029200" algn="l"/>
                        <a:tab pos="5473700" algn="l"/>
                        <a:tab pos="5943600" algn="l"/>
                        <a:tab pos="6388100" algn="l"/>
                        <a:tab pos="6858000" algn="l"/>
                        <a:tab pos="7315200" algn="l"/>
                        <a:tab pos="7772400" algn="l"/>
                        <a:tab pos="8229600" algn="l"/>
                        <a:tab pos="8686800" algn="l"/>
                        <a:tab pos="9144000" algn="l"/>
                      </a:tabLst>
                      <a:defRPr sz="2000" i="1">
                        <a:solidFill>
                          <a:srgbClr val="000000"/>
                        </a:solidFill>
                        <a:latin typeface="+mn-lt"/>
                        <a:ea typeface="+mn-ea"/>
                        <a:cs typeface="+mn-cs"/>
                        <a:sym typeface="Arial"/>
                      </a:defRPr>
                    </a:pPr>
                    <a:r>
                      <a:t>i</a:t>
                    </a:r>
                    <a:r>
                      <a:rPr i="0" baseline="-25000"/>
                      <a:t>13/2</a:t>
                    </a:r>
                  </a:p>
                </p:txBody>
              </p:sp>
              <p:sp>
                <p:nvSpPr>
                  <p:cNvPr id="414" name="Shape 414"/>
                  <p:cNvSpPr/>
                  <p:nvPr/>
                </p:nvSpPr>
                <p:spPr>
                  <a:xfrm>
                    <a:off x="0" y="304508"/>
                    <a:ext cx="639377" cy="42565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6799" tIns="46799" rIns="46799" bIns="46799" numCol="1" anchor="t">
                    <a:spAutoFit/>
                  </a:bodyPr>
                  <a:lstStyle/>
                  <a:p>
                    <a:pPr defTabSz="457200">
                      <a:spcBef>
                        <a:spcPts val="1100"/>
                      </a:spcBef>
                      <a:buSzTx/>
                      <a:buNone/>
                      <a:tabLst>
                        <a:tab pos="457200" algn="l"/>
                        <a:tab pos="914400" algn="l"/>
                        <a:tab pos="1358900" algn="l"/>
                        <a:tab pos="1828800" algn="l"/>
                        <a:tab pos="2286000" algn="l"/>
                        <a:tab pos="2730500" algn="l"/>
                        <a:tab pos="3200400" algn="l"/>
                        <a:tab pos="3657600" algn="l"/>
                        <a:tab pos="4114800" algn="l"/>
                        <a:tab pos="4572000" algn="l"/>
                        <a:tab pos="5029200" algn="l"/>
                        <a:tab pos="5473700" algn="l"/>
                        <a:tab pos="5943600" algn="l"/>
                        <a:tab pos="6388100" algn="l"/>
                        <a:tab pos="6858000" algn="l"/>
                        <a:tab pos="7315200" algn="l"/>
                        <a:tab pos="7772400" algn="l"/>
                        <a:tab pos="8229600" algn="l"/>
                        <a:tab pos="8686800" algn="l"/>
                        <a:tab pos="9144000" algn="l"/>
                      </a:tabLst>
                      <a:defRPr sz="2000" i="1">
                        <a:solidFill>
                          <a:srgbClr val="000000"/>
                        </a:solidFill>
                        <a:latin typeface="+mn-lt"/>
                        <a:ea typeface="+mn-ea"/>
                        <a:cs typeface="+mn-cs"/>
                        <a:sym typeface="Arial"/>
                      </a:defRPr>
                    </a:pPr>
                    <a:r>
                      <a:t>f</a:t>
                    </a:r>
                    <a:r>
                      <a:rPr baseline="-25000"/>
                      <a:t>7</a:t>
                    </a:r>
                    <a:r>
                      <a:rPr i="0" baseline="-25000"/>
                      <a:t>/2</a:t>
                    </a:r>
                  </a:p>
                </p:txBody>
              </p:sp>
            </p:grpSp>
            <p:grpSp>
              <p:nvGrpSpPr>
                <p:cNvPr id="418" name="Group 418"/>
                <p:cNvGrpSpPr/>
                <p:nvPr/>
              </p:nvGrpSpPr>
              <p:grpSpPr>
                <a:xfrm>
                  <a:off x="2377861" y="228561"/>
                  <a:ext cx="731179" cy="730159"/>
                  <a:chOff x="0" y="0"/>
                  <a:chExt cx="731177" cy="730158"/>
                </a:xfrm>
              </p:grpSpPr>
              <p:sp>
                <p:nvSpPr>
                  <p:cNvPr id="416" name="Shape 416"/>
                  <p:cNvSpPr/>
                  <p:nvPr/>
                </p:nvSpPr>
                <p:spPr>
                  <a:xfrm>
                    <a:off x="0" y="0"/>
                    <a:ext cx="731178" cy="42565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6799" tIns="46799" rIns="46799" bIns="46799" numCol="1" anchor="t">
                    <a:spAutoFit/>
                  </a:bodyPr>
                  <a:lstStyle/>
                  <a:p>
                    <a:pPr defTabSz="457200">
                      <a:spcBef>
                        <a:spcPts val="1100"/>
                      </a:spcBef>
                      <a:buSzTx/>
                      <a:buNone/>
                      <a:tabLst>
                        <a:tab pos="457200" algn="l"/>
                        <a:tab pos="914400" algn="l"/>
                        <a:tab pos="1358900" algn="l"/>
                        <a:tab pos="1828800" algn="l"/>
                        <a:tab pos="2286000" algn="l"/>
                        <a:tab pos="2730500" algn="l"/>
                        <a:tab pos="3200400" algn="l"/>
                        <a:tab pos="3657600" algn="l"/>
                        <a:tab pos="4114800" algn="l"/>
                        <a:tab pos="4572000" algn="l"/>
                        <a:tab pos="5029200" algn="l"/>
                        <a:tab pos="5473700" algn="l"/>
                        <a:tab pos="5943600" algn="l"/>
                        <a:tab pos="6388100" algn="l"/>
                        <a:tab pos="6858000" algn="l"/>
                        <a:tab pos="7315200" algn="l"/>
                        <a:tab pos="7772400" algn="l"/>
                        <a:tab pos="8229600" algn="l"/>
                        <a:tab pos="8686800" algn="l"/>
                        <a:tab pos="9144000" algn="l"/>
                      </a:tabLst>
                      <a:defRPr sz="2000" i="1">
                        <a:solidFill>
                          <a:srgbClr val="000000"/>
                        </a:solidFill>
                        <a:latin typeface="+mn-lt"/>
                        <a:ea typeface="+mn-ea"/>
                        <a:cs typeface="+mn-cs"/>
                        <a:sym typeface="Arial"/>
                      </a:defRPr>
                    </a:pPr>
                    <a:r>
                      <a:t>j</a:t>
                    </a:r>
                    <a:r>
                      <a:rPr i="0" baseline="-25000"/>
                      <a:t>15/2</a:t>
                    </a:r>
                  </a:p>
                </p:txBody>
              </p:sp>
              <p:sp>
                <p:nvSpPr>
                  <p:cNvPr id="417" name="Shape 417"/>
                  <p:cNvSpPr/>
                  <p:nvPr/>
                </p:nvSpPr>
                <p:spPr>
                  <a:xfrm>
                    <a:off x="0" y="304507"/>
                    <a:ext cx="639377" cy="42565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6799" tIns="46799" rIns="46799" bIns="46799" numCol="1" anchor="t">
                    <a:spAutoFit/>
                  </a:bodyPr>
                  <a:lstStyle/>
                  <a:p>
                    <a:pPr defTabSz="457200">
                      <a:spcBef>
                        <a:spcPts val="1100"/>
                      </a:spcBef>
                      <a:buSzTx/>
                      <a:buNone/>
                      <a:tabLst>
                        <a:tab pos="457200" algn="l"/>
                        <a:tab pos="914400" algn="l"/>
                        <a:tab pos="1358900" algn="l"/>
                        <a:tab pos="1828800" algn="l"/>
                        <a:tab pos="2286000" algn="l"/>
                        <a:tab pos="2730500" algn="l"/>
                        <a:tab pos="3200400" algn="l"/>
                        <a:tab pos="3657600" algn="l"/>
                        <a:tab pos="4114800" algn="l"/>
                        <a:tab pos="4572000" algn="l"/>
                        <a:tab pos="5029200" algn="l"/>
                        <a:tab pos="5473700" algn="l"/>
                        <a:tab pos="5943600" algn="l"/>
                        <a:tab pos="6388100" algn="l"/>
                        <a:tab pos="6858000" algn="l"/>
                        <a:tab pos="7315200" algn="l"/>
                        <a:tab pos="7772400" algn="l"/>
                        <a:tab pos="8229600" algn="l"/>
                        <a:tab pos="8686800" algn="l"/>
                        <a:tab pos="9144000" algn="l"/>
                      </a:tabLst>
                      <a:defRPr sz="2000" i="1">
                        <a:solidFill>
                          <a:srgbClr val="000000"/>
                        </a:solidFill>
                        <a:latin typeface="+mn-lt"/>
                        <a:ea typeface="+mn-ea"/>
                        <a:cs typeface="+mn-cs"/>
                        <a:sym typeface="Arial"/>
                      </a:defRPr>
                    </a:pPr>
                    <a:r>
                      <a:t>g</a:t>
                    </a:r>
                    <a:r>
                      <a:rPr baseline="-25000"/>
                      <a:t>9</a:t>
                    </a:r>
                    <a:r>
                      <a:rPr i="0" baseline="-25000"/>
                      <a:t>/2</a:t>
                    </a:r>
                  </a:p>
                </p:txBody>
              </p:sp>
            </p:grpSp>
          </p:grpSp>
          <p:sp>
            <p:nvSpPr>
              <p:cNvPr id="420" name="Shape 420"/>
              <p:cNvSpPr/>
              <p:nvPr/>
            </p:nvSpPr>
            <p:spPr>
              <a:xfrm>
                <a:off x="2801591" y="457123"/>
                <a:ext cx="1097309" cy="37739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6799" tIns="46799" rIns="46799" bIns="46799" numCol="1" anchor="t">
                <a:spAutoFit/>
              </a:bodyPr>
              <a:lstStyle>
                <a:lvl1pPr defTabSz="457200">
                  <a:spcBef>
                    <a:spcPts val="1100"/>
                  </a:spcBef>
                  <a:buSzTx/>
                  <a:buNone/>
                  <a:tabLst>
                    <a:tab pos="457200" algn="l"/>
                    <a:tab pos="914400" algn="l"/>
                    <a:tab pos="1358900" algn="l"/>
                    <a:tab pos="1828800" algn="l"/>
                    <a:tab pos="2286000" algn="l"/>
                    <a:tab pos="2730500" algn="l"/>
                    <a:tab pos="3200400" algn="l"/>
                    <a:tab pos="3657600" algn="l"/>
                    <a:tab pos="4114800" algn="l"/>
                    <a:tab pos="4572000" algn="l"/>
                    <a:tab pos="5029200" algn="l"/>
                    <a:tab pos="5473700" algn="l"/>
                    <a:tab pos="5943600" algn="l"/>
                    <a:tab pos="6388100" algn="l"/>
                    <a:tab pos="6858000" algn="l"/>
                    <a:tab pos="7315200" algn="l"/>
                    <a:tab pos="7772400" algn="l"/>
                    <a:tab pos="8229600" algn="l"/>
                    <a:tab pos="8686800" algn="l"/>
                    <a:tab pos="9144000" algn="l"/>
                  </a:tabLst>
                  <a:defRPr sz="2000">
                    <a:solidFill>
                      <a:srgbClr val="000000"/>
                    </a:solidFill>
                    <a:latin typeface="+mn-lt"/>
                    <a:ea typeface="+mn-ea"/>
                    <a:cs typeface="+mn-cs"/>
                    <a:sym typeface="Arial"/>
                  </a:defRPr>
                </a:lvl1pPr>
              </a:lstStyle>
              <a:p>
                <a:r>
                  <a:t>~134</a:t>
                </a:r>
              </a:p>
            </p:txBody>
          </p:sp>
          <p:sp>
            <p:nvSpPr>
              <p:cNvPr id="421" name="Shape 421"/>
              <p:cNvSpPr/>
              <p:nvPr/>
            </p:nvSpPr>
            <p:spPr>
              <a:xfrm>
                <a:off x="2801591" y="1371369"/>
                <a:ext cx="1097309" cy="37739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6799" tIns="46799" rIns="46799" bIns="46799" numCol="1" anchor="t">
                <a:spAutoFit/>
              </a:bodyPr>
              <a:lstStyle>
                <a:lvl1pPr defTabSz="457200">
                  <a:spcBef>
                    <a:spcPts val="1100"/>
                  </a:spcBef>
                  <a:buSzTx/>
                  <a:buNone/>
                  <a:tabLst>
                    <a:tab pos="457200" algn="l"/>
                    <a:tab pos="914400" algn="l"/>
                    <a:tab pos="1358900" algn="l"/>
                    <a:tab pos="1828800" algn="l"/>
                    <a:tab pos="2286000" algn="l"/>
                    <a:tab pos="2730500" algn="l"/>
                    <a:tab pos="3200400" algn="l"/>
                    <a:tab pos="3657600" algn="l"/>
                    <a:tab pos="4114800" algn="l"/>
                    <a:tab pos="4572000" algn="l"/>
                    <a:tab pos="5029200" algn="l"/>
                    <a:tab pos="5473700" algn="l"/>
                    <a:tab pos="5943600" algn="l"/>
                    <a:tab pos="6388100" algn="l"/>
                    <a:tab pos="6858000" algn="l"/>
                    <a:tab pos="7315200" algn="l"/>
                    <a:tab pos="7772400" algn="l"/>
                    <a:tab pos="8229600" algn="l"/>
                    <a:tab pos="8686800" algn="l"/>
                    <a:tab pos="9144000" algn="l"/>
                  </a:tabLst>
                  <a:defRPr sz="2000">
                    <a:solidFill>
                      <a:srgbClr val="000000"/>
                    </a:solidFill>
                    <a:latin typeface="+mn-lt"/>
                    <a:ea typeface="+mn-ea"/>
                    <a:cs typeface="+mn-cs"/>
                    <a:sym typeface="Arial"/>
                  </a:defRPr>
                </a:lvl1pPr>
              </a:lstStyle>
              <a:p>
                <a:r>
                  <a:t>~88</a:t>
                </a:r>
              </a:p>
            </p:txBody>
          </p:sp>
          <p:sp>
            <p:nvSpPr>
              <p:cNvPr id="422" name="Shape 422"/>
              <p:cNvSpPr/>
              <p:nvPr/>
            </p:nvSpPr>
            <p:spPr>
              <a:xfrm>
                <a:off x="2801591" y="2437870"/>
                <a:ext cx="1097309" cy="37739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6799" tIns="46799" rIns="46799" bIns="46799" numCol="1" anchor="t">
                <a:spAutoFit/>
              </a:bodyPr>
              <a:lstStyle>
                <a:lvl1pPr defTabSz="457200">
                  <a:spcBef>
                    <a:spcPts val="1100"/>
                  </a:spcBef>
                  <a:buSzTx/>
                  <a:buNone/>
                  <a:tabLst>
                    <a:tab pos="457200" algn="l"/>
                    <a:tab pos="914400" algn="l"/>
                    <a:tab pos="1358900" algn="l"/>
                    <a:tab pos="1828800" algn="l"/>
                    <a:tab pos="2286000" algn="l"/>
                    <a:tab pos="2730500" algn="l"/>
                    <a:tab pos="3200400" algn="l"/>
                    <a:tab pos="3657600" algn="l"/>
                    <a:tab pos="4114800" algn="l"/>
                    <a:tab pos="4572000" algn="l"/>
                    <a:tab pos="5029200" algn="l"/>
                    <a:tab pos="5473700" algn="l"/>
                    <a:tab pos="5943600" algn="l"/>
                    <a:tab pos="6388100" algn="l"/>
                    <a:tab pos="6858000" algn="l"/>
                    <a:tab pos="7315200" algn="l"/>
                    <a:tab pos="7772400" algn="l"/>
                    <a:tab pos="8229600" algn="l"/>
                    <a:tab pos="8686800" algn="l"/>
                    <a:tab pos="9144000" algn="l"/>
                  </a:tabLst>
                  <a:defRPr sz="2000">
                    <a:solidFill>
                      <a:srgbClr val="000000"/>
                    </a:solidFill>
                    <a:latin typeface="+mn-lt"/>
                    <a:ea typeface="+mn-ea"/>
                    <a:cs typeface="+mn-cs"/>
                    <a:sym typeface="Arial"/>
                  </a:defRPr>
                </a:lvl1pPr>
              </a:lstStyle>
              <a:p>
                <a:r>
                  <a:t>~56</a:t>
                </a:r>
              </a:p>
            </p:txBody>
          </p:sp>
          <p:sp>
            <p:nvSpPr>
              <p:cNvPr id="423" name="Shape 423"/>
              <p:cNvSpPr/>
              <p:nvPr/>
            </p:nvSpPr>
            <p:spPr>
              <a:xfrm>
                <a:off x="2801591" y="3352116"/>
                <a:ext cx="1097309" cy="37739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6799" tIns="46799" rIns="46799" bIns="46799" numCol="1" anchor="t">
                <a:spAutoFit/>
              </a:bodyPr>
              <a:lstStyle>
                <a:lvl1pPr defTabSz="457200">
                  <a:spcBef>
                    <a:spcPts val="1100"/>
                  </a:spcBef>
                  <a:buSzTx/>
                  <a:buNone/>
                  <a:tabLst>
                    <a:tab pos="457200" algn="l"/>
                    <a:tab pos="914400" algn="l"/>
                    <a:tab pos="1358900" algn="l"/>
                    <a:tab pos="1828800" algn="l"/>
                    <a:tab pos="2286000" algn="l"/>
                    <a:tab pos="2730500" algn="l"/>
                    <a:tab pos="3200400" algn="l"/>
                    <a:tab pos="3657600" algn="l"/>
                    <a:tab pos="4114800" algn="l"/>
                    <a:tab pos="4572000" algn="l"/>
                    <a:tab pos="5029200" algn="l"/>
                    <a:tab pos="5473700" algn="l"/>
                    <a:tab pos="5943600" algn="l"/>
                    <a:tab pos="6388100" algn="l"/>
                    <a:tab pos="6858000" algn="l"/>
                    <a:tab pos="7315200" algn="l"/>
                    <a:tab pos="7772400" algn="l"/>
                    <a:tab pos="8229600" algn="l"/>
                    <a:tab pos="8686800" algn="l"/>
                    <a:tab pos="9144000" algn="l"/>
                  </a:tabLst>
                  <a:defRPr sz="2000">
                    <a:solidFill>
                      <a:srgbClr val="000000"/>
                    </a:solidFill>
                    <a:latin typeface="+mn-lt"/>
                    <a:ea typeface="+mn-ea"/>
                    <a:cs typeface="+mn-cs"/>
                    <a:sym typeface="Arial"/>
                  </a:defRPr>
                </a:lvl1pPr>
              </a:lstStyle>
              <a:p>
                <a:r>
                  <a:t>~34</a:t>
                </a:r>
              </a:p>
            </p:txBody>
          </p:sp>
        </p:grpSp>
        <p:sp>
          <p:nvSpPr>
            <p:cNvPr id="426" name="Shape 426"/>
            <p:cNvSpPr/>
            <p:nvPr/>
          </p:nvSpPr>
          <p:spPr>
            <a:xfrm>
              <a:off x="4619625" y="1981200"/>
              <a:ext cx="649197" cy="351508"/>
            </a:xfrm>
            <a:prstGeom prst="rect">
              <a:avLst/>
            </a:prstGeom>
            <a:ln w="12700">
              <a:miter lim="400000"/>
            </a:ln>
            <a:extLst>
              <a:ext uri="{C572A759-6A51-4108-AA02-DFA0A04FC94B}">
                <ma14:wrappingTextBoxFlag xmlns:ma14="http://schemas.microsoft.com/office/mac/drawingml/2011/main" val="1"/>
              </a:ext>
            </a:extLst>
          </p:spPr>
          <p:txBody>
            <a:bodyPr wrap="none" lIns="44999" tIns="44999" rIns="44999" bIns="44999">
              <a:spAutoFit/>
            </a:bodyPr>
            <a:lstStyle/>
            <a:p>
              <a:pPr defTabSz="457200">
                <a:buSzTx/>
                <a:buNone/>
                <a:tabLst>
                  <a:tab pos="457200" algn="l"/>
                  <a:tab pos="914400" algn="l"/>
                  <a:tab pos="1358900" algn="l"/>
                  <a:tab pos="1828800" algn="l"/>
                  <a:tab pos="2286000" algn="l"/>
                  <a:tab pos="2730500" algn="l"/>
                  <a:tab pos="3200400" algn="l"/>
                  <a:tab pos="3657600" algn="l"/>
                  <a:tab pos="4114800" algn="l"/>
                  <a:tab pos="4572000" algn="l"/>
                  <a:tab pos="5029200" algn="l"/>
                  <a:tab pos="5473700" algn="l"/>
                  <a:tab pos="5943600" algn="l"/>
                  <a:tab pos="6388100" algn="l"/>
                  <a:tab pos="6858000" algn="l"/>
                  <a:tab pos="7315200" algn="l"/>
                  <a:tab pos="7772400" algn="l"/>
                  <a:tab pos="8229600" algn="l"/>
                  <a:tab pos="8686800" algn="l"/>
                  <a:tab pos="9144000" algn="l"/>
                </a:tabLst>
                <a:defRPr sz="1800" baseline="33000">
                  <a:solidFill>
                    <a:srgbClr val="000000"/>
                  </a:solidFill>
                  <a:latin typeface="+mn-lt"/>
                  <a:ea typeface="+mn-ea"/>
                  <a:cs typeface="+mn-cs"/>
                  <a:sym typeface="Arial"/>
                </a:defRPr>
              </a:pPr>
              <a:r>
                <a:t>224</a:t>
              </a:r>
              <a:r>
                <a:rPr baseline="0"/>
                <a:t>Ra</a:t>
              </a:r>
            </a:p>
          </p:txBody>
        </p:sp>
        <p:grpSp>
          <p:nvGrpSpPr>
            <p:cNvPr id="431" name="Group 431"/>
            <p:cNvGrpSpPr/>
            <p:nvPr/>
          </p:nvGrpSpPr>
          <p:grpSpPr>
            <a:xfrm>
              <a:off x="3787774" y="1752600"/>
              <a:ext cx="876301" cy="946150"/>
              <a:chOff x="0" y="0"/>
              <a:chExt cx="876300" cy="946150"/>
            </a:xfrm>
          </p:grpSpPr>
          <p:sp>
            <p:nvSpPr>
              <p:cNvPr id="429" name="Shape 429"/>
              <p:cNvSpPr/>
              <p:nvPr/>
            </p:nvSpPr>
            <p:spPr>
              <a:xfrm>
                <a:off x="-1" y="0"/>
                <a:ext cx="876301" cy="473076"/>
              </a:xfrm>
              <a:prstGeom prst="line">
                <a:avLst/>
              </a:prstGeom>
              <a:noFill/>
              <a:ln w="9360" cap="flat">
                <a:solidFill>
                  <a:srgbClr val="131313"/>
                </a:solidFill>
                <a:prstDash val="solid"/>
                <a:miter lim="800000"/>
              </a:ln>
              <a:effectLst/>
            </p:spPr>
            <p:txBody>
              <a:bodyPr wrap="square" lIns="45719" tIns="45719" rIns="45719" bIns="45719" numCol="1" anchor="t">
                <a:noAutofit/>
              </a:bodyPr>
              <a:lstStyle/>
              <a:p>
                <a:endParaRPr/>
              </a:p>
            </p:txBody>
          </p:sp>
          <p:sp>
            <p:nvSpPr>
              <p:cNvPr id="430" name="Shape 430"/>
              <p:cNvSpPr/>
              <p:nvPr/>
            </p:nvSpPr>
            <p:spPr>
              <a:xfrm flipV="1">
                <a:off x="-1" y="473075"/>
                <a:ext cx="876301" cy="473075"/>
              </a:xfrm>
              <a:prstGeom prst="line">
                <a:avLst/>
              </a:prstGeom>
              <a:noFill/>
              <a:ln w="9360" cap="flat">
                <a:solidFill>
                  <a:srgbClr val="131313"/>
                </a:solidFill>
                <a:prstDash val="solid"/>
                <a:miter lim="800000"/>
              </a:ln>
              <a:effectLst/>
            </p:spPr>
            <p:txBody>
              <a:bodyPr wrap="square" lIns="45719" tIns="45719" rIns="45719" bIns="45719" numCol="1" anchor="t">
                <a:noAutofit/>
              </a:bodyPr>
              <a:lstStyle/>
              <a:p>
                <a:endParaRPr/>
              </a:p>
            </p:txBody>
          </p:sp>
        </p:grpSp>
        <p:grpSp>
          <p:nvGrpSpPr>
            <p:cNvPr id="434" name="Group 434"/>
            <p:cNvGrpSpPr/>
            <p:nvPr/>
          </p:nvGrpSpPr>
          <p:grpSpPr>
            <a:xfrm>
              <a:off x="3809999" y="2819400"/>
              <a:ext cx="876301" cy="946150"/>
              <a:chOff x="0" y="0"/>
              <a:chExt cx="876300" cy="946150"/>
            </a:xfrm>
          </p:grpSpPr>
          <p:sp>
            <p:nvSpPr>
              <p:cNvPr id="432" name="Shape 432"/>
              <p:cNvSpPr/>
              <p:nvPr/>
            </p:nvSpPr>
            <p:spPr>
              <a:xfrm>
                <a:off x="-1" y="0"/>
                <a:ext cx="876301" cy="473076"/>
              </a:xfrm>
              <a:prstGeom prst="line">
                <a:avLst/>
              </a:prstGeom>
              <a:noFill/>
              <a:ln w="9360" cap="flat">
                <a:solidFill>
                  <a:srgbClr val="131313"/>
                </a:solidFill>
                <a:prstDash val="solid"/>
                <a:miter lim="800000"/>
              </a:ln>
              <a:effectLst/>
            </p:spPr>
            <p:txBody>
              <a:bodyPr wrap="square" lIns="45719" tIns="45719" rIns="45719" bIns="45719" numCol="1" anchor="t">
                <a:noAutofit/>
              </a:bodyPr>
              <a:lstStyle/>
              <a:p>
                <a:endParaRPr/>
              </a:p>
            </p:txBody>
          </p:sp>
          <p:sp>
            <p:nvSpPr>
              <p:cNvPr id="433" name="Shape 433"/>
              <p:cNvSpPr/>
              <p:nvPr/>
            </p:nvSpPr>
            <p:spPr>
              <a:xfrm flipV="1">
                <a:off x="-1" y="473075"/>
                <a:ext cx="876301" cy="473075"/>
              </a:xfrm>
              <a:prstGeom prst="line">
                <a:avLst/>
              </a:prstGeom>
              <a:noFill/>
              <a:ln w="9360" cap="flat">
                <a:solidFill>
                  <a:srgbClr val="131313"/>
                </a:solidFill>
                <a:prstDash val="solid"/>
                <a:miter lim="800000"/>
              </a:ln>
              <a:effectLst/>
            </p:spPr>
            <p:txBody>
              <a:bodyPr wrap="square" lIns="45719" tIns="45719" rIns="45719" bIns="45719" numCol="1" anchor="t">
                <a:noAutofit/>
              </a:bodyPr>
              <a:lstStyle/>
              <a:p>
                <a:endParaRPr/>
              </a:p>
            </p:txBody>
          </p:sp>
        </p:grpSp>
        <p:sp>
          <p:nvSpPr>
            <p:cNvPr id="435" name="Shape 435"/>
            <p:cNvSpPr/>
            <p:nvPr/>
          </p:nvSpPr>
          <p:spPr>
            <a:xfrm>
              <a:off x="4648200" y="2971800"/>
              <a:ext cx="636584" cy="351508"/>
            </a:xfrm>
            <a:prstGeom prst="rect">
              <a:avLst/>
            </a:prstGeom>
            <a:ln w="12700">
              <a:miter lim="400000"/>
            </a:ln>
            <a:extLst>
              <a:ext uri="{C572A759-6A51-4108-AA02-DFA0A04FC94B}">
                <ma14:wrappingTextBoxFlag xmlns:ma14="http://schemas.microsoft.com/office/mac/drawingml/2011/main" val="1"/>
              </a:ext>
            </a:extLst>
          </p:spPr>
          <p:txBody>
            <a:bodyPr wrap="none" lIns="44999" tIns="44999" rIns="44999" bIns="44999">
              <a:spAutoFit/>
            </a:bodyPr>
            <a:lstStyle/>
            <a:p>
              <a:pPr defTabSz="457200">
                <a:buSzTx/>
                <a:buNone/>
                <a:tabLst>
                  <a:tab pos="457200" algn="l"/>
                  <a:tab pos="914400" algn="l"/>
                  <a:tab pos="1358900" algn="l"/>
                  <a:tab pos="1828800" algn="l"/>
                  <a:tab pos="2286000" algn="l"/>
                  <a:tab pos="2730500" algn="l"/>
                  <a:tab pos="3200400" algn="l"/>
                  <a:tab pos="3657600" algn="l"/>
                  <a:tab pos="4114800" algn="l"/>
                  <a:tab pos="4572000" algn="l"/>
                  <a:tab pos="5029200" algn="l"/>
                  <a:tab pos="5473700" algn="l"/>
                  <a:tab pos="5943600" algn="l"/>
                  <a:tab pos="6388100" algn="l"/>
                  <a:tab pos="6858000" algn="l"/>
                  <a:tab pos="7315200" algn="l"/>
                  <a:tab pos="7772400" algn="l"/>
                  <a:tab pos="8229600" algn="l"/>
                  <a:tab pos="8686800" algn="l"/>
                  <a:tab pos="9144000" algn="l"/>
                </a:tabLst>
                <a:defRPr sz="1800" baseline="33000">
                  <a:solidFill>
                    <a:srgbClr val="000000"/>
                  </a:solidFill>
                  <a:latin typeface="+mn-lt"/>
                  <a:ea typeface="+mn-ea"/>
                  <a:cs typeface="+mn-cs"/>
                  <a:sym typeface="Arial"/>
                </a:defRPr>
              </a:pPr>
              <a:r>
                <a:t>144</a:t>
              </a:r>
              <a:r>
                <a:rPr baseline="0"/>
                <a:t>Ba</a:t>
              </a:r>
            </a:p>
          </p:txBody>
        </p:sp>
      </p:grpSp>
      <p:sp>
        <p:nvSpPr>
          <p:cNvPr id="3" name="Rectangle 2"/>
          <p:cNvSpPr/>
          <p:nvPr/>
        </p:nvSpPr>
        <p:spPr>
          <a:xfrm>
            <a:off x="423332" y="819835"/>
            <a:ext cx="7984067" cy="369332"/>
          </a:xfrm>
          <a:prstGeom prst="rect">
            <a:avLst/>
          </a:prstGeom>
        </p:spPr>
        <p:txBody>
          <a:bodyPr wrap="square">
            <a:spAutoFit/>
          </a:bodyPr>
          <a:lstStyle/>
          <a:p>
            <a:r>
              <a:rPr lang="en-US" altLang="zh-CN" dirty="0">
                <a:latin typeface="Calibri"/>
                <a:ea typeface="宋体" charset="0"/>
                <a:cs typeface="Calibri"/>
              </a:rPr>
              <a:t>Long-range interactions between </a:t>
            </a:r>
            <a:r>
              <a:rPr lang="en-US" altLang="zh-CN" dirty="0" smtClean="0">
                <a:latin typeface="Calibri"/>
                <a:ea typeface="宋体" charset="0"/>
                <a:cs typeface="Calibri"/>
              </a:rPr>
              <a:t>single particle </a:t>
            </a:r>
            <a:r>
              <a:rPr lang="en-US" altLang="zh-CN" dirty="0">
                <a:latin typeface="Calibri"/>
                <a:ea typeface="宋体" charset="0"/>
                <a:cs typeface="Calibri"/>
              </a:rPr>
              <a:t>states with    </a:t>
            </a:r>
            <a:r>
              <a:rPr lang="el-GR" altLang="zh-CN" b="1" i="1" dirty="0">
                <a:solidFill>
                  <a:srgbClr val="4620EA"/>
                </a:solidFill>
                <a:latin typeface="Times New Roman" charset="0"/>
              </a:rPr>
              <a:t>Δ</a:t>
            </a:r>
            <a:r>
              <a:rPr lang="en-US" altLang="zh-CN" b="1" i="1" dirty="0">
                <a:solidFill>
                  <a:srgbClr val="4620EA"/>
                </a:solidFill>
                <a:latin typeface="Times New Roman" charset="0"/>
                <a:ea typeface="宋体" charset="0"/>
                <a:cs typeface="宋体" charset="0"/>
              </a:rPr>
              <a:t>j</a:t>
            </a:r>
            <a:r>
              <a:rPr lang="en-US" altLang="zh-CN" b="1" dirty="0">
                <a:solidFill>
                  <a:srgbClr val="4620EA"/>
                </a:solidFill>
                <a:latin typeface="Times New Roman" charset="0"/>
                <a:ea typeface="宋体" charset="0"/>
                <a:cs typeface="宋体" charset="0"/>
              </a:rPr>
              <a:t> = </a:t>
            </a:r>
            <a:r>
              <a:rPr lang="el-GR" altLang="zh-CN" b="1" i="1" dirty="0">
                <a:solidFill>
                  <a:srgbClr val="4620EA"/>
                </a:solidFill>
                <a:latin typeface="Times New Roman" charset="0"/>
              </a:rPr>
              <a:t>Δ</a:t>
            </a:r>
            <a:r>
              <a:rPr lang="en-US" altLang="zh-CN" b="1" i="1" dirty="0">
                <a:solidFill>
                  <a:srgbClr val="4620EA"/>
                </a:solidFill>
                <a:latin typeface="Times New Roman" charset="0"/>
                <a:ea typeface="宋体" charset="0"/>
                <a:cs typeface="宋体" charset="0"/>
              </a:rPr>
              <a:t>l</a:t>
            </a:r>
            <a:r>
              <a:rPr lang="en-US" altLang="zh-CN" b="1" dirty="0">
                <a:solidFill>
                  <a:srgbClr val="4620EA"/>
                </a:solidFill>
                <a:latin typeface="Times New Roman" charset="0"/>
                <a:ea typeface="宋体" charset="0"/>
                <a:cs typeface="宋体" charset="0"/>
              </a:rPr>
              <a:t> = 3;</a:t>
            </a:r>
            <a:endParaRPr lang="en-US" altLang="zh-CN" b="1" baseline="-25000" dirty="0">
              <a:solidFill>
                <a:srgbClr val="ED1C24"/>
              </a:solidFill>
              <a:latin typeface="Times New Roman" charset="0"/>
              <a:ea typeface="宋体" charset="0"/>
              <a:cs typeface="宋体" charset="0"/>
            </a:endParaRPr>
          </a:p>
        </p:txBody>
      </p:sp>
      <p:sp>
        <p:nvSpPr>
          <p:cNvPr id="4" name="Rectangle 3"/>
          <p:cNvSpPr/>
          <p:nvPr/>
        </p:nvSpPr>
        <p:spPr>
          <a:xfrm>
            <a:off x="4349751" y="3809010"/>
            <a:ext cx="4572000" cy="2585323"/>
          </a:xfrm>
          <a:prstGeom prst="rect">
            <a:avLst/>
          </a:prstGeom>
        </p:spPr>
        <p:txBody>
          <a:bodyPr>
            <a:spAutoFit/>
          </a:bodyPr>
          <a:lstStyle/>
          <a:p>
            <a:pPr defTabSz="457200"/>
            <a:r>
              <a:rPr lang="en-US" altLang="en-US" b="1" kern="0" dirty="0" smtClean="0">
                <a:solidFill>
                  <a:srgbClr val="000000"/>
                </a:solidFill>
                <a:latin typeface="Times New Roman" panose="02020603050405020304" pitchFamily="18" charset="0"/>
                <a:cs typeface="Times New Roman" panose="02020603050405020304" pitchFamily="18" charset="0"/>
              </a:rPr>
              <a:t>Previous GRETINA campaign:</a:t>
            </a:r>
            <a:endParaRPr lang="en-US" altLang="en-US" b="1" kern="0" dirty="0">
              <a:latin typeface="Times New Roman" panose="02020603050405020304" pitchFamily="18" charset="0"/>
              <a:cs typeface="Times New Roman" panose="02020603050405020304" pitchFamily="18" charset="0"/>
            </a:endParaRPr>
          </a:p>
          <a:p>
            <a:pPr marL="169863" lvl="0" indent="-169863" defTabSz="457200" fontAlgn="base">
              <a:spcAft>
                <a:spcPct val="0"/>
              </a:spcAft>
              <a:buClrTx/>
              <a:buFont typeface="Wingdings" panose="05000000000000000000" pitchFamily="2" charset="2"/>
              <a:buChar char="§"/>
            </a:pPr>
            <a:r>
              <a:rPr lang="en-US" altLang="en-US" kern="0" baseline="30000" dirty="0">
                <a:latin typeface="Times New Roman" panose="02020603050405020304" pitchFamily="18" charset="0"/>
                <a:cs typeface="Times New Roman" panose="02020603050405020304" pitchFamily="18" charset="0"/>
              </a:rPr>
              <a:t>144</a:t>
            </a:r>
            <a:r>
              <a:rPr lang="en-US" altLang="en-US" kern="0" dirty="0">
                <a:latin typeface="Times New Roman" panose="02020603050405020304" pitchFamily="18" charset="0"/>
                <a:cs typeface="Times New Roman" panose="02020603050405020304" pitchFamily="18" charset="0"/>
              </a:rPr>
              <a:t>Ba-</a:t>
            </a:r>
            <a:r>
              <a:rPr lang="en-US" altLang="en-US" kern="0" baseline="30000" dirty="0">
                <a:latin typeface="Times New Roman" panose="02020603050405020304" pitchFamily="18" charset="0"/>
                <a:cs typeface="Times New Roman" panose="02020603050405020304" pitchFamily="18" charset="0"/>
              </a:rPr>
              <a:t> 146</a:t>
            </a:r>
            <a:r>
              <a:rPr lang="en-US" altLang="en-US" kern="0" dirty="0">
                <a:latin typeface="Times New Roman" panose="02020603050405020304" pitchFamily="18" charset="0"/>
                <a:cs typeface="Times New Roman" panose="02020603050405020304" pitchFamily="18" charset="0"/>
              </a:rPr>
              <a:t>Ba </a:t>
            </a:r>
            <a:r>
              <a:rPr lang="en-US" altLang="en-US" kern="0" dirty="0">
                <a:solidFill>
                  <a:srgbClr val="0082CA"/>
                </a:solidFill>
                <a:latin typeface="Times New Roman" panose="02020603050405020304" pitchFamily="18" charset="0"/>
                <a:cs typeface="Times New Roman" panose="02020603050405020304" pitchFamily="18" charset="0"/>
              </a:rPr>
              <a:t>CARIBU re-accelerated beam</a:t>
            </a:r>
          </a:p>
          <a:p>
            <a:pPr marL="169863" lvl="0" indent="-169863" defTabSz="457200" fontAlgn="base">
              <a:spcAft>
                <a:spcPct val="0"/>
              </a:spcAft>
              <a:buClrTx/>
              <a:buFont typeface="Wingdings" panose="05000000000000000000" pitchFamily="2" charset="2"/>
              <a:buChar char="§"/>
            </a:pPr>
            <a:r>
              <a:rPr lang="en-US" altLang="en-US" kern="0" dirty="0">
                <a:latin typeface="Times New Roman" panose="02020603050405020304" pitchFamily="18" charset="0"/>
                <a:cs typeface="Times New Roman" panose="02020603050405020304" pitchFamily="18" charset="0"/>
              </a:rPr>
              <a:t>Coulomb excitation using 3000-10000 ions/sec </a:t>
            </a:r>
            <a:r>
              <a:rPr lang="en-US" altLang="en-US" kern="0" dirty="0" smtClean="0">
                <a:latin typeface="Times New Roman" panose="02020603050405020304" pitchFamily="18" charset="0"/>
                <a:cs typeface="Times New Roman" panose="02020603050405020304" pitchFamily="18" charset="0"/>
              </a:rPr>
              <a:t>with CHICO II coupled to GRETINA</a:t>
            </a:r>
            <a:endParaRPr lang="en-US" altLang="en-US" kern="0" dirty="0">
              <a:latin typeface="Times New Roman" panose="02020603050405020304" pitchFamily="18" charset="0"/>
              <a:cs typeface="Times New Roman" panose="02020603050405020304" pitchFamily="18" charset="0"/>
            </a:endParaRPr>
          </a:p>
          <a:p>
            <a:pPr lvl="0" defTabSz="457200" fontAlgn="base">
              <a:spcAft>
                <a:spcPct val="0"/>
              </a:spcAft>
            </a:pPr>
            <a:r>
              <a:rPr lang="en-US" altLang="en-US" b="1" kern="0" dirty="0" smtClean="0">
                <a:latin typeface="Times New Roman" panose="02020603050405020304" pitchFamily="18" charset="0"/>
                <a:cs typeface="Times New Roman" panose="02020603050405020304" pitchFamily="18" charset="0"/>
              </a:rPr>
              <a:t>Results</a:t>
            </a:r>
            <a:endParaRPr lang="en-US" altLang="en-US" b="1" kern="0" dirty="0">
              <a:latin typeface="Times New Roman" panose="02020603050405020304" pitchFamily="18" charset="0"/>
              <a:cs typeface="Times New Roman" panose="02020603050405020304" pitchFamily="18" charset="0"/>
            </a:endParaRPr>
          </a:p>
          <a:p>
            <a:pPr marL="169863" indent="-169863" defTabSz="457200">
              <a:buClrTx/>
              <a:buFont typeface="Wingdings" panose="05000000000000000000" pitchFamily="2" charset="2"/>
              <a:buChar char="§"/>
            </a:pPr>
            <a:r>
              <a:rPr lang="en-US" altLang="en-US" kern="0" baseline="30000" dirty="0">
                <a:latin typeface="Times New Roman" panose="02020603050405020304" pitchFamily="18" charset="0"/>
                <a:cs typeface="Times New Roman" panose="02020603050405020304" pitchFamily="18" charset="0"/>
              </a:rPr>
              <a:t>146</a:t>
            </a:r>
            <a:r>
              <a:rPr lang="en-US" altLang="en-US" kern="0" dirty="0">
                <a:latin typeface="Times New Roman" panose="02020603050405020304" pitchFamily="18" charset="0"/>
                <a:cs typeface="Times New Roman" panose="02020603050405020304" pitchFamily="18" charset="0"/>
              </a:rPr>
              <a:t>Ba: B(E3;3-→0+) = 48</a:t>
            </a:r>
            <a:r>
              <a:rPr lang="en-US" altLang="en-US" kern="0" baseline="30000" dirty="0">
                <a:latin typeface="Times New Roman" panose="02020603050405020304" pitchFamily="18" charset="0"/>
                <a:cs typeface="Times New Roman" panose="02020603050405020304" pitchFamily="18" charset="0"/>
              </a:rPr>
              <a:t>+21</a:t>
            </a:r>
            <a:r>
              <a:rPr lang="en-US" altLang="en-US" kern="0" baseline="-25000" dirty="0">
                <a:latin typeface="Times New Roman" panose="02020603050405020304" pitchFamily="18" charset="0"/>
                <a:cs typeface="Times New Roman" panose="02020603050405020304" pitchFamily="18" charset="0"/>
              </a:rPr>
              <a:t>-29</a:t>
            </a:r>
            <a:r>
              <a:rPr lang="en-US" altLang="en-US" kern="0" dirty="0">
                <a:latin typeface="Times New Roman" panose="02020603050405020304" pitchFamily="18" charset="0"/>
                <a:cs typeface="Times New Roman" panose="02020603050405020304" pitchFamily="18" charset="0"/>
              </a:rPr>
              <a:t> </a:t>
            </a:r>
            <a:r>
              <a:rPr lang="en-US" altLang="en-US" kern="0" dirty="0" err="1">
                <a:latin typeface="Times New Roman" panose="02020603050405020304" pitchFamily="18" charset="0"/>
                <a:cs typeface="Times New Roman" panose="02020603050405020304" pitchFamily="18" charset="0"/>
              </a:rPr>
              <a:t>W.u</a:t>
            </a:r>
            <a:r>
              <a:rPr lang="en-US" altLang="en-US" kern="0" dirty="0">
                <a:latin typeface="Times New Roman" panose="02020603050405020304" pitchFamily="18" charset="0"/>
                <a:cs typeface="Times New Roman" panose="02020603050405020304" pitchFamily="18" charset="0"/>
              </a:rPr>
              <a:t>. </a:t>
            </a:r>
          </a:p>
          <a:p>
            <a:pPr marL="169863" lvl="0" indent="-169863" defTabSz="457200">
              <a:buClrTx/>
              <a:buFont typeface="Wingdings" panose="05000000000000000000" pitchFamily="2" charset="2"/>
              <a:buChar char="§"/>
            </a:pPr>
            <a:r>
              <a:rPr lang="en-US" altLang="en-US" kern="0" baseline="30000" dirty="0">
                <a:latin typeface="Times New Roman" panose="02020603050405020304" pitchFamily="18" charset="0"/>
                <a:cs typeface="Times New Roman" panose="02020603050405020304" pitchFamily="18" charset="0"/>
              </a:rPr>
              <a:t>144</a:t>
            </a:r>
            <a:r>
              <a:rPr lang="en-US" altLang="en-US" kern="0" dirty="0">
                <a:latin typeface="Times New Roman" panose="02020603050405020304" pitchFamily="18" charset="0"/>
                <a:cs typeface="Times New Roman" panose="02020603050405020304" pitchFamily="18" charset="0"/>
              </a:rPr>
              <a:t>Ba: B(E3;3-→0+) = 48</a:t>
            </a:r>
            <a:r>
              <a:rPr lang="en-US" altLang="en-US" kern="0" baseline="30000" dirty="0">
                <a:latin typeface="Times New Roman" panose="02020603050405020304" pitchFamily="18" charset="0"/>
                <a:cs typeface="Times New Roman" panose="02020603050405020304" pitchFamily="18" charset="0"/>
              </a:rPr>
              <a:t>+25</a:t>
            </a:r>
            <a:r>
              <a:rPr lang="en-US" altLang="en-US" kern="0" baseline="-25000" dirty="0">
                <a:latin typeface="Times New Roman" panose="02020603050405020304" pitchFamily="18" charset="0"/>
                <a:cs typeface="Times New Roman" panose="02020603050405020304" pitchFamily="18" charset="0"/>
              </a:rPr>
              <a:t>-34</a:t>
            </a:r>
            <a:r>
              <a:rPr lang="en-US" altLang="en-US" kern="0" dirty="0">
                <a:latin typeface="Times New Roman" panose="02020603050405020304" pitchFamily="18" charset="0"/>
                <a:cs typeface="Times New Roman" panose="02020603050405020304" pitchFamily="18" charset="0"/>
              </a:rPr>
              <a:t> </a:t>
            </a:r>
            <a:r>
              <a:rPr lang="en-US" altLang="en-US" kern="0" dirty="0" err="1">
                <a:latin typeface="Times New Roman" panose="02020603050405020304" pitchFamily="18" charset="0"/>
                <a:cs typeface="Times New Roman" panose="02020603050405020304" pitchFamily="18" charset="0"/>
              </a:rPr>
              <a:t>W.u</a:t>
            </a:r>
            <a:r>
              <a:rPr lang="en-US" altLang="en-US" kern="0" dirty="0">
                <a:latin typeface="Times New Roman" panose="02020603050405020304" pitchFamily="18" charset="0"/>
                <a:cs typeface="Times New Roman" panose="02020603050405020304" pitchFamily="18" charset="0"/>
              </a:rPr>
              <a:t>.</a:t>
            </a:r>
          </a:p>
          <a:p>
            <a:pPr marL="169863" indent="-169863" defTabSz="457200">
              <a:buClrTx/>
              <a:buFont typeface="Wingdings" panose="05000000000000000000" pitchFamily="2" charset="2"/>
              <a:buChar char="§"/>
              <a:defRPr/>
            </a:pPr>
            <a:r>
              <a:rPr lang="en-US" altLang="en-US" kern="0" dirty="0" smtClean="0">
                <a:latin typeface="Times New Roman" panose="02020603050405020304" pitchFamily="18" charset="0"/>
                <a:cs typeface="Times New Roman" panose="02020603050405020304" pitchFamily="18" charset="0"/>
              </a:rPr>
              <a:t>These results are consistent with stable octupole deformation.</a:t>
            </a:r>
            <a:endParaRPr lang="en-US" altLang="en-US" kern="0" dirty="0">
              <a:latin typeface="Times New Roman" panose="02020603050405020304" pitchFamily="18" charset="0"/>
              <a:cs typeface="Times New Roman" panose="02020603050405020304" pitchFamily="18" charset="0"/>
            </a:endParaRPr>
          </a:p>
        </p:txBody>
      </p:sp>
      <p:sp>
        <p:nvSpPr>
          <p:cNvPr id="5" name="Rectangle 4"/>
          <p:cNvSpPr/>
          <p:nvPr/>
        </p:nvSpPr>
        <p:spPr>
          <a:xfrm>
            <a:off x="306916" y="5634333"/>
            <a:ext cx="4085167" cy="461665"/>
          </a:xfrm>
          <a:prstGeom prst="rect">
            <a:avLst/>
          </a:prstGeom>
        </p:spPr>
        <p:txBody>
          <a:bodyPr wrap="square">
            <a:spAutoFit/>
          </a:bodyPr>
          <a:lstStyle/>
          <a:p>
            <a:r>
              <a:rPr lang="en-US" sz="1200" dirty="0">
                <a:solidFill>
                  <a:srgbClr val="000000"/>
                </a:solidFill>
                <a:latin typeface="Times New Roman" panose="02020603050405020304" pitchFamily="18" charset="0"/>
                <a:cs typeface="Times New Roman" panose="02020603050405020304" pitchFamily="18" charset="0"/>
              </a:rPr>
              <a:t>B. Bucher, S. Zhu </a:t>
            </a:r>
            <a:r>
              <a:rPr lang="en-US" sz="1200" i="1" dirty="0">
                <a:solidFill>
                  <a:srgbClr val="000000"/>
                </a:solidFill>
                <a:latin typeface="Times New Roman" panose="02020603050405020304" pitchFamily="18" charset="0"/>
                <a:cs typeface="Times New Roman" panose="02020603050405020304" pitchFamily="18" charset="0"/>
              </a:rPr>
              <a:t>et al</a:t>
            </a:r>
            <a:r>
              <a:rPr lang="en-US" sz="1200" dirty="0">
                <a:solidFill>
                  <a:srgbClr val="000000"/>
                </a:solidFill>
                <a:latin typeface="Times New Roman" panose="02020603050405020304" pitchFamily="18" charset="0"/>
                <a:cs typeface="Times New Roman" panose="02020603050405020304" pitchFamily="18" charset="0"/>
              </a:rPr>
              <a:t>.,  Phys. Rev. Lett. </a:t>
            </a:r>
            <a:r>
              <a:rPr lang="en-US" sz="1200" b="1" dirty="0">
                <a:solidFill>
                  <a:srgbClr val="000000"/>
                </a:solidFill>
                <a:latin typeface="Times New Roman" panose="02020603050405020304" pitchFamily="18" charset="0"/>
                <a:cs typeface="Times New Roman" panose="02020603050405020304" pitchFamily="18" charset="0"/>
              </a:rPr>
              <a:t>116</a:t>
            </a:r>
            <a:r>
              <a:rPr lang="en-US" sz="1200" dirty="0">
                <a:solidFill>
                  <a:srgbClr val="000000"/>
                </a:solidFill>
                <a:latin typeface="Times New Roman" panose="02020603050405020304" pitchFamily="18" charset="0"/>
                <a:cs typeface="Times New Roman" panose="02020603050405020304" pitchFamily="18" charset="0"/>
              </a:rPr>
              <a:t>, 112503 (2016)</a:t>
            </a:r>
          </a:p>
          <a:p>
            <a:r>
              <a:rPr lang="en-US" sz="1200" dirty="0">
                <a:solidFill>
                  <a:srgbClr val="000000"/>
                </a:solidFill>
                <a:latin typeface="Times New Roman" panose="02020603050405020304" pitchFamily="18" charset="0"/>
                <a:cs typeface="Times New Roman" panose="02020603050405020304" pitchFamily="18" charset="0"/>
              </a:rPr>
              <a:t>B. Bucher, S. Zhu </a:t>
            </a:r>
            <a:r>
              <a:rPr lang="en-US" sz="1200" i="1" dirty="0">
                <a:solidFill>
                  <a:srgbClr val="000000"/>
                </a:solidFill>
                <a:latin typeface="Times New Roman" panose="02020603050405020304" pitchFamily="18" charset="0"/>
                <a:cs typeface="Times New Roman" panose="02020603050405020304" pitchFamily="18" charset="0"/>
              </a:rPr>
              <a:t>et al</a:t>
            </a:r>
            <a:r>
              <a:rPr lang="en-US" sz="1200" dirty="0">
                <a:solidFill>
                  <a:srgbClr val="000000"/>
                </a:solidFill>
                <a:latin typeface="Times New Roman" panose="02020603050405020304" pitchFamily="18" charset="0"/>
                <a:cs typeface="Times New Roman" panose="02020603050405020304" pitchFamily="18" charset="0"/>
              </a:rPr>
              <a:t>.,  Phys. Rev. Lett. </a:t>
            </a:r>
            <a:r>
              <a:rPr lang="en-US" sz="1200" b="1" dirty="0">
                <a:solidFill>
                  <a:srgbClr val="000000"/>
                </a:solidFill>
                <a:latin typeface="Times New Roman" panose="02020603050405020304" pitchFamily="18" charset="0"/>
                <a:cs typeface="Times New Roman" panose="02020603050405020304" pitchFamily="18" charset="0"/>
              </a:rPr>
              <a:t>118</a:t>
            </a:r>
            <a:r>
              <a:rPr lang="en-US" sz="1200" dirty="0">
                <a:solidFill>
                  <a:srgbClr val="000000"/>
                </a:solidFill>
                <a:latin typeface="Times New Roman" panose="02020603050405020304" pitchFamily="18" charset="0"/>
                <a:cs typeface="Times New Roman" panose="02020603050405020304" pitchFamily="18" charset="0"/>
              </a:rPr>
              <a:t>, 152504 (2017)</a:t>
            </a:r>
            <a:endParaRPr lang="en-US" sz="1200" dirty="0"/>
          </a:p>
        </p:txBody>
      </p:sp>
    </p:spTree>
    <p:extLst>
      <p:ext uri="{BB962C8B-B14F-4D97-AF65-F5344CB8AC3E}">
        <p14:creationId xmlns:p14="http://schemas.microsoft.com/office/powerpoint/2010/main" val="723803091"/>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p:nvPr/>
        </p:nvPicPr>
        <p:blipFill>
          <a:blip r:embed="rId3"/>
          <a:stretch/>
        </p:blipFill>
        <p:spPr>
          <a:xfrm>
            <a:off x="217562" y="2681821"/>
            <a:ext cx="8205893" cy="3773558"/>
          </a:xfrm>
          <a:prstGeom prst="rect">
            <a:avLst/>
          </a:prstGeom>
          <a:ln>
            <a:noFill/>
          </a:ln>
        </p:spPr>
      </p:pic>
      <p:sp>
        <p:nvSpPr>
          <p:cNvPr id="2" name="Title 1"/>
          <p:cNvSpPr>
            <a:spLocks noGrp="1"/>
          </p:cNvSpPr>
          <p:nvPr>
            <p:ph type="title"/>
          </p:nvPr>
        </p:nvSpPr>
        <p:spPr>
          <a:xfrm>
            <a:off x="309038" y="243409"/>
            <a:ext cx="8559800" cy="658063"/>
          </a:xfrm>
        </p:spPr>
        <p:txBody>
          <a:bodyPr>
            <a:normAutofit fontScale="90000"/>
          </a:bodyPr>
          <a:lstStyle/>
          <a:p>
            <a:r>
              <a:rPr lang="en-US" dirty="0"/>
              <a:t>Coulomb Excitation of </a:t>
            </a:r>
            <a:r>
              <a:rPr lang="en-US" dirty="0" smtClean="0"/>
              <a:t>neutron-rich </a:t>
            </a:r>
            <a:r>
              <a:rPr lang="en-US" baseline="30000" dirty="0" smtClean="0"/>
              <a:t>143</a:t>
            </a:r>
            <a:r>
              <a:rPr lang="en-US" dirty="0" smtClean="0"/>
              <a:t>B</a:t>
            </a:r>
            <a:r>
              <a:rPr lang="en-US" cap="none" dirty="0" smtClean="0"/>
              <a:t>a</a:t>
            </a:r>
            <a:br>
              <a:rPr lang="en-US" cap="none" dirty="0" smtClean="0"/>
            </a:br>
            <a:r>
              <a:rPr lang="en-US" sz="2200" cap="none" dirty="0" smtClean="0">
                <a:solidFill>
                  <a:schemeClr val="accent1"/>
                </a:solidFill>
              </a:rPr>
              <a:t>A. O. Macchiavelli </a:t>
            </a:r>
            <a:r>
              <a:rPr lang="en-US" sz="2200" i="1" cap="none" dirty="0" smtClean="0">
                <a:solidFill>
                  <a:schemeClr val="accent1"/>
                </a:solidFill>
              </a:rPr>
              <a:t>et al</a:t>
            </a:r>
            <a:r>
              <a:rPr lang="en-US" sz="2200" cap="none" dirty="0" smtClean="0">
                <a:solidFill>
                  <a:schemeClr val="accent1"/>
                </a:solidFill>
              </a:rPr>
              <a:t>.</a:t>
            </a:r>
            <a:r>
              <a:rPr lang="en-US" cap="none" dirty="0" smtClean="0">
                <a:solidFill>
                  <a:schemeClr val="accent1"/>
                </a:solidFill>
              </a:rPr>
              <a:t>,</a:t>
            </a:r>
            <a:endParaRPr lang="en-US" cap="none" dirty="0">
              <a:solidFill>
                <a:schemeClr val="accent1"/>
              </a:solidFill>
            </a:endParaRPr>
          </a:p>
        </p:txBody>
      </p:sp>
      <p:sp>
        <p:nvSpPr>
          <p:cNvPr id="25" name="CustomShape 1"/>
          <p:cNvSpPr/>
          <p:nvPr/>
        </p:nvSpPr>
        <p:spPr>
          <a:xfrm>
            <a:off x="729733" y="2266636"/>
            <a:ext cx="3890755" cy="348263"/>
          </a:xfrm>
          <a:prstGeom prst="rect">
            <a:avLst/>
          </a:prstGeom>
          <a:solidFill>
            <a:srgbClr val="EEECE1"/>
          </a:solidFill>
          <a:ln>
            <a:solidFill>
              <a:srgbClr val="A6A6A6"/>
            </a:solid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600" b="0" strike="noStrike" spc="-1" dirty="0">
                <a:solidFill>
                  <a:srgbClr val="000000"/>
                </a:solidFill>
                <a:latin typeface="Calibri"/>
              </a:rPr>
              <a:t>Doppler-reconstructed GRETINA spectrum</a:t>
            </a:r>
            <a:endParaRPr lang="en-US" sz="1600" b="0" strike="noStrike" spc="-1" dirty="0">
              <a:latin typeface="Arial"/>
            </a:endParaRPr>
          </a:p>
        </p:txBody>
      </p:sp>
      <p:sp>
        <p:nvSpPr>
          <p:cNvPr id="26" name="CustomShape 3"/>
          <p:cNvSpPr/>
          <p:nvPr/>
        </p:nvSpPr>
        <p:spPr>
          <a:xfrm rot="16200000">
            <a:off x="3399665" y="4737260"/>
            <a:ext cx="1505880" cy="364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600" b="0" strike="noStrike" spc="-1" dirty="0">
                <a:solidFill>
                  <a:srgbClr val="FF0000"/>
                </a:solidFill>
                <a:latin typeface="Calibri"/>
              </a:rPr>
              <a:t>17/2</a:t>
            </a:r>
            <a:r>
              <a:rPr lang="en-US" sz="1600" b="0" strike="noStrike" spc="-1" baseline="30000" dirty="0">
                <a:solidFill>
                  <a:srgbClr val="FF0000"/>
                </a:solidFill>
                <a:latin typeface="Calibri"/>
              </a:rPr>
              <a:t>-</a:t>
            </a:r>
            <a:r>
              <a:rPr lang="en-US" sz="1600" b="0" strike="noStrike" spc="-1" dirty="0">
                <a:solidFill>
                  <a:srgbClr val="FF0000"/>
                </a:solidFill>
                <a:latin typeface="Calibri"/>
              </a:rPr>
              <a:t> </a:t>
            </a:r>
            <a:r>
              <a:rPr lang="en-US" sz="1600" b="0" strike="noStrike" spc="-1" dirty="0">
                <a:solidFill>
                  <a:srgbClr val="FF0000"/>
                </a:solidFill>
                <a:latin typeface="Wingdings"/>
              </a:rPr>
              <a:t></a:t>
            </a:r>
            <a:r>
              <a:rPr lang="en-US" sz="1600" b="0" strike="noStrike" spc="-1" dirty="0">
                <a:solidFill>
                  <a:srgbClr val="FF0000"/>
                </a:solidFill>
                <a:latin typeface="Calibri"/>
              </a:rPr>
              <a:t> 13/2</a:t>
            </a:r>
            <a:r>
              <a:rPr lang="en-US" sz="1600" b="0" strike="noStrike" spc="-1" baseline="30000" dirty="0">
                <a:solidFill>
                  <a:srgbClr val="FF0000"/>
                </a:solidFill>
                <a:latin typeface="Calibri"/>
              </a:rPr>
              <a:t>-</a:t>
            </a:r>
            <a:endParaRPr lang="en-US" sz="1600" b="0" strike="noStrike" spc="-1" dirty="0">
              <a:latin typeface="Arial"/>
            </a:endParaRPr>
          </a:p>
        </p:txBody>
      </p:sp>
      <p:sp>
        <p:nvSpPr>
          <p:cNvPr id="27" name="CustomShape 4"/>
          <p:cNvSpPr/>
          <p:nvPr/>
        </p:nvSpPr>
        <p:spPr>
          <a:xfrm rot="16200000">
            <a:off x="2502947" y="3443082"/>
            <a:ext cx="1359360" cy="364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600" b="0" strike="noStrike" spc="-1" dirty="0">
                <a:solidFill>
                  <a:srgbClr val="FF0000"/>
                </a:solidFill>
                <a:latin typeface="Calibri"/>
              </a:rPr>
              <a:t>13/2</a:t>
            </a:r>
            <a:r>
              <a:rPr lang="en-US" sz="1600" b="0" strike="noStrike" spc="-1" baseline="30000" dirty="0">
                <a:solidFill>
                  <a:srgbClr val="FF0000"/>
                </a:solidFill>
                <a:latin typeface="Calibri"/>
              </a:rPr>
              <a:t>-</a:t>
            </a:r>
            <a:r>
              <a:rPr lang="en-US" sz="1600" b="0" strike="noStrike" spc="-1" dirty="0">
                <a:solidFill>
                  <a:srgbClr val="FF0000"/>
                </a:solidFill>
                <a:latin typeface="Calibri"/>
              </a:rPr>
              <a:t> </a:t>
            </a:r>
            <a:r>
              <a:rPr lang="en-US" sz="1600" b="0" strike="noStrike" spc="-1" dirty="0">
                <a:solidFill>
                  <a:srgbClr val="FF0000"/>
                </a:solidFill>
                <a:latin typeface="Wingdings"/>
              </a:rPr>
              <a:t></a:t>
            </a:r>
            <a:r>
              <a:rPr lang="en-US" sz="1600" b="0" strike="noStrike" spc="-1" dirty="0">
                <a:solidFill>
                  <a:srgbClr val="FF0000"/>
                </a:solidFill>
                <a:latin typeface="Calibri"/>
              </a:rPr>
              <a:t> 9/2</a:t>
            </a:r>
            <a:r>
              <a:rPr lang="en-US" sz="1800" b="0" strike="noStrike" spc="-1" baseline="30000" dirty="0">
                <a:solidFill>
                  <a:srgbClr val="FF0000"/>
                </a:solidFill>
                <a:latin typeface="Calibri"/>
              </a:rPr>
              <a:t>-</a:t>
            </a:r>
            <a:endParaRPr lang="en-US" sz="1800" b="0" strike="noStrike" spc="-1" dirty="0">
              <a:latin typeface="Arial"/>
            </a:endParaRPr>
          </a:p>
        </p:txBody>
      </p:sp>
      <p:sp>
        <p:nvSpPr>
          <p:cNvPr id="28" name="CustomShape 5"/>
          <p:cNvSpPr/>
          <p:nvPr/>
        </p:nvSpPr>
        <p:spPr>
          <a:xfrm rot="16200000">
            <a:off x="1205829" y="3149839"/>
            <a:ext cx="1359360" cy="364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600" b="0" strike="noStrike" spc="-1" dirty="0">
                <a:solidFill>
                  <a:srgbClr val="FF0000"/>
                </a:solidFill>
                <a:latin typeface="Calibri"/>
              </a:rPr>
              <a:t>9/2</a:t>
            </a:r>
            <a:r>
              <a:rPr lang="en-US" sz="1600" b="0" strike="noStrike" spc="-1" baseline="30000" dirty="0">
                <a:solidFill>
                  <a:srgbClr val="FF0000"/>
                </a:solidFill>
                <a:latin typeface="Calibri"/>
              </a:rPr>
              <a:t>-</a:t>
            </a:r>
            <a:r>
              <a:rPr lang="en-US" sz="1600" b="0" strike="noStrike" spc="-1" dirty="0">
                <a:solidFill>
                  <a:srgbClr val="FF0000"/>
                </a:solidFill>
                <a:latin typeface="Calibri"/>
              </a:rPr>
              <a:t> </a:t>
            </a:r>
            <a:r>
              <a:rPr lang="en-US" sz="1600" b="0" strike="noStrike" spc="-1" dirty="0">
                <a:solidFill>
                  <a:srgbClr val="FF0000"/>
                </a:solidFill>
                <a:latin typeface="Wingdings"/>
              </a:rPr>
              <a:t></a:t>
            </a:r>
            <a:r>
              <a:rPr lang="en-US" sz="1600" b="0" strike="noStrike" spc="-1" dirty="0">
                <a:solidFill>
                  <a:srgbClr val="FF0000"/>
                </a:solidFill>
                <a:latin typeface="Calibri"/>
              </a:rPr>
              <a:t> 5/2</a:t>
            </a:r>
            <a:r>
              <a:rPr lang="en-US" sz="1600" b="0" strike="noStrike" spc="-1" baseline="30000" dirty="0">
                <a:solidFill>
                  <a:srgbClr val="FF0000"/>
                </a:solidFill>
                <a:latin typeface="Calibri"/>
              </a:rPr>
              <a:t>-</a:t>
            </a:r>
            <a:endParaRPr lang="en-US" sz="1600" b="0" strike="noStrike" spc="-1" dirty="0">
              <a:latin typeface="Arial"/>
            </a:endParaRPr>
          </a:p>
        </p:txBody>
      </p:sp>
      <p:sp>
        <p:nvSpPr>
          <p:cNvPr id="29" name="CustomShape 6"/>
          <p:cNvSpPr/>
          <p:nvPr/>
        </p:nvSpPr>
        <p:spPr>
          <a:xfrm>
            <a:off x="2106122" y="4266600"/>
            <a:ext cx="397440" cy="5770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3200" b="0" strike="noStrike" spc="-1" dirty="0">
                <a:solidFill>
                  <a:srgbClr val="000000"/>
                </a:solidFill>
                <a:latin typeface="Calibri"/>
              </a:rPr>
              <a:t>*</a:t>
            </a:r>
            <a:endParaRPr lang="en-US" sz="3200" b="0" strike="noStrike" spc="-1" dirty="0">
              <a:solidFill>
                <a:srgbClr val="000000"/>
              </a:solidFill>
              <a:latin typeface="Arial"/>
            </a:endParaRPr>
          </a:p>
        </p:txBody>
      </p:sp>
      <p:sp>
        <p:nvSpPr>
          <p:cNvPr id="30" name="CustomShape 7"/>
          <p:cNvSpPr/>
          <p:nvPr/>
        </p:nvSpPr>
        <p:spPr>
          <a:xfrm>
            <a:off x="2221904" y="4823454"/>
            <a:ext cx="397440" cy="577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3200" b="0" strike="noStrike" spc="-1" dirty="0">
                <a:solidFill>
                  <a:srgbClr val="008000"/>
                </a:solidFill>
                <a:latin typeface="Calibri"/>
              </a:rPr>
              <a:t>*</a:t>
            </a:r>
            <a:endParaRPr lang="en-US" sz="3200" b="0" strike="noStrike" spc="-1" dirty="0">
              <a:latin typeface="Arial"/>
            </a:endParaRPr>
          </a:p>
        </p:txBody>
      </p:sp>
      <p:sp>
        <p:nvSpPr>
          <p:cNvPr id="31" name="CustomShape 8"/>
          <p:cNvSpPr/>
          <p:nvPr/>
        </p:nvSpPr>
        <p:spPr>
          <a:xfrm>
            <a:off x="2352218" y="5182644"/>
            <a:ext cx="397440" cy="577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3200" b="0" strike="noStrike" spc="-1" dirty="0">
                <a:solidFill>
                  <a:srgbClr val="008000"/>
                </a:solidFill>
                <a:latin typeface="Calibri"/>
              </a:rPr>
              <a:t>*</a:t>
            </a:r>
            <a:endParaRPr lang="en-US" sz="3200" b="0" strike="noStrike" spc="-1" dirty="0">
              <a:latin typeface="Arial"/>
            </a:endParaRPr>
          </a:p>
        </p:txBody>
      </p:sp>
      <p:sp>
        <p:nvSpPr>
          <p:cNvPr id="32" name="CustomShape 9"/>
          <p:cNvSpPr/>
          <p:nvPr/>
        </p:nvSpPr>
        <p:spPr>
          <a:xfrm>
            <a:off x="4331273" y="5568823"/>
            <a:ext cx="397440" cy="577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3200" b="0" strike="noStrike" spc="-1" dirty="0">
                <a:solidFill>
                  <a:srgbClr val="008000"/>
                </a:solidFill>
                <a:latin typeface="Calibri"/>
              </a:rPr>
              <a:t>*</a:t>
            </a:r>
            <a:endParaRPr lang="en-US" sz="3200" b="0" strike="noStrike" spc="-1" dirty="0">
              <a:latin typeface="Arial"/>
            </a:endParaRPr>
          </a:p>
        </p:txBody>
      </p:sp>
      <p:sp>
        <p:nvSpPr>
          <p:cNvPr id="33" name="CustomShape 10"/>
          <p:cNvSpPr/>
          <p:nvPr/>
        </p:nvSpPr>
        <p:spPr>
          <a:xfrm>
            <a:off x="5087589" y="5672540"/>
            <a:ext cx="397440" cy="577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3200" b="0" strike="noStrike" spc="-1" dirty="0">
                <a:solidFill>
                  <a:srgbClr val="008000"/>
                </a:solidFill>
                <a:latin typeface="Calibri"/>
              </a:rPr>
              <a:t>*</a:t>
            </a:r>
            <a:endParaRPr lang="en-US" sz="3200" b="0" strike="noStrike" spc="-1" dirty="0">
              <a:latin typeface="Arial"/>
            </a:endParaRPr>
          </a:p>
        </p:txBody>
      </p:sp>
      <p:sp>
        <p:nvSpPr>
          <p:cNvPr id="34" name="CustomShape 11"/>
          <p:cNvSpPr/>
          <p:nvPr/>
        </p:nvSpPr>
        <p:spPr>
          <a:xfrm>
            <a:off x="6179789" y="5176387"/>
            <a:ext cx="2577240" cy="639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400" b="1" strike="noStrike" spc="-1" dirty="0" err="1">
                <a:solidFill>
                  <a:srgbClr val="FF0000"/>
                </a:solidFill>
                <a:latin typeface="Calibri"/>
              </a:rPr>
              <a:t>Yrast</a:t>
            </a:r>
            <a:r>
              <a:rPr lang="en-US" sz="1400" b="1" strike="noStrike" spc="-1" dirty="0">
                <a:solidFill>
                  <a:srgbClr val="FF0000"/>
                </a:solidFill>
                <a:latin typeface="Calibri"/>
              </a:rPr>
              <a:t> band states</a:t>
            </a:r>
            <a:endParaRPr lang="en-US" sz="1400" b="0" strike="noStrike" spc="-1" dirty="0">
              <a:latin typeface="Arial"/>
            </a:endParaRPr>
          </a:p>
          <a:p>
            <a:pPr>
              <a:lnSpc>
                <a:spcPct val="100000"/>
              </a:lnSpc>
            </a:pPr>
            <a:r>
              <a:rPr lang="en-US" sz="1400" b="1" strike="noStrike" spc="-1" dirty="0" err="1">
                <a:solidFill>
                  <a:srgbClr val="008000"/>
                </a:solidFill>
                <a:latin typeface="Calibri"/>
              </a:rPr>
              <a:t>Unfavored</a:t>
            </a:r>
            <a:r>
              <a:rPr lang="en-US" sz="1400" b="1" strike="noStrike" spc="-1" dirty="0">
                <a:solidFill>
                  <a:srgbClr val="008000"/>
                </a:solidFill>
                <a:latin typeface="Calibri"/>
              </a:rPr>
              <a:t> </a:t>
            </a:r>
            <a:r>
              <a:rPr lang="en-US" sz="1400" b="1" strike="noStrike" spc="-1" dirty="0" smtClean="0">
                <a:solidFill>
                  <a:srgbClr val="008000"/>
                </a:solidFill>
                <a:latin typeface="Calibri"/>
              </a:rPr>
              <a:t>states</a:t>
            </a:r>
          </a:p>
          <a:p>
            <a:pPr>
              <a:lnSpc>
                <a:spcPct val="100000"/>
              </a:lnSpc>
            </a:pPr>
            <a:r>
              <a:rPr lang="en-US" sz="1400" b="1" spc="-1" dirty="0" smtClean="0">
                <a:latin typeface="Calibri"/>
              </a:rPr>
              <a:t>Non-</a:t>
            </a:r>
            <a:r>
              <a:rPr lang="en-US" sz="1400" b="1" spc="-1" dirty="0" err="1" smtClean="0">
                <a:latin typeface="Calibri"/>
              </a:rPr>
              <a:t>yrast</a:t>
            </a:r>
            <a:r>
              <a:rPr lang="en-US" sz="1400" b="1" spc="-1" dirty="0" smtClean="0">
                <a:latin typeface="Calibri"/>
              </a:rPr>
              <a:t> states</a:t>
            </a:r>
            <a:endParaRPr lang="en-US" sz="1400" b="1" strike="noStrike" spc="-1" dirty="0" smtClean="0">
              <a:latin typeface="Calibri"/>
            </a:endParaRPr>
          </a:p>
          <a:p>
            <a:pPr>
              <a:lnSpc>
                <a:spcPct val="100000"/>
              </a:lnSpc>
            </a:pPr>
            <a:endParaRPr lang="en-US" sz="1800" b="0" strike="noStrike" spc="-1" dirty="0">
              <a:latin typeface="Arial"/>
            </a:endParaRPr>
          </a:p>
        </p:txBody>
      </p:sp>
      <p:sp>
        <p:nvSpPr>
          <p:cNvPr id="35" name="CustomShape 12"/>
          <p:cNvSpPr/>
          <p:nvPr/>
        </p:nvSpPr>
        <p:spPr>
          <a:xfrm>
            <a:off x="477897" y="1685352"/>
            <a:ext cx="4543522" cy="395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US" sz="1600" b="0" strike="noStrike" spc="-1" dirty="0" smtClean="0">
                <a:solidFill>
                  <a:srgbClr val="000000"/>
                </a:solidFill>
                <a:latin typeface="Calibri"/>
              </a:rPr>
              <a:t>CHICOII and CARIBU </a:t>
            </a:r>
          </a:p>
          <a:p>
            <a:pPr algn="ctr">
              <a:lnSpc>
                <a:spcPct val="100000"/>
              </a:lnSpc>
            </a:pPr>
            <a:r>
              <a:rPr lang="en-US" sz="1600" b="0" strike="noStrike" spc="-1" dirty="0" smtClean="0">
                <a:solidFill>
                  <a:srgbClr val="000000"/>
                </a:solidFill>
                <a:latin typeface="Calibri"/>
              </a:rPr>
              <a:t>~</a:t>
            </a:r>
            <a:r>
              <a:rPr lang="en-US" sz="1600" b="0" strike="noStrike" spc="-1" dirty="0">
                <a:solidFill>
                  <a:srgbClr val="000000"/>
                </a:solidFill>
                <a:latin typeface="Calibri"/>
              </a:rPr>
              <a:t>3000 </a:t>
            </a:r>
            <a:r>
              <a:rPr lang="en-US" sz="1600" b="0" strike="noStrike" spc="-1" dirty="0" err="1">
                <a:solidFill>
                  <a:srgbClr val="000000"/>
                </a:solidFill>
                <a:latin typeface="Calibri"/>
              </a:rPr>
              <a:t>pps</a:t>
            </a:r>
            <a:r>
              <a:rPr lang="en-US" sz="1600" b="0" strike="noStrike" spc="-1" dirty="0">
                <a:solidFill>
                  <a:srgbClr val="000000"/>
                </a:solidFill>
                <a:latin typeface="Calibri"/>
              </a:rPr>
              <a:t> </a:t>
            </a:r>
            <a:r>
              <a:rPr lang="en-US" sz="1600" b="0" strike="noStrike" spc="-1" baseline="30000" dirty="0">
                <a:solidFill>
                  <a:srgbClr val="000000"/>
                </a:solidFill>
                <a:latin typeface="Calibri"/>
              </a:rPr>
              <a:t>143</a:t>
            </a:r>
            <a:r>
              <a:rPr lang="en-US" sz="1600" b="0" strike="noStrike" spc="-1" dirty="0">
                <a:solidFill>
                  <a:srgbClr val="000000"/>
                </a:solidFill>
                <a:latin typeface="Calibri"/>
              </a:rPr>
              <a:t>Ba at 630 MeV on 2mg/cm</a:t>
            </a:r>
            <a:r>
              <a:rPr lang="en-US" sz="1600" b="0" strike="noStrike" spc="-1" baseline="30000" dirty="0">
                <a:solidFill>
                  <a:srgbClr val="000000"/>
                </a:solidFill>
                <a:latin typeface="Calibri"/>
              </a:rPr>
              <a:t>2  208</a:t>
            </a:r>
            <a:r>
              <a:rPr lang="en-US" sz="1600" b="0" strike="noStrike" spc="-1" dirty="0">
                <a:solidFill>
                  <a:srgbClr val="000000"/>
                </a:solidFill>
                <a:latin typeface="Calibri"/>
              </a:rPr>
              <a:t>Pb</a:t>
            </a:r>
            <a:endParaRPr lang="en-US" sz="1600" b="0" strike="noStrike" spc="-1" dirty="0">
              <a:latin typeface="Arial"/>
            </a:endParaRPr>
          </a:p>
        </p:txBody>
      </p:sp>
      <p:pic>
        <p:nvPicPr>
          <p:cNvPr id="36" name="Picture 35"/>
          <p:cNvPicPr/>
          <p:nvPr/>
        </p:nvPicPr>
        <p:blipFill>
          <a:blip r:embed="rId4"/>
          <a:stretch/>
        </p:blipFill>
        <p:spPr>
          <a:xfrm>
            <a:off x="5229842" y="2135832"/>
            <a:ext cx="3868200" cy="2604960"/>
          </a:xfrm>
          <a:prstGeom prst="rect">
            <a:avLst/>
          </a:prstGeom>
          <a:ln>
            <a:noFill/>
          </a:ln>
          <a:effectLst>
            <a:outerShdw blurRad="292100" dist="139700" dir="2700000" algn="tl" rotWithShape="0">
              <a:srgbClr val="333333">
                <a:alpha val="65000"/>
              </a:srgbClr>
            </a:outerShdw>
          </a:effectLst>
        </p:spPr>
      </p:pic>
      <p:sp>
        <p:nvSpPr>
          <p:cNvPr id="37" name="CustomShape 14"/>
          <p:cNvSpPr/>
          <p:nvPr/>
        </p:nvSpPr>
        <p:spPr>
          <a:xfrm>
            <a:off x="5633971" y="1752975"/>
            <a:ext cx="2979984" cy="333720"/>
          </a:xfrm>
          <a:prstGeom prst="rect">
            <a:avLst/>
          </a:prstGeom>
          <a:solidFill>
            <a:srgbClr val="EEECE1"/>
          </a:solidFill>
          <a:ln>
            <a:solidFill>
              <a:schemeClr val="bg1">
                <a:lumMod val="65000"/>
              </a:schemeClr>
            </a:solid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US" sz="1600" b="0" strike="noStrike" spc="-1" dirty="0" smtClean="0">
                <a:solidFill>
                  <a:srgbClr val="000000"/>
                </a:solidFill>
                <a:latin typeface="Calibri"/>
              </a:rPr>
              <a:t>Observed transitions</a:t>
            </a:r>
            <a:endParaRPr lang="en-US" sz="1600" b="0" strike="noStrike" spc="-1" dirty="0">
              <a:latin typeface="Arial"/>
            </a:endParaRPr>
          </a:p>
        </p:txBody>
      </p:sp>
      <p:cxnSp>
        <p:nvCxnSpPr>
          <p:cNvPr id="38" name="Straight Connector 37"/>
          <p:cNvCxnSpPr/>
          <p:nvPr/>
        </p:nvCxnSpPr>
        <p:spPr>
          <a:xfrm>
            <a:off x="6038678" y="4226534"/>
            <a:ext cx="2384777"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6038678" y="4505934"/>
            <a:ext cx="2384777"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6038678" y="3440545"/>
            <a:ext cx="2384777"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6038678" y="2295931"/>
            <a:ext cx="2384777"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a:off x="6412622" y="2854126"/>
            <a:ext cx="1404056" cy="0"/>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a:off x="6357362" y="3885252"/>
            <a:ext cx="1459316" cy="0"/>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6412622" y="3982972"/>
            <a:ext cx="1404056" cy="0"/>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p:nvPr/>
        </p:nvCxnSpPr>
        <p:spPr>
          <a:xfrm>
            <a:off x="6179789" y="2295931"/>
            <a:ext cx="14111" cy="1144614"/>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46" name="Straight Arrow Connector 45"/>
          <p:cNvCxnSpPr/>
          <p:nvPr/>
        </p:nvCxnSpPr>
        <p:spPr>
          <a:xfrm>
            <a:off x="7235300" y="3440545"/>
            <a:ext cx="14111" cy="785989"/>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47" name="Straight Arrow Connector 46"/>
          <p:cNvCxnSpPr/>
          <p:nvPr/>
        </p:nvCxnSpPr>
        <p:spPr>
          <a:xfrm>
            <a:off x="8161236" y="4226534"/>
            <a:ext cx="14111" cy="2794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p:nvPr/>
        </p:nvCxnSpPr>
        <p:spPr>
          <a:xfrm>
            <a:off x="6868017" y="2854126"/>
            <a:ext cx="0" cy="1372408"/>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cxnSp>
        <p:nvCxnSpPr>
          <p:cNvPr id="49" name="Straight Arrow Connector 48"/>
          <p:cNvCxnSpPr/>
          <p:nvPr/>
        </p:nvCxnSpPr>
        <p:spPr>
          <a:xfrm>
            <a:off x="7711862" y="3885252"/>
            <a:ext cx="0" cy="620682"/>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p:nvPr/>
        </p:nvCxnSpPr>
        <p:spPr>
          <a:xfrm>
            <a:off x="7984207" y="4070984"/>
            <a:ext cx="0" cy="434950"/>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sp>
        <p:nvSpPr>
          <p:cNvPr id="51" name="CustomShape 6"/>
          <p:cNvSpPr/>
          <p:nvPr/>
        </p:nvSpPr>
        <p:spPr>
          <a:xfrm>
            <a:off x="2420624" y="4878240"/>
            <a:ext cx="397440" cy="5770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3200" b="0" strike="noStrike" spc="-1" dirty="0">
                <a:solidFill>
                  <a:srgbClr val="000000"/>
                </a:solidFill>
                <a:latin typeface="Calibri"/>
              </a:rPr>
              <a:t>*</a:t>
            </a:r>
            <a:endParaRPr lang="en-US" sz="3200" b="0" strike="noStrike" spc="-1" dirty="0">
              <a:solidFill>
                <a:srgbClr val="000000"/>
              </a:solidFill>
              <a:latin typeface="Arial"/>
            </a:endParaRPr>
          </a:p>
        </p:txBody>
      </p:sp>
      <p:sp>
        <p:nvSpPr>
          <p:cNvPr id="52" name="CustomShape 6"/>
          <p:cNvSpPr/>
          <p:nvPr/>
        </p:nvSpPr>
        <p:spPr>
          <a:xfrm>
            <a:off x="3706889" y="5384000"/>
            <a:ext cx="397440" cy="5770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3200" b="0" strike="noStrike" spc="-1" dirty="0">
                <a:solidFill>
                  <a:srgbClr val="000000"/>
                </a:solidFill>
                <a:latin typeface="Calibri"/>
              </a:rPr>
              <a:t>*</a:t>
            </a:r>
            <a:endParaRPr lang="en-US" sz="3200" b="0" strike="noStrike" spc="-1" dirty="0">
              <a:solidFill>
                <a:srgbClr val="000000"/>
              </a:solidFill>
              <a:latin typeface="Arial"/>
            </a:endParaRPr>
          </a:p>
        </p:txBody>
      </p:sp>
      <p:sp>
        <p:nvSpPr>
          <p:cNvPr id="53" name="CustomShape 6"/>
          <p:cNvSpPr/>
          <p:nvPr/>
        </p:nvSpPr>
        <p:spPr>
          <a:xfrm>
            <a:off x="2619344" y="4544054"/>
            <a:ext cx="397440" cy="5770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3200" b="0" strike="noStrike" spc="-1" dirty="0">
                <a:solidFill>
                  <a:srgbClr val="000000"/>
                </a:solidFill>
                <a:latin typeface="Calibri"/>
              </a:rPr>
              <a:t>*</a:t>
            </a:r>
            <a:endParaRPr lang="en-US" sz="3200" b="0" strike="noStrike" spc="-1" dirty="0">
              <a:solidFill>
                <a:srgbClr val="000000"/>
              </a:solidFill>
              <a:latin typeface="Arial"/>
            </a:endParaRPr>
          </a:p>
        </p:txBody>
      </p:sp>
      <p:sp>
        <p:nvSpPr>
          <p:cNvPr id="54" name="CustomShape 6"/>
          <p:cNvSpPr/>
          <p:nvPr/>
        </p:nvSpPr>
        <p:spPr>
          <a:xfrm>
            <a:off x="2550938" y="5112714"/>
            <a:ext cx="397440" cy="5770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3200" b="0" strike="noStrike" spc="-1" dirty="0">
                <a:solidFill>
                  <a:srgbClr val="000000"/>
                </a:solidFill>
                <a:latin typeface="Calibri"/>
              </a:rPr>
              <a:t>*</a:t>
            </a:r>
            <a:endParaRPr lang="en-US" sz="3200" b="0" strike="noStrike" spc="-1" dirty="0">
              <a:solidFill>
                <a:srgbClr val="000000"/>
              </a:solidFill>
              <a:latin typeface="Arial"/>
            </a:endParaRPr>
          </a:p>
        </p:txBody>
      </p:sp>
      <p:sp>
        <p:nvSpPr>
          <p:cNvPr id="55" name="CustomShape 6"/>
          <p:cNvSpPr/>
          <p:nvPr/>
        </p:nvSpPr>
        <p:spPr>
          <a:xfrm>
            <a:off x="5633971" y="5555397"/>
            <a:ext cx="397440" cy="5770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3200" b="0" strike="noStrike" spc="-1" dirty="0">
                <a:solidFill>
                  <a:srgbClr val="000000"/>
                </a:solidFill>
                <a:latin typeface="Calibri"/>
              </a:rPr>
              <a:t>*</a:t>
            </a:r>
            <a:endParaRPr lang="en-US" sz="3200" b="0" strike="noStrike" spc="-1" dirty="0">
              <a:solidFill>
                <a:srgbClr val="000000"/>
              </a:solidFill>
              <a:latin typeface="Arial"/>
            </a:endParaRPr>
          </a:p>
        </p:txBody>
      </p:sp>
      <p:cxnSp>
        <p:nvCxnSpPr>
          <p:cNvPr id="56" name="Straight Arrow Connector 55"/>
          <p:cNvCxnSpPr/>
          <p:nvPr/>
        </p:nvCxnSpPr>
        <p:spPr>
          <a:xfrm>
            <a:off x="6868017" y="4226534"/>
            <a:ext cx="0" cy="279400"/>
          </a:xfrm>
          <a:prstGeom prst="straightConnector1">
            <a:avLst/>
          </a:prstGeom>
          <a:ln>
            <a:solidFill>
              <a:srgbClr val="FFFFFF"/>
            </a:solidFill>
            <a:tailEnd type="arrow"/>
          </a:ln>
          <a:effectLst/>
        </p:spPr>
        <p:style>
          <a:lnRef idx="2">
            <a:schemeClr val="accent1"/>
          </a:lnRef>
          <a:fillRef idx="0">
            <a:schemeClr val="accent1"/>
          </a:fillRef>
          <a:effectRef idx="1">
            <a:schemeClr val="accent1"/>
          </a:effectRef>
          <a:fontRef idx="minor">
            <a:schemeClr val="tx1"/>
          </a:fontRef>
        </p:style>
      </p:cxnSp>
      <p:sp>
        <p:nvSpPr>
          <p:cNvPr id="57" name="CustomShape 6"/>
          <p:cNvSpPr/>
          <p:nvPr/>
        </p:nvSpPr>
        <p:spPr>
          <a:xfrm rot="16200000">
            <a:off x="3183191" y="5278953"/>
            <a:ext cx="558400" cy="24276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100" b="0" strike="noStrike" spc="-1" dirty="0" err="1" smtClean="0">
                <a:solidFill>
                  <a:srgbClr val="000000"/>
                </a:solidFill>
                <a:latin typeface="Calibri"/>
              </a:rPr>
              <a:t>Bckg</a:t>
            </a:r>
            <a:r>
              <a:rPr lang="en-US" sz="1100" b="0" strike="noStrike" spc="-1" dirty="0" smtClean="0">
                <a:solidFill>
                  <a:srgbClr val="000000"/>
                </a:solidFill>
                <a:latin typeface="Calibri"/>
              </a:rPr>
              <a:t> ?</a:t>
            </a:r>
            <a:endParaRPr lang="en-US" sz="1100" b="0" strike="noStrike" spc="-1" dirty="0">
              <a:solidFill>
                <a:srgbClr val="000000"/>
              </a:solidFill>
              <a:latin typeface="Arial"/>
            </a:endParaRPr>
          </a:p>
        </p:txBody>
      </p:sp>
      <p:sp>
        <p:nvSpPr>
          <p:cNvPr id="58" name="TextBox 57"/>
          <p:cNvSpPr txBox="1"/>
          <p:nvPr/>
        </p:nvSpPr>
        <p:spPr>
          <a:xfrm>
            <a:off x="217562" y="1078534"/>
            <a:ext cx="8632158" cy="461665"/>
          </a:xfrm>
          <a:prstGeom prst="rect">
            <a:avLst/>
          </a:prstGeom>
          <a:solidFill>
            <a:srgbClr val="FFFF00"/>
          </a:solidFill>
        </p:spPr>
        <p:txBody>
          <a:bodyPr wrap="square" rtlCol="0">
            <a:spAutoFit/>
          </a:bodyPr>
          <a:lstStyle/>
          <a:p>
            <a:pPr marL="285750" indent="-285750">
              <a:buFont typeface="Arial"/>
              <a:buChar char="•"/>
            </a:pPr>
            <a:r>
              <a:rPr lang="en-US" sz="1200" dirty="0" smtClean="0"/>
              <a:t>Single-particle coupling to </a:t>
            </a:r>
            <a:r>
              <a:rPr lang="en-US" sz="1200" dirty="0" err="1" smtClean="0"/>
              <a:t>Quadrupole</a:t>
            </a:r>
            <a:r>
              <a:rPr lang="en-US" sz="1200" dirty="0" smtClean="0"/>
              <a:t> and </a:t>
            </a:r>
            <a:r>
              <a:rPr lang="en-US" sz="1200" dirty="0" err="1" smtClean="0"/>
              <a:t>Octupole</a:t>
            </a:r>
            <a:r>
              <a:rPr lang="en-US" sz="1200" dirty="0" smtClean="0"/>
              <a:t> collective modes</a:t>
            </a:r>
          </a:p>
          <a:p>
            <a:pPr marL="285750" indent="-285750">
              <a:buFont typeface="Arial"/>
              <a:buChar char="•"/>
            </a:pPr>
            <a:r>
              <a:rPr lang="en-US" sz="1200" dirty="0" smtClean="0"/>
              <a:t>Recent IBMF calculations [</a:t>
            </a:r>
            <a:r>
              <a:rPr lang="en-US" sz="1100" i="1" dirty="0"/>
              <a:t>N</a:t>
            </a:r>
            <a:r>
              <a:rPr lang="en-US" sz="1100" i="1" dirty="0" smtClean="0"/>
              <a:t>omura et. al. PRC 97, 024317 (2017)</a:t>
            </a:r>
            <a:r>
              <a:rPr lang="en-US" sz="1200" dirty="0" smtClean="0"/>
              <a:t>] suggest weak collectivity in both degrees of freedom </a:t>
            </a:r>
            <a:endParaRPr lang="en-US" sz="1200" dirty="0"/>
          </a:p>
        </p:txBody>
      </p:sp>
    </p:spTree>
    <p:extLst>
      <p:ext uri="{BB962C8B-B14F-4D97-AF65-F5344CB8AC3E}">
        <p14:creationId xmlns:p14="http://schemas.microsoft.com/office/powerpoint/2010/main" val="38346796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481" name="Group 9"/>
          <p:cNvGrpSpPr>
            <a:grpSpLocks/>
          </p:cNvGrpSpPr>
          <p:nvPr/>
        </p:nvGrpSpPr>
        <p:grpSpPr bwMode="auto">
          <a:xfrm>
            <a:off x="465138" y="3686702"/>
            <a:ext cx="4183062" cy="2905125"/>
            <a:chOff x="4952999" y="1209461"/>
            <a:chExt cx="4183621" cy="2904244"/>
          </a:xfrm>
        </p:grpSpPr>
        <p:pic>
          <p:nvPicPr>
            <p:cNvPr id="20492"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952999" y="1209461"/>
              <a:ext cx="4183621" cy="2841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Box 24">
              <a:extLst>
                <a:ext uri="{FF2B5EF4-FFF2-40B4-BE49-F238E27FC236}">
                  <a16:creationId xmlns:a16="http://schemas.microsoft.com/office/drawing/2014/main" xmlns="" id="{B9BC46BF-0FD3-0D43-8642-9AFD63FC4A7B}"/>
                </a:ext>
              </a:extLst>
            </p:cNvPr>
            <p:cNvSpPr txBox="1"/>
            <p:nvPr/>
          </p:nvSpPr>
          <p:spPr>
            <a:xfrm>
              <a:off x="6629623" y="3859782"/>
              <a:ext cx="971680" cy="253923"/>
            </a:xfrm>
            <a:prstGeom prst="rect">
              <a:avLst/>
            </a:prstGeom>
            <a:noFill/>
          </p:spPr>
          <p:txBody>
            <a:bodyPr wrap="none">
              <a:spAutoFit/>
            </a:bodyPr>
            <a:lstStyle/>
            <a:p>
              <a:pPr eaLnBrk="1" hangingPunct="1">
                <a:defRPr/>
              </a:pPr>
              <a:r>
                <a:rPr lang="en-US" sz="1050" dirty="0">
                  <a:solidFill>
                    <a:srgbClr val="000000"/>
                  </a:solidFill>
                  <a:latin typeface="Arial" panose="020B0604020202020204" pitchFamily="34" charset="0"/>
                  <a:ea typeface="ＭＳ Ｐゴシック" panose="020B0600070205080204" pitchFamily="34" charset="-128"/>
                  <a:cs typeface="+mn-cs"/>
                </a:rPr>
                <a:t>Energy (</a:t>
              </a:r>
              <a:r>
                <a:rPr lang="en-US" sz="1050" dirty="0" err="1">
                  <a:solidFill>
                    <a:srgbClr val="000000"/>
                  </a:solidFill>
                  <a:latin typeface="Arial" panose="020B0604020202020204" pitchFamily="34" charset="0"/>
                  <a:ea typeface="ＭＳ Ｐゴシック" panose="020B0600070205080204" pitchFamily="34" charset="-128"/>
                  <a:cs typeface="+mn-cs"/>
                </a:rPr>
                <a:t>keV</a:t>
              </a:r>
              <a:r>
                <a:rPr lang="en-US" sz="1050" dirty="0">
                  <a:solidFill>
                    <a:srgbClr val="000000"/>
                  </a:solidFill>
                  <a:latin typeface="Arial" panose="020B0604020202020204" pitchFamily="34" charset="0"/>
                  <a:ea typeface="ＭＳ Ｐゴシック" panose="020B0600070205080204" pitchFamily="34" charset="-128"/>
                  <a:cs typeface="+mn-cs"/>
                </a:rPr>
                <a:t>)</a:t>
              </a:r>
            </a:p>
          </p:txBody>
        </p:sp>
        <p:sp>
          <p:nvSpPr>
            <p:cNvPr id="20494" name="TextBox 8"/>
            <p:cNvSpPr txBox="1">
              <a:spLocks noChangeArrowheads="1"/>
            </p:cNvSpPr>
            <p:nvPr/>
          </p:nvSpPr>
          <p:spPr bwMode="auto">
            <a:xfrm>
              <a:off x="6583695" y="1524000"/>
              <a:ext cx="210310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7F7F7F"/>
                  </a:solidFill>
                  <a:latin typeface="Arial" charset="0"/>
                  <a:ea typeface="ＭＳ Ｐゴシック" charset="0"/>
                  <a:cs typeface="ＭＳ Ｐゴシック" charset="0"/>
                </a:defRPr>
              </a:lvl1pPr>
              <a:lvl2pPr>
                <a:defRPr sz="1600">
                  <a:solidFill>
                    <a:srgbClr val="7F7F7F"/>
                  </a:solidFill>
                  <a:latin typeface="Arial" charset="0"/>
                  <a:ea typeface="ＭＳ Ｐゴシック" charset="0"/>
                </a:defRPr>
              </a:lvl2pPr>
              <a:lvl3pPr>
                <a:defRPr sz="1400">
                  <a:solidFill>
                    <a:srgbClr val="7F7F7F"/>
                  </a:solidFill>
                  <a:latin typeface="Arial" charset="0"/>
                  <a:ea typeface="ＭＳ Ｐゴシック" charset="0"/>
                </a:defRPr>
              </a:lvl3pPr>
              <a:lvl4pPr>
                <a:defRPr sz="1400">
                  <a:solidFill>
                    <a:srgbClr val="7F7F7F"/>
                  </a:solidFill>
                  <a:latin typeface="Arial" charset="0"/>
                  <a:ea typeface="ＭＳ Ｐゴシック" charset="0"/>
                </a:defRPr>
              </a:lvl4pPr>
              <a:lvl5pPr>
                <a:defRPr sz="1400">
                  <a:solidFill>
                    <a:srgbClr val="7F7F7F"/>
                  </a:solidFill>
                  <a:latin typeface="Arial" charset="0"/>
                  <a:ea typeface="ＭＳ Ｐゴシック" charset="0"/>
                </a:defRPr>
              </a:lvl5pPr>
              <a:lvl6pPr eaLnBrk="0" fontAlgn="base" hangingPunct="0">
                <a:spcAft>
                  <a:spcPct val="0"/>
                </a:spcAft>
                <a:buClr>
                  <a:srgbClr val="BF5C28"/>
                </a:buClr>
                <a:buFont typeface="Arial" charset="0"/>
                <a:buChar char="»"/>
                <a:defRPr sz="1400">
                  <a:solidFill>
                    <a:srgbClr val="7F7F7F"/>
                  </a:solidFill>
                  <a:latin typeface="Arial" charset="0"/>
                  <a:ea typeface="ＭＳ Ｐゴシック" charset="0"/>
                </a:defRPr>
              </a:lvl6pPr>
              <a:lvl7pPr eaLnBrk="0" fontAlgn="base" hangingPunct="0">
                <a:spcAft>
                  <a:spcPct val="0"/>
                </a:spcAft>
                <a:buClr>
                  <a:srgbClr val="BF5C28"/>
                </a:buClr>
                <a:buFont typeface="Arial" charset="0"/>
                <a:buChar char="»"/>
                <a:defRPr sz="1400">
                  <a:solidFill>
                    <a:srgbClr val="7F7F7F"/>
                  </a:solidFill>
                  <a:latin typeface="Arial" charset="0"/>
                  <a:ea typeface="ＭＳ Ｐゴシック" charset="0"/>
                </a:defRPr>
              </a:lvl7pPr>
              <a:lvl8pPr eaLnBrk="0" fontAlgn="base" hangingPunct="0">
                <a:spcAft>
                  <a:spcPct val="0"/>
                </a:spcAft>
                <a:buClr>
                  <a:srgbClr val="BF5C28"/>
                </a:buClr>
                <a:buFont typeface="Arial" charset="0"/>
                <a:buChar char="»"/>
                <a:defRPr sz="1400">
                  <a:solidFill>
                    <a:srgbClr val="7F7F7F"/>
                  </a:solidFill>
                  <a:latin typeface="Arial" charset="0"/>
                  <a:ea typeface="ＭＳ Ｐゴシック" charset="0"/>
                </a:defRPr>
              </a:lvl8pPr>
              <a:lvl9pPr eaLnBrk="0" fontAlgn="base" hangingPunct="0">
                <a:spcAft>
                  <a:spcPct val="0"/>
                </a:spcAft>
                <a:buClr>
                  <a:srgbClr val="BF5C28"/>
                </a:buClr>
                <a:buFont typeface="Arial" charset="0"/>
                <a:buChar char="»"/>
                <a:defRPr sz="1400">
                  <a:solidFill>
                    <a:srgbClr val="7F7F7F"/>
                  </a:solidFill>
                  <a:latin typeface="Arial" charset="0"/>
                  <a:ea typeface="ＭＳ Ｐゴシック" charset="0"/>
                </a:defRPr>
              </a:lvl9pPr>
            </a:lstStyle>
            <a:p>
              <a:pPr eaLnBrk="1" hangingPunct="1"/>
              <a:r>
                <a:rPr lang="en-US">
                  <a:solidFill>
                    <a:srgbClr val="FA4122"/>
                  </a:solidFill>
                  <a:latin typeface="Symbol" charset="0"/>
                </a:rPr>
                <a:t>g</a:t>
              </a:r>
              <a:r>
                <a:rPr lang="en-US">
                  <a:solidFill>
                    <a:srgbClr val="FA4122"/>
                  </a:solidFill>
                </a:rPr>
                <a:t> rays in </a:t>
              </a:r>
              <a:r>
                <a:rPr lang="en-US" baseline="30000">
                  <a:solidFill>
                    <a:srgbClr val="FA4122"/>
                  </a:solidFill>
                </a:rPr>
                <a:t>240</a:t>
              </a:r>
              <a:r>
                <a:rPr lang="en-US">
                  <a:solidFill>
                    <a:srgbClr val="FA4122"/>
                  </a:solidFill>
                </a:rPr>
                <a:t>Pu</a:t>
              </a:r>
            </a:p>
          </p:txBody>
        </p:sp>
      </p:grpSp>
      <p:grpSp>
        <p:nvGrpSpPr>
          <p:cNvPr id="20482" name="Group 7"/>
          <p:cNvGrpSpPr>
            <a:grpSpLocks/>
          </p:cNvGrpSpPr>
          <p:nvPr/>
        </p:nvGrpSpPr>
        <p:grpSpPr bwMode="auto">
          <a:xfrm>
            <a:off x="327025" y="857247"/>
            <a:ext cx="4086225" cy="2840038"/>
            <a:chOff x="3957737" y="3124200"/>
            <a:chExt cx="4086419" cy="2840419"/>
          </a:xfrm>
        </p:grpSpPr>
        <p:grpSp>
          <p:nvGrpSpPr>
            <p:cNvPr id="20486" name="Group 5"/>
            <p:cNvGrpSpPr>
              <a:grpSpLocks/>
            </p:cNvGrpSpPr>
            <p:nvPr/>
          </p:nvGrpSpPr>
          <p:grpSpPr bwMode="auto">
            <a:xfrm>
              <a:off x="3957737" y="3124200"/>
              <a:ext cx="4086419" cy="2840419"/>
              <a:chOff x="3957737" y="3124200"/>
              <a:chExt cx="4086419" cy="2840419"/>
            </a:xfrm>
          </p:grpSpPr>
          <p:pic>
            <p:nvPicPr>
              <p:cNvPr id="20489"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57737" y="3124200"/>
                <a:ext cx="4086419" cy="2775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xmlns="" id="{7789837A-688F-9447-BC1F-5F4C6FF9ECE6}"/>
                  </a:ext>
                </a:extLst>
              </p:cNvPr>
              <p:cNvSpPr txBox="1"/>
              <p:nvPr/>
            </p:nvSpPr>
            <p:spPr>
              <a:xfrm rot="16200000">
                <a:off x="3656060" y="4384856"/>
                <a:ext cx="879593" cy="254012"/>
              </a:xfrm>
              <a:prstGeom prst="rect">
                <a:avLst/>
              </a:prstGeom>
              <a:noFill/>
            </p:spPr>
            <p:txBody>
              <a:bodyPr wrap="none">
                <a:spAutoFit/>
              </a:bodyPr>
              <a:lstStyle/>
              <a:p>
                <a:pPr eaLnBrk="1" hangingPunct="1">
                  <a:defRPr/>
                </a:pPr>
                <a:r>
                  <a:rPr lang="en-US" sz="1050" dirty="0">
                    <a:solidFill>
                      <a:srgbClr val="000000"/>
                    </a:solidFill>
                    <a:latin typeface="Symbol" panose="05050102010706020507" pitchFamily="18" charset="2"/>
                    <a:ea typeface="ＭＳ Ｐゴシック" panose="020B0600070205080204" pitchFamily="34" charset="-128"/>
                    <a:cs typeface="+mn-cs"/>
                  </a:rPr>
                  <a:t>D</a:t>
                </a:r>
                <a:r>
                  <a:rPr lang="en-US" sz="1050" dirty="0">
                    <a:solidFill>
                      <a:srgbClr val="000000"/>
                    </a:solidFill>
                    <a:latin typeface="Arial" panose="020B0604020202020204" pitchFamily="34" charset="0"/>
                    <a:ea typeface="ＭＳ Ｐゴシック" panose="020B0600070205080204" pitchFamily="34" charset="-128"/>
                    <a:cs typeface="+mn-cs"/>
                  </a:rPr>
                  <a:t>T (100 </a:t>
                </a:r>
                <a:r>
                  <a:rPr lang="en-US" sz="1050" dirty="0" err="1">
                    <a:solidFill>
                      <a:srgbClr val="000000"/>
                    </a:solidFill>
                    <a:latin typeface="Arial" panose="020B0604020202020204" pitchFamily="34" charset="0"/>
                    <a:ea typeface="ＭＳ Ｐゴシック" panose="020B0600070205080204" pitchFamily="34" charset="-128"/>
                    <a:cs typeface="+mn-cs"/>
                  </a:rPr>
                  <a:t>ps</a:t>
                </a:r>
                <a:r>
                  <a:rPr lang="en-US" sz="1050" dirty="0">
                    <a:solidFill>
                      <a:srgbClr val="000000"/>
                    </a:solidFill>
                    <a:latin typeface="Arial" panose="020B0604020202020204" pitchFamily="34" charset="0"/>
                    <a:ea typeface="ＭＳ Ｐゴシック" panose="020B0600070205080204" pitchFamily="34" charset="-128"/>
                    <a:cs typeface="+mn-cs"/>
                  </a:rPr>
                  <a:t>)</a:t>
                </a:r>
              </a:p>
            </p:txBody>
          </p:sp>
          <p:sp>
            <p:nvSpPr>
              <p:cNvPr id="20" name="TextBox 19">
                <a:extLst>
                  <a:ext uri="{FF2B5EF4-FFF2-40B4-BE49-F238E27FC236}">
                    <a16:creationId xmlns:a16="http://schemas.microsoft.com/office/drawing/2014/main" xmlns="" id="{ED2310E6-54BA-8D4F-A9E9-47674F8BD712}"/>
                  </a:ext>
                </a:extLst>
              </p:cNvPr>
              <p:cNvSpPr txBox="1"/>
              <p:nvPr/>
            </p:nvSpPr>
            <p:spPr>
              <a:xfrm>
                <a:off x="5410369" y="5710585"/>
                <a:ext cx="1724107" cy="254034"/>
              </a:xfrm>
              <a:prstGeom prst="rect">
                <a:avLst/>
              </a:prstGeom>
              <a:noFill/>
            </p:spPr>
            <p:txBody>
              <a:bodyPr wrap="none">
                <a:spAutoFit/>
              </a:bodyPr>
              <a:lstStyle/>
              <a:p>
                <a:pPr eaLnBrk="1" hangingPunct="1">
                  <a:defRPr/>
                </a:pPr>
                <a:r>
                  <a:rPr lang="en-US" sz="1050" dirty="0">
                    <a:solidFill>
                      <a:srgbClr val="000000"/>
                    </a:solidFill>
                    <a:latin typeface="Arial" panose="020B0604020202020204" pitchFamily="34" charset="0"/>
                    <a:ea typeface="ＭＳ Ｐゴシック" panose="020B0600070205080204" pitchFamily="34" charset="-128"/>
                    <a:cs typeface="+mn-cs"/>
                  </a:rPr>
                  <a:t>Scattering Angle (degree)</a:t>
                </a:r>
              </a:p>
            </p:txBody>
          </p:sp>
        </p:grpSp>
        <p:sp>
          <p:nvSpPr>
            <p:cNvPr id="20487" name="TextBox 6"/>
            <p:cNvSpPr txBox="1">
              <a:spLocks noChangeArrowheads="1"/>
            </p:cNvSpPr>
            <p:nvPr/>
          </p:nvSpPr>
          <p:spPr bwMode="auto">
            <a:xfrm>
              <a:off x="6467640" y="4951893"/>
              <a:ext cx="721672"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7F7F7F"/>
                  </a:solidFill>
                  <a:latin typeface="Arial" charset="0"/>
                  <a:ea typeface="ＭＳ Ｐゴシック" charset="0"/>
                  <a:cs typeface="ＭＳ Ｐゴシック" charset="0"/>
                </a:defRPr>
              </a:lvl1pPr>
              <a:lvl2pPr>
                <a:defRPr sz="1600">
                  <a:solidFill>
                    <a:srgbClr val="7F7F7F"/>
                  </a:solidFill>
                  <a:latin typeface="Arial" charset="0"/>
                  <a:ea typeface="ＭＳ Ｐゴシック" charset="0"/>
                </a:defRPr>
              </a:lvl2pPr>
              <a:lvl3pPr>
                <a:defRPr sz="1400">
                  <a:solidFill>
                    <a:srgbClr val="7F7F7F"/>
                  </a:solidFill>
                  <a:latin typeface="Arial" charset="0"/>
                  <a:ea typeface="ＭＳ Ｐゴシック" charset="0"/>
                </a:defRPr>
              </a:lvl3pPr>
              <a:lvl4pPr>
                <a:defRPr sz="1400">
                  <a:solidFill>
                    <a:srgbClr val="7F7F7F"/>
                  </a:solidFill>
                  <a:latin typeface="Arial" charset="0"/>
                  <a:ea typeface="ＭＳ Ｐゴシック" charset="0"/>
                </a:defRPr>
              </a:lvl4pPr>
              <a:lvl5pPr>
                <a:defRPr sz="1400">
                  <a:solidFill>
                    <a:srgbClr val="7F7F7F"/>
                  </a:solidFill>
                  <a:latin typeface="Arial" charset="0"/>
                  <a:ea typeface="ＭＳ Ｐゴシック" charset="0"/>
                </a:defRPr>
              </a:lvl5pPr>
              <a:lvl6pPr eaLnBrk="0" fontAlgn="base" hangingPunct="0">
                <a:spcAft>
                  <a:spcPct val="0"/>
                </a:spcAft>
                <a:buClr>
                  <a:srgbClr val="BF5C28"/>
                </a:buClr>
                <a:buFont typeface="Arial" charset="0"/>
                <a:buChar char="»"/>
                <a:defRPr sz="1400">
                  <a:solidFill>
                    <a:srgbClr val="7F7F7F"/>
                  </a:solidFill>
                  <a:latin typeface="Arial" charset="0"/>
                  <a:ea typeface="ＭＳ Ｐゴシック" charset="0"/>
                </a:defRPr>
              </a:lvl6pPr>
              <a:lvl7pPr eaLnBrk="0" fontAlgn="base" hangingPunct="0">
                <a:spcAft>
                  <a:spcPct val="0"/>
                </a:spcAft>
                <a:buClr>
                  <a:srgbClr val="BF5C28"/>
                </a:buClr>
                <a:buFont typeface="Arial" charset="0"/>
                <a:buChar char="»"/>
                <a:defRPr sz="1400">
                  <a:solidFill>
                    <a:srgbClr val="7F7F7F"/>
                  </a:solidFill>
                  <a:latin typeface="Arial" charset="0"/>
                  <a:ea typeface="ＭＳ Ｐゴシック" charset="0"/>
                </a:defRPr>
              </a:lvl7pPr>
              <a:lvl8pPr eaLnBrk="0" fontAlgn="base" hangingPunct="0">
                <a:spcAft>
                  <a:spcPct val="0"/>
                </a:spcAft>
                <a:buClr>
                  <a:srgbClr val="BF5C28"/>
                </a:buClr>
                <a:buFont typeface="Arial" charset="0"/>
                <a:buChar char="»"/>
                <a:defRPr sz="1400">
                  <a:solidFill>
                    <a:srgbClr val="7F7F7F"/>
                  </a:solidFill>
                  <a:latin typeface="Arial" charset="0"/>
                  <a:ea typeface="ＭＳ Ｐゴシック" charset="0"/>
                </a:defRPr>
              </a:lvl8pPr>
              <a:lvl9pPr eaLnBrk="0" fontAlgn="base" hangingPunct="0">
                <a:spcAft>
                  <a:spcPct val="0"/>
                </a:spcAft>
                <a:buClr>
                  <a:srgbClr val="BF5C28"/>
                </a:buClr>
                <a:buFont typeface="Arial" charset="0"/>
                <a:buChar char="»"/>
                <a:defRPr sz="1400">
                  <a:solidFill>
                    <a:srgbClr val="7F7F7F"/>
                  </a:solidFill>
                  <a:latin typeface="Arial" charset="0"/>
                  <a:ea typeface="ＭＳ Ｐゴシック" charset="0"/>
                </a:defRPr>
              </a:lvl9pPr>
            </a:lstStyle>
            <a:p>
              <a:pPr eaLnBrk="1" hangingPunct="1"/>
              <a:r>
                <a:rPr lang="en-US" b="1" baseline="30000">
                  <a:solidFill>
                    <a:srgbClr val="FA4122"/>
                  </a:solidFill>
                </a:rPr>
                <a:t>136</a:t>
              </a:r>
              <a:r>
                <a:rPr lang="en-US" b="1">
                  <a:solidFill>
                    <a:srgbClr val="FA4122"/>
                  </a:solidFill>
                </a:rPr>
                <a:t>Xe</a:t>
              </a:r>
            </a:p>
          </p:txBody>
        </p:sp>
        <p:sp>
          <p:nvSpPr>
            <p:cNvPr id="20488" name="TextBox 22"/>
            <p:cNvSpPr txBox="1">
              <a:spLocks noChangeArrowheads="1"/>
            </p:cNvSpPr>
            <p:nvPr/>
          </p:nvSpPr>
          <p:spPr bwMode="auto">
            <a:xfrm>
              <a:off x="5105400" y="3886857"/>
              <a:ext cx="734496"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7F7F7F"/>
                  </a:solidFill>
                  <a:latin typeface="Arial" charset="0"/>
                  <a:ea typeface="ＭＳ Ｐゴシック" charset="0"/>
                  <a:cs typeface="ＭＳ Ｐゴシック" charset="0"/>
                </a:defRPr>
              </a:lvl1pPr>
              <a:lvl2pPr>
                <a:defRPr sz="1600">
                  <a:solidFill>
                    <a:srgbClr val="7F7F7F"/>
                  </a:solidFill>
                  <a:latin typeface="Arial" charset="0"/>
                  <a:ea typeface="ＭＳ Ｐゴシック" charset="0"/>
                </a:defRPr>
              </a:lvl2pPr>
              <a:lvl3pPr>
                <a:defRPr sz="1400">
                  <a:solidFill>
                    <a:srgbClr val="7F7F7F"/>
                  </a:solidFill>
                  <a:latin typeface="Arial" charset="0"/>
                  <a:ea typeface="ＭＳ Ｐゴシック" charset="0"/>
                </a:defRPr>
              </a:lvl3pPr>
              <a:lvl4pPr>
                <a:defRPr sz="1400">
                  <a:solidFill>
                    <a:srgbClr val="7F7F7F"/>
                  </a:solidFill>
                  <a:latin typeface="Arial" charset="0"/>
                  <a:ea typeface="ＭＳ Ｐゴシック" charset="0"/>
                </a:defRPr>
              </a:lvl4pPr>
              <a:lvl5pPr>
                <a:defRPr sz="1400">
                  <a:solidFill>
                    <a:srgbClr val="7F7F7F"/>
                  </a:solidFill>
                  <a:latin typeface="Arial" charset="0"/>
                  <a:ea typeface="ＭＳ Ｐゴシック" charset="0"/>
                </a:defRPr>
              </a:lvl5pPr>
              <a:lvl6pPr eaLnBrk="0" fontAlgn="base" hangingPunct="0">
                <a:spcAft>
                  <a:spcPct val="0"/>
                </a:spcAft>
                <a:buClr>
                  <a:srgbClr val="BF5C28"/>
                </a:buClr>
                <a:buFont typeface="Arial" charset="0"/>
                <a:buChar char="»"/>
                <a:defRPr sz="1400">
                  <a:solidFill>
                    <a:srgbClr val="7F7F7F"/>
                  </a:solidFill>
                  <a:latin typeface="Arial" charset="0"/>
                  <a:ea typeface="ＭＳ Ｐゴシック" charset="0"/>
                </a:defRPr>
              </a:lvl6pPr>
              <a:lvl7pPr eaLnBrk="0" fontAlgn="base" hangingPunct="0">
                <a:spcAft>
                  <a:spcPct val="0"/>
                </a:spcAft>
                <a:buClr>
                  <a:srgbClr val="BF5C28"/>
                </a:buClr>
                <a:buFont typeface="Arial" charset="0"/>
                <a:buChar char="»"/>
                <a:defRPr sz="1400">
                  <a:solidFill>
                    <a:srgbClr val="7F7F7F"/>
                  </a:solidFill>
                  <a:latin typeface="Arial" charset="0"/>
                  <a:ea typeface="ＭＳ Ｐゴシック" charset="0"/>
                </a:defRPr>
              </a:lvl7pPr>
              <a:lvl8pPr eaLnBrk="0" fontAlgn="base" hangingPunct="0">
                <a:spcAft>
                  <a:spcPct val="0"/>
                </a:spcAft>
                <a:buClr>
                  <a:srgbClr val="BF5C28"/>
                </a:buClr>
                <a:buFont typeface="Arial" charset="0"/>
                <a:buChar char="»"/>
                <a:defRPr sz="1400">
                  <a:solidFill>
                    <a:srgbClr val="7F7F7F"/>
                  </a:solidFill>
                  <a:latin typeface="Arial" charset="0"/>
                  <a:ea typeface="ＭＳ Ｐゴシック" charset="0"/>
                </a:defRPr>
              </a:lvl8pPr>
              <a:lvl9pPr eaLnBrk="0" fontAlgn="base" hangingPunct="0">
                <a:spcAft>
                  <a:spcPct val="0"/>
                </a:spcAft>
                <a:buClr>
                  <a:srgbClr val="BF5C28"/>
                </a:buClr>
                <a:buFont typeface="Arial" charset="0"/>
                <a:buChar char="»"/>
                <a:defRPr sz="1400">
                  <a:solidFill>
                    <a:srgbClr val="7F7F7F"/>
                  </a:solidFill>
                  <a:latin typeface="Arial" charset="0"/>
                  <a:ea typeface="ＭＳ Ｐゴシック" charset="0"/>
                </a:defRPr>
              </a:lvl9pPr>
            </a:lstStyle>
            <a:p>
              <a:pPr eaLnBrk="1" hangingPunct="1"/>
              <a:r>
                <a:rPr lang="en-US" b="1" baseline="30000">
                  <a:solidFill>
                    <a:srgbClr val="FA4122"/>
                  </a:solidFill>
                </a:rPr>
                <a:t>240</a:t>
              </a:r>
              <a:r>
                <a:rPr lang="en-US" b="1">
                  <a:solidFill>
                    <a:srgbClr val="FA4122"/>
                  </a:solidFill>
                </a:rPr>
                <a:t>Pu</a:t>
              </a:r>
            </a:p>
          </p:txBody>
        </p:sp>
      </p:grpSp>
      <p:sp>
        <p:nvSpPr>
          <p:cNvPr id="20483" name="TextBox 1"/>
          <p:cNvSpPr txBox="1">
            <a:spLocks noChangeArrowheads="1"/>
          </p:cNvSpPr>
          <p:nvPr/>
        </p:nvSpPr>
        <p:spPr bwMode="auto">
          <a:xfrm>
            <a:off x="556684" y="759883"/>
            <a:ext cx="380767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7F7F7F"/>
                </a:solidFill>
                <a:latin typeface="Arial" charset="0"/>
                <a:ea typeface="ＭＳ Ｐゴシック" charset="0"/>
                <a:cs typeface="ＭＳ Ｐゴシック" charset="0"/>
              </a:defRPr>
            </a:lvl1pPr>
            <a:lvl2pPr>
              <a:defRPr sz="1600">
                <a:solidFill>
                  <a:srgbClr val="7F7F7F"/>
                </a:solidFill>
                <a:latin typeface="Arial" charset="0"/>
                <a:ea typeface="ＭＳ Ｐゴシック" charset="0"/>
              </a:defRPr>
            </a:lvl2pPr>
            <a:lvl3pPr>
              <a:defRPr sz="1400">
                <a:solidFill>
                  <a:srgbClr val="7F7F7F"/>
                </a:solidFill>
                <a:latin typeface="Arial" charset="0"/>
                <a:ea typeface="ＭＳ Ｐゴシック" charset="0"/>
              </a:defRPr>
            </a:lvl3pPr>
            <a:lvl4pPr>
              <a:defRPr sz="1400">
                <a:solidFill>
                  <a:srgbClr val="7F7F7F"/>
                </a:solidFill>
                <a:latin typeface="Arial" charset="0"/>
                <a:ea typeface="ＭＳ Ｐゴシック" charset="0"/>
              </a:defRPr>
            </a:lvl4pPr>
            <a:lvl5pPr>
              <a:defRPr sz="1400">
                <a:solidFill>
                  <a:srgbClr val="7F7F7F"/>
                </a:solidFill>
                <a:latin typeface="Arial" charset="0"/>
                <a:ea typeface="ＭＳ Ｐゴシック" charset="0"/>
              </a:defRPr>
            </a:lvl5pPr>
            <a:lvl6pPr eaLnBrk="0" fontAlgn="base" hangingPunct="0">
              <a:spcAft>
                <a:spcPct val="0"/>
              </a:spcAft>
              <a:buClr>
                <a:srgbClr val="BF5C28"/>
              </a:buClr>
              <a:buFont typeface="Arial" charset="0"/>
              <a:buChar char="»"/>
              <a:defRPr sz="1400">
                <a:solidFill>
                  <a:srgbClr val="7F7F7F"/>
                </a:solidFill>
                <a:latin typeface="Arial" charset="0"/>
                <a:ea typeface="ＭＳ Ｐゴシック" charset="0"/>
              </a:defRPr>
            </a:lvl6pPr>
            <a:lvl7pPr eaLnBrk="0" fontAlgn="base" hangingPunct="0">
              <a:spcAft>
                <a:spcPct val="0"/>
              </a:spcAft>
              <a:buClr>
                <a:srgbClr val="BF5C28"/>
              </a:buClr>
              <a:buFont typeface="Arial" charset="0"/>
              <a:buChar char="»"/>
              <a:defRPr sz="1400">
                <a:solidFill>
                  <a:srgbClr val="7F7F7F"/>
                </a:solidFill>
                <a:latin typeface="Arial" charset="0"/>
                <a:ea typeface="ＭＳ Ｐゴシック" charset="0"/>
              </a:defRPr>
            </a:lvl7pPr>
            <a:lvl8pPr eaLnBrk="0" fontAlgn="base" hangingPunct="0">
              <a:spcAft>
                <a:spcPct val="0"/>
              </a:spcAft>
              <a:buClr>
                <a:srgbClr val="BF5C28"/>
              </a:buClr>
              <a:buFont typeface="Arial" charset="0"/>
              <a:buChar char="»"/>
              <a:defRPr sz="1400">
                <a:solidFill>
                  <a:srgbClr val="7F7F7F"/>
                </a:solidFill>
                <a:latin typeface="Arial" charset="0"/>
                <a:ea typeface="ＭＳ Ｐゴシック" charset="0"/>
              </a:defRPr>
            </a:lvl8pPr>
            <a:lvl9pPr eaLnBrk="0" fontAlgn="base" hangingPunct="0">
              <a:spcAft>
                <a:spcPct val="0"/>
              </a:spcAft>
              <a:buClr>
                <a:srgbClr val="BF5C28"/>
              </a:buClr>
              <a:buFont typeface="Arial" charset="0"/>
              <a:buChar char="»"/>
              <a:defRPr sz="1400">
                <a:solidFill>
                  <a:srgbClr val="7F7F7F"/>
                </a:solidFill>
                <a:latin typeface="Arial" charset="0"/>
                <a:ea typeface="ＭＳ Ｐゴシック" charset="0"/>
              </a:defRPr>
            </a:lvl9pPr>
          </a:lstStyle>
          <a:p>
            <a:pPr eaLnBrk="1" hangingPunct="1"/>
            <a:r>
              <a:rPr lang="en-US" dirty="0">
                <a:solidFill>
                  <a:schemeClr val="tx1"/>
                </a:solidFill>
              </a:rPr>
              <a:t>Coulomb Excitation Measurements</a:t>
            </a:r>
            <a:endParaRPr lang="en-US" i="1" dirty="0">
              <a:solidFill>
                <a:schemeClr val="tx1"/>
              </a:solidFill>
            </a:endParaRPr>
          </a:p>
        </p:txBody>
      </p:sp>
      <p:pic>
        <p:nvPicPr>
          <p:cNvPr id="20484" name="Picture 1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803275"/>
            <a:ext cx="3468688" cy="5614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0485" name="Rectangle 13"/>
          <p:cNvSpPr txBox="1">
            <a:spLocks noChangeArrowheads="1"/>
          </p:cNvSpPr>
          <p:nvPr/>
        </p:nvSpPr>
        <p:spPr bwMode="auto">
          <a:xfrm>
            <a:off x="386292" y="386814"/>
            <a:ext cx="7299325" cy="347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rgbClr val="7F7F7F"/>
                </a:solidFill>
                <a:latin typeface="Arial" charset="0"/>
                <a:ea typeface="ＭＳ Ｐゴシック" charset="0"/>
                <a:cs typeface="ＭＳ Ｐゴシック" charset="0"/>
              </a:defRPr>
            </a:lvl1pPr>
            <a:lvl2pPr>
              <a:defRPr sz="1600">
                <a:solidFill>
                  <a:srgbClr val="7F7F7F"/>
                </a:solidFill>
                <a:latin typeface="Arial" charset="0"/>
                <a:ea typeface="ＭＳ Ｐゴシック" charset="0"/>
              </a:defRPr>
            </a:lvl2pPr>
            <a:lvl3pPr>
              <a:defRPr sz="1400">
                <a:solidFill>
                  <a:srgbClr val="7F7F7F"/>
                </a:solidFill>
                <a:latin typeface="Arial" charset="0"/>
                <a:ea typeface="ＭＳ Ｐゴシック" charset="0"/>
              </a:defRPr>
            </a:lvl3pPr>
            <a:lvl4pPr>
              <a:defRPr sz="1400">
                <a:solidFill>
                  <a:srgbClr val="7F7F7F"/>
                </a:solidFill>
                <a:latin typeface="Arial" charset="0"/>
                <a:ea typeface="ＭＳ Ｐゴシック" charset="0"/>
              </a:defRPr>
            </a:lvl4pPr>
            <a:lvl5pPr>
              <a:defRPr sz="1400">
                <a:solidFill>
                  <a:srgbClr val="7F7F7F"/>
                </a:solidFill>
                <a:latin typeface="Arial" charset="0"/>
                <a:ea typeface="ＭＳ Ｐゴシック" charset="0"/>
              </a:defRPr>
            </a:lvl5pPr>
            <a:lvl6pPr eaLnBrk="0" fontAlgn="base" hangingPunct="0">
              <a:spcAft>
                <a:spcPct val="0"/>
              </a:spcAft>
              <a:buClr>
                <a:srgbClr val="BF5C28"/>
              </a:buClr>
              <a:buFont typeface="Arial" charset="0"/>
              <a:buChar char="»"/>
              <a:defRPr sz="1400">
                <a:solidFill>
                  <a:srgbClr val="7F7F7F"/>
                </a:solidFill>
                <a:latin typeface="Arial" charset="0"/>
                <a:ea typeface="ＭＳ Ｐゴシック" charset="0"/>
              </a:defRPr>
            </a:lvl6pPr>
            <a:lvl7pPr eaLnBrk="0" fontAlgn="base" hangingPunct="0">
              <a:spcAft>
                <a:spcPct val="0"/>
              </a:spcAft>
              <a:buClr>
                <a:srgbClr val="BF5C28"/>
              </a:buClr>
              <a:buFont typeface="Arial" charset="0"/>
              <a:buChar char="»"/>
              <a:defRPr sz="1400">
                <a:solidFill>
                  <a:srgbClr val="7F7F7F"/>
                </a:solidFill>
                <a:latin typeface="Arial" charset="0"/>
                <a:ea typeface="ＭＳ Ｐゴシック" charset="0"/>
              </a:defRPr>
            </a:lvl7pPr>
            <a:lvl8pPr eaLnBrk="0" fontAlgn="base" hangingPunct="0">
              <a:spcAft>
                <a:spcPct val="0"/>
              </a:spcAft>
              <a:buClr>
                <a:srgbClr val="BF5C28"/>
              </a:buClr>
              <a:buFont typeface="Arial" charset="0"/>
              <a:buChar char="»"/>
              <a:defRPr sz="1400">
                <a:solidFill>
                  <a:srgbClr val="7F7F7F"/>
                </a:solidFill>
                <a:latin typeface="Arial" charset="0"/>
                <a:ea typeface="ＭＳ Ｐゴシック" charset="0"/>
              </a:defRPr>
            </a:lvl8pPr>
            <a:lvl9pPr eaLnBrk="0" fontAlgn="base" hangingPunct="0">
              <a:spcAft>
                <a:spcPct val="0"/>
              </a:spcAft>
              <a:buClr>
                <a:srgbClr val="BF5C28"/>
              </a:buClr>
              <a:buFont typeface="Arial" charset="0"/>
              <a:buChar char="»"/>
              <a:defRPr sz="1400">
                <a:solidFill>
                  <a:srgbClr val="7F7F7F"/>
                </a:solidFill>
                <a:latin typeface="Arial" charset="0"/>
                <a:ea typeface="ＭＳ Ｐゴシック" charset="0"/>
              </a:defRPr>
            </a:lvl9pPr>
          </a:lstStyle>
          <a:p>
            <a:r>
              <a:rPr lang="en-US" altLang="zh-CN" sz="2600" b="1" dirty="0">
                <a:solidFill>
                  <a:schemeClr val="tx1"/>
                </a:solidFill>
                <a:latin typeface="Trebuchet MS" charset="0"/>
                <a:ea typeface="SimSun" charset="0"/>
                <a:cs typeface="Trebuchet MS" charset="0"/>
              </a:rPr>
              <a:t>Double-Octupole Phonon bands in </a:t>
            </a:r>
            <a:r>
              <a:rPr lang="en-US" altLang="zh-CN" sz="2600" b="1" baseline="30000" dirty="0" smtClean="0">
                <a:solidFill>
                  <a:schemeClr val="tx1"/>
                </a:solidFill>
                <a:latin typeface="Trebuchet MS" charset="0"/>
                <a:ea typeface="SimSun" charset="0"/>
                <a:cs typeface="Trebuchet MS" charset="0"/>
              </a:rPr>
              <a:t>240</a:t>
            </a:r>
            <a:r>
              <a:rPr lang="en-US" altLang="zh-CN" sz="2600" b="1" dirty="0" smtClean="0">
                <a:solidFill>
                  <a:schemeClr val="tx1"/>
                </a:solidFill>
                <a:latin typeface="Trebuchet MS" charset="0"/>
                <a:ea typeface="SimSun" charset="0"/>
                <a:cs typeface="Trebuchet MS" charset="0"/>
              </a:rPr>
              <a:t>Pu</a:t>
            </a:r>
          </a:p>
          <a:p>
            <a:r>
              <a:rPr lang="en-US" altLang="zh-CN" sz="2000" b="1" dirty="0" smtClean="0">
                <a:solidFill>
                  <a:schemeClr val="accent1"/>
                </a:solidFill>
                <a:latin typeface="Trebuchet MS" charset="0"/>
                <a:ea typeface="SimSun" charset="0"/>
                <a:cs typeface="Trebuchet MS" charset="0"/>
              </a:rPr>
              <a:t>S. Zhu et al. </a:t>
            </a:r>
            <a:endParaRPr lang="en-US" altLang="zh-CN" sz="2000" b="1" dirty="0">
              <a:solidFill>
                <a:schemeClr val="accent1"/>
              </a:solidFill>
              <a:latin typeface="Trebuchet MS" charset="0"/>
              <a:ea typeface="SimSun" charset="0"/>
              <a:cs typeface="Trebuchet MS" charset="0"/>
            </a:endParaRPr>
          </a:p>
        </p:txBody>
      </p:sp>
      <p:sp>
        <p:nvSpPr>
          <p:cNvPr id="2" name="TextBox 1"/>
          <p:cNvSpPr txBox="1"/>
          <p:nvPr/>
        </p:nvSpPr>
        <p:spPr>
          <a:xfrm>
            <a:off x="5090583" y="6170084"/>
            <a:ext cx="910167" cy="276999"/>
          </a:xfrm>
          <a:prstGeom prst="rect">
            <a:avLst/>
          </a:prstGeom>
          <a:noFill/>
        </p:spPr>
        <p:txBody>
          <a:bodyPr wrap="square" rtlCol="0">
            <a:spAutoFit/>
          </a:bodyPr>
          <a:lstStyle/>
          <a:p>
            <a:r>
              <a:rPr lang="en-US" sz="1200" b="1" dirty="0" smtClean="0"/>
              <a:t>0-phonon</a:t>
            </a:r>
            <a:endParaRPr lang="en-US" sz="1200" b="1" dirty="0"/>
          </a:p>
        </p:txBody>
      </p:sp>
      <p:sp>
        <p:nvSpPr>
          <p:cNvPr id="17" name="TextBox 16"/>
          <p:cNvSpPr txBox="1"/>
          <p:nvPr/>
        </p:nvSpPr>
        <p:spPr>
          <a:xfrm>
            <a:off x="6269566" y="5719235"/>
            <a:ext cx="910167" cy="276999"/>
          </a:xfrm>
          <a:prstGeom prst="rect">
            <a:avLst/>
          </a:prstGeom>
          <a:noFill/>
        </p:spPr>
        <p:txBody>
          <a:bodyPr wrap="square" rtlCol="0">
            <a:spAutoFit/>
          </a:bodyPr>
          <a:lstStyle/>
          <a:p>
            <a:r>
              <a:rPr lang="en-US" sz="1200" b="1" dirty="0"/>
              <a:t>1</a:t>
            </a:r>
            <a:r>
              <a:rPr lang="en-US" sz="1200" b="1" dirty="0" smtClean="0"/>
              <a:t>-phonon</a:t>
            </a:r>
            <a:endParaRPr lang="en-US" sz="1200" b="1" dirty="0"/>
          </a:p>
        </p:txBody>
      </p:sp>
      <p:sp>
        <p:nvSpPr>
          <p:cNvPr id="18" name="TextBox 17"/>
          <p:cNvSpPr txBox="1"/>
          <p:nvPr/>
        </p:nvSpPr>
        <p:spPr>
          <a:xfrm>
            <a:off x="7423149" y="5444068"/>
            <a:ext cx="910167" cy="276999"/>
          </a:xfrm>
          <a:prstGeom prst="rect">
            <a:avLst/>
          </a:prstGeom>
          <a:noFill/>
        </p:spPr>
        <p:txBody>
          <a:bodyPr wrap="square" rtlCol="0">
            <a:spAutoFit/>
          </a:bodyPr>
          <a:lstStyle/>
          <a:p>
            <a:r>
              <a:rPr lang="en-US" sz="1200" b="1" dirty="0"/>
              <a:t>2</a:t>
            </a:r>
            <a:r>
              <a:rPr lang="en-US" sz="1200" b="1" dirty="0" smtClean="0"/>
              <a:t>-phonon</a:t>
            </a:r>
            <a:endParaRPr lang="en-US" sz="1200" b="1" dirty="0"/>
          </a:p>
        </p:txBody>
      </p:sp>
    </p:spTree>
    <p:extLst>
      <p:ext uri="{BB962C8B-B14F-4D97-AF65-F5344CB8AC3E}">
        <p14:creationId xmlns:p14="http://schemas.microsoft.com/office/powerpoint/2010/main" val="252694998"/>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418" y="348719"/>
            <a:ext cx="8815916" cy="455612"/>
          </a:xfrm>
        </p:spPr>
        <p:txBody>
          <a:bodyPr/>
          <a:lstStyle/>
          <a:p>
            <a:r>
              <a:rPr lang="en-US" dirty="0" smtClean="0"/>
              <a:t>Coulomb Excitation of Neutron-rich </a:t>
            </a:r>
            <a:r>
              <a:rPr lang="en-US" cap="none" dirty="0" err="1" smtClean="0"/>
              <a:t>Ru</a:t>
            </a:r>
            <a:r>
              <a:rPr lang="en-US" cap="none" dirty="0" smtClean="0"/>
              <a:t>/Mo</a:t>
            </a:r>
            <a:br>
              <a:rPr lang="en-US" cap="none" dirty="0" smtClean="0"/>
            </a:br>
            <a:r>
              <a:rPr lang="en-US" sz="2000" cap="none" dirty="0" smtClean="0">
                <a:solidFill>
                  <a:schemeClr val="accent1"/>
                </a:solidFill>
              </a:rPr>
              <a:t>M. Almond, D. Doherty </a:t>
            </a:r>
            <a:r>
              <a:rPr lang="en-US" sz="2000" i="1" cap="none" dirty="0" smtClean="0">
                <a:solidFill>
                  <a:schemeClr val="accent1"/>
                </a:solidFill>
              </a:rPr>
              <a:t>et al</a:t>
            </a:r>
            <a:r>
              <a:rPr lang="en-US" sz="2000" cap="none" dirty="0" smtClean="0">
                <a:solidFill>
                  <a:schemeClr val="accent1"/>
                </a:solidFill>
              </a:rPr>
              <a:t>.</a:t>
            </a:r>
            <a:endParaRPr lang="en-US" sz="2000" cap="none" dirty="0">
              <a:solidFill>
                <a:schemeClr val="accent1"/>
              </a:solidFill>
            </a:endParaRPr>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883EBC2-ECBC-4C99-8766-F068AA5AAF49}" type="slidenum">
              <a:rPr lang="en-US" smtClean="0"/>
              <a:pPr>
                <a:defRPr/>
              </a:pPr>
              <a:t>23</a:t>
            </a:fld>
            <a:endParaRPr lang="en-US"/>
          </a:p>
        </p:txBody>
      </p:sp>
      <p:sp>
        <p:nvSpPr>
          <p:cNvPr id="5" name="Text Box 9"/>
          <p:cNvSpPr txBox="1">
            <a:spLocks noChangeArrowheads="1"/>
          </p:cNvSpPr>
          <p:nvPr/>
        </p:nvSpPr>
        <p:spPr bwMode="auto">
          <a:xfrm>
            <a:off x="270010" y="787031"/>
            <a:ext cx="7244484"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lnSpc>
                <a:spcPct val="115000"/>
              </a:lnSpc>
            </a:pPr>
            <a:r>
              <a:rPr lang="en-US" sz="2000" b="1" u="sng" dirty="0" smtClean="0"/>
              <a:t>Coulomb excitation </a:t>
            </a:r>
            <a:r>
              <a:rPr lang="en-US" sz="2000" dirty="0" smtClean="0"/>
              <a:t>of reaccelerated </a:t>
            </a:r>
            <a:r>
              <a:rPr lang="en-US" sz="2000" b="1" dirty="0" smtClean="0"/>
              <a:t>radioactive refractory </a:t>
            </a:r>
            <a:r>
              <a:rPr lang="en-US" sz="2000" dirty="0" smtClean="0"/>
              <a:t>isotopes</a:t>
            </a:r>
            <a:endParaRPr lang="fr-FR" sz="2000" dirty="0"/>
          </a:p>
        </p:txBody>
      </p:sp>
      <p:pic>
        <p:nvPicPr>
          <p:cNvPr id="6" name="Picture 5"/>
          <p:cNvPicPr>
            <a:picLocks noChangeAspect="1"/>
          </p:cNvPicPr>
          <p:nvPr/>
        </p:nvPicPr>
        <p:blipFill>
          <a:blip r:embed="rId2"/>
          <a:stretch>
            <a:fillRect/>
          </a:stretch>
        </p:blipFill>
        <p:spPr>
          <a:xfrm>
            <a:off x="271990" y="1504751"/>
            <a:ext cx="8427440" cy="3935035"/>
          </a:xfrm>
          <a:prstGeom prst="rect">
            <a:avLst/>
          </a:prstGeom>
        </p:spPr>
      </p:pic>
      <p:sp>
        <p:nvSpPr>
          <p:cNvPr id="7" name="Rectangle 6"/>
          <p:cNvSpPr/>
          <p:nvPr/>
        </p:nvSpPr>
        <p:spPr>
          <a:xfrm>
            <a:off x="5686425" y="3171825"/>
            <a:ext cx="128588" cy="128588"/>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6381755" y="2867021"/>
            <a:ext cx="128588" cy="128588"/>
          </a:xfrm>
          <a:prstGeom prst="rect">
            <a:avLst/>
          </a:prstGeom>
          <a:no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7443788" y="2931315"/>
            <a:ext cx="1234476" cy="6834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270010" y="2400300"/>
            <a:ext cx="3248494" cy="830997"/>
          </a:xfrm>
          <a:prstGeom prst="rect">
            <a:avLst/>
          </a:prstGeom>
          <a:noFill/>
        </p:spPr>
        <p:txBody>
          <a:bodyPr wrap="square" rtlCol="0">
            <a:spAutoFit/>
          </a:bodyPr>
          <a:lstStyle/>
          <a:p>
            <a:r>
              <a:rPr lang="en-US" sz="2400" dirty="0" smtClean="0">
                <a:solidFill>
                  <a:srgbClr val="FF0000"/>
                </a:solidFill>
              </a:rPr>
              <a:t>Present : </a:t>
            </a:r>
            <a:r>
              <a:rPr lang="en-US" sz="2400" baseline="30000" dirty="0" smtClean="0">
                <a:solidFill>
                  <a:srgbClr val="FF0000"/>
                </a:solidFill>
              </a:rPr>
              <a:t>110</a:t>
            </a:r>
            <a:r>
              <a:rPr lang="en-US" sz="2400" dirty="0" smtClean="0">
                <a:solidFill>
                  <a:srgbClr val="FF0000"/>
                </a:solidFill>
              </a:rPr>
              <a:t>Ru, </a:t>
            </a:r>
            <a:r>
              <a:rPr lang="en-US" sz="2400" baseline="30000" dirty="0" smtClean="0">
                <a:solidFill>
                  <a:srgbClr val="FF0000"/>
                </a:solidFill>
              </a:rPr>
              <a:t>104,106</a:t>
            </a:r>
            <a:r>
              <a:rPr lang="en-US" sz="2400" dirty="0" smtClean="0">
                <a:solidFill>
                  <a:srgbClr val="FF0000"/>
                </a:solidFill>
              </a:rPr>
              <a:t>Mo</a:t>
            </a:r>
          </a:p>
          <a:p>
            <a:r>
              <a:rPr lang="en-US" sz="2400" dirty="0" smtClean="0">
                <a:solidFill>
                  <a:srgbClr val="0070C0"/>
                </a:solidFill>
              </a:rPr>
              <a:t>Future : </a:t>
            </a:r>
            <a:r>
              <a:rPr lang="en-US" sz="2400" baseline="30000" dirty="0" smtClean="0">
                <a:solidFill>
                  <a:srgbClr val="0070C0"/>
                </a:solidFill>
              </a:rPr>
              <a:t>112</a:t>
            </a:r>
            <a:r>
              <a:rPr lang="en-US" sz="2400" dirty="0" smtClean="0">
                <a:solidFill>
                  <a:srgbClr val="0070C0"/>
                </a:solidFill>
              </a:rPr>
              <a:t>Ru</a:t>
            </a:r>
            <a:endParaRPr lang="en-US" sz="2400" dirty="0">
              <a:solidFill>
                <a:srgbClr val="0070C0"/>
              </a:solidFill>
            </a:endParaRPr>
          </a:p>
        </p:txBody>
      </p:sp>
      <p:sp>
        <p:nvSpPr>
          <p:cNvPr id="11" name="Text Box 9"/>
          <p:cNvSpPr txBox="1">
            <a:spLocks noChangeArrowheads="1"/>
          </p:cNvSpPr>
          <p:nvPr/>
        </p:nvSpPr>
        <p:spPr bwMode="auto">
          <a:xfrm>
            <a:off x="270009" y="5577066"/>
            <a:ext cx="8873991"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0" hangingPunct="0"/>
            <a:r>
              <a:rPr lang="en-US" sz="2000" dirty="0" smtClean="0"/>
              <a:t>Are the neutron-rich refractory isotopes </a:t>
            </a:r>
            <a:r>
              <a:rPr lang="en-US" sz="2000" b="1" dirty="0" err="1" smtClean="0"/>
              <a:t>triaxially</a:t>
            </a:r>
            <a:r>
              <a:rPr lang="en-US" sz="2000" dirty="0" smtClean="0"/>
              <a:t> deformed or </a:t>
            </a:r>
            <a:r>
              <a:rPr lang="en-US" sz="2000" b="1" dirty="0" smtClean="0"/>
              <a:t>oblate</a:t>
            </a:r>
            <a:r>
              <a:rPr lang="en-US" sz="2000" dirty="0" smtClean="0"/>
              <a:t> close to their </a:t>
            </a:r>
            <a:r>
              <a:rPr lang="en-US" sz="2000" dirty="0" smtClean="0"/>
              <a:t>ground </a:t>
            </a:r>
            <a:r>
              <a:rPr lang="en-US" sz="2000" dirty="0" smtClean="0"/>
              <a:t>state?</a:t>
            </a:r>
            <a:endParaRPr lang="fr-FR" sz="2000" dirty="0"/>
          </a:p>
        </p:txBody>
      </p:sp>
      <p:pic>
        <p:nvPicPr>
          <p:cNvPr id="12" name="Picture 1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68999" y="1212230"/>
            <a:ext cx="2740026" cy="1370013"/>
          </a:xfrm>
          <a:prstGeom prst="rect">
            <a:avLst/>
          </a:prstGeom>
        </p:spPr>
      </p:pic>
    </p:spTree>
    <p:extLst>
      <p:ext uri="{BB962C8B-B14F-4D97-AF65-F5344CB8AC3E}">
        <p14:creationId xmlns:p14="http://schemas.microsoft.com/office/powerpoint/2010/main" val="38189065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4098"/>
            <a:ext cx="8372901" cy="521503"/>
          </a:xfrm>
        </p:spPr>
        <p:txBody>
          <a:bodyPr/>
          <a:lstStyle/>
          <a:p>
            <a:r>
              <a:rPr lang="en-US" dirty="0" smtClean="0"/>
              <a:t>EBIS (2018) </a:t>
            </a:r>
            <a:r>
              <a:rPr lang="en-US" dirty="0" err="1" smtClean="0"/>
              <a:t>vs</a:t>
            </a:r>
            <a:r>
              <a:rPr lang="en-US" dirty="0" smtClean="0"/>
              <a:t> ECR(2015)</a:t>
            </a:r>
            <a:endParaRPr lang="en-US" dirty="0"/>
          </a:p>
        </p:txBody>
      </p:sp>
      <p:sp>
        <p:nvSpPr>
          <p:cNvPr id="4" name="Slide Number Placeholder 3"/>
          <p:cNvSpPr>
            <a:spLocks noGrp="1"/>
          </p:cNvSpPr>
          <p:nvPr>
            <p:ph type="sldNum" sz="quarter" idx="10"/>
          </p:nvPr>
        </p:nvSpPr>
        <p:spPr>
          <a:xfrm>
            <a:off x="4343400" y="6621871"/>
            <a:ext cx="457200" cy="182880"/>
          </a:xfrm>
        </p:spPr>
        <p:txBody>
          <a:bodyPr/>
          <a:lstStyle/>
          <a:p>
            <a:pPr>
              <a:defRPr/>
            </a:pPr>
            <a:fld id="{E883EBC2-ECBC-4C99-8766-F068AA5AAF49}" type="slidenum">
              <a:rPr lang="en-US" smtClean="0"/>
              <a:pPr>
                <a:defRPr/>
              </a:pPr>
              <a:t>24</a:t>
            </a:fld>
            <a:endParaRPr lang="en-US"/>
          </a:p>
        </p:txBody>
      </p:sp>
      <p:pic>
        <p:nvPicPr>
          <p:cNvPr id="6" name="Picture 5"/>
          <p:cNvPicPr>
            <a:picLocks noChangeAspect="1"/>
          </p:cNvPicPr>
          <p:nvPr/>
        </p:nvPicPr>
        <p:blipFill>
          <a:blip r:embed="rId2"/>
          <a:stretch>
            <a:fillRect/>
          </a:stretch>
        </p:blipFill>
        <p:spPr>
          <a:xfrm>
            <a:off x="1519246" y="585100"/>
            <a:ext cx="7596187" cy="6256644"/>
          </a:xfrm>
          <a:prstGeom prst="rect">
            <a:avLst/>
          </a:prstGeom>
        </p:spPr>
      </p:pic>
      <p:sp>
        <p:nvSpPr>
          <p:cNvPr id="7" name="TextBox 6"/>
          <p:cNvSpPr txBox="1"/>
          <p:nvPr/>
        </p:nvSpPr>
        <p:spPr>
          <a:xfrm>
            <a:off x="242889" y="4142983"/>
            <a:ext cx="2127778" cy="1754327"/>
          </a:xfrm>
          <a:prstGeom prst="rect">
            <a:avLst/>
          </a:prstGeom>
          <a:noFill/>
          <a:ln>
            <a:solidFill>
              <a:srgbClr val="FF0000"/>
            </a:solidFill>
          </a:ln>
        </p:spPr>
        <p:txBody>
          <a:bodyPr wrap="square" rtlCol="0">
            <a:spAutoFit/>
          </a:bodyPr>
          <a:lstStyle/>
          <a:p>
            <a:r>
              <a:rPr lang="en-US" dirty="0"/>
              <a:t>F</a:t>
            </a:r>
            <a:r>
              <a:rPr lang="en-US" dirty="0" smtClean="0"/>
              <a:t>actor ~2.5 improvement in statistics from</a:t>
            </a:r>
          </a:p>
          <a:p>
            <a:r>
              <a:rPr lang="en-US" dirty="0" smtClean="0"/>
              <a:t> ~60 hours of data</a:t>
            </a:r>
          </a:p>
          <a:p>
            <a:endParaRPr lang="en-US" dirty="0"/>
          </a:p>
          <a:p>
            <a:r>
              <a:rPr lang="en-US" dirty="0" smtClean="0"/>
              <a:t>e.g. A(240) </a:t>
            </a:r>
            <a:r>
              <a:rPr lang="en-US" dirty="0"/>
              <a:t>~ </a:t>
            </a:r>
            <a:r>
              <a:rPr lang="en-US" dirty="0" smtClean="0"/>
              <a:t>3600 </a:t>
            </a:r>
          </a:p>
        </p:txBody>
      </p:sp>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64374" y="1138305"/>
            <a:ext cx="1903092" cy="1057273"/>
          </a:xfrm>
          <a:prstGeom prst="rect">
            <a:avLst/>
          </a:prstGeom>
        </p:spPr>
      </p:pic>
      <p:sp>
        <p:nvSpPr>
          <p:cNvPr id="9" name="TextBox 8"/>
          <p:cNvSpPr txBox="1"/>
          <p:nvPr/>
        </p:nvSpPr>
        <p:spPr>
          <a:xfrm>
            <a:off x="7353753" y="2410340"/>
            <a:ext cx="661535" cy="318924"/>
          </a:xfrm>
          <a:prstGeom prst="rect">
            <a:avLst/>
          </a:prstGeom>
          <a:noFill/>
          <a:ln>
            <a:solidFill>
              <a:srgbClr val="002060"/>
            </a:solidFill>
          </a:ln>
        </p:spPr>
        <p:txBody>
          <a:bodyPr wrap="square" lIns="36000" tIns="36000" rIns="36000" bIns="36000" rtlCol="0">
            <a:spAutoFit/>
          </a:bodyPr>
          <a:lstStyle/>
          <a:p>
            <a:r>
              <a:rPr lang="en-US" sz="1600" dirty="0">
                <a:solidFill>
                  <a:srgbClr val="FF0000"/>
                </a:solidFill>
              </a:rPr>
              <a:t>8</a:t>
            </a:r>
            <a:r>
              <a:rPr lang="en-US" sz="1600" baseline="-25000" dirty="0" smtClean="0">
                <a:solidFill>
                  <a:srgbClr val="FF0000"/>
                </a:solidFill>
              </a:rPr>
              <a:t>1</a:t>
            </a:r>
            <a:r>
              <a:rPr lang="en-US" sz="1600" dirty="0" smtClean="0">
                <a:solidFill>
                  <a:srgbClr val="FF0000"/>
                </a:solidFill>
              </a:rPr>
              <a:t>-&gt;6</a:t>
            </a:r>
            <a:r>
              <a:rPr lang="en-US" sz="1600" baseline="-25000" dirty="0" smtClean="0">
                <a:solidFill>
                  <a:srgbClr val="FF0000"/>
                </a:solidFill>
              </a:rPr>
              <a:t>1</a:t>
            </a:r>
            <a:endParaRPr lang="en-US" sz="1600" dirty="0">
              <a:solidFill>
                <a:srgbClr val="FF0000"/>
              </a:solidFill>
            </a:endParaRPr>
          </a:p>
        </p:txBody>
      </p:sp>
      <p:sp>
        <p:nvSpPr>
          <p:cNvPr id="10" name="TextBox 9"/>
          <p:cNvSpPr txBox="1"/>
          <p:nvPr/>
        </p:nvSpPr>
        <p:spPr>
          <a:xfrm>
            <a:off x="7083610" y="815140"/>
            <a:ext cx="731654" cy="565146"/>
          </a:xfrm>
          <a:prstGeom prst="rect">
            <a:avLst/>
          </a:prstGeom>
          <a:noFill/>
          <a:ln>
            <a:solidFill>
              <a:srgbClr val="002060"/>
            </a:solidFill>
          </a:ln>
        </p:spPr>
        <p:txBody>
          <a:bodyPr wrap="square" lIns="36000" tIns="36000" rIns="36000" bIns="36000" rtlCol="0">
            <a:spAutoFit/>
          </a:bodyPr>
          <a:lstStyle/>
          <a:p>
            <a:r>
              <a:rPr lang="en-US" sz="1600" dirty="0" smtClean="0">
                <a:solidFill>
                  <a:srgbClr val="FF0000"/>
                </a:solidFill>
              </a:rPr>
              <a:t>2</a:t>
            </a:r>
            <a:r>
              <a:rPr lang="en-US" sz="1600" baseline="-25000" dirty="0">
                <a:solidFill>
                  <a:srgbClr val="FF0000"/>
                </a:solidFill>
              </a:rPr>
              <a:t>2</a:t>
            </a:r>
            <a:r>
              <a:rPr lang="en-US" sz="1600" dirty="0" smtClean="0">
                <a:solidFill>
                  <a:srgbClr val="FF0000"/>
                </a:solidFill>
              </a:rPr>
              <a:t>-&gt;0 /</a:t>
            </a:r>
          </a:p>
          <a:p>
            <a:r>
              <a:rPr lang="en-US" sz="1600" dirty="0" smtClean="0">
                <a:solidFill>
                  <a:srgbClr val="FF0000"/>
                </a:solidFill>
              </a:rPr>
              <a:t>3</a:t>
            </a:r>
            <a:r>
              <a:rPr lang="en-US" sz="1600" baseline="-25000" dirty="0" smtClean="0">
                <a:solidFill>
                  <a:srgbClr val="FF0000"/>
                </a:solidFill>
              </a:rPr>
              <a:t>1</a:t>
            </a:r>
            <a:r>
              <a:rPr lang="en-US" sz="1600" dirty="0" smtClean="0">
                <a:solidFill>
                  <a:srgbClr val="FF0000"/>
                </a:solidFill>
              </a:rPr>
              <a:t>-&gt;2</a:t>
            </a:r>
            <a:r>
              <a:rPr lang="en-US" sz="1600" baseline="-25000" dirty="0" smtClean="0">
                <a:solidFill>
                  <a:srgbClr val="FF0000"/>
                </a:solidFill>
              </a:rPr>
              <a:t>2</a:t>
            </a:r>
            <a:endParaRPr lang="en-US" sz="1600" dirty="0">
              <a:solidFill>
                <a:srgbClr val="FF0000"/>
              </a:solidFill>
            </a:endParaRPr>
          </a:p>
        </p:txBody>
      </p:sp>
      <p:sp>
        <p:nvSpPr>
          <p:cNvPr id="11" name="TextBox 10"/>
          <p:cNvSpPr txBox="1"/>
          <p:nvPr/>
        </p:nvSpPr>
        <p:spPr>
          <a:xfrm>
            <a:off x="3105607" y="715942"/>
            <a:ext cx="757310" cy="318924"/>
          </a:xfrm>
          <a:prstGeom prst="rect">
            <a:avLst/>
          </a:prstGeom>
          <a:noFill/>
          <a:ln>
            <a:solidFill>
              <a:srgbClr val="002060"/>
            </a:solidFill>
          </a:ln>
        </p:spPr>
        <p:txBody>
          <a:bodyPr wrap="square" lIns="36000" tIns="36000" rIns="36000" bIns="36000" rtlCol="0">
            <a:spAutoFit/>
          </a:bodyPr>
          <a:lstStyle/>
          <a:p>
            <a:r>
              <a:rPr lang="en-US" sz="1600" dirty="0">
                <a:solidFill>
                  <a:srgbClr val="FF0000"/>
                </a:solidFill>
              </a:rPr>
              <a:t>2</a:t>
            </a:r>
            <a:r>
              <a:rPr lang="en-US" sz="1600" baseline="-25000" dirty="0" smtClean="0">
                <a:solidFill>
                  <a:srgbClr val="FF0000"/>
                </a:solidFill>
              </a:rPr>
              <a:t>1</a:t>
            </a:r>
            <a:r>
              <a:rPr lang="en-US" sz="1600" dirty="0" smtClean="0">
                <a:solidFill>
                  <a:srgbClr val="FF0000"/>
                </a:solidFill>
              </a:rPr>
              <a:t>-&gt;0</a:t>
            </a:r>
            <a:r>
              <a:rPr lang="en-US" sz="1600" baseline="-25000" dirty="0" smtClean="0">
                <a:solidFill>
                  <a:srgbClr val="FF0000"/>
                </a:solidFill>
              </a:rPr>
              <a:t>1</a:t>
            </a:r>
            <a:endParaRPr lang="en-US" sz="1600" dirty="0">
              <a:solidFill>
                <a:srgbClr val="FF0000"/>
              </a:solidFill>
            </a:endParaRPr>
          </a:p>
        </p:txBody>
      </p:sp>
      <p:sp>
        <p:nvSpPr>
          <p:cNvPr id="12" name="TextBox 11"/>
          <p:cNvSpPr txBox="1"/>
          <p:nvPr/>
        </p:nvSpPr>
        <p:spPr>
          <a:xfrm>
            <a:off x="4343859" y="1054080"/>
            <a:ext cx="746723" cy="326205"/>
          </a:xfrm>
          <a:prstGeom prst="rect">
            <a:avLst/>
          </a:prstGeom>
          <a:noFill/>
          <a:ln>
            <a:solidFill>
              <a:srgbClr val="002060"/>
            </a:solidFill>
          </a:ln>
        </p:spPr>
        <p:txBody>
          <a:bodyPr wrap="square" lIns="36000" tIns="36000" rIns="36000" bIns="36000" rtlCol="0">
            <a:spAutoFit/>
          </a:bodyPr>
          <a:lstStyle/>
          <a:p>
            <a:r>
              <a:rPr lang="en-US" sz="1600" dirty="0" smtClean="0">
                <a:solidFill>
                  <a:srgbClr val="FF0000"/>
                </a:solidFill>
              </a:rPr>
              <a:t>2</a:t>
            </a:r>
            <a:r>
              <a:rPr lang="en-US" sz="1600" baseline="-25000" dirty="0" smtClean="0">
                <a:solidFill>
                  <a:srgbClr val="FF0000"/>
                </a:solidFill>
              </a:rPr>
              <a:t>2</a:t>
            </a:r>
            <a:r>
              <a:rPr lang="en-US" sz="1600" dirty="0" smtClean="0">
                <a:solidFill>
                  <a:srgbClr val="FF0000"/>
                </a:solidFill>
              </a:rPr>
              <a:t>-&gt;2</a:t>
            </a:r>
            <a:r>
              <a:rPr lang="en-US" sz="1600" baseline="-25000" dirty="0" smtClean="0">
                <a:solidFill>
                  <a:srgbClr val="FF0000"/>
                </a:solidFill>
              </a:rPr>
              <a:t>1</a:t>
            </a:r>
            <a:endParaRPr lang="en-US" sz="1600" dirty="0">
              <a:solidFill>
                <a:srgbClr val="FF0000"/>
              </a:solidFill>
            </a:endParaRPr>
          </a:p>
        </p:txBody>
      </p:sp>
      <p:sp>
        <p:nvSpPr>
          <p:cNvPr id="13" name="TextBox 12"/>
          <p:cNvSpPr txBox="1"/>
          <p:nvPr/>
        </p:nvSpPr>
        <p:spPr>
          <a:xfrm>
            <a:off x="5167779" y="720701"/>
            <a:ext cx="716554" cy="326205"/>
          </a:xfrm>
          <a:prstGeom prst="rect">
            <a:avLst/>
          </a:prstGeom>
          <a:noFill/>
          <a:ln>
            <a:solidFill>
              <a:srgbClr val="002060"/>
            </a:solidFill>
          </a:ln>
        </p:spPr>
        <p:txBody>
          <a:bodyPr wrap="square" lIns="36000" tIns="36000" rIns="36000" bIns="36000" rtlCol="0">
            <a:spAutoFit/>
          </a:bodyPr>
          <a:lstStyle/>
          <a:p>
            <a:r>
              <a:rPr lang="en-US" sz="1600" dirty="0" smtClean="0">
                <a:solidFill>
                  <a:srgbClr val="FF0000"/>
                </a:solidFill>
              </a:rPr>
              <a:t>4</a:t>
            </a:r>
            <a:r>
              <a:rPr lang="en-US" sz="1600" baseline="-25000" dirty="0">
                <a:solidFill>
                  <a:srgbClr val="FF0000"/>
                </a:solidFill>
              </a:rPr>
              <a:t>1</a:t>
            </a:r>
            <a:r>
              <a:rPr lang="en-US" sz="1600" dirty="0" smtClean="0">
                <a:solidFill>
                  <a:srgbClr val="FF0000"/>
                </a:solidFill>
              </a:rPr>
              <a:t>-&gt;2</a:t>
            </a:r>
            <a:r>
              <a:rPr lang="en-US" sz="1600" baseline="-25000" dirty="0" smtClean="0">
                <a:solidFill>
                  <a:srgbClr val="FF0000"/>
                </a:solidFill>
              </a:rPr>
              <a:t>1</a:t>
            </a:r>
            <a:endParaRPr lang="en-US" sz="1600" dirty="0">
              <a:solidFill>
                <a:srgbClr val="FF0000"/>
              </a:solidFill>
            </a:endParaRPr>
          </a:p>
        </p:txBody>
      </p:sp>
      <p:sp>
        <p:nvSpPr>
          <p:cNvPr id="14" name="TextBox 13"/>
          <p:cNvSpPr txBox="1"/>
          <p:nvPr/>
        </p:nvSpPr>
        <p:spPr>
          <a:xfrm>
            <a:off x="5577357" y="1573192"/>
            <a:ext cx="730310" cy="326205"/>
          </a:xfrm>
          <a:prstGeom prst="rect">
            <a:avLst/>
          </a:prstGeom>
          <a:noFill/>
          <a:ln>
            <a:solidFill>
              <a:srgbClr val="002060"/>
            </a:solidFill>
          </a:ln>
        </p:spPr>
        <p:txBody>
          <a:bodyPr wrap="square" lIns="36000" tIns="36000" rIns="36000" bIns="36000" rtlCol="0">
            <a:spAutoFit/>
          </a:bodyPr>
          <a:lstStyle/>
          <a:p>
            <a:r>
              <a:rPr lang="en-US" sz="1600" dirty="0" smtClean="0">
                <a:solidFill>
                  <a:srgbClr val="FF0000"/>
                </a:solidFill>
              </a:rPr>
              <a:t>4</a:t>
            </a:r>
            <a:r>
              <a:rPr lang="en-US" sz="1600" baseline="-25000" dirty="0" smtClean="0">
                <a:solidFill>
                  <a:srgbClr val="FF0000"/>
                </a:solidFill>
              </a:rPr>
              <a:t>2</a:t>
            </a:r>
            <a:r>
              <a:rPr lang="en-US" sz="1600" dirty="0" smtClean="0">
                <a:solidFill>
                  <a:srgbClr val="FF0000"/>
                </a:solidFill>
              </a:rPr>
              <a:t>-&gt;2</a:t>
            </a:r>
            <a:r>
              <a:rPr lang="en-US" sz="1600" baseline="-25000" dirty="0">
                <a:solidFill>
                  <a:srgbClr val="FF0000"/>
                </a:solidFill>
              </a:rPr>
              <a:t>2</a:t>
            </a:r>
            <a:endParaRPr lang="en-US" sz="1600" dirty="0">
              <a:solidFill>
                <a:srgbClr val="FF0000"/>
              </a:solidFill>
            </a:endParaRPr>
          </a:p>
        </p:txBody>
      </p:sp>
      <p:sp>
        <p:nvSpPr>
          <p:cNvPr id="15" name="TextBox 14"/>
          <p:cNvSpPr txBox="1"/>
          <p:nvPr/>
        </p:nvSpPr>
        <p:spPr>
          <a:xfrm>
            <a:off x="5972645" y="1168374"/>
            <a:ext cx="684271" cy="326205"/>
          </a:xfrm>
          <a:prstGeom prst="rect">
            <a:avLst/>
          </a:prstGeom>
          <a:noFill/>
          <a:ln>
            <a:solidFill>
              <a:srgbClr val="002060"/>
            </a:solidFill>
          </a:ln>
        </p:spPr>
        <p:txBody>
          <a:bodyPr wrap="square" lIns="36000" tIns="36000" rIns="36000" bIns="36000" rtlCol="0">
            <a:spAutoFit/>
          </a:bodyPr>
          <a:lstStyle/>
          <a:p>
            <a:r>
              <a:rPr lang="en-US" sz="1600" dirty="0" smtClean="0">
                <a:solidFill>
                  <a:srgbClr val="FF0000"/>
                </a:solidFill>
              </a:rPr>
              <a:t>6</a:t>
            </a:r>
            <a:r>
              <a:rPr lang="en-US" sz="1600" baseline="-25000" dirty="0">
                <a:solidFill>
                  <a:srgbClr val="FF0000"/>
                </a:solidFill>
              </a:rPr>
              <a:t>1</a:t>
            </a:r>
            <a:r>
              <a:rPr lang="en-US" sz="1600" dirty="0" smtClean="0">
                <a:solidFill>
                  <a:srgbClr val="FF0000"/>
                </a:solidFill>
              </a:rPr>
              <a:t>-&gt;4</a:t>
            </a:r>
            <a:r>
              <a:rPr lang="en-US" sz="1600" baseline="-25000" dirty="0" smtClean="0">
                <a:solidFill>
                  <a:srgbClr val="FF0000"/>
                </a:solidFill>
              </a:rPr>
              <a:t>1</a:t>
            </a:r>
            <a:endParaRPr lang="en-US" sz="1600" dirty="0">
              <a:solidFill>
                <a:srgbClr val="FF0000"/>
              </a:solidFill>
            </a:endParaRPr>
          </a:p>
        </p:txBody>
      </p:sp>
    </p:spTree>
    <p:extLst>
      <p:ext uri="{BB962C8B-B14F-4D97-AF65-F5344CB8AC3E}">
        <p14:creationId xmlns:p14="http://schemas.microsoft.com/office/powerpoint/2010/main" val="10122417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372901" cy="540279"/>
          </a:xfrm>
        </p:spPr>
        <p:txBody>
          <a:bodyPr/>
          <a:lstStyle/>
          <a:p>
            <a:r>
              <a:rPr lang="en-US" dirty="0" smtClean="0"/>
              <a:t>New Information on </a:t>
            </a:r>
            <a:r>
              <a:rPr lang="en-US" baseline="30000" dirty="0" smtClean="0"/>
              <a:t>110</a:t>
            </a:r>
            <a:r>
              <a:rPr lang="en-US" dirty="0" smtClean="0"/>
              <a:t>Ru </a:t>
            </a:r>
            <a:r>
              <a:rPr lang="en-US" dirty="0" err="1" smtClean="0"/>
              <a:t>Coulex</a:t>
            </a:r>
            <a:endParaRPr lang="en-US" dirty="0"/>
          </a:p>
        </p:txBody>
      </p:sp>
      <p:sp>
        <p:nvSpPr>
          <p:cNvPr id="4" name="Slide Number Placeholder 3"/>
          <p:cNvSpPr>
            <a:spLocks noGrp="1"/>
          </p:cNvSpPr>
          <p:nvPr>
            <p:ph type="sldNum" sz="quarter" idx="10"/>
          </p:nvPr>
        </p:nvSpPr>
        <p:spPr/>
        <p:txBody>
          <a:bodyPr/>
          <a:lstStyle/>
          <a:p>
            <a:pPr>
              <a:defRPr/>
            </a:pPr>
            <a:fld id="{E883EBC2-ECBC-4C99-8766-F068AA5AAF49}" type="slidenum">
              <a:rPr lang="en-US" smtClean="0"/>
              <a:pPr>
                <a:defRPr/>
              </a:pPr>
              <a:t>25</a:t>
            </a:fld>
            <a:endParaRPr lang="en-US"/>
          </a:p>
        </p:txBody>
      </p:sp>
      <p:pic>
        <p:nvPicPr>
          <p:cNvPr id="5" name="Image 1"/>
          <p:cNvPicPr>
            <a:picLocks noChangeAspect="1"/>
          </p:cNvPicPr>
          <p:nvPr/>
        </p:nvPicPr>
        <p:blipFill>
          <a:blip r:embed="rId2"/>
          <a:stretch>
            <a:fillRect/>
          </a:stretch>
        </p:blipFill>
        <p:spPr>
          <a:xfrm>
            <a:off x="286518" y="2080803"/>
            <a:ext cx="5343576" cy="4052712"/>
          </a:xfrm>
          <a:prstGeom prst="rect">
            <a:avLst/>
          </a:prstGeom>
        </p:spPr>
      </p:pic>
      <p:cxnSp>
        <p:nvCxnSpPr>
          <p:cNvPr id="6" name="Straight Connector 5"/>
          <p:cNvCxnSpPr/>
          <p:nvPr/>
        </p:nvCxnSpPr>
        <p:spPr>
          <a:xfrm flipV="1">
            <a:off x="666346" y="1336431"/>
            <a:ext cx="1533378" cy="14066"/>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98262" y="947739"/>
            <a:ext cx="536167" cy="461665"/>
          </a:xfrm>
          <a:prstGeom prst="rect">
            <a:avLst/>
          </a:prstGeom>
          <a:noFill/>
        </p:spPr>
        <p:txBody>
          <a:bodyPr wrap="square" rtlCol="0">
            <a:spAutoFit/>
          </a:bodyPr>
          <a:lstStyle/>
          <a:p>
            <a:r>
              <a:rPr lang="en-US" sz="2400" dirty="0" smtClean="0">
                <a:solidFill>
                  <a:srgbClr val="FF0000"/>
                </a:solidFill>
              </a:rPr>
              <a:t>8</a:t>
            </a:r>
            <a:r>
              <a:rPr lang="en-US" sz="2400" baseline="30000" dirty="0" smtClean="0">
                <a:solidFill>
                  <a:srgbClr val="FF0000"/>
                </a:solidFill>
              </a:rPr>
              <a:t>+</a:t>
            </a:r>
            <a:endParaRPr lang="en-US" sz="2400" dirty="0">
              <a:solidFill>
                <a:srgbClr val="FF0000"/>
              </a:solidFill>
            </a:endParaRPr>
          </a:p>
        </p:txBody>
      </p:sp>
      <p:sp>
        <p:nvSpPr>
          <p:cNvPr id="8" name="TextBox 7"/>
          <p:cNvSpPr txBox="1"/>
          <p:nvPr/>
        </p:nvSpPr>
        <p:spPr>
          <a:xfrm>
            <a:off x="1496341" y="903190"/>
            <a:ext cx="898784" cy="461665"/>
          </a:xfrm>
          <a:prstGeom prst="rect">
            <a:avLst/>
          </a:prstGeom>
          <a:noFill/>
        </p:spPr>
        <p:txBody>
          <a:bodyPr wrap="square" rtlCol="0">
            <a:spAutoFit/>
          </a:bodyPr>
          <a:lstStyle/>
          <a:p>
            <a:r>
              <a:rPr lang="en-US" sz="2400" dirty="0" smtClean="0">
                <a:solidFill>
                  <a:srgbClr val="FF0000"/>
                </a:solidFill>
              </a:rPr>
              <a:t>1945</a:t>
            </a:r>
            <a:endParaRPr lang="en-US" sz="2400" dirty="0">
              <a:solidFill>
                <a:srgbClr val="FF0000"/>
              </a:solidFill>
            </a:endParaRPr>
          </a:p>
        </p:txBody>
      </p:sp>
      <p:cxnSp>
        <p:nvCxnSpPr>
          <p:cNvPr id="9" name="Straight Connector 8"/>
          <p:cNvCxnSpPr/>
          <p:nvPr/>
        </p:nvCxnSpPr>
        <p:spPr>
          <a:xfrm>
            <a:off x="1341597" y="1364855"/>
            <a:ext cx="0" cy="1251736"/>
          </a:xfrm>
          <a:prstGeom prst="line">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015694" y="1632365"/>
            <a:ext cx="898784" cy="461665"/>
          </a:xfrm>
          <a:prstGeom prst="rect">
            <a:avLst/>
          </a:prstGeom>
          <a:solidFill>
            <a:schemeClr val="bg1"/>
          </a:solidFill>
        </p:spPr>
        <p:txBody>
          <a:bodyPr wrap="square" rtlCol="0">
            <a:spAutoFit/>
          </a:bodyPr>
          <a:lstStyle/>
          <a:p>
            <a:r>
              <a:rPr lang="en-US" sz="2400" dirty="0" smtClean="0">
                <a:solidFill>
                  <a:srgbClr val="FF0000"/>
                </a:solidFill>
              </a:rPr>
              <a:t>705</a:t>
            </a:r>
            <a:endParaRPr lang="en-US" sz="2400" dirty="0">
              <a:solidFill>
                <a:srgbClr val="FF0000"/>
              </a:solidFill>
            </a:endParaRPr>
          </a:p>
        </p:txBody>
      </p:sp>
      <p:cxnSp>
        <p:nvCxnSpPr>
          <p:cNvPr id="11" name="Straight Connector 10"/>
          <p:cNvCxnSpPr/>
          <p:nvPr/>
        </p:nvCxnSpPr>
        <p:spPr>
          <a:xfrm flipV="1">
            <a:off x="2619410" y="3078483"/>
            <a:ext cx="1533378" cy="14066"/>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2506072" y="2647586"/>
            <a:ext cx="536167" cy="461665"/>
          </a:xfrm>
          <a:prstGeom prst="rect">
            <a:avLst/>
          </a:prstGeom>
          <a:noFill/>
        </p:spPr>
        <p:txBody>
          <a:bodyPr wrap="square" rtlCol="0">
            <a:spAutoFit/>
          </a:bodyPr>
          <a:lstStyle/>
          <a:p>
            <a:r>
              <a:rPr lang="en-US" sz="2400" dirty="0">
                <a:solidFill>
                  <a:srgbClr val="FF0000"/>
                </a:solidFill>
              </a:rPr>
              <a:t>4</a:t>
            </a:r>
            <a:r>
              <a:rPr lang="en-US" sz="2400" baseline="30000" dirty="0" smtClean="0">
                <a:solidFill>
                  <a:srgbClr val="FF0000"/>
                </a:solidFill>
              </a:rPr>
              <a:t>+</a:t>
            </a:r>
            <a:endParaRPr lang="en-US" sz="2400" dirty="0">
              <a:solidFill>
                <a:srgbClr val="FF0000"/>
              </a:solidFill>
            </a:endParaRPr>
          </a:p>
        </p:txBody>
      </p:sp>
      <p:sp>
        <p:nvSpPr>
          <p:cNvPr id="13" name="TextBox 12"/>
          <p:cNvSpPr txBox="1"/>
          <p:nvPr/>
        </p:nvSpPr>
        <p:spPr>
          <a:xfrm>
            <a:off x="3449406" y="2603037"/>
            <a:ext cx="898784" cy="461665"/>
          </a:xfrm>
          <a:prstGeom prst="rect">
            <a:avLst/>
          </a:prstGeom>
          <a:noFill/>
        </p:spPr>
        <p:txBody>
          <a:bodyPr wrap="square" rtlCol="0">
            <a:spAutoFit/>
          </a:bodyPr>
          <a:lstStyle/>
          <a:p>
            <a:r>
              <a:rPr lang="en-US" sz="2400" dirty="0" smtClean="0">
                <a:solidFill>
                  <a:srgbClr val="FF0000"/>
                </a:solidFill>
              </a:rPr>
              <a:t>1084</a:t>
            </a:r>
            <a:endParaRPr lang="en-US" sz="2400" dirty="0">
              <a:solidFill>
                <a:srgbClr val="FF0000"/>
              </a:solidFill>
            </a:endParaRPr>
          </a:p>
        </p:txBody>
      </p:sp>
      <p:cxnSp>
        <p:nvCxnSpPr>
          <p:cNvPr id="14" name="Straight Connector 13"/>
          <p:cNvCxnSpPr/>
          <p:nvPr/>
        </p:nvCxnSpPr>
        <p:spPr>
          <a:xfrm>
            <a:off x="3367343" y="3094892"/>
            <a:ext cx="11726" cy="1024601"/>
          </a:xfrm>
          <a:prstGeom prst="line">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3053166" y="3275946"/>
            <a:ext cx="694005" cy="461665"/>
          </a:xfrm>
          <a:prstGeom prst="rect">
            <a:avLst/>
          </a:prstGeom>
          <a:solidFill>
            <a:schemeClr val="bg1"/>
          </a:solidFill>
        </p:spPr>
        <p:txBody>
          <a:bodyPr wrap="square" rtlCol="0">
            <a:spAutoFit/>
          </a:bodyPr>
          <a:lstStyle/>
          <a:p>
            <a:r>
              <a:rPr lang="en-US" sz="2400" dirty="0" smtClean="0">
                <a:solidFill>
                  <a:srgbClr val="FF0000"/>
                </a:solidFill>
              </a:rPr>
              <a:t>472</a:t>
            </a:r>
            <a:endParaRPr lang="en-US" sz="2400" dirty="0">
              <a:solidFill>
                <a:srgbClr val="FF0000"/>
              </a:solidFill>
            </a:endParaRPr>
          </a:p>
        </p:txBody>
      </p:sp>
      <p:cxnSp>
        <p:nvCxnSpPr>
          <p:cNvPr id="16" name="Straight Connector 15"/>
          <p:cNvCxnSpPr/>
          <p:nvPr/>
        </p:nvCxnSpPr>
        <p:spPr>
          <a:xfrm flipH="1">
            <a:off x="2199724" y="3109251"/>
            <a:ext cx="419686" cy="1010242"/>
          </a:xfrm>
          <a:prstGeom prst="line">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1914478" y="3106906"/>
            <a:ext cx="871400" cy="1957463"/>
          </a:xfrm>
          <a:prstGeom prst="line">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4152788" y="3526592"/>
            <a:ext cx="417342" cy="592901"/>
          </a:xfrm>
          <a:prstGeom prst="line">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5080000" y="1155888"/>
            <a:ext cx="3876677" cy="1354217"/>
          </a:xfrm>
          <a:prstGeom prst="rect">
            <a:avLst/>
          </a:prstGeom>
          <a:noFill/>
        </p:spPr>
        <p:txBody>
          <a:bodyPr wrap="square" rtlCol="0">
            <a:spAutoFit/>
          </a:bodyPr>
          <a:lstStyle/>
          <a:p>
            <a:pPr>
              <a:spcAft>
                <a:spcPts val="600"/>
              </a:spcAft>
            </a:pPr>
            <a:r>
              <a:rPr lang="en-US" b="1" dirty="0" smtClean="0"/>
              <a:t>Observed in previous study </a:t>
            </a:r>
            <a:endParaRPr lang="en-US" b="1" dirty="0" smtClean="0">
              <a:solidFill>
                <a:srgbClr val="FF0000"/>
              </a:solidFill>
            </a:endParaRPr>
          </a:p>
          <a:p>
            <a:pPr>
              <a:spcAft>
                <a:spcPts val="600"/>
              </a:spcAft>
            </a:pPr>
            <a:r>
              <a:rPr lang="en-US" b="1" dirty="0" smtClean="0">
                <a:solidFill>
                  <a:srgbClr val="FF0000"/>
                </a:solidFill>
              </a:rPr>
              <a:t>New information from </a:t>
            </a:r>
            <a:r>
              <a:rPr lang="en-US" b="1" dirty="0" err="1" smtClean="0">
                <a:solidFill>
                  <a:srgbClr val="FF0000"/>
                </a:solidFill>
              </a:rPr>
              <a:t>Coulex</a:t>
            </a:r>
            <a:endParaRPr lang="en-US" b="1" dirty="0">
              <a:solidFill>
                <a:srgbClr val="FF0000"/>
              </a:solidFill>
            </a:endParaRPr>
          </a:p>
          <a:p>
            <a:pPr>
              <a:spcAft>
                <a:spcPts val="600"/>
              </a:spcAft>
            </a:pPr>
            <a:r>
              <a:rPr lang="en-US" b="1" dirty="0" smtClean="0">
                <a:solidFill>
                  <a:srgbClr val="00B050"/>
                </a:solidFill>
              </a:rPr>
              <a:t>New information from beta decay. Branching and mixing ratios</a:t>
            </a:r>
            <a:endParaRPr lang="en-US" b="1" dirty="0">
              <a:solidFill>
                <a:srgbClr val="00B050"/>
              </a:solidFill>
            </a:endParaRPr>
          </a:p>
        </p:txBody>
      </p:sp>
      <p:sp>
        <p:nvSpPr>
          <p:cNvPr id="27" name="Rectangle 26"/>
          <p:cNvSpPr/>
          <p:nvPr/>
        </p:nvSpPr>
        <p:spPr>
          <a:xfrm>
            <a:off x="5143500" y="3450511"/>
            <a:ext cx="4000500" cy="1985159"/>
          </a:xfrm>
          <a:prstGeom prst="rect">
            <a:avLst/>
          </a:prstGeom>
        </p:spPr>
        <p:txBody>
          <a:bodyPr wrap="square">
            <a:spAutoFit/>
          </a:bodyPr>
          <a:lstStyle/>
          <a:p>
            <a:pPr algn="ctr">
              <a:spcAft>
                <a:spcPts val="600"/>
              </a:spcAft>
            </a:pPr>
            <a:r>
              <a:rPr lang="fr-FR" b="1" dirty="0" smtClean="0"/>
              <a:t>GOISA </a:t>
            </a:r>
            <a:r>
              <a:rPr lang="fr-FR" b="1" dirty="0" err="1" smtClean="0"/>
              <a:t>Re-analysis</a:t>
            </a:r>
            <a:endParaRPr lang="fr-FR" dirty="0"/>
          </a:p>
          <a:p>
            <a:pPr>
              <a:spcAft>
                <a:spcPts val="600"/>
              </a:spcAft>
            </a:pPr>
            <a:r>
              <a:rPr lang="fr-FR" dirty="0" smtClean="0"/>
              <a:t>Fit </a:t>
            </a:r>
            <a:r>
              <a:rPr lang="fr-FR" dirty="0"/>
              <a:t>to gamma-ray </a:t>
            </a:r>
            <a:r>
              <a:rPr lang="fr-FR" dirty="0" err="1"/>
              <a:t>yields</a:t>
            </a:r>
            <a:r>
              <a:rPr lang="fr-FR" dirty="0"/>
              <a:t> and </a:t>
            </a:r>
            <a:r>
              <a:rPr lang="fr-FR" dirty="0" err="1" smtClean="0"/>
              <a:t>known</a:t>
            </a:r>
            <a:r>
              <a:rPr lang="fr-FR" dirty="0" smtClean="0"/>
              <a:t> </a:t>
            </a:r>
            <a:r>
              <a:rPr lang="fr-FR" dirty="0" err="1"/>
              <a:t>spectroscopic</a:t>
            </a:r>
            <a:r>
              <a:rPr lang="fr-FR" dirty="0"/>
              <a:t> data </a:t>
            </a:r>
            <a:endParaRPr lang="fr-FR" b="1" dirty="0"/>
          </a:p>
          <a:p>
            <a:pPr>
              <a:spcAft>
                <a:spcPts val="600"/>
              </a:spcAft>
            </a:pPr>
            <a:r>
              <a:rPr lang="fr-FR" b="1" dirty="0"/>
              <a:t>Extended </a:t>
            </a:r>
            <a:r>
              <a:rPr lang="fr-FR" dirty="0"/>
              <a:t>set of matrix </a:t>
            </a:r>
            <a:r>
              <a:rPr lang="fr-FR" dirty="0" err="1"/>
              <a:t>elements</a:t>
            </a:r>
            <a:r>
              <a:rPr lang="fr-FR" dirty="0"/>
              <a:t>, </a:t>
            </a:r>
            <a:r>
              <a:rPr lang="fr-FR" dirty="0" err="1"/>
              <a:t>with</a:t>
            </a:r>
            <a:r>
              <a:rPr lang="fr-FR" dirty="0"/>
              <a:t> </a:t>
            </a:r>
            <a:r>
              <a:rPr lang="fr-FR" dirty="0" err="1"/>
              <a:t>improved</a:t>
            </a:r>
            <a:r>
              <a:rPr lang="fr-FR" dirty="0"/>
              <a:t> </a:t>
            </a:r>
            <a:r>
              <a:rPr lang="fr-FR" dirty="0" err="1"/>
              <a:t>precision</a:t>
            </a:r>
            <a:r>
              <a:rPr lang="fr-FR" dirty="0"/>
              <a:t> </a:t>
            </a:r>
          </a:p>
          <a:p>
            <a:pPr>
              <a:spcAft>
                <a:spcPts val="600"/>
              </a:spcAft>
            </a:pPr>
            <a:r>
              <a:rPr lang="fr-FR" dirty="0"/>
              <a:t>M1 matrix </a:t>
            </a:r>
            <a:r>
              <a:rPr lang="fr-FR" dirty="0" err="1"/>
              <a:t>elements</a:t>
            </a:r>
            <a:r>
              <a:rPr lang="fr-FR" dirty="0"/>
              <a:t> to </a:t>
            </a:r>
            <a:r>
              <a:rPr lang="fr-FR" dirty="0" err="1"/>
              <a:t>be</a:t>
            </a:r>
            <a:r>
              <a:rPr lang="fr-FR" dirty="0"/>
              <a:t> </a:t>
            </a:r>
            <a:r>
              <a:rPr lang="fr-FR" dirty="0" err="1"/>
              <a:t>added</a:t>
            </a:r>
            <a:endParaRPr lang="fr-FR" dirty="0"/>
          </a:p>
        </p:txBody>
      </p:sp>
      <p:sp>
        <p:nvSpPr>
          <p:cNvPr id="28" name="TextBox 27"/>
          <p:cNvSpPr txBox="1"/>
          <p:nvPr/>
        </p:nvSpPr>
        <p:spPr>
          <a:xfrm>
            <a:off x="2590434" y="5706963"/>
            <a:ext cx="4510983" cy="369332"/>
          </a:xfrm>
          <a:prstGeom prst="rect">
            <a:avLst/>
          </a:prstGeom>
          <a:noFill/>
          <a:ln>
            <a:solidFill>
              <a:srgbClr val="FF0000"/>
            </a:solidFill>
          </a:ln>
        </p:spPr>
        <p:txBody>
          <a:bodyPr wrap="square" rtlCol="0">
            <a:spAutoFit/>
          </a:bodyPr>
          <a:lstStyle/>
          <a:p>
            <a:r>
              <a:rPr lang="en-US" b="1" dirty="0" smtClean="0"/>
              <a:t>Quadrupole Sum Rules </a:t>
            </a:r>
            <a:r>
              <a:rPr lang="en-US" dirty="0" smtClean="0"/>
              <a:t>yield 𝜸 = 29(6)°, </a:t>
            </a:r>
            <a:endParaRPr lang="en-US" dirty="0"/>
          </a:p>
        </p:txBody>
      </p:sp>
      <p:sp>
        <p:nvSpPr>
          <p:cNvPr id="29" name="TextBox 28"/>
          <p:cNvSpPr txBox="1"/>
          <p:nvPr/>
        </p:nvSpPr>
        <p:spPr>
          <a:xfrm>
            <a:off x="603250" y="6138333"/>
            <a:ext cx="8255000" cy="369332"/>
          </a:xfrm>
          <a:prstGeom prst="rect">
            <a:avLst/>
          </a:prstGeom>
          <a:noFill/>
        </p:spPr>
        <p:txBody>
          <a:bodyPr wrap="square" rtlCol="0">
            <a:spAutoFit/>
          </a:bodyPr>
          <a:lstStyle/>
          <a:p>
            <a:r>
              <a:rPr lang="en-US" b="1" dirty="0" smtClean="0"/>
              <a:t>Previous work: </a:t>
            </a:r>
            <a:r>
              <a:rPr lang="en-US" dirty="0" smtClean="0"/>
              <a:t>D. T. Doherty, J. M. Allmond et al., Phys. Lett. </a:t>
            </a:r>
            <a:r>
              <a:rPr lang="en-US" b="1" dirty="0" smtClean="0"/>
              <a:t>B766</a:t>
            </a:r>
            <a:r>
              <a:rPr lang="en-US" dirty="0" smtClean="0"/>
              <a:t> (2017) 334  </a:t>
            </a:r>
            <a:endParaRPr lang="en-US" dirty="0"/>
          </a:p>
        </p:txBody>
      </p:sp>
    </p:spTree>
    <p:extLst>
      <p:ext uri="{BB962C8B-B14F-4D97-AF65-F5344CB8AC3E}">
        <p14:creationId xmlns:p14="http://schemas.microsoft.com/office/powerpoint/2010/main" val="4733202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372901" cy="381529"/>
          </a:xfrm>
        </p:spPr>
        <p:txBody>
          <a:bodyPr/>
          <a:lstStyle/>
          <a:p>
            <a:r>
              <a:rPr lang="en-US" dirty="0" smtClean="0"/>
              <a:t>New Results on </a:t>
            </a:r>
            <a:r>
              <a:rPr lang="en-US" baseline="30000" dirty="0" smtClean="0"/>
              <a:t>104,106</a:t>
            </a:r>
            <a:r>
              <a:rPr lang="en-US" dirty="0" smtClean="0"/>
              <a:t>R</a:t>
            </a:r>
            <a:r>
              <a:rPr lang="en-US" cap="none" dirty="0" smtClean="0"/>
              <a:t>u</a:t>
            </a:r>
            <a:endParaRPr lang="en-US" cap="none" dirty="0"/>
          </a:p>
        </p:txBody>
      </p:sp>
      <p:sp>
        <p:nvSpPr>
          <p:cNvPr id="4" name="Slide Number Placeholder 3"/>
          <p:cNvSpPr>
            <a:spLocks noGrp="1"/>
          </p:cNvSpPr>
          <p:nvPr>
            <p:ph type="sldNum" sz="quarter" idx="10"/>
          </p:nvPr>
        </p:nvSpPr>
        <p:spPr/>
        <p:txBody>
          <a:bodyPr/>
          <a:lstStyle/>
          <a:p>
            <a:pPr>
              <a:defRPr/>
            </a:pPr>
            <a:fld id="{E883EBC2-ECBC-4C99-8766-F068AA5AAF49}" type="slidenum">
              <a:rPr lang="en-US" smtClean="0"/>
              <a:pPr>
                <a:defRPr/>
              </a:pPr>
              <a:t>26</a:t>
            </a:fld>
            <a:endParaRPr lang="en-US"/>
          </a:p>
        </p:txBody>
      </p:sp>
      <p:pic>
        <p:nvPicPr>
          <p:cNvPr id="5" name="Picture 4"/>
          <p:cNvPicPr>
            <a:picLocks noChangeAspect="1"/>
          </p:cNvPicPr>
          <p:nvPr/>
        </p:nvPicPr>
        <p:blipFill rotWithShape="1">
          <a:blip r:embed="rId2" cstate="email">
            <a:extLst>
              <a:ext uri="{28A0092B-C50C-407E-A947-70E740481C1C}">
                <a14:useLocalDpi xmlns:a14="http://schemas.microsoft.com/office/drawing/2010/main"/>
              </a:ext>
            </a:extLst>
          </a:blip>
          <a:srcRect t="7211" b="-6850"/>
          <a:stretch/>
        </p:blipFill>
        <p:spPr>
          <a:xfrm>
            <a:off x="585788" y="2922202"/>
            <a:ext cx="7467248" cy="3798223"/>
          </a:xfrm>
          <a:prstGeom prst="rect">
            <a:avLst/>
          </a:prstGeom>
        </p:spPr>
      </p:pic>
      <p:pic>
        <p:nvPicPr>
          <p:cNvPr id="6" name="Picture 5"/>
          <p:cNvPicPr>
            <a:picLocks noChangeAspect="1"/>
          </p:cNvPicPr>
          <p:nvPr/>
        </p:nvPicPr>
        <p:blipFill>
          <a:blip r:embed="rId3"/>
          <a:stretch>
            <a:fillRect/>
          </a:stretch>
        </p:blipFill>
        <p:spPr>
          <a:xfrm>
            <a:off x="4770471" y="634789"/>
            <a:ext cx="3930441" cy="3292456"/>
          </a:xfrm>
          <a:prstGeom prst="rect">
            <a:avLst/>
          </a:prstGeom>
        </p:spPr>
      </p:pic>
      <p:sp>
        <p:nvSpPr>
          <p:cNvPr id="7" name="TextBox 6"/>
          <p:cNvSpPr txBox="1"/>
          <p:nvPr/>
        </p:nvSpPr>
        <p:spPr>
          <a:xfrm>
            <a:off x="7015163" y="600073"/>
            <a:ext cx="871537" cy="369332"/>
          </a:xfrm>
          <a:prstGeom prst="rect">
            <a:avLst/>
          </a:prstGeom>
          <a:noFill/>
        </p:spPr>
        <p:txBody>
          <a:bodyPr wrap="square" rtlCol="0">
            <a:spAutoFit/>
          </a:bodyPr>
          <a:lstStyle/>
          <a:p>
            <a:r>
              <a:rPr lang="en-US" baseline="30000" dirty="0" smtClean="0">
                <a:solidFill>
                  <a:srgbClr val="FF0000"/>
                </a:solidFill>
              </a:rPr>
              <a:t>104</a:t>
            </a:r>
            <a:r>
              <a:rPr lang="en-US" dirty="0" smtClean="0">
                <a:solidFill>
                  <a:srgbClr val="FF0000"/>
                </a:solidFill>
              </a:rPr>
              <a:t>Mo</a:t>
            </a:r>
            <a:endParaRPr lang="en-US" baseline="30000" dirty="0">
              <a:solidFill>
                <a:srgbClr val="FF0000"/>
              </a:solidFill>
            </a:endParaRPr>
          </a:p>
        </p:txBody>
      </p:sp>
      <p:sp>
        <p:nvSpPr>
          <p:cNvPr id="8" name="TextBox 7"/>
          <p:cNvSpPr txBox="1"/>
          <p:nvPr/>
        </p:nvSpPr>
        <p:spPr>
          <a:xfrm>
            <a:off x="5838819" y="623885"/>
            <a:ext cx="871537" cy="369332"/>
          </a:xfrm>
          <a:prstGeom prst="rect">
            <a:avLst/>
          </a:prstGeom>
          <a:noFill/>
        </p:spPr>
        <p:txBody>
          <a:bodyPr wrap="square" rtlCol="0">
            <a:spAutoFit/>
          </a:bodyPr>
          <a:lstStyle/>
          <a:p>
            <a:r>
              <a:rPr lang="en-US" baseline="30000" dirty="0" smtClean="0">
                <a:solidFill>
                  <a:srgbClr val="FF0000"/>
                </a:solidFill>
              </a:rPr>
              <a:t>102</a:t>
            </a:r>
            <a:r>
              <a:rPr lang="en-US" dirty="0" smtClean="0">
                <a:solidFill>
                  <a:srgbClr val="FF0000"/>
                </a:solidFill>
              </a:rPr>
              <a:t>Mo</a:t>
            </a:r>
            <a:endParaRPr lang="en-US" baseline="30000" dirty="0">
              <a:solidFill>
                <a:srgbClr val="FF0000"/>
              </a:solidFill>
            </a:endParaRPr>
          </a:p>
        </p:txBody>
      </p:sp>
      <p:sp>
        <p:nvSpPr>
          <p:cNvPr id="9" name="TextBox 8"/>
          <p:cNvSpPr txBox="1"/>
          <p:nvPr/>
        </p:nvSpPr>
        <p:spPr>
          <a:xfrm>
            <a:off x="4762487" y="647697"/>
            <a:ext cx="871537" cy="369332"/>
          </a:xfrm>
          <a:prstGeom prst="rect">
            <a:avLst/>
          </a:prstGeom>
          <a:noFill/>
        </p:spPr>
        <p:txBody>
          <a:bodyPr wrap="square" rtlCol="0">
            <a:spAutoFit/>
          </a:bodyPr>
          <a:lstStyle/>
          <a:p>
            <a:r>
              <a:rPr lang="en-US" baseline="30000" dirty="0" smtClean="0"/>
              <a:t>100</a:t>
            </a:r>
            <a:r>
              <a:rPr lang="en-US" dirty="0" smtClean="0"/>
              <a:t>Mo</a:t>
            </a:r>
            <a:endParaRPr lang="en-US" baseline="30000" dirty="0"/>
          </a:p>
        </p:txBody>
      </p:sp>
      <p:sp>
        <p:nvSpPr>
          <p:cNvPr id="10" name="TextBox 9"/>
          <p:cNvSpPr txBox="1"/>
          <p:nvPr/>
        </p:nvSpPr>
        <p:spPr>
          <a:xfrm>
            <a:off x="296320" y="872475"/>
            <a:ext cx="4265095" cy="1754326"/>
          </a:xfrm>
          <a:prstGeom prst="rect">
            <a:avLst/>
          </a:prstGeom>
          <a:noFill/>
          <a:ln>
            <a:solidFill>
              <a:srgbClr val="7030A0"/>
            </a:solidFill>
          </a:ln>
        </p:spPr>
        <p:txBody>
          <a:bodyPr wrap="square" rtlCol="0">
            <a:spAutoFit/>
          </a:bodyPr>
          <a:lstStyle/>
          <a:p>
            <a:r>
              <a:rPr lang="en-US" dirty="0" smtClean="0"/>
              <a:t>A similar story to the n-rich Ru isotopes (see systematics)</a:t>
            </a:r>
          </a:p>
          <a:p>
            <a:endParaRPr lang="en-US" dirty="0"/>
          </a:p>
          <a:p>
            <a:r>
              <a:rPr lang="en-US" dirty="0" smtClean="0"/>
              <a:t>Excellent data obtained with CARIBU beams and EBIS source, see spectrum below (courtesy J. M. </a:t>
            </a:r>
            <a:r>
              <a:rPr lang="en-US" dirty="0" err="1" smtClean="0"/>
              <a:t>Allmond</a:t>
            </a:r>
            <a:r>
              <a:rPr lang="en-US" dirty="0" smtClean="0"/>
              <a:t>)</a:t>
            </a:r>
          </a:p>
        </p:txBody>
      </p:sp>
    </p:spTree>
    <p:extLst>
      <p:ext uri="{BB962C8B-B14F-4D97-AF65-F5344CB8AC3E}">
        <p14:creationId xmlns:p14="http://schemas.microsoft.com/office/powerpoint/2010/main" val="33969532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1949" y="0"/>
            <a:ext cx="8372901" cy="550333"/>
          </a:xfrm>
        </p:spPr>
        <p:txBody>
          <a:bodyPr/>
          <a:lstStyle/>
          <a:p>
            <a:r>
              <a:rPr lang="en-US" dirty="0" err="1" smtClean="0"/>
              <a:t>TriaxialITY</a:t>
            </a:r>
            <a:r>
              <a:rPr lang="en-US" dirty="0" smtClean="0"/>
              <a:t> in Ge isotopes</a:t>
            </a:r>
            <a:endParaRPr lang="en-US" dirty="0"/>
          </a:p>
        </p:txBody>
      </p:sp>
      <p:sp>
        <p:nvSpPr>
          <p:cNvPr id="4" name="Slide Number Placeholder 3"/>
          <p:cNvSpPr>
            <a:spLocks noGrp="1"/>
          </p:cNvSpPr>
          <p:nvPr>
            <p:ph type="sldNum" sz="quarter" idx="10"/>
          </p:nvPr>
        </p:nvSpPr>
        <p:spPr>
          <a:xfrm>
            <a:off x="4533900" y="6082126"/>
            <a:ext cx="457200" cy="182880"/>
          </a:xfrm>
        </p:spPr>
        <p:txBody>
          <a:bodyPr/>
          <a:lstStyle/>
          <a:p>
            <a:pPr>
              <a:defRPr/>
            </a:pPr>
            <a:fld id="{E883EBC2-ECBC-4C99-8766-F068AA5AAF49}" type="slidenum">
              <a:rPr lang="en-US" smtClean="0"/>
              <a:pPr>
                <a:defRPr/>
              </a:pPr>
              <a:t>27</a:t>
            </a:fld>
            <a:endParaRPr lang="en-US"/>
          </a:p>
        </p:txBody>
      </p:sp>
      <p:pic>
        <p:nvPicPr>
          <p:cNvPr id="5" name="Picture 4" descr="S(I).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0100" y="3680249"/>
            <a:ext cx="2971800" cy="2501152"/>
          </a:xfrm>
          <a:prstGeom prst="rect">
            <a:avLst/>
          </a:prstGeom>
        </p:spPr>
      </p:pic>
      <p:sp>
        <p:nvSpPr>
          <p:cNvPr id="6" name="TextBox 5"/>
          <p:cNvSpPr txBox="1"/>
          <p:nvPr/>
        </p:nvSpPr>
        <p:spPr>
          <a:xfrm>
            <a:off x="424779" y="6113218"/>
            <a:ext cx="4351543" cy="276999"/>
          </a:xfrm>
          <a:prstGeom prst="rect">
            <a:avLst/>
          </a:prstGeom>
          <a:noFill/>
        </p:spPr>
        <p:txBody>
          <a:bodyPr wrap="square" rtlCol="0">
            <a:spAutoFit/>
          </a:bodyPr>
          <a:lstStyle/>
          <a:p>
            <a:r>
              <a:rPr lang="fr-FR" sz="1200" b="1" dirty="0">
                <a:solidFill>
                  <a:srgbClr val="000000"/>
                </a:solidFill>
                <a:latin typeface="Helvetica Neue" charset="0"/>
                <a:ea typeface="Helvetica Neue" charset="0"/>
                <a:cs typeface="Helvetica Neue" charset="0"/>
              </a:rPr>
              <a:t>E. A. </a:t>
            </a:r>
            <a:r>
              <a:rPr lang="fr-FR" sz="1200" b="1" dirty="0" err="1">
                <a:solidFill>
                  <a:srgbClr val="000000"/>
                </a:solidFill>
                <a:latin typeface="Helvetica Neue" charset="0"/>
                <a:ea typeface="Helvetica Neue" charset="0"/>
                <a:cs typeface="Helvetica Neue" charset="0"/>
              </a:rPr>
              <a:t>McCutchan</a:t>
            </a:r>
            <a:r>
              <a:rPr lang="fr-FR" sz="1200" b="1" dirty="0">
                <a:solidFill>
                  <a:srgbClr val="000000"/>
                </a:solidFill>
                <a:latin typeface="Helvetica Neue" charset="0"/>
                <a:ea typeface="Helvetica Neue" charset="0"/>
                <a:cs typeface="Helvetica Neue" charset="0"/>
              </a:rPr>
              <a:t> </a:t>
            </a:r>
            <a:r>
              <a:rPr lang="fr-FR" sz="1200" dirty="0">
                <a:solidFill>
                  <a:srgbClr val="000000"/>
                </a:solidFill>
                <a:latin typeface="Helvetica Neue Light" charset="0"/>
                <a:ea typeface="Helvetica Neue Light" charset="0"/>
                <a:cs typeface="Helvetica Neue Light" charset="0"/>
              </a:rPr>
              <a:t>et al., Phys. </a:t>
            </a:r>
            <a:r>
              <a:rPr lang="fr-FR" sz="1200" dirty="0" err="1">
                <a:solidFill>
                  <a:srgbClr val="000000"/>
                </a:solidFill>
                <a:latin typeface="Helvetica Neue Light" charset="0"/>
                <a:ea typeface="Helvetica Neue Light" charset="0"/>
                <a:cs typeface="Helvetica Neue Light" charset="0"/>
              </a:rPr>
              <a:t>Rev</a:t>
            </a:r>
            <a:r>
              <a:rPr lang="fr-FR" sz="1200" dirty="0">
                <a:solidFill>
                  <a:srgbClr val="000000"/>
                </a:solidFill>
                <a:latin typeface="Helvetica Neue Light" charset="0"/>
                <a:ea typeface="Helvetica Neue Light" charset="0"/>
                <a:cs typeface="Helvetica Neue Light" charset="0"/>
              </a:rPr>
              <a:t>. C</a:t>
            </a:r>
            <a:r>
              <a:rPr lang="fr-FR" sz="1200" b="1" dirty="0">
                <a:solidFill>
                  <a:srgbClr val="000000"/>
                </a:solidFill>
                <a:latin typeface="Helvetica Neue Light" charset="0"/>
                <a:ea typeface="Helvetica Neue Light" charset="0"/>
                <a:cs typeface="Helvetica Neue Light" charset="0"/>
              </a:rPr>
              <a:t>76</a:t>
            </a:r>
            <a:r>
              <a:rPr lang="fr-FR" sz="1200" dirty="0">
                <a:solidFill>
                  <a:srgbClr val="000000"/>
                </a:solidFill>
                <a:latin typeface="Helvetica Neue Light" charset="0"/>
                <a:ea typeface="Helvetica Neue Light" charset="0"/>
                <a:cs typeface="Helvetica Neue Light" charset="0"/>
              </a:rPr>
              <a:t> (2007) 024306</a:t>
            </a:r>
            <a:endParaRPr lang="en-US" sz="1200" dirty="0">
              <a:latin typeface="Helvetica Neue Light" charset="0"/>
              <a:ea typeface="Helvetica Neue Light" charset="0"/>
              <a:cs typeface="Helvetica Neue Light" charset="0"/>
            </a:endParaRPr>
          </a:p>
        </p:txBody>
      </p:sp>
      <p:sp>
        <p:nvSpPr>
          <p:cNvPr id="7" name="TextBox 6"/>
          <p:cNvSpPr txBox="1"/>
          <p:nvPr/>
        </p:nvSpPr>
        <p:spPr>
          <a:xfrm>
            <a:off x="6847165" y="3419354"/>
            <a:ext cx="2334935" cy="738664"/>
          </a:xfrm>
          <a:prstGeom prst="rect">
            <a:avLst/>
          </a:prstGeom>
          <a:noFill/>
        </p:spPr>
        <p:txBody>
          <a:bodyPr wrap="square" rtlCol="0">
            <a:spAutoFit/>
          </a:bodyPr>
          <a:lstStyle/>
          <a:p>
            <a:r>
              <a:rPr lang="en-US" sz="1400" dirty="0">
                <a:latin typeface="Helvetica Neue Light" charset="0"/>
                <a:ea typeface="Helvetica Neue Light" charset="0"/>
                <a:cs typeface="Helvetica Neue Light" charset="0"/>
              </a:rPr>
              <a:t>Energy Staggering for the </a:t>
            </a:r>
            <a:r>
              <a:rPr lang="en-US" sz="1400" dirty="0" err="1">
                <a:latin typeface="Helvetica Neue Light" charset="0"/>
                <a:ea typeface="Helvetica Neue Light" charset="0"/>
                <a:cs typeface="Helvetica Neue Light" charset="0"/>
              </a:rPr>
              <a:t>γ</a:t>
            </a:r>
            <a:r>
              <a:rPr lang="en-US" sz="1400" dirty="0">
                <a:latin typeface="Helvetica Neue Light" charset="0"/>
                <a:ea typeface="Helvetica Neue Light" charset="0"/>
                <a:cs typeface="Helvetica Neue Light" charset="0"/>
              </a:rPr>
              <a:t> bands  provide evidence of </a:t>
            </a:r>
            <a:r>
              <a:rPr lang="en-US" sz="1400" dirty="0" err="1">
                <a:latin typeface="Helvetica Neue Light" charset="0"/>
                <a:ea typeface="Helvetica Neue Light" charset="0"/>
                <a:cs typeface="Helvetica Neue Light" charset="0"/>
              </a:rPr>
              <a:t>triaxiality</a:t>
            </a:r>
            <a:r>
              <a:rPr lang="en-US" sz="1400" dirty="0">
                <a:latin typeface="Helvetica Neue Light" charset="0"/>
                <a:ea typeface="Helvetica Neue Light" charset="0"/>
                <a:cs typeface="Helvetica Neue Light" charset="0"/>
              </a:rPr>
              <a:t> </a:t>
            </a:r>
          </a:p>
        </p:txBody>
      </p:sp>
      <p:sp>
        <p:nvSpPr>
          <p:cNvPr id="8" name="TextBox 7"/>
          <p:cNvSpPr txBox="1"/>
          <p:nvPr/>
        </p:nvSpPr>
        <p:spPr>
          <a:xfrm>
            <a:off x="6855520" y="4637897"/>
            <a:ext cx="2478980" cy="738664"/>
          </a:xfrm>
          <a:prstGeom prst="rect">
            <a:avLst/>
          </a:prstGeom>
          <a:noFill/>
        </p:spPr>
        <p:txBody>
          <a:bodyPr wrap="square" rtlCol="0">
            <a:spAutoFit/>
          </a:bodyPr>
          <a:lstStyle/>
          <a:p>
            <a:r>
              <a:rPr lang="fr-FR" sz="1400" dirty="0">
                <a:solidFill>
                  <a:srgbClr val="000000"/>
                </a:solidFill>
                <a:latin typeface="Helvetica Neue Light" charset="0"/>
                <a:ea typeface="Helvetica Neue Light" charset="0"/>
                <a:cs typeface="Helvetica Neue Light" charset="0"/>
              </a:rPr>
              <a:t>Are </a:t>
            </a:r>
            <a:r>
              <a:rPr lang="fr-FR" sz="1400" dirty="0" err="1">
                <a:solidFill>
                  <a:srgbClr val="0070C0"/>
                </a:solidFill>
                <a:latin typeface="Helvetica Neue Light" charset="0"/>
                <a:ea typeface="Helvetica Neue Light" charset="0"/>
                <a:cs typeface="Helvetica Neue Light" charset="0"/>
              </a:rPr>
              <a:t>energies</a:t>
            </a:r>
            <a:r>
              <a:rPr lang="fr-FR" sz="1400" dirty="0">
                <a:solidFill>
                  <a:srgbClr val="0070C0"/>
                </a:solidFill>
                <a:latin typeface="Helvetica Neue Light" charset="0"/>
                <a:ea typeface="Helvetica Neue Light" charset="0"/>
                <a:cs typeface="Helvetica Neue Light" charset="0"/>
              </a:rPr>
              <a:t> </a:t>
            </a:r>
            <a:r>
              <a:rPr lang="fr-FR" sz="1400" dirty="0" err="1">
                <a:solidFill>
                  <a:srgbClr val="0070C0"/>
                </a:solidFill>
                <a:latin typeface="Helvetica Neue Light" charset="0"/>
                <a:ea typeface="Helvetica Neue Light" charset="0"/>
                <a:cs typeface="Helvetica Neue Light" charset="0"/>
              </a:rPr>
              <a:t>alone</a:t>
            </a:r>
            <a:r>
              <a:rPr lang="fr-FR" sz="1400" dirty="0">
                <a:solidFill>
                  <a:srgbClr val="0070C0"/>
                </a:solidFill>
                <a:latin typeface="Helvetica Neue Light" charset="0"/>
                <a:ea typeface="Helvetica Neue Light" charset="0"/>
                <a:cs typeface="Helvetica Neue Light" charset="0"/>
              </a:rPr>
              <a:t> </a:t>
            </a:r>
            <a:r>
              <a:rPr lang="fr-FR" sz="1400" dirty="0" err="1">
                <a:solidFill>
                  <a:srgbClr val="000000"/>
                </a:solidFill>
                <a:latin typeface="Helvetica Neue Light" charset="0"/>
                <a:ea typeface="Helvetica Neue Light" charset="0"/>
                <a:cs typeface="Helvetica Neue Light" charset="0"/>
              </a:rPr>
              <a:t>sufficient</a:t>
            </a:r>
            <a:r>
              <a:rPr lang="fr-FR" sz="1400" dirty="0">
                <a:solidFill>
                  <a:srgbClr val="000000"/>
                </a:solidFill>
                <a:latin typeface="Helvetica Neue Light" charset="0"/>
                <a:ea typeface="Helvetica Neue Light" charset="0"/>
                <a:cs typeface="Helvetica Neue Light" charset="0"/>
              </a:rPr>
              <a:t> to </a:t>
            </a:r>
            <a:r>
              <a:rPr lang="fr-FR" sz="1400" dirty="0" err="1">
                <a:solidFill>
                  <a:srgbClr val="000000"/>
                </a:solidFill>
                <a:latin typeface="Helvetica Neue Light" charset="0"/>
                <a:ea typeface="Helvetica Neue Light" charset="0"/>
                <a:cs typeface="Helvetica Neue Light" charset="0"/>
              </a:rPr>
              <a:t>answer</a:t>
            </a:r>
            <a:r>
              <a:rPr lang="fr-FR" sz="1400" dirty="0">
                <a:solidFill>
                  <a:srgbClr val="000000"/>
                </a:solidFill>
                <a:latin typeface="Helvetica Neue Light" charset="0"/>
                <a:ea typeface="Helvetica Neue Light" charset="0"/>
                <a:cs typeface="Helvetica Neue Light" charset="0"/>
              </a:rPr>
              <a:t> the question of </a:t>
            </a:r>
            <a:r>
              <a:rPr lang="fr-FR" sz="1400" dirty="0">
                <a:solidFill>
                  <a:srgbClr val="C00000"/>
                </a:solidFill>
                <a:latin typeface="Helvetica Neue Light" charset="0"/>
                <a:ea typeface="Helvetica Neue Light" charset="0"/>
                <a:cs typeface="Helvetica Neue Light" charset="0"/>
              </a:rPr>
              <a:t>RIGID </a:t>
            </a:r>
            <a:r>
              <a:rPr lang="fr-FR" sz="1400" dirty="0" err="1">
                <a:solidFill>
                  <a:srgbClr val="C00000"/>
                </a:solidFill>
                <a:latin typeface="Helvetica Neue Light" charset="0"/>
                <a:ea typeface="Helvetica Neue Light" charset="0"/>
                <a:cs typeface="Helvetica Neue Light" charset="0"/>
              </a:rPr>
              <a:t>triaxiality</a:t>
            </a:r>
            <a:r>
              <a:rPr lang="fr-FR" sz="1400" dirty="0">
                <a:solidFill>
                  <a:srgbClr val="C00000"/>
                </a:solidFill>
                <a:latin typeface="Helvetica Neue Light" charset="0"/>
                <a:ea typeface="Helvetica Neue Light" charset="0"/>
                <a:cs typeface="Helvetica Neue Light" charset="0"/>
              </a:rPr>
              <a:t> </a:t>
            </a:r>
            <a:r>
              <a:rPr lang="fr-FR" sz="1400" dirty="0">
                <a:solidFill>
                  <a:srgbClr val="000000"/>
                </a:solidFill>
                <a:latin typeface="Helvetica Neue Light" charset="0"/>
                <a:ea typeface="Helvetica Neue Light" charset="0"/>
                <a:cs typeface="Helvetica Neue Light" charset="0"/>
              </a:rPr>
              <a:t>in </a:t>
            </a:r>
            <a:r>
              <a:rPr lang="fr-FR" sz="1400" baseline="30000" dirty="0">
                <a:solidFill>
                  <a:srgbClr val="000000"/>
                </a:solidFill>
                <a:latin typeface="Helvetica Neue Light" charset="0"/>
                <a:ea typeface="Helvetica Neue Light" charset="0"/>
                <a:cs typeface="Helvetica Neue Light" charset="0"/>
              </a:rPr>
              <a:t>76</a:t>
            </a:r>
            <a:r>
              <a:rPr lang="fr-FR" sz="1400" dirty="0">
                <a:solidFill>
                  <a:srgbClr val="000000"/>
                </a:solidFill>
                <a:latin typeface="Helvetica Neue Light" charset="0"/>
                <a:ea typeface="Helvetica Neue Light" charset="0"/>
                <a:cs typeface="Helvetica Neue Light" charset="0"/>
              </a:rPr>
              <a:t>Ge? </a:t>
            </a:r>
            <a:endParaRPr lang="en-US" sz="1400" dirty="0">
              <a:solidFill>
                <a:srgbClr val="000000"/>
              </a:solidFill>
              <a:latin typeface="Helvetica Neue Light" charset="0"/>
              <a:ea typeface="Helvetica Neue Light" charset="0"/>
              <a:cs typeface="Helvetica Neue Light" charset="0"/>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500" y="1120950"/>
            <a:ext cx="7623266" cy="1868418"/>
          </a:xfrm>
          <a:prstGeom prst="rect">
            <a:avLst/>
          </a:prstGeom>
        </p:spPr>
      </p:pic>
      <p:sp>
        <p:nvSpPr>
          <p:cNvPr id="10" name="Rectangle 9"/>
          <p:cNvSpPr/>
          <p:nvPr/>
        </p:nvSpPr>
        <p:spPr>
          <a:xfrm>
            <a:off x="5119966" y="2902235"/>
            <a:ext cx="3494867" cy="276999"/>
          </a:xfrm>
          <a:prstGeom prst="rect">
            <a:avLst/>
          </a:prstGeom>
        </p:spPr>
        <p:txBody>
          <a:bodyPr wrap="none">
            <a:spAutoFit/>
          </a:bodyPr>
          <a:lstStyle/>
          <a:p>
            <a:r>
              <a:rPr lang="en-US" sz="1200" dirty="0">
                <a:latin typeface="Gulliver" charset="0"/>
              </a:rPr>
              <a:t>J.J. Sun</a:t>
            </a:r>
            <a:r>
              <a:rPr lang="en-US" sz="1200" i="1" dirty="0">
                <a:latin typeface="Gulliver" charset="0"/>
              </a:rPr>
              <a:t> et al.  Physics Letters </a:t>
            </a:r>
            <a:r>
              <a:rPr lang="en-US" sz="1200" b="1" i="1" dirty="0">
                <a:latin typeface="Gulliver" charset="0"/>
              </a:rPr>
              <a:t>B 734 </a:t>
            </a:r>
            <a:r>
              <a:rPr lang="en-US" sz="1200" i="1" dirty="0">
                <a:latin typeface="Gulliver" charset="0"/>
              </a:rPr>
              <a:t>(2014) 308–313 </a:t>
            </a:r>
            <a:endParaRPr lang="en-US" sz="1200" dirty="0"/>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29100" y="3382778"/>
            <a:ext cx="2618065" cy="2879580"/>
          </a:xfrm>
          <a:prstGeom prst="rect">
            <a:avLst/>
          </a:prstGeom>
        </p:spPr>
      </p:pic>
      <p:sp>
        <p:nvSpPr>
          <p:cNvPr id="12" name="Rectangle 11"/>
          <p:cNvSpPr/>
          <p:nvPr/>
        </p:nvSpPr>
        <p:spPr>
          <a:xfrm>
            <a:off x="266700" y="900711"/>
            <a:ext cx="4495800" cy="307777"/>
          </a:xfrm>
          <a:prstGeom prst="rect">
            <a:avLst/>
          </a:prstGeom>
        </p:spPr>
        <p:txBody>
          <a:bodyPr wrap="square">
            <a:spAutoFit/>
          </a:bodyPr>
          <a:lstStyle/>
          <a:p>
            <a:pPr>
              <a:defRPr/>
            </a:pPr>
            <a:r>
              <a:rPr lang="en-US" sz="1400" b="1" dirty="0" err="1">
                <a:latin typeface="Helvetica Neue" charset="0"/>
                <a:ea typeface="Helvetica Neue" charset="0"/>
                <a:cs typeface="Helvetica Neue" charset="0"/>
              </a:rPr>
              <a:t>Triaxiality</a:t>
            </a:r>
            <a:r>
              <a:rPr lang="en-US" sz="1400" dirty="0">
                <a:latin typeface="Helvetica Neue Light" charset="0"/>
                <a:ea typeface="Helvetica Neue Light" charset="0"/>
                <a:cs typeface="Helvetica Neue Light" charset="0"/>
              </a:rPr>
              <a:t> </a:t>
            </a:r>
            <a:r>
              <a:rPr lang="en-US" sz="1400" dirty="0">
                <a:solidFill>
                  <a:srgbClr val="000000"/>
                </a:solidFill>
                <a:latin typeface="Helvetica Neue Light" charset="0"/>
                <a:ea typeface="Helvetica Neue Light" charset="0"/>
                <a:cs typeface="Helvetica Neue Light" charset="0"/>
              </a:rPr>
              <a:t>plays a role in structure of Ge isotopes</a:t>
            </a:r>
          </a:p>
        </p:txBody>
      </p:sp>
      <p:pic>
        <p:nvPicPr>
          <p:cNvPr id="13" name="Picture 12" descr="Screen Shot 2014-12-15 at 1.00.53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7966" y="2961217"/>
            <a:ext cx="4178300" cy="691646"/>
          </a:xfrm>
          <a:prstGeom prst="rect">
            <a:avLst/>
          </a:prstGeom>
        </p:spPr>
      </p:pic>
      <p:sp>
        <p:nvSpPr>
          <p:cNvPr id="14" name="Rectangle 13"/>
          <p:cNvSpPr/>
          <p:nvPr/>
        </p:nvSpPr>
        <p:spPr>
          <a:xfrm>
            <a:off x="5922774" y="6165334"/>
            <a:ext cx="3112150" cy="276999"/>
          </a:xfrm>
          <a:prstGeom prst="rect">
            <a:avLst/>
          </a:prstGeom>
        </p:spPr>
        <p:txBody>
          <a:bodyPr wrap="none">
            <a:spAutoFit/>
          </a:bodyPr>
          <a:lstStyle/>
          <a:p>
            <a:r>
              <a:rPr lang="en-US" sz="1200" b="1" dirty="0">
                <a:latin typeface="Times" charset="0"/>
              </a:rPr>
              <a:t>Y. </a:t>
            </a:r>
            <a:r>
              <a:rPr lang="en-US" sz="1200" b="1" dirty="0" err="1">
                <a:latin typeface="Times" charset="0"/>
              </a:rPr>
              <a:t>Toh</a:t>
            </a:r>
            <a:r>
              <a:rPr lang="en-US" sz="1200" b="1" dirty="0">
                <a:latin typeface="Times" charset="0"/>
              </a:rPr>
              <a:t> </a:t>
            </a:r>
            <a:r>
              <a:rPr lang="en-US" sz="1200" i="1" dirty="0">
                <a:latin typeface="Times" charset="0"/>
              </a:rPr>
              <a:t>et al. </a:t>
            </a:r>
            <a:r>
              <a:rPr lang="en-US" sz="1200" dirty="0">
                <a:latin typeface="Times" charset="0"/>
              </a:rPr>
              <a:t>Phys. Rev. C</a:t>
            </a:r>
            <a:r>
              <a:rPr lang="en-US" sz="1200" b="1" dirty="0">
                <a:latin typeface="Times" charset="0"/>
              </a:rPr>
              <a:t>87</a:t>
            </a:r>
            <a:r>
              <a:rPr lang="en-US" sz="1200" dirty="0">
                <a:latin typeface="Times" charset="0"/>
              </a:rPr>
              <a:t>, 041304(R) (2013) </a:t>
            </a:r>
            <a:endParaRPr lang="en-US" sz="1200" dirty="0"/>
          </a:p>
        </p:txBody>
      </p:sp>
    </p:spTree>
    <p:extLst>
      <p:ext uri="{BB962C8B-B14F-4D97-AF65-F5344CB8AC3E}">
        <p14:creationId xmlns:p14="http://schemas.microsoft.com/office/powerpoint/2010/main" val="42882532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372901" cy="529695"/>
          </a:xfrm>
        </p:spPr>
        <p:txBody>
          <a:bodyPr/>
          <a:lstStyle/>
          <a:p>
            <a:r>
              <a:rPr lang="en-US" baseline="30000" dirty="0" smtClean="0"/>
              <a:t>76</a:t>
            </a:r>
            <a:r>
              <a:rPr lang="en-US" dirty="0" smtClean="0"/>
              <a:t>G</a:t>
            </a:r>
            <a:r>
              <a:rPr lang="en-US" cap="none" dirty="0" smtClean="0"/>
              <a:t>e</a:t>
            </a:r>
            <a:r>
              <a:rPr lang="en-US" dirty="0" smtClean="0"/>
              <a:t> Coulomb excitation GRETINA/CHICO ii</a:t>
            </a:r>
            <a:br>
              <a:rPr lang="en-US" dirty="0" smtClean="0"/>
            </a:br>
            <a:r>
              <a:rPr lang="en-US" sz="2000" b="0" cap="none" dirty="0" smtClean="0">
                <a:solidFill>
                  <a:schemeClr val="accent1"/>
                </a:solidFill>
              </a:rPr>
              <a:t>A.D. </a:t>
            </a:r>
            <a:r>
              <a:rPr lang="en-US" sz="2000" b="0" cap="none" dirty="0" err="1" smtClean="0">
                <a:solidFill>
                  <a:schemeClr val="accent1"/>
                </a:solidFill>
              </a:rPr>
              <a:t>Ayangaekaa</a:t>
            </a:r>
            <a:r>
              <a:rPr lang="en-US" sz="2000" b="0" cap="none" dirty="0" smtClean="0">
                <a:solidFill>
                  <a:schemeClr val="accent1"/>
                </a:solidFill>
              </a:rPr>
              <a:t>, R.V.F. Janssens et al.</a:t>
            </a:r>
            <a:endParaRPr lang="en-US" sz="2000" b="0" cap="none" dirty="0">
              <a:solidFill>
                <a:schemeClr val="accent1"/>
              </a:solidFill>
            </a:endParaRPr>
          </a:p>
        </p:txBody>
      </p:sp>
      <p:sp>
        <p:nvSpPr>
          <p:cNvPr id="4" name="Slide Number Placeholder 3"/>
          <p:cNvSpPr>
            <a:spLocks noGrp="1"/>
          </p:cNvSpPr>
          <p:nvPr>
            <p:ph type="sldNum" sz="quarter" idx="10"/>
          </p:nvPr>
        </p:nvSpPr>
        <p:spPr/>
        <p:txBody>
          <a:bodyPr/>
          <a:lstStyle/>
          <a:p>
            <a:pPr>
              <a:defRPr/>
            </a:pPr>
            <a:fld id="{E883EBC2-ECBC-4C99-8766-F068AA5AAF49}" type="slidenum">
              <a:rPr lang="en-US" smtClean="0"/>
              <a:pPr>
                <a:defRPr/>
              </a:pPr>
              <a:t>28</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5661" y="3882999"/>
            <a:ext cx="8519678" cy="2555903"/>
          </a:xfrm>
          <a:prstGeom prst="rect">
            <a:avLst/>
          </a:prstGeom>
        </p:spPr>
      </p:pic>
      <p:grpSp>
        <p:nvGrpSpPr>
          <p:cNvPr id="10" name="Group 9"/>
          <p:cNvGrpSpPr/>
          <p:nvPr/>
        </p:nvGrpSpPr>
        <p:grpSpPr>
          <a:xfrm>
            <a:off x="1669960" y="1015145"/>
            <a:ext cx="5989320" cy="2726214"/>
            <a:chOff x="3045793" y="1311479"/>
            <a:chExt cx="5989320" cy="2726214"/>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5793" y="1311479"/>
              <a:ext cx="5989320" cy="2726214"/>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5793" y="1312781"/>
              <a:ext cx="5986459" cy="2724912"/>
            </a:xfrm>
            <a:prstGeom prst="rect">
              <a:avLst/>
            </a:prstGeom>
          </p:spPr>
        </p:pic>
      </p:grpSp>
    </p:spTree>
    <p:extLst>
      <p:ext uri="{BB962C8B-B14F-4D97-AF65-F5344CB8AC3E}">
        <p14:creationId xmlns:p14="http://schemas.microsoft.com/office/powerpoint/2010/main" val="105798380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783" y="232833"/>
            <a:ext cx="8372901" cy="563836"/>
          </a:xfrm>
        </p:spPr>
        <p:txBody>
          <a:bodyPr/>
          <a:lstStyle/>
          <a:p>
            <a:r>
              <a:rPr lang="en-US" dirty="0" smtClean="0"/>
              <a:t>Matrix elements from GOSIA Analysis</a:t>
            </a:r>
            <a:endParaRPr lang="en-US" dirty="0"/>
          </a:p>
        </p:txBody>
      </p:sp>
      <p:sp>
        <p:nvSpPr>
          <p:cNvPr id="4" name="Slide Number Placeholder 3"/>
          <p:cNvSpPr>
            <a:spLocks noGrp="1"/>
          </p:cNvSpPr>
          <p:nvPr>
            <p:ph type="sldNum" sz="quarter" idx="10"/>
          </p:nvPr>
        </p:nvSpPr>
        <p:spPr/>
        <p:txBody>
          <a:bodyPr/>
          <a:lstStyle/>
          <a:p>
            <a:pPr>
              <a:defRPr/>
            </a:pPr>
            <a:fld id="{E883EBC2-ECBC-4C99-8766-F068AA5AAF49}" type="slidenum">
              <a:rPr lang="en-US" smtClean="0"/>
              <a:pPr>
                <a:defRPr/>
              </a:pPr>
              <a:t>29</a:t>
            </a:fld>
            <a:endParaRPr lang="en-US"/>
          </a:p>
        </p:txBody>
      </p:sp>
      <p:pic>
        <p:nvPicPr>
          <p:cNvPr id="5" name="Picture 4">
            <a:extLst>
              <a:ext uri="{FF2B5EF4-FFF2-40B4-BE49-F238E27FC236}">
                <a16:creationId xmlns="" xmlns:a16="http://schemas.microsoft.com/office/drawing/2014/main" id="{6E7697DB-D28B-1442-942A-E484B2FC393A}"/>
              </a:ext>
            </a:extLst>
          </p:cNvPr>
          <p:cNvPicPr>
            <a:picLocks noChangeAspect="1"/>
          </p:cNvPicPr>
          <p:nvPr/>
        </p:nvPicPr>
        <p:blipFill>
          <a:blip r:embed="rId2"/>
          <a:stretch>
            <a:fillRect/>
          </a:stretch>
        </p:blipFill>
        <p:spPr>
          <a:xfrm>
            <a:off x="5034383" y="1386853"/>
            <a:ext cx="3627984" cy="2560320"/>
          </a:xfrm>
          <a:prstGeom prst="rect">
            <a:avLst/>
          </a:prstGeom>
        </p:spPr>
      </p:pic>
      <p:pic>
        <p:nvPicPr>
          <p:cNvPr id="6" name="Picture 5">
            <a:extLst>
              <a:ext uri="{FF2B5EF4-FFF2-40B4-BE49-F238E27FC236}">
                <a16:creationId xmlns="" xmlns:a16="http://schemas.microsoft.com/office/drawing/2014/main" id="{E9E5AE64-8061-B74F-AF43-DD9CBA46ADA0}"/>
              </a:ext>
            </a:extLst>
          </p:cNvPr>
          <p:cNvPicPr>
            <a:picLocks noChangeAspect="1"/>
          </p:cNvPicPr>
          <p:nvPr/>
        </p:nvPicPr>
        <p:blipFill>
          <a:blip r:embed="rId3"/>
          <a:stretch>
            <a:fillRect/>
          </a:stretch>
        </p:blipFill>
        <p:spPr>
          <a:xfrm>
            <a:off x="592163" y="1386853"/>
            <a:ext cx="3592707" cy="2560320"/>
          </a:xfrm>
          <a:prstGeom prst="rect">
            <a:avLst/>
          </a:prstGeom>
        </p:spPr>
      </p:pic>
      <p:sp>
        <p:nvSpPr>
          <p:cNvPr id="7" name="TextBox 6">
            <a:extLst>
              <a:ext uri="{FF2B5EF4-FFF2-40B4-BE49-F238E27FC236}">
                <a16:creationId xmlns="" xmlns:a16="http://schemas.microsoft.com/office/drawing/2014/main" id="{4B3370C6-2563-6646-A708-D8A6EB9FA224}"/>
              </a:ext>
            </a:extLst>
          </p:cNvPr>
          <p:cNvSpPr txBox="1"/>
          <p:nvPr/>
        </p:nvSpPr>
        <p:spPr>
          <a:xfrm>
            <a:off x="328008" y="4076161"/>
            <a:ext cx="4224929" cy="1600438"/>
          </a:xfrm>
          <a:prstGeom prst="rect">
            <a:avLst/>
          </a:prstGeom>
          <a:noFill/>
        </p:spPr>
        <p:txBody>
          <a:bodyPr wrap="square" rtlCol="0">
            <a:spAutoFit/>
          </a:bodyPr>
          <a:lstStyle/>
          <a:p>
            <a:pPr marL="285750" indent="-285750" algn="just">
              <a:buFont typeface="Apple Symbols" panose="02000000000000000000" pitchFamily="2" charset="-79"/>
              <a:buChar char="⦿"/>
            </a:pPr>
            <a:r>
              <a:rPr lang="en-US" sz="1400" dirty="0">
                <a:ea typeface="Helvetica Neue Thin" panose="020B0403020202020204" pitchFamily="34" charset="0"/>
              </a:rPr>
              <a:t>The expectation values of the asymmetry of the intrinsic frame E2 properties of the ground-state band. </a:t>
            </a:r>
          </a:p>
          <a:p>
            <a:pPr marL="285750" indent="-285750" algn="just">
              <a:buFont typeface="Apple Symbols" panose="02000000000000000000" pitchFamily="2" charset="-79"/>
              <a:buChar char="⦿"/>
            </a:pPr>
            <a:endParaRPr lang="en-US" sz="1400" dirty="0">
              <a:ea typeface="Helvetica Neue Thin" panose="020B0403020202020204" pitchFamily="34" charset="0"/>
            </a:endParaRPr>
          </a:p>
          <a:p>
            <a:pPr marL="285750" indent="-285750" algn="just">
              <a:buFont typeface="Apple Symbols" panose="02000000000000000000" pitchFamily="2" charset="-79"/>
              <a:buChar char="⦿"/>
            </a:pPr>
            <a:r>
              <a:rPr lang="en-US" sz="1400" dirty="0">
                <a:ea typeface="Helvetica Neue Thin" panose="020B0403020202020204" pitchFamily="34" charset="0"/>
              </a:rPr>
              <a:t>Four independent values of ⟨cos 3δ⟩ are shown for each state; one from the third-order (red) and three from the fifth-order invariant. </a:t>
            </a:r>
          </a:p>
        </p:txBody>
      </p:sp>
      <p:sp>
        <p:nvSpPr>
          <p:cNvPr id="8" name="TextBox 7">
            <a:extLst>
              <a:ext uri="{FF2B5EF4-FFF2-40B4-BE49-F238E27FC236}">
                <a16:creationId xmlns="" xmlns:a16="http://schemas.microsoft.com/office/drawing/2014/main" id="{916BF3BE-53F5-3742-BC8A-6F854D986CA1}"/>
              </a:ext>
            </a:extLst>
          </p:cNvPr>
          <p:cNvSpPr txBox="1"/>
          <p:nvPr/>
        </p:nvSpPr>
        <p:spPr>
          <a:xfrm>
            <a:off x="4717472" y="4076161"/>
            <a:ext cx="4426528" cy="1384995"/>
          </a:xfrm>
          <a:prstGeom prst="rect">
            <a:avLst/>
          </a:prstGeom>
          <a:noFill/>
        </p:spPr>
        <p:txBody>
          <a:bodyPr wrap="square" rtlCol="0">
            <a:spAutoFit/>
          </a:bodyPr>
          <a:lstStyle/>
          <a:p>
            <a:pPr marL="285750" indent="-285750" algn="just">
              <a:buFont typeface="Apple Symbols" panose="02000000000000000000" pitchFamily="2" charset="-79"/>
              <a:buChar char="⦿"/>
            </a:pPr>
            <a:r>
              <a:rPr lang="en-US" sz="1400" dirty="0">
                <a:ea typeface="Helvetica Neue Thin" panose="020B0403020202020204" pitchFamily="34" charset="0"/>
              </a:rPr>
              <a:t>Statistical fluctuation or variance of the asymmetry deformation for the ground-state band. </a:t>
            </a:r>
          </a:p>
          <a:p>
            <a:pPr marL="285750" indent="-285750" algn="just">
              <a:buFont typeface="Apple Symbols" panose="02000000000000000000" pitchFamily="2" charset="-79"/>
              <a:buChar char="⦿"/>
            </a:pPr>
            <a:endParaRPr lang="en-US" sz="1400" dirty="0">
              <a:ea typeface="Helvetica Neue Thin" panose="020B0403020202020204" pitchFamily="34" charset="0"/>
            </a:endParaRPr>
          </a:p>
          <a:p>
            <a:pPr marL="285750" indent="-285750" algn="just">
              <a:buFont typeface="Apple Symbols" panose="02000000000000000000" pitchFamily="2" charset="-79"/>
              <a:buChar char="⦿"/>
            </a:pPr>
            <a:r>
              <a:rPr lang="en-US" sz="1400" dirty="0">
                <a:ea typeface="Helvetica Neue Thin" panose="020B0403020202020204" pitchFamily="34" charset="0"/>
              </a:rPr>
              <a:t>Three independent measure of </a:t>
            </a:r>
            <a:r>
              <a:rPr lang="en-US" sz="1400" dirty="0" err="1">
                <a:ea typeface="Helvetica Neue Thin" panose="020B0403020202020204" pitchFamily="34" charset="0"/>
              </a:rPr>
              <a:t>σ⟨cos</a:t>
            </a:r>
            <a:r>
              <a:rPr lang="en-US" sz="1400" dirty="0">
                <a:ea typeface="Helvetica Neue Thin" panose="020B0403020202020204" pitchFamily="34" charset="0"/>
              </a:rPr>
              <a:t> 3δ⟩ for each state are shown. This provide a test of convergence</a:t>
            </a:r>
            <a:r>
              <a:rPr lang="en-US" sz="1400" dirty="0">
                <a:latin typeface="Helvetica Neue Thin" panose="020B0403020202020204" pitchFamily="34" charset="0"/>
                <a:ea typeface="Helvetica Neue Thin" panose="020B0403020202020204" pitchFamily="34" charset="0"/>
              </a:rPr>
              <a:t>.  </a:t>
            </a:r>
          </a:p>
        </p:txBody>
      </p:sp>
      <p:sp>
        <p:nvSpPr>
          <p:cNvPr id="9" name="Rectangle 8">
            <a:extLst>
              <a:ext uri="{FF2B5EF4-FFF2-40B4-BE49-F238E27FC236}">
                <a16:creationId xmlns="" xmlns:a16="http://schemas.microsoft.com/office/drawing/2014/main" id="{F9EF70D5-645C-7E46-9631-77116BC48E02}"/>
              </a:ext>
            </a:extLst>
          </p:cNvPr>
          <p:cNvSpPr/>
          <p:nvPr/>
        </p:nvSpPr>
        <p:spPr>
          <a:xfrm>
            <a:off x="6359907" y="1017521"/>
            <a:ext cx="1176186" cy="369332"/>
          </a:xfrm>
          <a:prstGeom prst="rect">
            <a:avLst/>
          </a:prstGeom>
        </p:spPr>
        <p:txBody>
          <a:bodyPr wrap="none">
            <a:spAutoFit/>
          </a:bodyPr>
          <a:lstStyle/>
          <a:p>
            <a:r>
              <a:rPr lang="en-US" dirty="0" err="1">
                <a:ea typeface="Helvetica Neue Thin" panose="020B0403020202020204" pitchFamily="34" charset="0"/>
              </a:rPr>
              <a:t>σ⟨cos</a:t>
            </a:r>
            <a:r>
              <a:rPr lang="en-US" dirty="0">
                <a:ea typeface="Helvetica Neue Thin" panose="020B0403020202020204" pitchFamily="34" charset="0"/>
              </a:rPr>
              <a:t> 3δ⟩</a:t>
            </a:r>
            <a:endParaRPr lang="en-US" dirty="0"/>
          </a:p>
        </p:txBody>
      </p:sp>
      <p:sp>
        <p:nvSpPr>
          <p:cNvPr id="10" name="Rectangle 9">
            <a:extLst>
              <a:ext uri="{FF2B5EF4-FFF2-40B4-BE49-F238E27FC236}">
                <a16:creationId xmlns="" xmlns:a16="http://schemas.microsoft.com/office/drawing/2014/main" id="{F601945B-8788-7347-922F-DAE58A583350}"/>
              </a:ext>
            </a:extLst>
          </p:cNvPr>
          <p:cNvSpPr/>
          <p:nvPr/>
        </p:nvSpPr>
        <p:spPr>
          <a:xfrm>
            <a:off x="1986383" y="1017521"/>
            <a:ext cx="1033719" cy="369332"/>
          </a:xfrm>
          <a:prstGeom prst="rect">
            <a:avLst/>
          </a:prstGeom>
        </p:spPr>
        <p:txBody>
          <a:bodyPr wrap="none">
            <a:spAutoFit/>
          </a:bodyPr>
          <a:lstStyle/>
          <a:p>
            <a:r>
              <a:rPr lang="en-US" dirty="0">
                <a:ea typeface="Helvetica Neue Thin" panose="020B0403020202020204" pitchFamily="34" charset="0"/>
              </a:rPr>
              <a:t>⟨cos 3δ⟩ </a:t>
            </a:r>
            <a:endParaRPr lang="en-US" dirty="0"/>
          </a:p>
        </p:txBody>
      </p:sp>
      <p:sp>
        <p:nvSpPr>
          <p:cNvPr id="11" name="TextBox 10"/>
          <p:cNvSpPr txBox="1"/>
          <p:nvPr/>
        </p:nvSpPr>
        <p:spPr>
          <a:xfrm>
            <a:off x="444500" y="5672667"/>
            <a:ext cx="8519583" cy="747897"/>
          </a:xfrm>
          <a:prstGeom prst="rect">
            <a:avLst/>
          </a:prstGeom>
          <a:noFill/>
        </p:spPr>
        <p:txBody>
          <a:bodyPr wrap="square" rtlCol="0">
            <a:spAutoFit/>
          </a:bodyPr>
          <a:lstStyle/>
          <a:p>
            <a:pPr algn="ctr">
              <a:lnSpc>
                <a:spcPct val="120000"/>
              </a:lnSpc>
            </a:pPr>
            <a:r>
              <a:rPr lang="en-US" dirty="0" smtClean="0"/>
              <a:t>Similar results are obtained for the gamma-band in </a:t>
            </a:r>
            <a:r>
              <a:rPr lang="en-US" baseline="30000" dirty="0" smtClean="0"/>
              <a:t>76</a:t>
            </a:r>
            <a:r>
              <a:rPr lang="en-US" dirty="0" smtClean="0"/>
              <a:t>Ge</a:t>
            </a:r>
          </a:p>
          <a:p>
            <a:pPr algn="ctr">
              <a:lnSpc>
                <a:spcPct val="120000"/>
              </a:lnSpc>
            </a:pPr>
            <a:r>
              <a:rPr lang="en-US" dirty="0" smtClean="0"/>
              <a:t>This work has been submitted to Phys. Rev. Lett. </a:t>
            </a:r>
            <a:r>
              <a:rPr lang="mr-IN" dirty="0" smtClean="0"/>
              <a:t>–</a:t>
            </a:r>
            <a:r>
              <a:rPr lang="en-US" dirty="0" smtClean="0"/>
              <a:t> A.D. Ayangeakaa et al.,</a:t>
            </a:r>
            <a:endParaRPr lang="en-US" dirty="0"/>
          </a:p>
        </p:txBody>
      </p:sp>
    </p:spTree>
    <p:extLst>
      <p:ext uri="{BB962C8B-B14F-4D97-AF65-F5344CB8AC3E}">
        <p14:creationId xmlns:p14="http://schemas.microsoft.com/office/powerpoint/2010/main" val="31662086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783" y="169333"/>
            <a:ext cx="8372901" cy="508000"/>
          </a:xfrm>
        </p:spPr>
        <p:txBody>
          <a:bodyPr/>
          <a:lstStyle/>
          <a:p>
            <a:r>
              <a:rPr lang="en-US" dirty="0" smtClean="0"/>
              <a:t>GRETINA</a:t>
            </a:r>
            <a:endParaRPr lang="en-US" dirty="0"/>
          </a:p>
        </p:txBody>
      </p:sp>
      <p:pic>
        <p:nvPicPr>
          <p:cNvPr id="6" name="Content Placeholder 5"/>
          <p:cNvPicPr>
            <a:picLocks noGrp="1" noChangeAspect="1"/>
          </p:cNvPicPr>
          <p:nvPr>
            <p:ph idx="1"/>
          </p:nvPr>
        </p:nvPicPr>
        <p:blipFill rotWithShape="1">
          <a:blip r:embed="rId2"/>
          <a:srcRect l="42469" t="29660" r="2319" b="3626"/>
          <a:stretch/>
        </p:blipFill>
        <p:spPr>
          <a:xfrm>
            <a:off x="4423872" y="2652226"/>
            <a:ext cx="4533862" cy="3022574"/>
          </a:xfrm>
        </p:spPr>
      </p:pic>
      <p:sp>
        <p:nvSpPr>
          <p:cNvPr id="5" name="Slide Number Placeholder 4"/>
          <p:cNvSpPr>
            <a:spLocks noGrp="1"/>
          </p:cNvSpPr>
          <p:nvPr>
            <p:ph type="sldNum" sz="quarter" idx="13"/>
          </p:nvPr>
        </p:nvSpPr>
        <p:spPr/>
        <p:txBody>
          <a:bodyPr/>
          <a:lstStyle/>
          <a:p>
            <a:fld id="{AEFAAC5A-9C4F-4278-920D-DF2BAB595749}" type="slidenum">
              <a:rPr lang="en-US" smtClean="0"/>
              <a:pPr/>
              <a:t>3</a:t>
            </a:fld>
            <a:endParaRPr lang="en-US" dirty="0"/>
          </a:p>
        </p:txBody>
      </p:sp>
      <p:sp>
        <p:nvSpPr>
          <p:cNvPr id="3" name="TextBox 2"/>
          <p:cNvSpPr txBox="1"/>
          <p:nvPr/>
        </p:nvSpPr>
        <p:spPr>
          <a:xfrm>
            <a:off x="474133" y="842439"/>
            <a:ext cx="7476067" cy="461665"/>
          </a:xfrm>
          <a:prstGeom prst="rect">
            <a:avLst/>
          </a:prstGeom>
          <a:noFill/>
        </p:spPr>
        <p:txBody>
          <a:bodyPr wrap="square" rtlCol="0">
            <a:spAutoFit/>
          </a:bodyPr>
          <a:lstStyle/>
          <a:p>
            <a:r>
              <a:rPr lang="en-US" sz="2400" dirty="0" smtClean="0">
                <a:solidFill>
                  <a:srgbClr val="FF0000"/>
                </a:solidFill>
              </a:rPr>
              <a:t>G</a:t>
            </a:r>
            <a:r>
              <a:rPr lang="en-US" sz="2400" dirty="0" smtClean="0"/>
              <a:t>amma-</a:t>
            </a:r>
            <a:r>
              <a:rPr lang="en-US" sz="2400" dirty="0" smtClean="0">
                <a:solidFill>
                  <a:srgbClr val="FF0000"/>
                </a:solidFill>
              </a:rPr>
              <a:t>R</a:t>
            </a:r>
            <a:r>
              <a:rPr lang="en-US" sz="2400" dirty="0" smtClean="0"/>
              <a:t>ay </a:t>
            </a:r>
            <a:r>
              <a:rPr lang="en-US" sz="2400" dirty="0" smtClean="0">
                <a:solidFill>
                  <a:srgbClr val="FF0000"/>
                </a:solidFill>
              </a:rPr>
              <a:t>E</a:t>
            </a:r>
            <a:r>
              <a:rPr lang="en-US" sz="2400" dirty="0" smtClean="0"/>
              <a:t>nergy </a:t>
            </a:r>
            <a:r>
              <a:rPr lang="en-US" sz="2400" dirty="0" smtClean="0">
                <a:solidFill>
                  <a:srgbClr val="FF0000"/>
                </a:solidFill>
              </a:rPr>
              <a:t>T</a:t>
            </a:r>
            <a:r>
              <a:rPr lang="en-US" sz="2400" dirty="0" smtClean="0"/>
              <a:t>racking </a:t>
            </a:r>
            <a:r>
              <a:rPr lang="en-US" sz="2400" dirty="0" smtClean="0">
                <a:solidFill>
                  <a:srgbClr val="FF0000"/>
                </a:solidFill>
              </a:rPr>
              <a:t>I</a:t>
            </a:r>
            <a:r>
              <a:rPr lang="en-US" sz="2400" dirty="0" smtClean="0"/>
              <a:t>n-</a:t>
            </a:r>
            <a:r>
              <a:rPr lang="en-US" sz="2400" dirty="0" smtClean="0">
                <a:solidFill>
                  <a:srgbClr val="FF0000"/>
                </a:solidFill>
              </a:rPr>
              <a:t>B</a:t>
            </a:r>
            <a:r>
              <a:rPr lang="en-US" sz="2400" dirty="0" smtClean="0"/>
              <a:t>eam </a:t>
            </a:r>
            <a:r>
              <a:rPr lang="en-US" sz="2400" dirty="0" smtClean="0">
                <a:solidFill>
                  <a:srgbClr val="FF0000"/>
                </a:solidFill>
              </a:rPr>
              <a:t>N</a:t>
            </a:r>
            <a:r>
              <a:rPr lang="en-US" sz="2400" dirty="0" smtClean="0"/>
              <a:t>uclear </a:t>
            </a:r>
            <a:r>
              <a:rPr lang="en-US" sz="2400" dirty="0" smtClean="0">
                <a:solidFill>
                  <a:srgbClr val="FF0000"/>
                </a:solidFill>
              </a:rPr>
              <a:t>A</a:t>
            </a:r>
            <a:r>
              <a:rPr lang="en-US" sz="2400" dirty="0" smtClean="0"/>
              <a:t>rray</a:t>
            </a:r>
            <a:endParaRPr lang="en-US" sz="2400" dirty="0"/>
          </a:p>
        </p:txBody>
      </p:sp>
      <p:sp>
        <p:nvSpPr>
          <p:cNvPr id="4" name="TextBox 3"/>
          <p:cNvSpPr txBox="1"/>
          <p:nvPr/>
        </p:nvSpPr>
        <p:spPr>
          <a:xfrm>
            <a:off x="533396" y="1384314"/>
            <a:ext cx="8356603" cy="1200329"/>
          </a:xfrm>
          <a:prstGeom prst="rect">
            <a:avLst/>
          </a:prstGeom>
          <a:noFill/>
        </p:spPr>
        <p:txBody>
          <a:bodyPr wrap="square" rtlCol="0">
            <a:spAutoFit/>
          </a:bodyPr>
          <a:lstStyle/>
          <a:p>
            <a:r>
              <a:rPr lang="en-US" dirty="0" smtClean="0"/>
              <a:t>Constructed 2003-2010: $20M funded by US DOE-Nuclear Physics Office</a:t>
            </a:r>
          </a:p>
          <a:p>
            <a:endParaRPr lang="en-US" dirty="0"/>
          </a:p>
          <a:p>
            <a:r>
              <a:rPr lang="en-US" dirty="0" smtClean="0"/>
              <a:t>Optimized for rare isotope science utilizing either fragmented (~100 MeV/A), or (re)accelerated (~5 MeV/A) beams.</a:t>
            </a:r>
            <a:endParaRPr lang="en-US" dirty="0"/>
          </a:p>
        </p:txBody>
      </p:sp>
      <p:sp>
        <p:nvSpPr>
          <p:cNvPr id="8" name="TextBox 7"/>
          <p:cNvSpPr txBox="1"/>
          <p:nvPr/>
        </p:nvSpPr>
        <p:spPr>
          <a:xfrm>
            <a:off x="550333" y="2694533"/>
            <a:ext cx="3733800" cy="3385542"/>
          </a:xfrm>
          <a:prstGeom prst="rect">
            <a:avLst/>
          </a:prstGeom>
          <a:noFill/>
          <a:ln>
            <a:solidFill>
              <a:schemeClr val="tx1"/>
            </a:solidFill>
          </a:ln>
        </p:spPr>
        <p:txBody>
          <a:bodyPr wrap="square" rtlCol="0">
            <a:spAutoFit/>
          </a:bodyPr>
          <a:lstStyle/>
          <a:p>
            <a:pPr>
              <a:spcAft>
                <a:spcPts val="600"/>
              </a:spcAft>
            </a:pPr>
            <a:r>
              <a:rPr lang="en-US" b="1" dirty="0" smtClean="0">
                <a:solidFill>
                  <a:schemeClr val="tx2"/>
                </a:solidFill>
              </a:rPr>
              <a:t>Science Campaigns</a:t>
            </a:r>
          </a:p>
          <a:p>
            <a:r>
              <a:rPr lang="en-US" sz="1600" b="1" dirty="0"/>
              <a:t>NSCL</a:t>
            </a:r>
            <a:r>
              <a:rPr lang="en-US" sz="1600" b="1" dirty="0" smtClean="0"/>
              <a:t>: April </a:t>
            </a:r>
            <a:r>
              <a:rPr lang="en-US" sz="1600" b="1" dirty="0"/>
              <a:t>2012 </a:t>
            </a:r>
            <a:r>
              <a:rPr lang="mr-IN" sz="1600" b="1" dirty="0"/>
              <a:t>–</a:t>
            </a:r>
            <a:r>
              <a:rPr lang="en-US" sz="1600" b="1" dirty="0"/>
              <a:t> June </a:t>
            </a:r>
            <a:r>
              <a:rPr lang="en-US" sz="1600" b="1" dirty="0" smtClean="0"/>
              <a:t>2013</a:t>
            </a:r>
          </a:p>
          <a:p>
            <a:pPr marL="228600">
              <a:spcAft>
                <a:spcPts val="600"/>
              </a:spcAft>
            </a:pPr>
            <a:r>
              <a:rPr lang="en-US" sz="1600" dirty="0" smtClean="0"/>
              <a:t>7 quad modules at S800 target</a:t>
            </a:r>
          </a:p>
          <a:p>
            <a:pPr marL="228600" indent="-228600"/>
            <a:r>
              <a:rPr lang="en-US" sz="1600" b="1" dirty="0" smtClean="0"/>
              <a:t>ATLAS: July 2013 </a:t>
            </a:r>
            <a:r>
              <a:rPr lang="mr-IN" sz="1600" b="1" dirty="0" smtClean="0"/>
              <a:t>–</a:t>
            </a:r>
            <a:r>
              <a:rPr lang="en-US" sz="1600" b="1" dirty="0" smtClean="0"/>
              <a:t> June 2015</a:t>
            </a:r>
          </a:p>
          <a:p>
            <a:pPr marL="228600">
              <a:spcAft>
                <a:spcPts val="600"/>
              </a:spcAft>
            </a:pPr>
            <a:r>
              <a:rPr lang="en-US" sz="1600" dirty="0" smtClean="0"/>
              <a:t>Up to 8 quad modules</a:t>
            </a:r>
          </a:p>
          <a:p>
            <a:pPr marL="228600" indent="-228600"/>
            <a:r>
              <a:rPr lang="en-US" sz="1600" b="1" dirty="0" smtClean="0"/>
              <a:t>NSCL: July 2015 </a:t>
            </a:r>
            <a:r>
              <a:rPr lang="mr-IN" sz="1600" b="1" dirty="0" smtClean="0"/>
              <a:t>–</a:t>
            </a:r>
            <a:r>
              <a:rPr lang="en-US" sz="1600" b="1" dirty="0" smtClean="0"/>
              <a:t> June 2017</a:t>
            </a:r>
          </a:p>
          <a:p>
            <a:pPr marL="228600">
              <a:spcAft>
                <a:spcPts val="600"/>
              </a:spcAft>
            </a:pPr>
            <a:r>
              <a:rPr lang="en-US" sz="1600" dirty="0" smtClean="0"/>
              <a:t>Up to 10 quad modules</a:t>
            </a:r>
          </a:p>
          <a:p>
            <a:pPr marL="228600" indent="-228600"/>
            <a:r>
              <a:rPr lang="en-US" sz="1600" b="1" dirty="0" smtClean="0"/>
              <a:t>ATLAS: July 2017 </a:t>
            </a:r>
            <a:r>
              <a:rPr lang="mr-IN" sz="1600" b="1" dirty="0" smtClean="0"/>
              <a:t>–</a:t>
            </a:r>
            <a:r>
              <a:rPr lang="en-US" sz="1600" b="1" dirty="0" smtClean="0"/>
              <a:t> </a:t>
            </a:r>
            <a:r>
              <a:rPr lang="en-US" sz="1600" b="1" dirty="0" smtClean="0"/>
              <a:t>March 2019</a:t>
            </a:r>
            <a:endParaRPr lang="en-US" sz="1600" b="1" dirty="0" smtClean="0"/>
          </a:p>
          <a:p>
            <a:pPr marL="228600"/>
            <a:r>
              <a:rPr lang="en-US" sz="1600" dirty="0" smtClean="0"/>
              <a:t>Start with 11 modules and add possibly 1 more. Placed at FMA target position</a:t>
            </a:r>
            <a:r>
              <a:rPr lang="en-US" sz="1600" dirty="0" smtClean="0"/>
              <a:t>.</a:t>
            </a:r>
            <a:endParaRPr lang="en-US" sz="1600" dirty="0"/>
          </a:p>
          <a:p>
            <a:pPr marL="228600" indent="-228600"/>
            <a:r>
              <a:rPr lang="en-US" sz="1600" b="1" dirty="0" smtClean="0"/>
              <a:t>NSCL: April 2019 </a:t>
            </a:r>
            <a:r>
              <a:rPr lang="mr-IN" sz="1600" b="1" dirty="0" smtClean="0"/>
              <a:t>–</a:t>
            </a:r>
            <a:r>
              <a:rPr lang="en-US" sz="1600" b="1" dirty="0" smtClean="0"/>
              <a:t> October 2020</a:t>
            </a:r>
            <a:endParaRPr lang="en-US" sz="1600" b="1" dirty="0" smtClean="0"/>
          </a:p>
        </p:txBody>
      </p:sp>
    </p:spTree>
    <p:extLst>
      <p:ext uri="{BB962C8B-B14F-4D97-AF65-F5344CB8AC3E}">
        <p14:creationId xmlns:p14="http://schemas.microsoft.com/office/powerpoint/2010/main" val="10026004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9391"/>
            <a:ext cx="8372901" cy="476779"/>
          </a:xfrm>
        </p:spPr>
        <p:txBody>
          <a:bodyPr/>
          <a:lstStyle/>
          <a:p>
            <a:r>
              <a:rPr lang="en-US" dirty="0" smtClean="0"/>
              <a:t>FMA </a:t>
            </a:r>
            <a:r>
              <a:rPr lang="mr-IN" dirty="0" smtClean="0"/>
              <a:t>–</a:t>
            </a:r>
            <a:r>
              <a:rPr lang="en-US" dirty="0" smtClean="0"/>
              <a:t> GRETINA Experiments</a:t>
            </a:r>
            <a:endParaRPr lang="en-US" dirty="0"/>
          </a:p>
        </p:txBody>
      </p:sp>
      <p:sp>
        <p:nvSpPr>
          <p:cNvPr id="4" name="Slide Number Placeholder 3"/>
          <p:cNvSpPr>
            <a:spLocks noGrp="1"/>
          </p:cNvSpPr>
          <p:nvPr>
            <p:ph type="sldNum" sz="quarter" idx="10"/>
          </p:nvPr>
        </p:nvSpPr>
        <p:spPr/>
        <p:txBody>
          <a:bodyPr/>
          <a:lstStyle/>
          <a:p>
            <a:pPr>
              <a:defRPr/>
            </a:pPr>
            <a:fld id="{E883EBC2-ECBC-4C99-8766-F068AA5AAF49}" type="slidenum">
              <a:rPr lang="en-US" smtClean="0"/>
              <a:pPr>
                <a:defRPr/>
              </a:pPr>
              <a:t>30</a:t>
            </a:fld>
            <a:endParaRPr lang="en-US"/>
          </a:p>
        </p:txBody>
      </p:sp>
      <p:sp>
        <p:nvSpPr>
          <p:cNvPr id="5" name="Rectangle 4"/>
          <p:cNvSpPr/>
          <p:nvPr/>
        </p:nvSpPr>
        <p:spPr>
          <a:xfrm>
            <a:off x="518584" y="1085943"/>
            <a:ext cx="4572000" cy="3924151"/>
          </a:xfrm>
          <a:prstGeom prst="rect">
            <a:avLst/>
          </a:prstGeom>
          <a:ln>
            <a:solidFill>
              <a:schemeClr val="tx1"/>
            </a:solidFill>
          </a:ln>
        </p:spPr>
        <p:txBody>
          <a:bodyPr>
            <a:spAutoFit/>
          </a:bodyPr>
          <a:lstStyle/>
          <a:p>
            <a:pPr marL="285750" lvl="1" indent="-285750">
              <a:spcAft>
                <a:spcPts val="600"/>
              </a:spcAft>
              <a:buFont typeface="Arial"/>
              <a:buChar char="•"/>
              <a:defRPr/>
            </a:pPr>
            <a:r>
              <a:rPr lang="en-US" altLang="en-US" sz="1600" dirty="0" smtClean="0">
                <a:solidFill>
                  <a:srgbClr val="FA4122"/>
                </a:solidFill>
                <a:latin typeface="Times New Roman" pitchFamily="18" charset="0"/>
                <a:ea typeface="MS PGothic" pitchFamily="34" charset="-128"/>
                <a:cs typeface="Times New Roman" pitchFamily="18" charset="0"/>
              </a:rPr>
              <a:t>D</a:t>
            </a:r>
            <a:r>
              <a:rPr lang="en-US" altLang="en-US" sz="1600" dirty="0">
                <a:solidFill>
                  <a:srgbClr val="FA4122"/>
                </a:solidFill>
                <a:latin typeface="Times New Roman" pitchFamily="18" charset="0"/>
                <a:ea typeface="MS PGothic" pitchFamily="34" charset="-128"/>
                <a:cs typeface="Times New Roman" pitchFamily="18" charset="0"/>
              </a:rPr>
              <a:t>. Seweryniak </a:t>
            </a:r>
            <a:r>
              <a:rPr lang="en-US" altLang="en-US" sz="1600" i="1" dirty="0">
                <a:solidFill>
                  <a:srgbClr val="FA4122"/>
                </a:solidFill>
                <a:latin typeface="Times New Roman" pitchFamily="18" charset="0"/>
                <a:ea typeface="MS PGothic" pitchFamily="34" charset="-128"/>
                <a:cs typeface="Times New Roman" pitchFamily="18" charset="0"/>
              </a:rPr>
              <a:t>et. al.</a:t>
            </a:r>
            <a:r>
              <a:rPr lang="en-US" altLang="en-US" sz="1600" dirty="0">
                <a:solidFill>
                  <a:srgbClr val="FA4122"/>
                </a:solidFill>
                <a:latin typeface="Times New Roman" pitchFamily="18" charset="0"/>
                <a:ea typeface="MS PGothic" pitchFamily="34" charset="-128"/>
                <a:cs typeface="Times New Roman" pitchFamily="18" charset="0"/>
              </a:rPr>
              <a:t>, </a:t>
            </a:r>
            <a:r>
              <a:rPr lang="en-US" altLang="en-US" sz="1600" dirty="0">
                <a:solidFill>
                  <a:srgbClr val="000000"/>
                </a:solidFill>
                <a:latin typeface="Times New Roman" pitchFamily="18" charset="0"/>
                <a:ea typeface="MS PGothic" pitchFamily="34" charset="-128"/>
                <a:cs typeface="Times New Roman" pitchFamily="18" charset="0"/>
              </a:rPr>
              <a:t>Integration of the digital FMA DAQ with the GRETINA </a:t>
            </a:r>
            <a:r>
              <a:rPr lang="en-US" altLang="en-US" sz="1600" dirty="0" smtClean="0">
                <a:solidFill>
                  <a:srgbClr val="000000"/>
                </a:solidFill>
                <a:latin typeface="Times New Roman" pitchFamily="18" charset="0"/>
                <a:ea typeface="MS PGothic" pitchFamily="34" charset="-128"/>
                <a:cs typeface="Times New Roman" pitchFamily="18" charset="0"/>
              </a:rPr>
              <a:t>DAQ</a:t>
            </a:r>
            <a:endParaRPr lang="en-US" altLang="en-US" sz="1600" dirty="0">
              <a:solidFill>
                <a:srgbClr val="000000"/>
              </a:solidFill>
              <a:latin typeface="Times New Roman" pitchFamily="18" charset="0"/>
              <a:ea typeface="MS PGothic" pitchFamily="34" charset="-128"/>
              <a:cs typeface="Times New Roman" pitchFamily="18" charset="0"/>
            </a:endParaRPr>
          </a:p>
          <a:p>
            <a:pPr marL="285750" lvl="1" indent="-285750">
              <a:spcAft>
                <a:spcPts val="600"/>
              </a:spcAft>
              <a:buFont typeface="Arial"/>
              <a:buChar char="•"/>
              <a:defRPr/>
            </a:pPr>
            <a:r>
              <a:rPr lang="en-US" altLang="en-US" sz="1600" dirty="0" smtClean="0">
                <a:solidFill>
                  <a:srgbClr val="FA4122"/>
                </a:solidFill>
                <a:latin typeface="Times New Roman" pitchFamily="18" charset="0"/>
                <a:ea typeface="MS PGothic" pitchFamily="34" charset="-128"/>
                <a:cs typeface="Times New Roman" pitchFamily="18" charset="0"/>
              </a:rPr>
              <a:t>D</a:t>
            </a:r>
            <a:r>
              <a:rPr lang="en-US" altLang="en-US" sz="1600" dirty="0">
                <a:solidFill>
                  <a:srgbClr val="FA4122"/>
                </a:solidFill>
                <a:latin typeface="Times New Roman" pitchFamily="18" charset="0"/>
                <a:ea typeface="MS PGothic" pitchFamily="34" charset="-128"/>
                <a:cs typeface="Times New Roman" pitchFamily="18" charset="0"/>
              </a:rPr>
              <a:t>. Seweryniak </a:t>
            </a:r>
            <a:r>
              <a:rPr lang="en-US" altLang="en-US" sz="1600" i="1" dirty="0">
                <a:solidFill>
                  <a:srgbClr val="FA4122"/>
                </a:solidFill>
                <a:latin typeface="Times New Roman" pitchFamily="18" charset="0"/>
                <a:ea typeface="MS PGothic" pitchFamily="34" charset="-128"/>
                <a:cs typeface="Times New Roman" pitchFamily="18" charset="0"/>
              </a:rPr>
              <a:t>et. al.</a:t>
            </a:r>
            <a:r>
              <a:rPr lang="en-US" altLang="en-US" sz="1600" dirty="0">
                <a:solidFill>
                  <a:srgbClr val="FA4122"/>
                </a:solidFill>
                <a:latin typeface="Times New Roman" pitchFamily="18" charset="0"/>
                <a:ea typeface="MS PGothic" pitchFamily="34" charset="-128"/>
                <a:cs typeface="Times New Roman" pitchFamily="18" charset="0"/>
              </a:rPr>
              <a:t>, </a:t>
            </a:r>
            <a:r>
              <a:rPr lang="en-US" altLang="en-US" sz="1600" dirty="0">
                <a:solidFill>
                  <a:srgbClr val="000000"/>
                </a:solidFill>
                <a:latin typeface="Times New Roman" pitchFamily="18" charset="0"/>
                <a:ea typeface="MS PGothic" pitchFamily="34" charset="-128"/>
                <a:cs typeface="Times New Roman" pitchFamily="18" charset="0"/>
              </a:rPr>
              <a:t>Core excitations and single-neutron states in </a:t>
            </a:r>
            <a:r>
              <a:rPr lang="en-US" altLang="en-US" sz="1600" baseline="30000" dirty="0">
                <a:solidFill>
                  <a:srgbClr val="000000"/>
                </a:solidFill>
                <a:latin typeface="Times New Roman" pitchFamily="18" charset="0"/>
                <a:ea typeface="MS PGothic" pitchFamily="34" charset="-128"/>
                <a:cs typeface="Times New Roman" pitchFamily="18" charset="0"/>
              </a:rPr>
              <a:t>101</a:t>
            </a:r>
            <a:r>
              <a:rPr lang="en-US" altLang="en-US" sz="1600" dirty="0">
                <a:solidFill>
                  <a:srgbClr val="000000"/>
                </a:solidFill>
                <a:latin typeface="Times New Roman" pitchFamily="18" charset="0"/>
                <a:ea typeface="MS PGothic" pitchFamily="34" charset="-128"/>
                <a:cs typeface="Times New Roman" pitchFamily="18" charset="0"/>
              </a:rPr>
              <a:t>Sn </a:t>
            </a:r>
          </a:p>
          <a:p>
            <a:pPr marL="285750" lvl="1" indent="-285750">
              <a:spcAft>
                <a:spcPts val="600"/>
              </a:spcAft>
              <a:buFont typeface="Arial"/>
              <a:buChar char="•"/>
              <a:defRPr/>
            </a:pPr>
            <a:r>
              <a:rPr lang="en-US" altLang="en-US" sz="1600" dirty="0" smtClean="0">
                <a:solidFill>
                  <a:srgbClr val="FA4122"/>
                </a:solidFill>
                <a:latin typeface="Times New Roman" pitchFamily="18" charset="0"/>
                <a:ea typeface="MS PGothic" pitchFamily="34" charset="-128"/>
                <a:cs typeface="Times New Roman" pitchFamily="18" charset="0"/>
              </a:rPr>
              <a:t>D</a:t>
            </a:r>
            <a:r>
              <a:rPr lang="en-US" altLang="en-US" sz="1600" dirty="0">
                <a:solidFill>
                  <a:srgbClr val="FA4122"/>
                </a:solidFill>
                <a:latin typeface="Times New Roman" pitchFamily="18" charset="0"/>
                <a:ea typeface="MS PGothic" pitchFamily="34" charset="-128"/>
                <a:cs typeface="Times New Roman" pitchFamily="18" charset="0"/>
              </a:rPr>
              <a:t>. Seweryniak </a:t>
            </a:r>
            <a:r>
              <a:rPr lang="en-US" altLang="en-US" sz="1600" i="1" dirty="0">
                <a:solidFill>
                  <a:srgbClr val="FA4122"/>
                </a:solidFill>
                <a:latin typeface="Times New Roman" pitchFamily="18" charset="0"/>
                <a:ea typeface="MS PGothic" pitchFamily="34" charset="-128"/>
                <a:cs typeface="Times New Roman" pitchFamily="18" charset="0"/>
              </a:rPr>
              <a:t>et. al.</a:t>
            </a:r>
            <a:r>
              <a:rPr lang="en-US" altLang="en-US" sz="1600" dirty="0">
                <a:solidFill>
                  <a:srgbClr val="FA4122"/>
                </a:solidFill>
                <a:latin typeface="Times New Roman" pitchFamily="18" charset="0"/>
                <a:ea typeface="MS PGothic" pitchFamily="34" charset="-128"/>
                <a:cs typeface="Times New Roman" pitchFamily="18" charset="0"/>
              </a:rPr>
              <a:t>, </a:t>
            </a:r>
            <a:r>
              <a:rPr lang="en-US" altLang="en-US" sz="1600" dirty="0">
                <a:solidFill>
                  <a:srgbClr val="000000"/>
                </a:solidFill>
                <a:latin typeface="Times New Roman" pitchFamily="18" charset="0"/>
                <a:ea typeface="MS PGothic" pitchFamily="34" charset="-128"/>
                <a:cs typeface="Times New Roman" pitchFamily="18" charset="0"/>
              </a:rPr>
              <a:t>Mirror-energy differences in the A=93, T=1/2 mirror pair </a:t>
            </a:r>
            <a:r>
              <a:rPr lang="en-US" altLang="en-US" sz="1600" baseline="30000" dirty="0">
                <a:solidFill>
                  <a:srgbClr val="000000"/>
                </a:solidFill>
                <a:latin typeface="Times New Roman" pitchFamily="18" charset="0"/>
                <a:ea typeface="MS PGothic" pitchFamily="34" charset="-128"/>
                <a:cs typeface="Times New Roman" pitchFamily="18" charset="0"/>
              </a:rPr>
              <a:t>93</a:t>
            </a:r>
            <a:r>
              <a:rPr lang="en-US" altLang="en-US" sz="1600" dirty="0">
                <a:solidFill>
                  <a:srgbClr val="000000"/>
                </a:solidFill>
                <a:latin typeface="Times New Roman" pitchFamily="18" charset="0"/>
                <a:ea typeface="MS PGothic" pitchFamily="34" charset="-128"/>
                <a:cs typeface="Times New Roman" pitchFamily="18" charset="0"/>
              </a:rPr>
              <a:t>Ag-</a:t>
            </a:r>
            <a:r>
              <a:rPr lang="en-US" altLang="en-US" sz="1600" baseline="30000" dirty="0">
                <a:solidFill>
                  <a:srgbClr val="000000"/>
                </a:solidFill>
                <a:latin typeface="Times New Roman" pitchFamily="18" charset="0"/>
                <a:ea typeface="MS PGothic" pitchFamily="34" charset="-128"/>
                <a:cs typeface="Times New Roman" pitchFamily="18" charset="0"/>
              </a:rPr>
              <a:t>93</a:t>
            </a:r>
            <a:r>
              <a:rPr lang="en-US" altLang="en-US" sz="1600" dirty="0">
                <a:solidFill>
                  <a:srgbClr val="000000"/>
                </a:solidFill>
                <a:latin typeface="Times New Roman" pitchFamily="18" charset="0"/>
                <a:ea typeface="MS PGothic" pitchFamily="34" charset="-128"/>
                <a:cs typeface="Times New Roman" pitchFamily="18" charset="0"/>
              </a:rPr>
              <a:t>Pd </a:t>
            </a:r>
            <a:endParaRPr lang="en-US" altLang="en-US" sz="1600" dirty="0" smtClean="0">
              <a:solidFill>
                <a:srgbClr val="000000"/>
              </a:solidFill>
              <a:latin typeface="Times New Roman" pitchFamily="18" charset="0"/>
              <a:ea typeface="MS PGothic" pitchFamily="34" charset="-128"/>
              <a:cs typeface="Times New Roman" pitchFamily="18" charset="0"/>
            </a:endParaRPr>
          </a:p>
          <a:p>
            <a:pPr marL="285750" lvl="1" indent="-285750" algn="just" fontAlgn="ctr">
              <a:spcAft>
                <a:spcPts val="600"/>
              </a:spcAft>
              <a:buFont typeface="Arial"/>
              <a:buChar char="•"/>
            </a:pPr>
            <a:r>
              <a:rPr lang="en-US" sz="1600" dirty="0" smtClean="0">
                <a:solidFill>
                  <a:srgbClr val="FA4122"/>
                </a:solidFill>
                <a:latin typeface="Times New Roman" charset="0"/>
                <a:cs typeface="Times New Roman" charset="0"/>
              </a:rPr>
              <a:t>C</a:t>
            </a:r>
            <a:r>
              <a:rPr lang="en-US" sz="1600" dirty="0">
                <a:solidFill>
                  <a:srgbClr val="FA4122"/>
                </a:solidFill>
                <a:latin typeface="Times New Roman" charset="0"/>
                <a:cs typeface="Times New Roman" charset="0"/>
              </a:rPr>
              <a:t>. R. Hoffman </a:t>
            </a:r>
            <a:r>
              <a:rPr lang="en-US" sz="1600" i="1" dirty="0">
                <a:solidFill>
                  <a:srgbClr val="FA4122"/>
                </a:solidFill>
                <a:latin typeface="Times New Roman" charset="0"/>
                <a:cs typeface="Times New Roman" charset="0"/>
              </a:rPr>
              <a:t>et. al.</a:t>
            </a:r>
            <a:r>
              <a:rPr lang="en-US" sz="1600" dirty="0">
                <a:solidFill>
                  <a:srgbClr val="FA4122"/>
                </a:solidFill>
                <a:latin typeface="Times New Roman" charset="0"/>
                <a:cs typeface="Times New Roman" charset="0"/>
              </a:rPr>
              <a:t>,</a:t>
            </a:r>
            <a:r>
              <a:rPr lang="en-US" sz="1600" dirty="0">
                <a:solidFill>
                  <a:srgbClr val="000000"/>
                </a:solidFill>
                <a:latin typeface="Times New Roman" charset="0"/>
                <a:cs typeface="Times New Roman" charset="0"/>
              </a:rPr>
              <a:t> First Study of </a:t>
            </a:r>
            <a:r>
              <a:rPr lang="en-US" sz="1600" baseline="30000" dirty="0">
                <a:solidFill>
                  <a:srgbClr val="000000"/>
                </a:solidFill>
                <a:latin typeface="Times New Roman" charset="0"/>
                <a:cs typeface="Times New Roman" charset="0"/>
              </a:rPr>
              <a:t>38</a:t>
            </a:r>
            <a:r>
              <a:rPr lang="en-US" sz="1600" dirty="0">
                <a:solidFill>
                  <a:srgbClr val="000000"/>
                </a:solidFill>
                <a:latin typeface="Times New Roman" charset="0"/>
                <a:cs typeface="Times New Roman" charset="0"/>
              </a:rPr>
              <a:t>S at High Excitation via Fusion </a:t>
            </a:r>
            <a:r>
              <a:rPr lang="en-US" sz="1600" dirty="0" smtClean="0">
                <a:solidFill>
                  <a:srgbClr val="000000"/>
                </a:solidFill>
                <a:latin typeface="Times New Roman" charset="0"/>
                <a:cs typeface="Times New Roman" charset="0"/>
              </a:rPr>
              <a:t>Evaporation</a:t>
            </a:r>
            <a:endParaRPr lang="en-US" sz="1600" dirty="0">
              <a:solidFill>
                <a:srgbClr val="000000"/>
              </a:solidFill>
              <a:latin typeface="Times New Roman" charset="0"/>
              <a:cs typeface="Times New Roman" charset="0"/>
            </a:endParaRPr>
          </a:p>
          <a:p>
            <a:pPr marL="285750" lvl="1" indent="-285750" algn="just" fontAlgn="ctr">
              <a:spcAft>
                <a:spcPts val="600"/>
              </a:spcAft>
              <a:buFont typeface="Arial"/>
              <a:buChar char="•"/>
            </a:pPr>
            <a:r>
              <a:rPr lang="en-US" sz="1600" dirty="0" smtClean="0">
                <a:solidFill>
                  <a:srgbClr val="FA4122"/>
                </a:solidFill>
                <a:latin typeface="Times New Roman" charset="0"/>
                <a:cs typeface="Times New Roman" charset="0"/>
              </a:rPr>
              <a:t>G</a:t>
            </a:r>
            <a:r>
              <a:rPr lang="en-US" sz="1600" dirty="0">
                <a:solidFill>
                  <a:srgbClr val="FA4122"/>
                </a:solidFill>
                <a:latin typeface="Times New Roman" charset="0"/>
                <a:cs typeface="Times New Roman" charset="0"/>
              </a:rPr>
              <a:t>. </a:t>
            </a:r>
            <a:r>
              <a:rPr lang="en-US" sz="1600" dirty="0" err="1">
                <a:solidFill>
                  <a:srgbClr val="FA4122"/>
                </a:solidFill>
                <a:latin typeface="Times New Roman" charset="0"/>
                <a:cs typeface="Times New Roman" charset="0"/>
              </a:rPr>
              <a:t>Lotay</a:t>
            </a:r>
            <a:r>
              <a:rPr lang="en-US" sz="1600" dirty="0">
                <a:solidFill>
                  <a:srgbClr val="FA4122"/>
                </a:solidFill>
                <a:latin typeface="Times New Roman" charset="0"/>
                <a:cs typeface="Times New Roman" charset="0"/>
              </a:rPr>
              <a:t> </a:t>
            </a:r>
            <a:r>
              <a:rPr lang="en-US" sz="1600" i="1" dirty="0">
                <a:solidFill>
                  <a:srgbClr val="FA4122"/>
                </a:solidFill>
                <a:latin typeface="Times New Roman" charset="0"/>
                <a:cs typeface="Times New Roman" charset="0"/>
              </a:rPr>
              <a:t>et. al.</a:t>
            </a:r>
            <a:r>
              <a:rPr lang="en-US" sz="1600" dirty="0">
                <a:solidFill>
                  <a:srgbClr val="FA4122"/>
                </a:solidFill>
                <a:latin typeface="Times New Roman" charset="0"/>
                <a:cs typeface="Times New Roman" charset="0"/>
              </a:rPr>
              <a:t>,</a:t>
            </a:r>
            <a:r>
              <a:rPr lang="en-US" sz="1600" dirty="0">
                <a:solidFill>
                  <a:srgbClr val="000000"/>
                </a:solidFill>
                <a:latin typeface="Times New Roman" charset="0"/>
                <a:cs typeface="Times New Roman" charset="0"/>
              </a:rPr>
              <a:t> The importance of the </a:t>
            </a:r>
            <a:r>
              <a:rPr lang="en-US" sz="1600" baseline="30000" dirty="0">
                <a:solidFill>
                  <a:srgbClr val="000000"/>
                </a:solidFill>
                <a:latin typeface="Times New Roman" charset="0"/>
                <a:cs typeface="Times New Roman" charset="0"/>
              </a:rPr>
              <a:t>33</a:t>
            </a:r>
            <a:r>
              <a:rPr lang="en-US" sz="1600" dirty="0">
                <a:solidFill>
                  <a:srgbClr val="000000"/>
                </a:solidFill>
                <a:latin typeface="Times New Roman" charset="0"/>
                <a:cs typeface="Times New Roman" charset="0"/>
              </a:rPr>
              <a:t>Cl(</a:t>
            </a:r>
            <a:r>
              <a:rPr lang="en-US" sz="1600" dirty="0" err="1">
                <a:solidFill>
                  <a:srgbClr val="000000"/>
                </a:solidFill>
                <a:latin typeface="Times New Roman" charset="0"/>
                <a:cs typeface="Times New Roman" charset="0"/>
              </a:rPr>
              <a:t>p,</a:t>
            </a:r>
            <a:r>
              <a:rPr lang="en-US" sz="1600" dirty="0" err="1">
                <a:solidFill>
                  <a:srgbClr val="000000"/>
                </a:solidFill>
                <a:latin typeface="Symbol" charset="0"/>
                <a:cs typeface="Times New Roman" charset="0"/>
              </a:rPr>
              <a:t>g</a:t>
            </a:r>
            <a:r>
              <a:rPr lang="en-US" sz="1600" dirty="0">
                <a:solidFill>
                  <a:srgbClr val="000000"/>
                </a:solidFill>
                <a:latin typeface="Times New Roman" charset="0"/>
                <a:cs typeface="Times New Roman" charset="0"/>
              </a:rPr>
              <a:t>)</a:t>
            </a:r>
            <a:r>
              <a:rPr lang="en-US" sz="1600" baseline="30000" dirty="0">
                <a:solidFill>
                  <a:srgbClr val="000000"/>
                </a:solidFill>
                <a:latin typeface="Times New Roman" charset="0"/>
                <a:cs typeface="Times New Roman" charset="0"/>
              </a:rPr>
              <a:t>34</a:t>
            </a:r>
            <a:r>
              <a:rPr lang="en-US" sz="1600" dirty="0">
                <a:solidFill>
                  <a:srgbClr val="000000"/>
                </a:solidFill>
                <a:latin typeface="Times New Roman" charset="0"/>
                <a:cs typeface="Times New Roman" charset="0"/>
              </a:rPr>
              <a:t>Ar reaction in explosive binary systems : Spectroscopy of </a:t>
            </a:r>
            <a:r>
              <a:rPr lang="en-US" sz="1600" baseline="30000" dirty="0">
                <a:solidFill>
                  <a:srgbClr val="000000"/>
                </a:solidFill>
                <a:latin typeface="Times New Roman" charset="0"/>
                <a:cs typeface="Times New Roman" charset="0"/>
              </a:rPr>
              <a:t>34</a:t>
            </a:r>
            <a:r>
              <a:rPr lang="en-US" sz="1600" dirty="0">
                <a:solidFill>
                  <a:srgbClr val="000000"/>
                </a:solidFill>
                <a:latin typeface="Times New Roman" charset="0"/>
                <a:cs typeface="Times New Roman" charset="0"/>
              </a:rPr>
              <a:t>Ar with GRETINA </a:t>
            </a:r>
            <a:r>
              <a:rPr lang="en-US" sz="1600" b="1" dirty="0" smtClean="0">
                <a:solidFill>
                  <a:srgbClr val="000000"/>
                </a:solidFill>
                <a:latin typeface="Times New Roman" charset="0"/>
                <a:cs typeface="Times New Roman" charset="0"/>
              </a:rPr>
              <a:t>(see talk this workshop)</a:t>
            </a:r>
          </a:p>
          <a:p>
            <a:pPr marL="285750" lvl="1" indent="-285750" algn="just" fontAlgn="ctr">
              <a:spcAft>
                <a:spcPts val="600"/>
              </a:spcAft>
              <a:buFont typeface="Arial"/>
              <a:buChar char="•"/>
            </a:pPr>
            <a:r>
              <a:rPr lang="en-US" sz="1600" dirty="0" smtClean="0">
                <a:solidFill>
                  <a:srgbClr val="FF0000"/>
                </a:solidFill>
                <a:latin typeface="Times New Roman" charset="0"/>
                <a:cs typeface="Times New Roman" charset="0"/>
              </a:rPr>
              <a:t>M</a:t>
            </a:r>
            <a:r>
              <a:rPr lang="en-US" sz="1600" dirty="0">
                <a:solidFill>
                  <a:srgbClr val="FF0000"/>
                </a:solidFill>
                <a:latin typeface="Times New Roman" charset="0"/>
                <a:cs typeface="Times New Roman" charset="0"/>
              </a:rPr>
              <a:t>. Petri </a:t>
            </a:r>
            <a:r>
              <a:rPr lang="en-US" sz="1600" i="1" dirty="0">
                <a:solidFill>
                  <a:srgbClr val="FF0000"/>
                </a:solidFill>
                <a:latin typeface="Times New Roman" charset="0"/>
                <a:cs typeface="Times New Roman" charset="0"/>
              </a:rPr>
              <a:t>et. al.</a:t>
            </a:r>
            <a:r>
              <a:rPr lang="en-US" sz="1600" dirty="0">
                <a:solidFill>
                  <a:srgbClr val="FF0000"/>
                </a:solidFill>
                <a:latin typeface="Times New Roman" charset="0"/>
                <a:cs typeface="Times New Roman" charset="0"/>
              </a:rPr>
              <a:t>,</a:t>
            </a:r>
            <a:r>
              <a:rPr lang="en-US" sz="1600" dirty="0">
                <a:solidFill>
                  <a:srgbClr val="000000"/>
                </a:solidFill>
                <a:latin typeface="Times New Roman" charset="0"/>
                <a:cs typeface="Times New Roman" charset="0"/>
              </a:rPr>
              <a:t> Electromagnetic transition rates in </a:t>
            </a:r>
            <a:r>
              <a:rPr lang="en-US" sz="1600" baseline="30000" dirty="0">
                <a:solidFill>
                  <a:srgbClr val="000000"/>
                </a:solidFill>
                <a:latin typeface="Times New Roman" charset="0"/>
                <a:cs typeface="Times New Roman" charset="0"/>
              </a:rPr>
              <a:t>22</a:t>
            </a:r>
            <a:r>
              <a:rPr lang="en-US" sz="1600" dirty="0">
                <a:solidFill>
                  <a:srgbClr val="000000"/>
                </a:solidFill>
                <a:latin typeface="Times New Roman" charset="0"/>
                <a:cs typeface="Times New Roman" charset="0"/>
              </a:rPr>
              <a:t>O and </a:t>
            </a:r>
            <a:r>
              <a:rPr lang="en-US" sz="1600" baseline="30000" dirty="0" smtClean="0">
                <a:solidFill>
                  <a:srgbClr val="000000"/>
                </a:solidFill>
                <a:latin typeface="Times New Roman" charset="0"/>
                <a:cs typeface="Times New Roman" charset="0"/>
              </a:rPr>
              <a:t>23</a:t>
            </a:r>
            <a:r>
              <a:rPr lang="en-US" sz="1600" dirty="0" smtClean="0">
                <a:solidFill>
                  <a:srgbClr val="000000"/>
                </a:solidFill>
                <a:latin typeface="Times New Roman" charset="0"/>
                <a:cs typeface="Times New Roman" charset="0"/>
              </a:rPr>
              <a:t>F (</a:t>
            </a:r>
            <a:r>
              <a:rPr lang="en-US" sz="1600" b="1" dirty="0" smtClean="0">
                <a:solidFill>
                  <a:srgbClr val="000000"/>
                </a:solidFill>
                <a:latin typeface="Times New Roman" charset="0"/>
                <a:cs typeface="Times New Roman" charset="0"/>
              </a:rPr>
              <a:t>did not run due to </a:t>
            </a:r>
            <a:r>
              <a:rPr lang="en-US" sz="1600" b="1" baseline="30000" dirty="0" smtClean="0">
                <a:solidFill>
                  <a:srgbClr val="000000"/>
                </a:solidFill>
                <a:latin typeface="Times New Roman" charset="0"/>
                <a:cs typeface="Times New Roman" charset="0"/>
              </a:rPr>
              <a:t>14</a:t>
            </a:r>
            <a:r>
              <a:rPr lang="en-US" sz="1600" b="1" dirty="0" smtClean="0">
                <a:solidFill>
                  <a:srgbClr val="000000"/>
                </a:solidFill>
                <a:latin typeface="Times New Roman" charset="0"/>
                <a:cs typeface="Times New Roman" charset="0"/>
              </a:rPr>
              <a:t>C beam</a:t>
            </a:r>
            <a:r>
              <a:rPr lang="en-US" sz="1600" dirty="0" smtClean="0">
                <a:solidFill>
                  <a:srgbClr val="000000"/>
                </a:solidFill>
                <a:latin typeface="Times New Roman" charset="0"/>
                <a:cs typeface="Times New Roman" charset="0"/>
              </a:rPr>
              <a:t>)</a:t>
            </a: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8271" y="1157817"/>
            <a:ext cx="2836862" cy="2373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2668" y="3812116"/>
            <a:ext cx="2689755" cy="2726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8" name="TextBox 7"/>
          <p:cNvSpPr txBox="1"/>
          <p:nvPr/>
        </p:nvSpPr>
        <p:spPr>
          <a:xfrm>
            <a:off x="402166" y="5228172"/>
            <a:ext cx="5185833" cy="1200329"/>
          </a:xfrm>
          <a:prstGeom prst="rect">
            <a:avLst/>
          </a:prstGeom>
          <a:noFill/>
        </p:spPr>
        <p:txBody>
          <a:bodyPr wrap="square" rtlCol="0">
            <a:spAutoFit/>
          </a:bodyPr>
          <a:lstStyle/>
          <a:p>
            <a:pPr marL="285750" indent="-285750">
              <a:buFont typeface="Arial"/>
              <a:buChar char="•"/>
            </a:pPr>
            <a:r>
              <a:rPr lang="en-US" dirty="0" smtClean="0">
                <a:latin typeface="Times New Roman"/>
                <a:cs typeface="Times New Roman"/>
              </a:rPr>
              <a:t>Gammasphere target position </a:t>
            </a:r>
            <a:r>
              <a:rPr lang="en-US" b="1" i="1" dirty="0" smtClean="0">
                <a:latin typeface="Times New Roman"/>
                <a:cs typeface="Times New Roman"/>
              </a:rPr>
              <a:t>90 cm </a:t>
            </a:r>
            <a:r>
              <a:rPr lang="en-US" dirty="0" smtClean="0">
                <a:latin typeface="Times New Roman"/>
                <a:cs typeface="Times New Roman"/>
              </a:rPr>
              <a:t>from 1</a:t>
            </a:r>
            <a:r>
              <a:rPr lang="en-US" baseline="30000" dirty="0" smtClean="0">
                <a:latin typeface="Times New Roman"/>
                <a:cs typeface="Times New Roman"/>
              </a:rPr>
              <a:t>st</a:t>
            </a:r>
            <a:r>
              <a:rPr lang="en-US" dirty="0" smtClean="0">
                <a:latin typeface="Times New Roman"/>
                <a:cs typeface="Times New Roman"/>
              </a:rPr>
              <a:t> quad (2msr)</a:t>
            </a:r>
          </a:p>
          <a:p>
            <a:pPr marL="285750" indent="-285750">
              <a:buFont typeface="Arial"/>
              <a:buChar char="•"/>
            </a:pPr>
            <a:r>
              <a:rPr lang="en-US" dirty="0" smtClean="0">
                <a:latin typeface="Times New Roman"/>
                <a:cs typeface="Times New Roman"/>
              </a:rPr>
              <a:t>GRETINA target position </a:t>
            </a:r>
            <a:r>
              <a:rPr lang="en-US" b="1" i="1" dirty="0" smtClean="0">
                <a:latin typeface="Times New Roman"/>
                <a:cs typeface="Times New Roman"/>
              </a:rPr>
              <a:t>30 cm</a:t>
            </a:r>
            <a:r>
              <a:rPr lang="en-US" dirty="0" smtClean="0">
                <a:latin typeface="Times New Roman"/>
                <a:cs typeface="Times New Roman"/>
              </a:rPr>
              <a:t> from 1</a:t>
            </a:r>
            <a:r>
              <a:rPr lang="en-US" baseline="30000" dirty="0" smtClean="0">
                <a:latin typeface="Times New Roman"/>
                <a:cs typeface="Times New Roman"/>
              </a:rPr>
              <a:t>st</a:t>
            </a:r>
            <a:r>
              <a:rPr lang="en-US" dirty="0" smtClean="0">
                <a:latin typeface="Times New Roman"/>
                <a:cs typeface="Times New Roman"/>
              </a:rPr>
              <a:t> quad (12msr)</a:t>
            </a:r>
            <a:endParaRPr lang="en-US" dirty="0">
              <a:latin typeface="Times New Roman"/>
              <a:cs typeface="Times New Roman"/>
            </a:endParaRPr>
          </a:p>
        </p:txBody>
      </p:sp>
      <p:sp>
        <p:nvSpPr>
          <p:cNvPr id="9" name="TextBox 8"/>
          <p:cNvSpPr txBox="1"/>
          <p:nvPr/>
        </p:nvSpPr>
        <p:spPr>
          <a:xfrm>
            <a:off x="5651501" y="740833"/>
            <a:ext cx="2725175" cy="369332"/>
          </a:xfrm>
          <a:prstGeom prst="rect">
            <a:avLst/>
          </a:prstGeom>
          <a:noFill/>
        </p:spPr>
        <p:txBody>
          <a:bodyPr wrap="none" rtlCol="0">
            <a:spAutoFit/>
          </a:bodyPr>
          <a:lstStyle/>
          <a:p>
            <a:r>
              <a:rPr lang="en-US" dirty="0" smtClean="0"/>
              <a:t>New FMA entrance quad</a:t>
            </a:r>
            <a:endParaRPr lang="en-US" dirty="0"/>
          </a:p>
        </p:txBody>
      </p:sp>
      <p:sp>
        <p:nvSpPr>
          <p:cNvPr id="10" name="TextBox 9"/>
          <p:cNvSpPr txBox="1"/>
          <p:nvPr/>
        </p:nvSpPr>
        <p:spPr>
          <a:xfrm>
            <a:off x="5814484" y="3570817"/>
            <a:ext cx="2455908" cy="369332"/>
          </a:xfrm>
          <a:prstGeom prst="rect">
            <a:avLst/>
          </a:prstGeom>
          <a:solidFill>
            <a:schemeClr val="bg1"/>
          </a:solidFill>
        </p:spPr>
        <p:txBody>
          <a:bodyPr wrap="none" rtlCol="0">
            <a:spAutoFit/>
          </a:bodyPr>
          <a:lstStyle/>
          <a:p>
            <a:r>
              <a:rPr lang="en-US" dirty="0" smtClean="0"/>
              <a:t>Measured acceptance</a:t>
            </a:r>
            <a:endParaRPr lang="en-US" dirty="0"/>
          </a:p>
        </p:txBody>
      </p:sp>
    </p:spTree>
    <p:extLst>
      <p:ext uri="{BB962C8B-B14F-4D97-AF65-F5344CB8AC3E}">
        <p14:creationId xmlns:p14="http://schemas.microsoft.com/office/powerpoint/2010/main" val="15895880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p:cNvSpPr>
            <a:spLocks noGrp="1"/>
          </p:cNvSpPr>
          <p:nvPr>
            <p:ph type="title"/>
          </p:nvPr>
        </p:nvSpPr>
        <p:spPr>
          <a:xfrm>
            <a:off x="490008" y="171450"/>
            <a:ext cx="8229600" cy="563563"/>
          </a:xfrm>
        </p:spPr>
        <p:txBody>
          <a:bodyPr/>
          <a:lstStyle/>
          <a:p>
            <a:r>
              <a:rPr lang="en-US" dirty="0">
                <a:latin typeface="Trebuchet MS" charset="0"/>
                <a:ea typeface="ＭＳ Ｐゴシック" charset="0"/>
                <a:cs typeface="Trebuchet MS" charset="0"/>
              </a:rPr>
              <a:t>GRETINA/FMA experiments</a:t>
            </a:r>
          </a:p>
        </p:txBody>
      </p:sp>
      <p:pic>
        <p:nvPicPr>
          <p:cNvPr id="2560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295400"/>
            <a:ext cx="8382000" cy="435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5603" name="TextBox 8"/>
          <p:cNvSpPr txBox="1">
            <a:spLocks noChangeArrowheads="1"/>
          </p:cNvSpPr>
          <p:nvPr/>
        </p:nvSpPr>
        <p:spPr bwMode="auto">
          <a:xfrm>
            <a:off x="533400" y="5840413"/>
            <a:ext cx="27368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7F7F7F"/>
                </a:solidFill>
                <a:latin typeface="Arial" charset="0"/>
                <a:ea typeface="ＭＳ Ｐゴシック" charset="0"/>
                <a:cs typeface="ＭＳ Ｐゴシック" charset="0"/>
              </a:defRPr>
            </a:lvl1pPr>
            <a:lvl2pPr>
              <a:defRPr sz="1600">
                <a:solidFill>
                  <a:srgbClr val="7F7F7F"/>
                </a:solidFill>
                <a:latin typeface="Arial" charset="0"/>
                <a:ea typeface="ＭＳ Ｐゴシック" charset="0"/>
              </a:defRPr>
            </a:lvl2pPr>
            <a:lvl3pPr>
              <a:defRPr sz="1400">
                <a:solidFill>
                  <a:srgbClr val="7F7F7F"/>
                </a:solidFill>
                <a:latin typeface="Arial" charset="0"/>
                <a:ea typeface="ＭＳ Ｐゴシック" charset="0"/>
              </a:defRPr>
            </a:lvl3pPr>
            <a:lvl4pPr>
              <a:defRPr sz="1400">
                <a:solidFill>
                  <a:srgbClr val="7F7F7F"/>
                </a:solidFill>
                <a:latin typeface="Arial" charset="0"/>
                <a:ea typeface="ＭＳ Ｐゴシック" charset="0"/>
              </a:defRPr>
            </a:lvl4pPr>
            <a:lvl5pPr>
              <a:defRPr sz="1400">
                <a:solidFill>
                  <a:srgbClr val="7F7F7F"/>
                </a:solidFill>
                <a:latin typeface="Arial" charset="0"/>
                <a:ea typeface="ＭＳ Ｐゴシック" charset="0"/>
              </a:defRPr>
            </a:lvl5pPr>
            <a:lvl6pPr eaLnBrk="0" fontAlgn="base" hangingPunct="0">
              <a:spcAft>
                <a:spcPct val="0"/>
              </a:spcAft>
              <a:buClr>
                <a:srgbClr val="BF5C28"/>
              </a:buClr>
              <a:buFont typeface="Arial" charset="0"/>
              <a:buChar char="»"/>
              <a:defRPr sz="1400">
                <a:solidFill>
                  <a:srgbClr val="7F7F7F"/>
                </a:solidFill>
                <a:latin typeface="Arial" charset="0"/>
                <a:ea typeface="ＭＳ Ｐゴシック" charset="0"/>
              </a:defRPr>
            </a:lvl6pPr>
            <a:lvl7pPr eaLnBrk="0" fontAlgn="base" hangingPunct="0">
              <a:spcAft>
                <a:spcPct val="0"/>
              </a:spcAft>
              <a:buClr>
                <a:srgbClr val="BF5C28"/>
              </a:buClr>
              <a:buFont typeface="Arial" charset="0"/>
              <a:buChar char="»"/>
              <a:defRPr sz="1400">
                <a:solidFill>
                  <a:srgbClr val="7F7F7F"/>
                </a:solidFill>
                <a:latin typeface="Arial" charset="0"/>
                <a:ea typeface="ＭＳ Ｐゴシック" charset="0"/>
              </a:defRPr>
            </a:lvl7pPr>
            <a:lvl8pPr eaLnBrk="0" fontAlgn="base" hangingPunct="0">
              <a:spcAft>
                <a:spcPct val="0"/>
              </a:spcAft>
              <a:buClr>
                <a:srgbClr val="BF5C28"/>
              </a:buClr>
              <a:buFont typeface="Arial" charset="0"/>
              <a:buChar char="»"/>
              <a:defRPr sz="1400">
                <a:solidFill>
                  <a:srgbClr val="7F7F7F"/>
                </a:solidFill>
                <a:latin typeface="Arial" charset="0"/>
                <a:ea typeface="ＭＳ Ｐゴシック" charset="0"/>
              </a:defRPr>
            </a:lvl8pPr>
            <a:lvl9pPr eaLnBrk="0" fontAlgn="base" hangingPunct="0">
              <a:spcAft>
                <a:spcPct val="0"/>
              </a:spcAft>
              <a:buClr>
                <a:srgbClr val="BF5C28"/>
              </a:buClr>
              <a:buFont typeface="Arial" charset="0"/>
              <a:buChar char="»"/>
              <a:defRPr sz="1400">
                <a:solidFill>
                  <a:srgbClr val="7F7F7F"/>
                </a:solidFill>
                <a:latin typeface="Arial" charset="0"/>
                <a:ea typeface="ＭＳ Ｐゴシック" charset="0"/>
              </a:defRPr>
            </a:lvl9pPr>
          </a:lstStyle>
          <a:p>
            <a:pPr eaLnBrk="1" hangingPunct="1"/>
            <a:r>
              <a:rPr lang="en-US">
                <a:solidFill>
                  <a:srgbClr val="BF5C28"/>
                </a:solidFill>
                <a:latin typeface="Times New Roman" charset="0"/>
                <a:cs typeface="Times New Roman" charset="0"/>
              </a:rPr>
              <a:t>Courtesy by D. Seweryniak</a:t>
            </a:r>
          </a:p>
        </p:txBody>
      </p:sp>
      <p:sp>
        <p:nvSpPr>
          <p:cNvPr id="2" name="TextBox 1">
            <a:extLst>
              <a:ext uri="{FF2B5EF4-FFF2-40B4-BE49-F238E27FC236}">
                <a16:creationId xmlns:a16="http://schemas.microsoft.com/office/drawing/2014/main" xmlns="" id="{404F802B-B45D-FB43-BF10-796AB8EE0CC8}"/>
              </a:ext>
            </a:extLst>
          </p:cNvPr>
          <p:cNvSpPr txBox="1"/>
          <p:nvPr/>
        </p:nvSpPr>
        <p:spPr>
          <a:xfrm>
            <a:off x="3876675" y="1676400"/>
            <a:ext cx="2143125" cy="938213"/>
          </a:xfrm>
          <a:prstGeom prst="rect">
            <a:avLst/>
          </a:prstGeom>
          <a:solidFill>
            <a:schemeClr val="bg1"/>
          </a:solidFill>
        </p:spPr>
        <p:txBody>
          <a:bodyPr wrap="none">
            <a:spAutoFit/>
          </a:bodyPr>
          <a:lstStyle/>
          <a:p>
            <a:pPr marL="285750" indent="-285750" eaLnBrk="1" hangingPunct="1">
              <a:buFont typeface="Wingdings" panose="05000000000000000000" pitchFamily="2" charset="2"/>
              <a:buChar char="ü"/>
              <a:defRPr/>
            </a:pPr>
            <a:r>
              <a:rPr lang="en-US" sz="1100" baseline="30000" dirty="0">
                <a:solidFill>
                  <a:srgbClr val="000000"/>
                </a:solidFill>
                <a:latin typeface="Arial" panose="020B0604020202020204" pitchFamily="34" charset="0"/>
                <a:ea typeface="ＭＳ Ｐゴシック" panose="020B0600070205080204" pitchFamily="34" charset="-128"/>
                <a:cs typeface="+mn-cs"/>
              </a:rPr>
              <a:t>101</a:t>
            </a:r>
            <a:r>
              <a:rPr lang="en-US" sz="1100" dirty="0">
                <a:solidFill>
                  <a:srgbClr val="000000"/>
                </a:solidFill>
                <a:latin typeface="Arial" panose="020B0604020202020204" pitchFamily="34" charset="0"/>
                <a:ea typeface="ＭＳ Ｐゴシック" panose="020B0600070205080204" pitchFamily="34" charset="-128"/>
                <a:cs typeface="+mn-cs"/>
              </a:rPr>
              <a:t>Sn : core excitations</a:t>
            </a:r>
          </a:p>
          <a:p>
            <a:pPr marL="285750" indent="-285750" eaLnBrk="1" hangingPunct="1">
              <a:buFont typeface="Wingdings" panose="05000000000000000000" pitchFamily="2" charset="2"/>
              <a:buChar char="ü"/>
              <a:defRPr/>
            </a:pPr>
            <a:r>
              <a:rPr lang="en-US" sz="1100" baseline="30000" dirty="0">
                <a:solidFill>
                  <a:srgbClr val="000000"/>
                </a:solidFill>
                <a:latin typeface="Arial" panose="020B0604020202020204" pitchFamily="34" charset="0"/>
                <a:ea typeface="ＭＳ Ｐゴシック" panose="020B0600070205080204" pitchFamily="34" charset="-128"/>
                <a:cs typeface="+mn-cs"/>
              </a:rPr>
              <a:t>93</a:t>
            </a:r>
            <a:r>
              <a:rPr lang="en-US" sz="1100" dirty="0">
                <a:solidFill>
                  <a:srgbClr val="000000"/>
                </a:solidFill>
                <a:latin typeface="Arial" panose="020B0604020202020204" pitchFamily="34" charset="0"/>
                <a:ea typeface="ＭＳ Ｐゴシック" panose="020B0600070205080204" pitchFamily="34" charset="-128"/>
                <a:cs typeface="+mn-cs"/>
              </a:rPr>
              <a:t>Ag  : T=1/2 mirrors in </a:t>
            </a:r>
            <a:r>
              <a:rPr lang="en-US" sz="1100" i="1" dirty="0">
                <a:solidFill>
                  <a:srgbClr val="000000"/>
                </a:solidFill>
                <a:latin typeface="Arial" panose="020B0604020202020204" pitchFamily="34" charset="0"/>
                <a:ea typeface="ＭＳ Ｐゴシック" panose="020B0600070205080204" pitchFamily="34" charset="-128"/>
                <a:cs typeface="+mn-cs"/>
              </a:rPr>
              <a:t>g</a:t>
            </a:r>
            <a:r>
              <a:rPr lang="en-US" sz="1100" baseline="-25000" dirty="0">
                <a:solidFill>
                  <a:srgbClr val="000000"/>
                </a:solidFill>
                <a:latin typeface="Arial" panose="020B0604020202020204" pitchFamily="34" charset="0"/>
                <a:ea typeface="ＭＳ Ｐゴシック" panose="020B0600070205080204" pitchFamily="34" charset="-128"/>
                <a:cs typeface="+mn-cs"/>
              </a:rPr>
              <a:t>9/2</a:t>
            </a:r>
          </a:p>
          <a:p>
            <a:pPr marL="285750" indent="-285750" eaLnBrk="1" hangingPunct="1">
              <a:buFont typeface="Wingdings" panose="05000000000000000000" pitchFamily="2" charset="2"/>
              <a:buChar char="ü"/>
              <a:defRPr/>
            </a:pPr>
            <a:r>
              <a:rPr lang="en-US" sz="1100" baseline="30000" dirty="0">
                <a:solidFill>
                  <a:srgbClr val="000000"/>
                </a:solidFill>
                <a:latin typeface="Arial" panose="020B0604020202020204" pitchFamily="34" charset="0"/>
                <a:ea typeface="ＭＳ Ｐゴシック" panose="020B0600070205080204" pitchFamily="34" charset="-128"/>
                <a:cs typeface="+mn-cs"/>
              </a:rPr>
              <a:t>34</a:t>
            </a:r>
            <a:r>
              <a:rPr lang="en-US" sz="1100" dirty="0">
                <a:solidFill>
                  <a:srgbClr val="000000"/>
                </a:solidFill>
                <a:latin typeface="Arial" panose="020B0604020202020204" pitchFamily="34" charset="0"/>
                <a:ea typeface="ＭＳ Ｐゴシック" panose="020B0600070205080204" pitchFamily="34" charset="-128"/>
                <a:cs typeface="+mn-cs"/>
              </a:rPr>
              <a:t>Ar   : </a:t>
            </a:r>
            <a:r>
              <a:rPr lang="en-US" sz="1100" baseline="30000" dirty="0">
                <a:solidFill>
                  <a:srgbClr val="000000"/>
                </a:solidFill>
                <a:latin typeface="Arial" panose="020B0604020202020204" pitchFamily="34" charset="0"/>
                <a:ea typeface="ＭＳ Ｐゴシック" panose="020B0600070205080204" pitchFamily="34" charset="-128"/>
                <a:cs typeface="+mn-cs"/>
              </a:rPr>
              <a:t>33</a:t>
            </a:r>
            <a:r>
              <a:rPr lang="en-US" sz="1100" dirty="0">
                <a:solidFill>
                  <a:srgbClr val="000000"/>
                </a:solidFill>
                <a:latin typeface="Arial" panose="020B0604020202020204" pitchFamily="34" charset="0"/>
                <a:ea typeface="ＭＳ Ｐゴシック" panose="020B0600070205080204" pitchFamily="34" charset="-128"/>
                <a:cs typeface="+mn-cs"/>
              </a:rPr>
              <a:t>Cl(</a:t>
            </a:r>
            <a:r>
              <a:rPr lang="en-US" sz="1100" dirty="0" err="1">
                <a:solidFill>
                  <a:srgbClr val="000000"/>
                </a:solidFill>
                <a:latin typeface="Arial" panose="020B0604020202020204" pitchFamily="34" charset="0"/>
                <a:ea typeface="ＭＳ Ｐゴシック" panose="020B0600070205080204" pitchFamily="34" charset="-128"/>
                <a:cs typeface="+mn-cs"/>
              </a:rPr>
              <a:t>p,</a:t>
            </a:r>
            <a:r>
              <a:rPr lang="en-US" sz="1100" dirty="0" err="1">
                <a:solidFill>
                  <a:srgbClr val="000000"/>
                </a:solidFill>
                <a:latin typeface="Symbol" panose="05050102010706020507" pitchFamily="18" charset="2"/>
                <a:ea typeface="ＭＳ Ｐゴシック" panose="020B0600070205080204" pitchFamily="34" charset="-128"/>
                <a:cs typeface="+mn-cs"/>
              </a:rPr>
              <a:t>g</a:t>
            </a:r>
            <a:r>
              <a:rPr lang="en-US" sz="1100" dirty="0">
                <a:solidFill>
                  <a:srgbClr val="000000"/>
                </a:solidFill>
                <a:latin typeface="Arial" panose="020B0604020202020204" pitchFamily="34" charset="0"/>
                <a:ea typeface="ＭＳ Ｐゴシック" panose="020B0600070205080204" pitchFamily="34" charset="-128"/>
                <a:cs typeface="+mn-cs"/>
              </a:rPr>
              <a:t>) </a:t>
            </a:r>
            <a:r>
              <a:rPr lang="en-US" sz="1100" dirty="0" err="1">
                <a:solidFill>
                  <a:srgbClr val="000000"/>
                </a:solidFill>
                <a:latin typeface="Arial" panose="020B0604020202020204" pitchFamily="34" charset="0"/>
                <a:ea typeface="ＭＳ Ｐゴシック" panose="020B0600070205080204" pitchFamily="34" charset="-128"/>
                <a:cs typeface="+mn-cs"/>
              </a:rPr>
              <a:t>rp</a:t>
            </a:r>
            <a:r>
              <a:rPr lang="en-US" sz="1100" dirty="0">
                <a:solidFill>
                  <a:srgbClr val="000000"/>
                </a:solidFill>
                <a:latin typeface="Arial" panose="020B0604020202020204" pitchFamily="34" charset="0"/>
                <a:ea typeface="ＭＳ Ｐゴシック" panose="020B0600070205080204" pitchFamily="34" charset="-128"/>
                <a:cs typeface="+mn-cs"/>
              </a:rPr>
              <a:t>-process</a:t>
            </a:r>
          </a:p>
          <a:p>
            <a:pPr marL="285750" indent="-285750" eaLnBrk="1" hangingPunct="1">
              <a:buFont typeface="Wingdings" panose="05000000000000000000" pitchFamily="2" charset="2"/>
              <a:buChar char="ü"/>
              <a:defRPr/>
            </a:pPr>
            <a:r>
              <a:rPr lang="en-US" sz="1100" baseline="30000" dirty="0">
                <a:solidFill>
                  <a:srgbClr val="000000"/>
                </a:solidFill>
                <a:latin typeface="Arial" panose="020B0604020202020204" pitchFamily="34" charset="0"/>
                <a:ea typeface="ＭＳ Ｐゴシック" panose="020B0600070205080204" pitchFamily="34" charset="-128"/>
                <a:cs typeface="+mn-cs"/>
              </a:rPr>
              <a:t>38</a:t>
            </a:r>
            <a:r>
              <a:rPr lang="en-US" sz="1100" dirty="0">
                <a:solidFill>
                  <a:srgbClr val="000000"/>
                </a:solidFill>
                <a:latin typeface="Arial" panose="020B0604020202020204" pitchFamily="34" charset="0"/>
                <a:ea typeface="ＭＳ Ｐゴシック" panose="020B0600070205080204" pitchFamily="34" charset="-128"/>
                <a:cs typeface="+mn-cs"/>
              </a:rPr>
              <a:t>S    : high-spin states</a:t>
            </a:r>
          </a:p>
          <a:p>
            <a:pPr eaLnBrk="1" hangingPunct="1">
              <a:defRPr/>
            </a:pPr>
            <a:r>
              <a:rPr lang="en-US" sz="1100" dirty="0">
                <a:solidFill>
                  <a:srgbClr val="000000"/>
                </a:solidFill>
                <a:latin typeface="Arial" panose="020B0604020202020204" pitchFamily="34" charset="0"/>
                <a:ea typeface="ＭＳ Ｐゴシック" panose="020B0600070205080204" pitchFamily="34" charset="-128"/>
                <a:cs typeface="+mn-cs"/>
              </a:rPr>
              <a:t>       </a:t>
            </a:r>
            <a:r>
              <a:rPr lang="en-US" sz="1100" baseline="30000" dirty="0">
                <a:solidFill>
                  <a:srgbClr val="000000"/>
                </a:solidFill>
                <a:latin typeface="Arial" panose="020B0604020202020204" pitchFamily="34" charset="0"/>
                <a:ea typeface="ＭＳ Ｐゴシック" panose="020B0600070205080204" pitchFamily="34" charset="-128"/>
                <a:cs typeface="+mn-cs"/>
              </a:rPr>
              <a:t>22</a:t>
            </a:r>
            <a:r>
              <a:rPr lang="en-US" sz="1100" dirty="0">
                <a:solidFill>
                  <a:srgbClr val="000000"/>
                </a:solidFill>
                <a:latin typeface="Arial" panose="020B0604020202020204" pitchFamily="34" charset="0"/>
                <a:ea typeface="ＭＳ Ｐゴシック" panose="020B0600070205080204" pitchFamily="34" charset="-128"/>
                <a:cs typeface="+mn-cs"/>
              </a:rPr>
              <a:t>O    : Lifetimes</a:t>
            </a:r>
          </a:p>
        </p:txBody>
      </p:sp>
    </p:spTree>
    <p:extLst>
      <p:ext uri="{BB962C8B-B14F-4D97-AF65-F5344CB8AC3E}">
        <p14:creationId xmlns:p14="http://schemas.microsoft.com/office/powerpoint/2010/main" val="3149485065"/>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372901" cy="423862"/>
          </a:xfrm>
        </p:spPr>
        <p:txBody>
          <a:bodyPr/>
          <a:lstStyle/>
          <a:p>
            <a:r>
              <a:rPr lang="en-US" dirty="0" smtClean="0"/>
              <a:t>GRETINA </a:t>
            </a:r>
            <a:r>
              <a:rPr lang="mr-IN" dirty="0" smtClean="0"/>
              <a:t>–</a:t>
            </a:r>
            <a:r>
              <a:rPr lang="en-US" dirty="0" smtClean="0"/>
              <a:t> GODDESS Experiments</a:t>
            </a:r>
            <a:endParaRPr lang="en-US" dirty="0"/>
          </a:p>
        </p:txBody>
      </p:sp>
      <p:sp>
        <p:nvSpPr>
          <p:cNvPr id="4" name="Slide Number Placeholder 3"/>
          <p:cNvSpPr>
            <a:spLocks noGrp="1"/>
          </p:cNvSpPr>
          <p:nvPr>
            <p:ph type="sldNum" sz="quarter" idx="10"/>
          </p:nvPr>
        </p:nvSpPr>
        <p:spPr/>
        <p:txBody>
          <a:bodyPr/>
          <a:lstStyle/>
          <a:p>
            <a:pPr>
              <a:defRPr/>
            </a:pPr>
            <a:fld id="{E883EBC2-ECBC-4C99-8766-F068AA5AAF49}" type="slidenum">
              <a:rPr lang="en-US" smtClean="0"/>
              <a:pPr>
                <a:defRPr/>
              </a:pPr>
              <a:t>32</a:t>
            </a:fld>
            <a:endParaRPr lang="en-US"/>
          </a:p>
        </p:txBody>
      </p:sp>
      <p:sp>
        <p:nvSpPr>
          <p:cNvPr id="5" name="Rectangle 4"/>
          <p:cNvSpPr/>
          <p:nvPr/>
        </p:nvSpPr>
        <p:spPr>
          <a:xfrm>
            <a:off x="4561418" y="772343"/>
            <a:ext cx="4307417" cy="3277820"/>
          </a:xfrm>
          <a:prstGeom prst="rect">
            <a:avLst/>
          </a:prstGeom>
          <a:ln>
            <a:solidFill>
              <a:schemeClr val="tx1"/>
            </a:solidFill>
          </a:ln>
        </p:spPr>
        <p:txBody>
          <a:bodyPr wrap="square">
            <a:spAutoFit/>
          </a:bodyPr>
          <a:lstStyle/>
          <a:p>
            <a:pPr marL="285750" lvl="1" indent="-285750" algn="just" fontAlgn="ctr">
              <a:spcAft>
                <a:spcPts val="600"/>
              </a:spcAft>
              <a:buFont typeface="Arial"/>
              <a:buChar char="•"/>
            </a:pPr>
            <a:r>
              <a:rPr lang="en-US" sz="1600" dirty="0" smtClean="0">
                <a:solidFill>
                  <a:srgbClr val="FF0000"/>
                </a:solidFill>
                <a:latin typeface="Times New Roman" charset="0"/>
                <a:cs typeface="Times New Roman" charset="0"/>
              </a:rPr>
              <a:t>S</a:t>
            </a:r>
            <a:r>
              <a:rPr lang="en-US" sz="1600" dirty="0">
                <a:solidFill>
                  <a:srgbClr val="FF0000"/>
                </a:solidFill>
                <a:latin typeface="Times New Roman" charset="0"/>
                <a:cs typeface="Times New Roman" charset="0"/>
              </a:rPr>
              <a:t>. Pain </a:t>
            </a:r>
            <a:r>
              <a:rPr lang="en-US" sz="1600" i="1" dirty="0">
                <a:solidFill>
                  <a:srgbClr val="FF0000"/>
                </a:solidFill>
                <a:latin typeface="Times New Roman" charset="0"/>
                <a:cs typeface="Times New Roman" charset="0"/>
              </a:rPr>
              <a:t>et. al.</a:t>
            </a:r>
            <a:r>
              <a:rPr lang="en-US" sz="1600" dirty="0">
                <a:solidFill>
                  <a:srgbClr val="FF0000"/>
                </a:solidFill>
                <a:latin typeface="Times New Roman" charset="0"/>
                <a:cs typeface="Times New Roman" charset="0"/>
              </a:rPr>
              <a:t>,</a:t>
            </a:r>
            <a:r>
              <a:rPr lang="en-US" sz="1600" dirty="0">
                <a:solidFill>
                  <a:srgbClr val="000000"/>
                </a:solidFill>
                <a:latin typeface="Times New Roman" charset="0"/>
                <a:cs typeface="Times New Roman" charset="0"/>
              </a:rPr>
              <a:t> Measurements of (</a:t>
            </a:r>
            <a:r>
              <a:rPr lang="en-US" sz="1600" dirty="0" err="1">
                <a:solidFill>
                  <a:srgbClr val="000000"/>
                </a:solidFill>
                <a:latin typeface="Times New Roman" charset="0"/>
                <a:cs typeface="Times New Roman" charset="0"/>
              </a:rPr>
              <a:t>d,p</a:t>
            </a:r>
            <a:r>
              <a:rPr lang="en-US" sz="1600" dirty="0" err="1">
                <a:solidFill>
                  <a:srgbClr val="000000"/>
                </a:solidFill>
                <a:latin typeface="Symbol" charset="0"/>
                <a:cs typeface="Times New Roman" charset="0"/>
              </a:rPr>
              <a:t>g</a:t>
            </a:r>
            <a:r>
              <a:rPr lang="en-US" sz="1600" dirty="0">
                <a:solidFill>
                  <a:srgbClr val="000000"/>
                </a:solidFill>
                <a:latin typeface="Times New Roman" charset="0"/>
                <a:cs typeface="Times New Roman" charset="0"/>
              </a:rPr>
              <a:t>) on neutron-rich </a:t>
            </a:r>
            <a:r>
              <a:rPr lang="en-US" sz="1600" dirty="0" err="1">
                <a:solidFill>
                  <a:srgbClr val="000000"/>
                </a:solidFill>
                <a:latin typeface="Times New Roman" charset="0"/>
                <a:cs typeface="Times New Roman" charset="0"/>
              </a:rPr>
              <a:t>Xe</a:t>
            </a:r>
            <a:r>
              <a:rPr lang="en-US" sz="1600" dirty="0">
                <a:solidFill>
                  <a:srgbClr val="000000"/>
                </a:solidFill>
                <a:latin typeface="Times New Roman" charset="0"/>
                <a:cs typeface="Times New Roman" charset="0"/>
              </a:rPr>
              <a:t> and </a:t>
            </a:r>
            <a:r>
              <a:rPr lang="en-US" sz="1600" dirty="0" err="1">
                <a:solidFill>
                  <a:srgbClr val="000000"/>
                </a:solidFill>
                <a:latin typeface="Times New Roman" charset="0"/>
                <a:cs typeface="Times New Roman" charset="0"/>
              </a:rPr>
              <a:t>Te</a:t>
            </a:r>
            <a:r>
              <a:rPr lang="en-US" sz="1600" dirty="0">
                <a:solidFill>
                  <a:srgbClr val="000000"/>
                </a:solidFill>
                <a:latin typeface="Times New Roman" charset="0"/>
                <a:cs typeface="Times New Roman" charset="0"/>
              </a:rPr>
              <a:t> with CARIBU beams (</a:t>
            </a:r>
            <a:r>
              <a:rPr lang="en-US" sz="1600" dirty="0" smtClean="0">
                <a:solidFill>
                  <a:srgbClr val="000000"/>
                </a:solidFill>
                <a:latin typeface="Times New Roman" charset="0"/>
                <a:cs typeface="Times New Roman" charset="0"/>
              </a:rPr>
              <a:t>CARIBU)</a:t>
            </a:r>
            <a:endParaRPr lang="en-US" sz="1600" dirty="0">
              <a:solidFill>
                <a:srgbClr val="000000"/>
              </a:solidFill>
              <a:latin typeface="Times New Roman" charset="0"/>
              <a:cs typeface="Times New Roman" charset="0"/>
            </a:endParaRPr>
          </a:p>
          <a:p>
            <a:pPr marL="285750" lvl="1" indent="-285750" algn="just" fontAlgn="ctr">
              <a:spcAft>
                <a:spcPts val="600"/>
              </a:spcAft>
              <a:buFont typeface="Arial"/>
              <a:buChar char="•"/>
            </a:pPr>
            <a:r>
              <a:rPr lang="en-US" sz="1600" dirty="0" smtClean="0">
                <a:solidFill>
                  <a:srgbClr val="FF0000"/>
                </a:solidFill>
                <a:latin typeface="Times New Roman" charset="0"/>
                <a:cs typeface="Times New Roman" charset="0"/>
              </a:rPr>
              <a:t>S</a:t>
            </a:r>
            <a:r>
              <a:rPr lang="en-US" sz="1600" dirty="0">
                <a:solidFill>
                  <a:srgbClr val="FF0000"/>
                </a:solidFill>
                <a:latin typeface="Times New Roman" charset="0"/>
                <a:cs typeface="Times New Roman" charset="0"/>
              </a:rPr>
              <a:t>. Pain </a:t>
            </a:r>
            <a:r>
              <a:rPr lang="en-US" sz="1600" i="1" dirty="0">
                <a:solidFill>
                  <a:srgbClr val="FF0000"/>
                </a:solidFill>
                <a:latin typeface="Times New Roman" charset="0"/>
                <a:cs typeface="Times New Roman" charset="0"/>
              </a:rPr>
              <a:t>et. al.</a:t>
            </a:r>
            <a:r>
              <a:rPr lang="en-US" sz="1600" dirty="0">
                <a:solidFill>
                  <a:srgbClr val="FF0000"/>
                </a:solidFill>
                <a:latin typeface="Times New Roman" charset="0"/>
                <a:cs typeface="Times New Roman" charset="0"/>
              </a:rPr>
              <a:t>,</a:t>
            </a:r>
            <a:r>
              <a:rPr lang="en-US" sz="1600" dirty="0">
                <a:solidFill>
                  <a:srgbClr val="000000"/>
                </a:solidFill>
                <a:latin typeface="Times New Roman" charset="0"/>
                <a:cs typeface="Times New Roman" charset="0"/>
              </a:rPr>
              <a:t> Constraining the </a:t>
            </a:r>
            <a:r>
              <a:rPr lang="en-US" sz="1600" baseline="30000" dirty="0">
                <a:solidFill>
                  <a:srgbClr val="000000"/>
                </a:solidFill>
                <a:latin typeface="Times New Roman" charset="0"/>
                <a:cs typeface="Times New Roman" charset="0"/>
              </a:rPr>
              <a:t>30</a:t>
            </a:r>
            <a:r>
              <a:rPr lang="en-US" sz="1600" dirty="0">
                <a:solidFill>
                  <a:srgbClr val="000000"/>
                </a:solidFill>
                <a:latin typeface="Times New Roman" charset="0"/>
                <a:cs typeface="Times New Roman" charset="0"/>
              </a:rPr>
              <a:t>P(</a:t>
            </a:r>
            <a:r>
              <a:rPr lang="en-US" sz="1600" dirty="0" err="1">
                <a:solidFill>
                  <a:srgbClr val="000000"/>
                </a:solidFill>
                <a:latin typeface="Times New Roman" charset="0"/>
                <a:cs typeface="Times New Roman" charset="0"/>
              </a:rPr>
              <a:t>p,</a:t>
            </a:r>
            <a:r>
              <a:rPr lang="en-US" sz="1600" dirty="0" err="1">
                <a:solidFill>
                  <a:srgbClr val="000000"/>
                </a:solidFill>
                <a:latin typeface="Symbol" charset="0"/>
                <a:cs typeface="Times New Roman" charset="0"/>
              </a:rPr>
              <a:t>g</a:t>
            </a:r>
            <a:r>
              <a:rPr lang="en-US" sz="1600" dirty="0">
                <a:solidFill>
                  <a:srgbClr val="000000"/>
                </a:solidFill>
                <a:latin typeface="Times New Roman" charset="0"/>
                <a:cs typeface="Times New Roman" charset="0"/>
              </a:rPr>
              <a:t>)</a:t>
            </a:r>
            <a:r>
              <a:rPr lang="en-US" sz="1600" baseline="30000" dirty="0">
                <a:solidFill>
                  <a:srgbClr val="000000"/>
                </a:solidFill>
                <a:latin typeface="Times New Roman" charset="0"/>
                <a:cs typeface="Times New Roman" charset="0"/>
              </a:rPr>
              <a:t>31</a:t>
            </a:r>
            <a:r>
              <a:rPr lang="en-US" sz="1600" dirty="0">
                <a:solidFill>
                  <a:srgbClr val="000000"/>
                </a:solidFill>
                <a:latin typeface="Times New Roman" charset="0"/>
                <a:cs typeface="Times New Roman" charset="0"/>
              </a:rPr>
              <a:t>S reaction using </a:t>
            </a:r>
            <a:r>
              <a:rPr lang="en-US" sz="1600" baseline="30000" dirty="0">
                <a:solidFill>
                  <a:srgbClr val="000000"/>
                </a:solidFill>
                <a:latin typeface="Times New Roman" charset="0"/>
                <a:cs typeface="Times New Roman" charset="0"/>
              </a:rPr>
              <a:t>30</a:t>
            </a:r>
            <a:r>
              <a:rPr lang="en-US" sz="1600" dirty="0">
                <a:solidFill>
                  <a:srgbClr val="000000"/>
                </a:solidFill>
                <a:latin typeface="Times New Roman" charset="0"/>
                <a:cs typeface="Times New Roman" charset="0"/>
              </a:rPr>
              <a:t>P(</a:t>
            </a:r>
            <a:r>
              <a:rPr lang="en-US" sz="1600" dirty="0" err="1">
                <a:solidFill>
                  <a:srgbClr val="000000"/>
                </a:solidFill>
                <a:latin typeface="Times New Roman" charset="0"/>
                <a:cs typeface="Times New Roman" charset="0"/>
              </a:rPr>
              <a:t>d,p</a:t>
            </a:r>
            <a:r>
              <a:rPr lang="en-US" sz="1600" dirty="0" err="1">
                <a:solidFill>
                  <a:srgbClr val="000000"/>
                </a:solidFill>
                <a:latin typeface="Symbol" charset="0"/>
                <a:cs typeface="Times New Roman" charset="0"/>
              </a:rPr>
              <a:t>g</a:t>
            </a:r>
            <a:r>
              <a:rPr lang="en-US" sz="1600" dirty="0">
                <a:solidFill>
                  <a:srgbClr val="000000"/>
                </a:solidFill>
                <a:latin typeface="Times New Roman" charset="0"/>
                <a:cs typeface="Times New Roman" charset="0"/>
              </a:rPr>
              <a:t>)</a:t>
            </a:r>
            <a:r>
              <a:rPr lang="en-US" sz="1600" baseline="30000" dirty="0">
                <a:solidFill>
                  <a:srgbClr val="000000"/>
                </a:solidFill>
                <a:latin typeface="Times New Roman" charset="0"/>
                <a:cs typeface="Times New Roman" charset="0"/>
              </a:rPr>
              <a:t>31</a:t>
            </a:r>
            <a:r>
              <a:rPr lang="en-US" sz="1600" dirty="0">
                <a:solidFill>
                  <a:srgbClr val="000000"/>
                </a:solidFill>
                <a:latin typeface="Times New Roman" charset="0"/>
                <a:cs typeface="Times New Roman" charset="0"/>
              </a:rPr>
              <a:t>P with GODDESS (In-</a:t>
            </a:r>
            <a:r>
              <a:rPr lang="en-US" sz="1600" dirty="0" smtClean="0">
                <a:solidFill>
                  <a:srgbClr val="000000"/>
                </a:solidFill>
                <a:latin typeface="Times New Roman" charset="0"/>
                <a:cs typeface="Times New Roman" charset="0"/>
              </a:rPr>
              <a:t>flight-RAISOR)</a:t>
            </a:r>
            <a:endParaRPr lang="en-US" sz="1600" dirty="0">
              <a:solidFill>
                <a:srgbClr val="000000"/>
              </a:solidFill>
              <a:latin typeface="Times New Roman" charset="0"/>
              <a:cs typeface="Times New Roman" charset="0"/>
            </a:endParaRPr>
          </a:p>
          <a:p>
            <a:pPr marL="285750" lvl="1" indent="-285750" algn="just" fontAlgn="ctr">
              <a:spcAft>
                <a:spcPts val="600"/>
              </a:spcAft>
              <a:buFont typeface="Arial"/>
              <a:buChar char="•"/>
            </a:pPr>
            <a:r>
              <a:rPr lang="en-US" sz="1600" dirty="0" smtClean="0">
                <a:solidFill>
                  <a:srgbClr val="FA4122"/>
                </a:solidFill>
                <a:latin typeface="Times New Roman" charset="0"/>
                <a:cs typeface="Times New Roman" charset="0"/>
              </a:rPr>
              <a:t>M</a:t>
            </a:r>
            <a:r>
              <a:rPr lang="en-US" sz="1600" dirty="0">
                <a:solidFill>
                  <a:srgbClr val="FA4122"/>
                </a:solidFill>
                <a:latin typeface="Times New Roman" charset="0"/>
                <a:cs typeface="Times New Roman" charset="0"/>
              </a:rPr>
              <a:t>. D. Jones </a:t>
            </a:r>
            <a:r>
              <a:rPr lang="en-US" sz="1600" i="1" dirty="0">
                <a:solidFill>
                  <a:srgbClr val="FA4122"/>
                </a:solidFill>
                <a:latin typeface="Times New Roman" charset="0"/>
                <a:cs typeface="Times New Roman" charset="0"/>
              </a:rPr>
              <a:t>et. al.</a:t>
            </a:r>
            <a:r>
              <a:rPr lang="en-US" sz="1600" dirty="0">
                <a:solidFill>
                  <a:srgbClr val="FA4122"/>
                </a:solidFill>
                <a:latin typeface="Times New Roman" charset="0"/>
                <a:cs typeface="Times New Roman" charset="0"/>
              </a:rPr>
              <a:t>,</a:t>
            </a:r>
            <a:r>
              <a:rPr lang="en-US" sz="1600" dirty="0">
                <a:solidFill>
                  <a:srgbClr val="000000"/>
                </a:solidFill>
                <a:latin typeface="Times New Roman" charset="0"/>
                <a:cs typeface="Times New Roman" charset="0"/>
              </a:rPr>
              <a:t> Determining the E1/M1 polarization of the Low-energy Enhancement in the gamma-ray Strength Function of </a:t>
            </a:r>
            <a:r>
              <a:rPr lang="en-US" sz="1600" baseline="30000" dirty="0" smtClean="0">
                <a:solidFill>
                  <a:srgbClr val="000000"/>
                </a:solidFill>
                <a:latin typeface="Times New Roman" charset="0"/>
                <a:cs typeface="Times New Roman" charset="0"/>
              </a:rPr>
              <a:t>56</a:t>
            </a:r>
            <a:r>
              <a:rPr lang="en-US" sz="1600" dirty="0" smtClean="0">
                <a:solidFill>
                  <a:srgbClr val="000000"/>
                </a:solidFill>
                <a:latin typeface="Times New Roman" charset="0"/>
                <a:cs typeface="Times New Roman" charset="0"/>
              </a:rPr>
              <a:t>Fe</a:t>
            </a:r>
            <a:endParaRPr lang="en-US" sz="1600" dirty="0">
              <a:solidFill>
                <a:srgbClr val="000000"/>
              </a:solidFill>
              <a:latin typeface="Times New Roman" charset="0"/>
              <a:cs typeface="Times New Roman" charset="0"/>
            </a:endParaRPr>
          </a:p>
          <a:p>
            <a:pPr marL="285750" lvl="1" indent="-285750" algn="just" fontAlgn="ctr">
              <a:spcAft>
                <a:spcPts val="600"/>
              </a:spcAft>
              <a:buFont typeface="Arial"/>
              <a:buChar char="•"/>
            </a:pPr>
            <a:r>
              <a:rPr lang="en-US" sz="1600" dirty="0" smtClean="0">
                <a:solidFill>
                  <a:srgbClr val="FF0000"/>
                </a:solidFill>
                <a:latin typeface="Times New Roman" charset="0"/>
                <a:cs typeface="Times New Roman" charset="0"/>
              </a:rPr>
              <a:t>J</a:t>
            </a:r>
            <a:r>
              <a:rPr lang="en-US" sz="1600" dirty="0">
                <a:solidFill>
                  <a:srgbClr val="FF0000"/>
                </a:solidFill>
                <a:latin typeface="Times New Roman" charset="0"/>
                <a:cs typeface="Times New Roman" charset="0"/>
              </a:rPr>
              <a:t>. Cizewski </a:t>
            </a:r>
            <a:r>
              <a:rPr lang="en-US" sz="1600" i="1" dirty="0">
                <a:solidFill>
                  <a:srgbClr val="FF0000"/>
                </a:solidFill>
                <a:latin typeface="Times New Roman" charset="0"/>
                <a:cs typeface="Times New Roman" charset="0"/>
              </a:rPr>
              <a:t>et. al.</a:t>
            </a:r>
            <a:r>
              <a:rPr lang="en-US" sz="1600" dirty="0">
                <a:solidFill>
                  <a:srgbClr val="FF0000"/>
                </a:solidFill>
                <a:latin typeface="Times New Roman" charset="0"/>
                <a:cs typeface="Times New Roman" charset="0"/>
              </a:rPr>
              <a:t>,</a:t>
            </a:r>
            <a:r>
              <a:rPr lang="en-US" sz="1600" dirty="0">
                <a:solidFill>
                  <a:srgbClr val="000000"/>
                </a:solidFill>
                <a:latin typeface="Times New Roman" charset="0"/>
                <a:cs typeface="Times New Roman" charset="0"/>
              </a:rPr>
              <a:t> Deducing the </a:t>
            </a:r>
            <a:r>
              <a:rPr lang="en-US" sz="1600" baseline="30000" dirty="0">
                <a:solidFill>
                  <a:srgbClr val="000000"/>
                </a:solidFill>
                <a:latin typeface="Times New Roman" charset="0"/>
                <a:cs typeface="Times New Roman" charset="0"/>
              </a:rPr>
              <a:t>143</a:t>
            </a:r>
            <a:r>
              <a:rPr lang="en-US" sz="1600" dirty="0">
                <a:solidFill>
                  <a:srgbClr val="000000"/>
                </a:solidFill>
                <a:latin typeface="Times New Roman" charset="0"/>
                <a:cs typeface="Times New Roman" charset="0"/>
              </a:rPr>
              <a:t>Ba(</a:t>
            </a:r>
            <a:r>
              <a:rPr lang="en-US" sz="1600" dirty="0" err="1">
                <a:solidFill>
                  <a:srgbClr val="000000"/>
                </a:solidFill>
                <a:latin typeface="Times New Roman" charset="0"/>
                <a:cs typeface="Times New Roman" charset="0"/>
              </a:rPr>
              <a:t>n,</a:t>
            </a:r>
            <a:r>
              <a:rPr lang="en-US" sz="1600" dirty="0" err="1">
                <a:solidFill>
                  <a:srgbClr val="000000"/>
                </a:solidFill>
                <a:latin typeface="Symbol" charset="0"/>
                <a:cs typeface="Times New Roman" charset="0"/>
              </a:rPr>
              <a:t>g</a:t>
            </a:r>
            <a:r>
              <a:rPr lang="en-US" sz="1600" dirty="0">
                <a:solidFill>
                  <a:srgbClr val="000000"/>
                </a:solidFill>
                <a:latin typeface="Times New Roman" charset="0"/>
                <a:cs typeface="Times New Roman" charset="0"/>
              </a:rPr>
              <a:t>) cross section via surrogate (</a:t>
            </a:r>
            <a:r>
              <a:rPr lang="en-US" sz="1600" dirty="0" err="1">
                <a:solidFill>
                  <a:srgbClr val="000000"/>
                </a:solidFill>
                <a:latin typeface="Times New Roman" charset="0"/>
                <a:cs typeface="Times New Roman" charset="0"/>
              </a:rPr>
              <a:t>d,p</a:t>
            </a:r>
            <a:r>
              <a:rPr lang="en-US" sz="1600" dirty="0" err="1">
                <a:solidFill>
                  <a:srgbClr val="000000"/>
                </a:solidFill>
                <a:latin typeface="Symbol" charset="0"/>
                <a:cs typeface="Times New Roman" charset="0"/>
              </a:rPr>
              <a:t>g</a:t>
            </a:r>
            <a:r>
              <a:rPr lang="en-US" sz="1600" dirty="0">
                <a:solidFill>
                  <a:srgbClr val="000000"/>
                </a:solidFill>
                <a:latin typeface="Times New Roman" charset="0"/>
                <a:cs typeface="Times New Roman" charset="0"/>
              </a:rPr>
              <a:t>) with GODDESS (</a:t>
            </a:r>
            <a:r>
              <a:rPr lang="en-US" sz="1600" dirty="0" smtClean="0">
                <a:solidFill>
                  <a:srgbClr val="000000"/>
                </a:solidFill>
                <a:latin typeface="Times New Roman" charset="0"/>
                <a:cs typeface="Times New Roman" charset="0"/>
              </a:rPr>
              <a:t>CARIBU) </a:t>
            </a:r>
            <a:r>
              <a:rPr lang="en-US" sz="1600" b="1" dirty="0" smtClean="0">
                <a:solidFill>
                  <a:srgbClr val="000000"/>
                </a:solidFill>
                <a:latin typeface="Times New Roman" charset="0"/>
                <a:cs typeface="Times New Roman" charset="0"/>
              </a:rPr>
              <a:t>Did Not Run</a:t>
            </a:r>
            <a:endParaRPr lang="en-US" sz="1600" b="1" dirty="0">
              <a:solidFill>
                <a:srgbClr val="000000"/>
              </a:solidFill>
              <a:latin typeface="Times New Roman" charset="0"/>
              <a:cs typeface="Times New Roman" charset="0"/>
            </a:endParaRPr>
          </a:p>
        </p:txBody>
      </p:sp>
      <p:pic>
        <p:nvPicPr>
          <p:cNvPr id="6"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8704" y="910168"/>
            <a:ext cx="3880555" cy="2910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444500" y="4221262"/>
            <a:ext cx="8487833" cy="2262158"/>
          </a:xfrm>
          <a:prstGeom prst="rect">
            <a:avLst/>
          </a:prstGeom>
        </p:spPr>
        <p:txBody>
          <a:bodyPr wrap="square">
            <a:spAutoFit/>
          </a:bodyPr>
          <a:lstStyle/>
          <a:p>
            <a:pPr marL="285750" indent="-285750">
              <a:spcAft>
                <a:spcPts val="600"/>
              </a:spcAft>
              <a:buFont typeface="Arial" charset="0"/>
              <a:buChar char="•"/>
            </a:pPr>
            <a:r>
              <a:rPr lang="en-US" dirty="0"/>
              <a:t>GODDESS is a coupling of ORRUBA with forward and backward annular strip detectors for reaction studies with </a:t>
            </a:r>
            <a:r>
              <a:rPr lang="en-US" dirty="0" smtClean="0">
                <a:latin typeface="Symbol" charset="2"/>
                <a:cs typeface="Symbol" charset="2"/>
              </a:rPr>
              <a:t>g</a:t>
            </a:r>
            <a:r>
              <a:rPr lang="en-US" dirty="0" smtClean="0"/>
              <a:t>-</a:t>
            </a:r>
            <a:r>
              <a:rPr lang="en-US" dirty="0"/>
              <a:t>rays</a:t>
            </a:r>
            <a:r>
              <a:rPr lang="en-US" dirty="0" smtClean="0"/>
              <a:t>. G-rays provide resolution when used with reactions in inverse kinematics.</a:t>
            </a:r>
            <a:endParaRPr lang="en-US" dirty="0"/>
          </a:p>
          <a:p>
            <a:pPr marL="285750" indent="-285750">
              <a:spcAft>
                <a:spcPts val="600"/>
              </a:spcAft>
              <a:buFont typeface="Arial" charset="0"/>
              <a:buChar char="•"/>
            </a:pPr>
            <a:r>
              <a:rPr lang="en-US" dirty="0"/>
              <a:t>~700 channels – </a:t>
            </a:r>
            <a:r>
              <a:rPr lang="en-US" dirty="0" smtClean="0"/>
              <a:t>DAQ </a:t>
            </a:r>
            <a:r>
              <a:rPr lang="en-US" dirty="0"/>
              <a:t>synched with </a:t>
            </a:r>
            <a:r>
              <a:rPr lang="en-US" dirty="0" smtClean="0"/>
              <a:t>GRETINA resulting in  </a:t>
            </a:r>
            <a:r>
              <a:rPr lang="en-US" dirty="0"/>
              <a:t>synchronized timestamps.</a:t>
            </a:r>
          </a:p>
          <a:p>
            <a:pPr marL="285750" indent="-285750">
              <a:spcAft>
                <a:spcPts val="600"/>
              </a:spcAft>
              <a:buFont typeface="Arial" charset="0"/>
              <a:buChar char="•"/>
            </a:pPr>
            <a:r>
              <a:rPr lang="en-US" dirty="0"/>
              <a:t>3 experiments </a:t>
            </a:r>
            <a:r>
              <a:rPr lang="en-US" dirty="0" smtClean="0"/>
              <a:t> were during </a:t>
            </a:r>
            <a:r>
              <a:rPr lang="en-US" dirty="0"/>
              <a:t>the current installation </a:t>
            </a:r>
            <a:r>
              <a:rPr lang="en-US" dirty="0" smtClean="0"/>
              <a:t>with GRETINA</a:t>
            </a:r>
          </a:p>
          <a:p>
            <a:pPr marL="285750" indent="-285750">
              <a:spcAft>
                <a:spcPts val="600"/>
              </a:spcAft>
              <a:buFont typeface="Arial" charset="0"/>
              <a:buChar char="•"/>
            </a:pPr>
            <a:r>
              <a:rPr lang="en-US" dirty="0" smtClean="0"/>
              <a:t>S</a:t>
            </a:r>
            <a:r>
              <a:rPr lang="en-US" dirty="0"/>
              <a:t>. Pain (ORNL</a:t>
            </a:r>
            <a:r>
              <a:rPr lang="en-US" dirty="0" smtClean="0"/>
              <a:t>), J</a:t>
            </a:r>
            <a:r>
              <a:rPr lang="en-US" dirty="0"/>
              <a:t>. Cizewski (Rutgers</a:t>
            </a:r>
            <a:r>
              <a:rPr lang="en-US" dirty="0" smtClean="0"/>
              <a:t>) and A. </a:t>
            </a:r>
            <a:r>
              <a:rPr lang="en-US" dirty="0" err="1" smtClean="0"/>
              <a:t>Ratkiewicz</a:t>
            </a:r>
            <a:r>
              <a:rPr lang="en-US" dirty="0" smtClean="0"/>
              <a:t> (LLNL)</a:t>
            </a:r>
            <a:endParaRPr lang="en-US" dirty="0"/>
          </a:p>
        </p:txBody>
      </p:sp>
    </p:spTree>
    <p:extLst>
      <p:ext uri="{BB962C8B-B14F-4D97-AF65-F5344CB8AC3E}">
        <p14:creationId xmlns:p14="http://schemas.microsoft.com/office/powerpoint/2010/main" val="25929282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1086" y="122954"/>
            <a:ext cx="8819727" cy="609600"/>
          </a:xfrm>
        </p:spPr>
        <p:txBody>
          <a:bodyPr>
            <a:noAutofit/>
          </a:bodyPr>
          <a:lstStyle/>
          <a:p>
            <a:pPr algn="l"/>
            <a:r>
              <a:rPr lang="en-US" sz="3600" dirty="0"/>
              <a:t> </a:t>
            </a:r>
            <a:r>
              <a:rPr lang="en-US" dirty="0" smtClean="0"/>
              <a:t>low</a:t>
            </a:r>
            <a:r>
              <a:rPr lang="en-US" dirty="0"/>
              <a:t>-energy enhancement in the </a:t>
            </a:r>
            <a:r>
              <a:rPr lang="el-GR" cap="none" dirty="0" smtClean="0"/>
              <a:t>γ</a:t>
            </a:r>
            <a:r>
              <a:rPr lang="en-US" dirty="0" smtClean="0"/>
              <a:t>SF </a:t>
            </a:r>
            <a:r>
              <a:rPr lang="en-US" dirty="0"/>
              <a:t>in </a:t>
            </a:r>
            <a:r>
              <a:rPr lang="en-US" baseline="30000" dirty="0"/>
              <a:t>56</a:t>
            </a:r>
            <a:r>
              <a:rPr lang="en-US" dirty="0"/>
              <a:t>F</a:t>
            </a:r>
            <a:r>
              <a:rPr lang="en-US" cap="none" dirty="0"/>
              <a:t>e</a:t>
            </a:r>
            <a:r>
              <a:rPr lang="en-US" dirty="0"/>
              <a:t> </a:t>
            </a:r>
          </a:p>
        </p:txBody>
      </p:sp>
      <p:pic>
        <p:nvPicPr>
          <p:cNvPr id="5" name="Picture 4">
            <a:extLst>
              <a:ext uri="{FF2B5EF4-FFF2-40B4-BE49-F238E27FC236}">
                <a16:creationId xmlns:a16="http://schemas.microsoft.com/office/drawing/2014/main" xmlns="" xmlns:lc="http://schemas.openxmlformats.org/drawingml/2006/lockedCanvas" id="{15DDE4A7-2A25-4269-BDD6-1910BAFDFC60}"/>
              </a:ext>
            </a:extLst>
          </p:cNvPr>
          <p:cNvPicPr>
            <a:picLocks noChangeAspect="1"/>
          </p:cNvPicPr>
          <p:nvPr/>
        </p:nvPicPr>
        <p:blipFill>
          <a:blip r:embed="rId2"/>
          <a:stretch>
            <a:fillRect/>
          </a:stretch>
        </p:blipFill>
        <p:spPr>
          <a:xfrm>
            <a:off x="4921588" y="3435242"/>
            <a:ext cx="4139226" cy="3165395"/>
          </a:xfrm>
          <a:prstGeom prst="rect">
            <a:avLst/>
          </a:prstGeom>
        </p:spPr>
      </p:pic>
      <p:pic>
        <p:nvPicPr>
          <p:cNvPr id="6" name="Picture 5">
            <a:extLst>
              <a:ext uri="{FF2B5EF4-FFF2-40B4-BE49-F238E27FC236}">
                <a16:creationId xmlns:a16="http://schemas.microsoft.com/office/drawing/2014/main" xmlns="" xmlns:lc="http://schemas.openxmlformats.org/drawingml/2006/lockedCanvas" id="{C7438D53-8140-4F13-9C24-FA76B290E562}"/>
              </a:ext>
            </a:extLst>
          </p:cNvPr>
          <p:cNvPicPr>
            <a:picLocks noChangeAspect="1"/>
          </p:cNvPicPr>
          <p:nvPr/>
        </p:nvPicPr>
        <p:blipFill>
          <a:blip r:embed="rId3"/>
          <a:stretch>
            <a:fillRect/>
          </a:stretch>
        </p:blipFill>
        <p:spPr>
          <a:xfrm>
            <a:off x="4994821" y="795404"/>
            <a:ext cx="4020089" cy="2702027"/>
          </a:xfrm>
          <a:prstGeom prst="rect">
            <a:avLst/>
          </a:prstGeom>
        </p:spPr>
      </p:pic>
      <p:grpSp>
        <p:nvGrpSpPr>
          <p:cNvPr id="23" name="Group 22"/>
          <p:cNvGrpSpPr/>
          <p:nvPr/>
        </p:nvGrpSpPr>
        <p:grpSpPr>
          <a:xfrm>
            <a:off x="1179684" y="2184041"/>
            <a:ext cx="3123765" cy="2382928"/>
            <a:chOff x="1716725" y="1854659"/>
            <a:chExt cx="3123765" cy="2382928"/>
          </a:xfrm>
        </p:grpSpPr>
        <p:pic>
          <p:nvPicPr>
            <p:cNvPr id="7" name="Picture 6">
              <a:extLst>
                <a:ext uri="{FF2B5EF4-FFF2-40B4-BE49-F238E27FC236}">
                  <a16:creationId xmlns:a16="http://schemas.microsoft.com/office/drawing/2014/main" xmlns="" xmlns:lc="http://schemas.openxmlformats.org/drawingml/2006/lockedCanvas" id="{A3283643-3B9A-4260-B896-DB2AFD5FD06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16725" y="1854659"/>
              <a:ext cx="3123765" cy="2172320"/>
            </a:xfrm>
            <a:prstGeom prst="rect">
              <a:avLst/>
            </a:prstGeom>
          </p:spPr>
        </p:pic>
        <p:sp>
          <p:nvSpPr>
            <p:cNvPr id="9" name="TextBox 7">
              <a:extLst>
                <a:ext uri="{FF2B5EF4-FFF2-40B4-BE49-F238E27FC236}">
                  <a16:creationId xmlns:a16="http://schemas.microsoft.com/office/drawing/2014/main" xmlns="" xmlns:lc="http://schemas.openxmlformats.org/drawingml/2006/lockedCanvas" id="{DF976825-19DE-42F8-B81D-3F4036A55A50}"/>
                </a:ext>
              </a:extLst>
            </p:cNvPr>
            <p:cNvSpPr txBox="1"/>
            <p:nvPr/>
          </p:nvSpPr>
          <p:spPr>
            <a:xfrm>
              <a:off x="2336700" y="2724570"/>
              <a:ext cx="658626"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l-GR" b="1" dirty="0"/>
                <a:t>γ</a:t>
              </a:r>
              <a:r>
                <a:rPr lang="en-US" b="1" baseline="-25000" dirty="0"/>
                <a:t>1</a:t>
              </a:r>
            </a:p>
          </p:txBody>
        </p:sp>
        <p:sp>
          <p:nvSpPr>
            <p:cNvPr id="10" name="TextBox 8">
              <a:extLst>
                <a:ext uri="{FF2B5EF4-FFF2-40B4-BE49-F238E27FC236}">
                  <a16:creationId xmlns:a16="http://schemas.microsoft.com/office/drawing/2014/main" xmlns="" xmlns:lc="http://schemas.openxmlformats.org/drawingml/2006/lockedCanvas" id="{26AB641B-7D7A-4AE8-B3E7-65B9563934DA}"/>
                </a:ext>
              </a:extLst>
            </p:cNvPr>
            <p:cNvSpPr txBox="1"/>
            <p:nvPr/>
          </p:nvSpPr>
          <p:spPr>
            <a:xfrm>
              <a:off x="2741567" y="3275491"/>
              <a:ext cx="658626"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l-GR" b="1" dirty="0"/>
                <a:t>γ</a:t>
              </a:r>
              <a:r>
                <a:rPr lang="en-US" b="1" baseline="-25000" dirty="0"/>
                <a:t>2</a:t>
              </a:r>
            </a:p>
          </p:txBody>
        </p:sp>
        <p:sp>
          <p:nvSpPr>
            <p:cNvPr id="11" name="TextBox 10">
              <a:extLst>
                <a:ext uri="{FF2B5EF4-FFF2-40B4-BE49-F238E27FC236}">
                  <a16:creationId xmlns:a16="http://schemas.microsoft.com/office/drawing/2014/main" xmlns="" xmlns:lc="http://schemas.openxmlformats.org/drawingml/2006/lockedCanvas" id="{A9AB29C2-A16A-4F29-93C7-C47C0BDFC38C}"/>
                </a:ext>
              </a:extLst>
            </p:cNvPr>
            <p:cNvSpPr txBox="1"/>
            <p:nvPr/>
          </p:nvSpPr>
          <p:spPr>
            <a:xfrm>
              <a:off x="1990393" y="3594812"/>
              <a:ext cx="397043" cy="382156"/>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t>p’</a:t>
              </a:r>
            </a:p>
          </p:txBody>
        </p:sp>
        <p:sp>
          <p:nvSpPr>
            <p:cNvPr id="12" name="TextBox 11">
              <a:extLst>
                <a:ext uri="{FF2B5EF4-FFF2-40B4-BE49-F238E27FC236}">
                  <a16:creationId xmlns:a16="http://schemas.microsoft.com/office/drawing/2014/main" xmlns="" xmlns:lc="http://schemas.openxmlformats.org/drawingml/2006/lockedCanvas" id="{9289C4F5-11D8-4841-83E7-8176F76CA70D}"/>
                </a:ext>
              </a:extLst>
            </p:cNvPr>
            <p:cNvSpPr txBox="1"/>
            <p:nvPr/>
          </p:nvSpPr>
          <p:spPr>
            <a:xfrm>
              <a:off x="2535094" y="3855431"/>
              <a:ext cx="397043" cy="382156"/>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t>p</a:t>
              </a:r>
            </a:p>
          </p:txBody>
        </p:sp>
      </p:grpSp>
      <p:sp>
        <p:nvSpPr>
          <p:cNvPr id="13" name="Subtitle 2">
            <a:extLst>
              <a:ext uri="{FF2B5EF4-FFF2-40B4-BE49-F238E27FC236}">
                <a16:creationId xmlns:a16="http://schemas.microsoft.com/office/drawing/2014/main" xmlns="" xmlns:lc="http://schemas.openxmlformats.org/drawingml/2006/lockedCanvas" id="{4C177DFB-C614-4165-B68C-9108C016FD37}"/>
              </a:ext>
            </a:extLst>
          </p:cNvPr>
          <p:cNvSpPr txBox="1">
            <a:spLocks/>
          </p:cNvSpPr>
          <p:nvPr/>
        </p:nvSpPr>
        <p:spPr>
          <a:xfrm>
            <a:off x="195183" y="739467"/>
            <a:ext cx="5115489" cy="491844"/>
          </a:xfrm>
          <a:prstGeom prst="rect">
            <a:avLst/>
          </a:prstGeom>
        </p:spPr>
        <p:txBody>
          <a:bodyPr vert="horz" lIns="91440" tIns="45720" rIns="91440" bIns="45720" rtlCol="0">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buClr>
                <a:schemeClr val="accent5">
                  <a:lumMod val="50000"/>
                </a:schemeClr>
              </a:buClr>
            </a:pPr>
            <a:r>
              <a:rPr lang="en-CA" sz="1600" b="1" dirty="0">
                <a:solidFill>
                  <a:schemeClr val="tx1"/>
                </a:solidFill>
              </a:rPr>
              <a:t>Extract </a:t>
            </a:r>
            <a:r>
              <a:rPr lang="el-GR" sz="1600" b="1" dirty="0" smtClean="0">
                <a:solidFill>
                  <a:schemeClr val="tx1"/>
                </a:solidFill>
              </a:rPr>
              <a:t>γ</a:t>
            </a:r>
            <a:r>
              <a:rPr lang="en-CA" sz="1600" b="1" dirty="0" smtClean="0">
                <a:solidFill>
                  <a:schemeClr val="tx1"/>
                </a:solidFill>
              </a:rPr>
              <a:t>SF </a:t>
            </a:r>
            <a:r>
              <a:rPr lang="en-CA" sz="1600" b="1" dirty="0">
                <a:solidFill>
                  <a:schemeClr val="tx1"/>
                </a:solidFill>
              </a:rPr>
              <a:t>using a </a:t>
            </a:r>
            <a:r>
              <a:rPr lang="en-CA" sz="1600" b="1" dirty="0" smtClean="0">
                <a:solidFill>
                  <a:schemeClr val="tx1"/>
                </a:solidFill>
              </a:rPr>
              <a:t>model </a:t>
            </a:r>
            <a:r>
              <a:rPr lang="en-CA" sz="1600" b="1" dirty="0">
                <a:solidFill>
                  <a:schemeClr val="tx1"/>
                </a:solidFill>
              </a:rPr>
              <a:t>independent </a:t>
            </a:r>
            <a:r>
              <a:rPr lang="en-CA" sz="1600" b="1" dirty="0" smtClean="0">
                <a:solidFill>
                  <a:schemeClr val="tx1"/>
                </a:solidFill>
              </a:rPr>
              <a:t>method</a:t>
            </a:r>
            <a:endParaRPr lang="en-CA" sz="1600" b="1" dirty="0">
              <a:solidFill>
                <a:schemeClr val="tx1"/>
              </a:solidFill>
            </a:endParaRPr>
          </a:p>
        </p:txBody>
      </p:sp>
      <p:sp>
        <p:nvSpPr>
          <p:cNvPr id="14" name="Subtitle 2">
            <a:extLst>
              <a:ext uri="{FF2B5EF4-FFF2-40B4-BE49-F238E27FC236}">
                <a16:creationId xmlns:a16="http://schemas.microsoft.com/office/drawing/2014/main" xmlns="" xmlns:lc="http://schemas.openxmlformats.org/drawingml/2006/lockedCanvas" id="{10557E9D-D878-46B5-9834-F0488B163A90}"/>
              </a:ext>
            </a:extLst>
          </p:cNvPr>
          <p:cNvSpPr txBox="1">
            <a:spLocks/>
          </p:cNvSpPr>
          <p:nvPr/>
        </p:nvSpPr>
        <p:spPr>
          <a:xfrm>
            <a:off x="173114" y="1344894"/>
            <a:ext cx="4981051" cy="790448"/>
          </a:xfrm>
          <a:prstGeom prst="rect">
            <a:avLst/>
          </a:prstGeom>
        </p:spPr>
        <p:txBody>
          <a:bodyPr vert="horz" lIns="91440" tIns="45720" rIns="91440" bIns="45720" rtlCol="0">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buClr>
                <a:schemeClr val="accent5">
                  <a:lumMod val="50000"/>
                </a:schemeClr>
              </a:buClr>
            </a:pPr>
            <a:r>
              <a:rPr lang="en-CA" sz="1600" b="1" dirty="0" smtClean="0">
                <a:solidFill>
                  <a:schemeClr val="tx1"/>
                </a:solidFill>
              </a:rPr>
              <a:t>Determine </a:t>
            </a:r>
            <a:r>
              <a:rPr lang="en-CA" sz="1600" b="1" dirty="0">
                <a:solidFill>
                  <a:schemeClr val="tx1"/>
                </a:solidFill>
              </a:rPr>
              <a:t>M1/E1 character of </a:t>
            </a:r>
            <a:r>
              <a:rPr lang="en-CA" sz="1600" b="1" dirty="0" smtClean="0">
                <a:solidFill>
                  <a:schemeClr val="tx1"/>
                </a:solidFill>
              </a:rPr>
              <a:t> the “</a:t>
            </a:r>
            <a:r>
              <a:rPr lang="en-CA" sz="1600" b="1" dirty="0">
                <a:solidFill>
                  <a:schemeClr val="tx1"/>
                </a:solidFill>
              </a:rPr>
              <a:t>up-</a:t>
            </a:r>
            <a:r>
              <a:rPr lang="en-CA" sz="1600" b="1" dirty="0" smtClean="0">
                <a:solidFill>
                  <a:schemeClr val="tx1"/>
                </a:solidFill>
              </a:rPr>
              <a:t>bend” </a:t>
            </a:r>
          </a:p>
          <a:p>
            <a:pPr algn="l">
              <a:buClr>
                <a:schemeClr val="accent5">
                  <a:lumMod val="50000"/>
                </a:schemeClr>
              </a:buClr>
            </a:pPr>
            <a:r>
              <a:rPr lang="en-CA" sz="1600" b="1" dirty="0">
                <a:solidFill>
                  <a:schemeClr val="tx1"/>
                </a:solidFill>
              </a:rPr>
              <a:t>u</a:t>
            </a:r>
            <a:r>
              <a:rPr lang="en-CA" sz="1600" b="1" dirty="0" smtClean="0">
                <a:solidFill>
                  <a:schemeClr val="tx1"/>
                </a:solidFill>
              </a:rPr>
              <a:t>sing GRETINA polarization sensitivity</a:t>
            </a:r>
            <a:endParaRPr lang="en-US" sz="1600" b="1" dirty="0">
              <a:solidFill>
                <a:schemeClr val="tx1"/>
              </a:solidFill>
            </a:endParaRPr>
          </a:p>
        </p:txBody>
      </p:sp>
      <p:sp>
        <p:nvSpPr>
          <p:cNvPr id="15" name="TextBox 15">
            <a:extLst>
              <a:ext uri="{FF2B5EF4-FFF2-40B4-BE49-F238E27FC236}">
                <a16:creationId xmlns:a16="http://schemas.microsoft.com/office/drawing/2014/main" xmlns="" xmlns:lc="http://schemas.openxmlformats.org/drawingml/2006/lockedCanvas" id="{5A598CC4-7E48-42CB-99E4-3B1A096A111F}"/>
              </a:ext>
            </a:extLst>
          </p:cNvPr>
          <p:cNvSpPr txBox="1"/>
          <p:nvPr/>
        </p:nvSpPr>
        <p:spPr>
          <a:xfrm>
            <a:off x="363079" y="1061128"/>
            <a:ext cx="2781130" cy="261610"/>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100" dirty="0"/>
              <a:t> </a:t>
            </a:r>
            <a:r>
              <a:rPr lang="en-US" sz="1100" dirty="0" smtClean="0"/>
              <a:t>  M</a:t>
            </a:r>
            <a:r>
              <a:rPr lang="en-US" sz="1100" dirty="0"/>
              <a:t>. Wiedeking et al. PRL 108, 162503 (2012)</a:t>
            </a:r>
          </a:p>
        </p:txBody>
      </p:sp>
      <p:sp>
        <p:nvSpPr>
          <p:cNvPr id="16" name="TextBox 16">
            <a:extLst>
              <a:ext uri="{FF2B5EF4-FFF2-40B4-BE49-F238E27FC236}">
                <a16:creationId xmlns:a16="http://schemas.microsoft.com/office/drawing/2014/main" xmlns="" xmlns:lc="http://schemas.openxmlformats.org/drawingml/2006/lockedCanvas" id="{FFB3675D-A448-4401-B3E7-38BF7DBEA7FC}"/>
              </a:ext>
            </a:extLst>
          </p:cNvPr>
          <p:cNvSpPr txBox="1"/>
          <p:nvPr/>
        </p:nvSpPr>
        <p:spPr>
          <a:xfrm>
            <a:off x="453310" y="1941418"/>
            <a:ext cx="4213940" cy="26161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100" dirty="0" smtClean="0"/>
              <a:t>M</a:t>
            </a:r>
            <a:r>
              <a:rPr lang="en-US" sz="1100" dirty="0"/>
              <a:t>. D. Jones  et al. PRC 97, 024327 (2018</a:t>
            </a:r>
            <a:r>
              <a:rPr lang="en-US" sz="1100" dirty="0" smtClean="0"/>
              <a:t>) GRETINA @ ATLAS I</a:t>
            </a:r>
            <a:endParaRPr lang="en-US" sz="1100" dirty="0"/>
          </a:p>
        </p:txBody>
      </p:sp>
      <p:pic>
        <p:nvPicPr>
          <p:cNvPr id="17" name="Picture 16">
            <a:extLst>
              <a:ext uri="{FF2B5EF4-FFF2-40B4-BE49-F238E27FC236}">
                <a16:creationId xmlns:a16="http://schemas.microsoft.com/office/drawing/2014/main" xmlns="" xmlns:lc="http://schemas.openxmlformats.org/drawingml/2006/lockedCanvas" id="{B4DEE335-2B16-45BE-A7FD-A4BF88EDBBBA}"/>
              </a:ext>
            </a:extLst>
          </p:cNvPr>
          <p:cNvPicPr>
            <a:picLocks noChangeAspect="1"/>
          </p:cNvPicPr>
          <p:nvPr/>
        </p:nvPicPr>
        <p:blipFill>
          <a:blip r:embed="rId5"/>
          <a:stretch>
            <a:fillRect/>
          </a:stretch>
        </p:blipFill>
        <p:spPr>
          <a:xfrm>
            <a:off x="296333" y="4537467"/>
            <a:ext cx="4457357" cy="1674258"/>
          </a:xfrm>
          <a:prstGeom prst="rect">
            <a:avLst/>
          </a:prstGeom>
        </p:spPr>
      </p:pic>
      <p:cxnSp>
        <p:nvCxnSpPr>
          <p:cNvPr id="18" name="Straight Arrow Connector 17"/>
          <p:cNvCxnSpPr/>
          <p:nvPr/>
        </p:nvCxnSpPr>
        <p:spPr>
          <a:xfrm flipV="1">
            <a:off x="4681904" y="4694234"/>
            <a:ext cx="1611715" cy="250142"/>
          </a:xfrm>
          <a:prstGeom prst="straightConnector1">
            <a:avLst/>
          </a:prstGeom>
          <a:ln>
            <a:solidFill>
              <a:srgbClr val="3366FF"/>
            </a:solidFill>
            <a:tailEnd type="arrow"/>
          </a:ln>
        </p:spPr>
        <p:style>
          <a:lnRef idx="2">
            <a:schemeClr val="accent1"/>
          </a:lnRef>
          <a:fillRef idx="0">
            <a:schemeClr val="accent1"/>
          </a:fillRef>
          <a:effectRef idx="1">
            <a:schemeClr val="accent1"/>
          </a:effectRef>
          <a:fontRef idx="minor">
            <a:schemeClr val="tx1"/>
          </a:fontRef>
        </p:style>
      </p:cxnSp>
      <p:pic>
        <p:nvPicPr>
          <p:cNvPr id="19" name="Picture 18"/>
          <p:cNvPicPr>
            <a:picLocks noChangeAspect="1"/>
          </p:cNvPicPr>
          <p:nvPr/>
        </p:nvPicPr>
        <p:blipFill>
          <a:blip r:embed="rId6">
            <a:alphaModFix amt="64000"/>
          </a:blip>
          <a:stretch>
            <a:fillRect/>
          </a:stretch>
        </p:blipFill>
        <p:spPr>
          <a:xfrm>
            <a:off x="5596268" y="1048010"/>
            <a:ext cx="1165388" cy="2549828"/>
          </a:xfrm>
          <a:prstGeom prst="rect">
            <a:avLst/>
          </a:prstGeom>
          <a:ln>
            <a:noFill/>
          </a:ln>
        </p:spPr>
      </p:pic>
      <p:sp>
        <p:nvSpPr>
          <p:cNvPr id="20" name="TextBox 18"/>
          <p:cNvSpPr txBox="1"/>
          <p:nvPr/>
        </p:nvSpPr>
        <p:spPr>
          <a:xfrm>
            <a:off x="5961788" y="1077500"/>
            <a:ext cx="684827"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t>????</a:t>
            </a:r>
            <a:endParaRPr lang="en-US" dirty="0"/>
          </a:p>
        </p:txBody>
      </p:sp>
      <p:sp>
        <p:nvSpPr>
          <p:cNvPr id="8" name="TextBox 6">
            <a:extLst>
              <a:ext uri="{FF2B5EF4-FFF2-40B4-BE49-F238E27FC236}">
                <a16:creationId xmlns:a16="http://schemas.microsoft.com/office/drawing/2014/main" xmlns="" xmlns:lc="http://schemas.openxmlformats.org/drawingml/2006/lockedCanvas" id="{57F65BA3-BFC0-49E0-B697-10F877A37806}"/>
              </a:ext>
            </a:extLst>
          </p:cNvPr>
          <p:cNvSpPr txBox="1"/>
          <p:nvPr/>
        </p:nvSpPr>
        <p:spPr>
          <a:xfrm>
            <a:off x="558145" y="2494088"/>
            <a:ext cx="1975694" cy="46166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baseline="30000" dirty="0" smtClean="0"/>
              <a:t>56</a:t>
            </a:r>
            <a:r>
              <a:rPr lang="en-US" sz="2400" dirty="0" smtClean="0"/>
              <a:t>Fe(</a:t>
            </a:r>
            <a:r>
              <a:rPr lang="en-US" sz="2400" dirty="0" err="1" smtClean="0"/>
              <a:t>p,p</a:t>
            </a:r>
            <a:r>
              <a:rPr lang="en-US" sz="2400" dirty="0" smtClean="0"/>
              <a:t>’)</a:t>
            </a:r>
            <a:endParaRPr lang="en-US" sz="2400" dirty="0"/>
          </a:p>
        </p:txBody>
      </p:sp>
      <p:sp>
        <p:nvSpPr>
          <p:cNvPr id="24" name="Subtitle 2">
            <a:extLst>
              <a:ext uri="{FF2B5EF4-FFF2-40B4-BE49-F238E27FC236}">
                <a16:creationId xmlns:a16="http://schemas.microsoft.com/office/drawing/2014/main" xmlns="" xmlns:lc="http://schemas.openxmlformats.org/drawingml/2006/lockedCanvas" id="{4C177DFB-C614-4165-B68C-9108C016FD37}"/>
              </a:ext>
            </a:extLst>
          </p:cNvPr>
          <p:cNvSpPr txBox="1">
            <a:spLocks/>
          </p:cNvSpPr>
          <p:nvPr/>
        </p:nvSpPr>
        <p:spPr>
          <a:xfrm>
            <a:off x="1822667" y="6302655"/>
            <a:ext cx="5115489" cy="491844"/>
          </a:xfrm>
          <a:prstGeom prst="rect">
            <a:avLst/>
          </a:prstGeom>
        </p:spPr>
        <p:txBody>
          <a:bodyPr vert="horz" lIns="91440" tIns="45720" rIns="91440" bIns="45720" rtlCol="0">
            <a:normAutofit fontScale="92500" lnSpcReduction="200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buClr>
                <a:schemeClr val="accent5">
                  <a:lumMod val="50000"/>
                </a:schemeClr>
              </a:buClr>
            </a:pPr>
            <a:r>
              <a:rPr lang="en-US" sz="1600" b="1" dirty="0" smtClean="0">
                <a:solidFill>
                  <a:srgbClr val="008000"/>
                </a:solidFill>
              </a:rPr>
              <a:t>Improved experiment with GODDESS will provide a definite </a:t>
            </a:r>
            <a:r>
              <a:rPr lang="en-US" sz="1600" b="1" dirty="0" smtClean="0">
                <a:solidFill>
                  <a:srgbClr val="008000"/>
                </a:solidFill>
              </a:rPr>
              <a:t>answer(~ x10 statistics).  </a:t>
            </a:r>
            <a:r>
              <a:rPr lang="en-US" sz="1600" b="1" dirty="0" smtClean="0">
                <a:solidFill>
                  <a:srgbClr val="008000"/>
                </a:solidFill>
              </a:rPr>
              <a:t>Analysis on-going </a:t>
            </a:r>
            <a:endParaRPr lang="en-CA" sz="1600" b="1" dirty="0">
              <a:solidFill>
                <a:srgbClr val="008000"/>
              </a:solidFill>
            </a:endParaRPr>
          </a:p>
        </p:txBody>
      </p:sp>
      <p:cxnSp>
        <p:nvCxnSpPr>
          <p:cNvPr id="21" name="Straight Arrow Connector 20"/>
          <p:cNvCxnSpPr/>
          <p:nvPr/>
        </p:nvCxnSpPr>
        <p:spPr>
          <a:xfrm flipV="1">
            <a:off x="2402417" y="5174718"/>
            <a:ext cx="3768435" cy="434449"/>
          </a:xfrm>
          <a:prstGeom prst="straightConnector1">
            <a:avLst/>
          </a:prstGeom>
          <a:ln>
            <a:solidFill>
              <a:srgbClr val="3366FF"/>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87339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2467" y="173038"/>
            <a:ext cx="8229600" cy="487362"/>
          </a:xfrm>
        </p:spPr>
        <p:txBody>
          <a:bodyPr/>
          <a:lstStyle/>
          <a:p>
            <a:pPr>
              <a:defRPr/>
            </a:pPr>
            <a:r>
              <a:rPr lang="en-US" dirty="0" smtClean="0"/>
              <a:t>Summary</a:t>
            </a:r>
            <a:endParaRPr lang="en-US" dirty="0"/>
          </a:p>
        </p:txBody>
      </p:sp>
      <p:sp>
        <p:nvSpPr>
          <p:cNvPr id="3" name="Content Placeholder 2"/>
          <p:cNvSpPr>
            <a:spLocks noGrp="1"/>
          </p:cNvSpPr>
          <p:nvPr>
            <p:ph idx="1"/>
          </p:nvPr>
        </p:nvSpPr>
        <p:spPr>
          <a:xfrm>
            <a:off x="620183" y="876297"/>
            <a:ext cx="8077200" cy="4595284"/>
          </a:xfrm>
        </p:spPr>
        <p:txBody>
          <a:bodyPr/>
          <a:lstStyle/>
          <a:p>
            <a:pPr algn="just">
              <a:spcBef>
                <a:spcPts val="0"/>
              </a:spcBef>
              <a:spcAft>
                <a:spcPts val="600"/>
              </a:spcAft>
              <a:defRPr/>
            </a:pPr>
            <a:r>
              <a:rPr lang="en-US" sz="2000" dirty="0" smtClean="0">
                <a:solidFill>
                  <a:srgbClr val="3366FF"/>
                </a:solidFill>
              </a:rPr>
              <a:t>GRETINA has been </a:t>
            </a:r>
            <a:r>
              <a:rPr lang="en-US" sz="2000" dirty="0" smtClean="0">
                <a:solidFill>
                  <a:srgbClr val="3366FF"/>
                </a:solidFill>
              </a:rPr>
              <a:t>successfully installed </a:t>
            </a:r>
            <a:r>
              <a:rPr lang="en-US" sz="2000" dirty="0" err="1" smtClean="0">
                <a:solidFill>
                  <a:srgbClr val="3366FF"/>
                </a:solidFill>
              </a:rPr>
              <a:t>att</a:t>
            </a:r>
            <a:r>
              <a:rPr lang="en-US" sz="2000" dirty="0" smtClean="0">
                <a:solidFill>
                  <a:srgbClr val="3366FF"/>
                </a:solidFill>
              </a:rPr>
              <a:t> ATLAS for a 2</a:t>
            </a:r>
            <a:r>
              <a:rPr lang="en-US" sz="2000" baseline="30000" dirty="0" smtClean="0">
                <a:solidFill>
                  <a:srgbClr val="3366FF"/>
                </a:solidFill>
              </a:rPr>
              <a:t>nd</a:t>
            </a:r>
            <a:r>
              <a:rPr lang="en-US" sz="2000" dirty="0" smtClean="0">
                <a:solidFill>
                  <a:srgbClr val="3366FF"/>
                </a:solidFill>
              </a:rPr>
              <a:t> campaign and </a:t>
            </a:r>
            <a:r>
              <a:rPr lang="en-US" sz="2000" dirty="0" smtClean="0">
                <a:solidFill>
                  <a:srgbClr val="3366FF"/>
                </a:solidFill>
              </a:rPr>
              <a:t>running a program to maximize its physics reach using </a:t>
            </a:r>
            <a:r>
              <a:rPr lang="en-US" sz="2000" dirty="0" smtClean="0">
                <a:solidFill>
                  <a:srgbClr val="3366FF"/>
                </a:solidFill>
              </a:rPr>
              <a:t> </a:t>
            </a:r>
            <a:r>
              <a:rPr lang="en-US" sz="2000" dirty="0" smtClean="0">
                <a:solidFill>
                  <a:srgbClr val="3366FF"/>
                </a:solidFill>
              </a:rPr>
              <a:t>both stable and radioactive </a:t>
            </a:r>
            <a:r>
              <a:rPr lang="en-US" sz="2000" dirty="0" smtClean="0">
                <a:solidFill>
                  <a:srgbClr val="3366FF"/>
                </a:solidFill>
              </a:rPr>
              <a:t>ions beams</a:t>
            </a:r>
            <a:endParaRPr lang="en-US" sz="2000" dirty="0" smtClean="0">
              <a:solidFill>
                <a:srgbClr val="3366FF"/>
              </a:solidFill>
            </a:endParaRPr>
          </a:p>
          <a:p>
            <a:pPr algn="just">
              <a:spcBef>
                <a:spcPts val="0"/>
              </a:spcBef>
              <a:spcAft>
                <a:spcPts val="600"/>
              </a:spcAft>
              <a:defRPr/>
            </a:pPr>
            <a:r>
              <a:rPr lang="en-US" sz="2000" dirty="0" smtClean="0">
                <a:solidFill>
                  <a:srgbClr val="000000"/>
                </a:solidFill>
              </a:rPr>
              <a:t>Total of </a:t>
            </a:r>
            <a:r>
              <a:rPr lang="en-US" sz="2000" dirty="0" smtClean="0">
                <a:solidFill>
                  <a:srgbClr val="000000"/>
                </a:solidFill>
              </a:rPr>
              <a:t>16 </a:t>
            </a:r>
            <a:r>
              <a:rPr lang="en-US" sz="2000" dirty="0" smtClean="0">
                <a:solidFill>
                  <a:srgbClr val="000000"/>
                </a:solidFill>
              </a:rPr>
              <a:t>PAC-approved experiments were performed </a:t>
            </a:r>
            <a:r>
              <a:rPr lang="en-US" sz="2000" dirty="0" smtClean="0">
                <a:solidFill>
                  <a:srgbClr val="000000"/>
                </a:solidFill>
              </a:rPr>
              <a:t>with most of </a:t>
            </a:r>
            <a:r>
              <a:rPr lang="en-US" sz="2000" dirty="0" smtClean="0">
                <a:solidFill>
                  <a:srgbClr val="000000"/>
                </a:solidFill>
              </a:rPr>
              <a:t>the final results </a:t>
            </a:r>
            <a:r>
              <a:rPr lang="en-US" sz="2000" dirty="0" smtClean="0">
                <a:solidFill>
                  <a:srgbClr val="000000"/>
                </a:solidFill>
              </a:rPr>
              <a:t>still </a:t>
            </a:r>
            <a:r>
              <a:rPr lang="en-US" sz="2000" dirty="0" smtClean="0">
                <a:solidFill>
                  <a:srgbClr val="000000"/>
                </a:solidFill>
              </a:rPr>
              <a:t>pending. </a:t>
            </a:r>
          </a:p>
          <a:p>
            <a:pPr algn="just">
              <a:spcBef>
                <a:spcPts val="0"/>
              </a:spcBef>
              <a:spcAft>
                <a:spcPts val="600"/>
              </a:spcAft>
              <a:defRPr/>
            </a:pPr>
            <a:r>
              <a:rPr lang="en-US" sz="2000" b="1" dirty="0" smtClean="0">
                <a:solidFill>
                  <a:srgbClr val="008000"/>
                </a:solidFill>
              </a:rPr>
              <a:t>Lots of Collaborators: </a:t>
            </a:r>
            <a:r>
              <a:rPr lang="en-US" sz="2000" dirty="0" smtClean="0">
                <a:solidFill>
                  <a:srgbClr val="008000"/>
                </a:solidFill>
              </a:rPr>
              <a:t>More than 100 scientists from more than 15 institutes.</a:t>
            </a:r>
          </a:p>
          <a:p>
            <a:pPr algn="just">
              <a:spcBef>
                <a:spcPts val="0"/>
              </a:spcBef>
              <a:spcAft>
                <a:spcPts val="600"/>
              </a:spcAft>
              <a:defRPr/>
            </a:pPr>
            <a:r>
              <a:rPr lang="en-US" altLang="en-US" sz="2000" dirty="0" smtClean="0">
                <a:solidFill>
                  <a:srgbClr val="BF5C28"/>
                </a:solidFill>
                <a:cs typeface="Times New Roman" pitchFamily="18" charset="0"/>
              </a:rPr>
              <a:t>ATLAS has requested to host GRETINA between the time NSCL ceases operations, October 2020 and availability of FRIB beams for day 1 experiments sometime in FY22. </a:t>
            </a:r>
          </a:p>
          <a:p>
            <a:pPr algn="just">
              <a:spcBef>
                <a:spcPts val="0"/>
              </a:spcBef>
              <a:spcAft>
                <a:spcPts val="600"/>
              </a:spcAft>
              <a:defRPr/>
            </a:pPr>
            <a:r>
              <a:rPr lang="en-US" altLang="en-US" sz="2000" dirty="0" smtClean="0">
                <a:solidFill>
                  <a:srgbClr val="0082CA"/>
                </a:solidFill>
                <a:cs typeface="Times New Roman" pitchFamily="18" charset="0"/>
              </a:rPr>
              <a:t>GRETINA will operate until ~2023 with current electronics and support frame </a:t>
            </a:r>
            <a:r>
              <a:rPr lang="mr-IN" altLang="en-US" sz="2000" dirty="0" smtClean="0">
                <a:solidFill>
                  <a:srgbClr val="0082CA"/>
                </a:solidFill>
                <a:cs typeface="Times New Roman" pitchFamily="18" charset="0"/>
              </a:rPr>
              <a:t>–</a:t>
            </a:r>
            <a:r>
              <a:rPr lang="en-US" altLang="en-US" sz="2000" dirty="0" smtClean="0">
                <a:solidFill>
                  <a:srgbClr val="0082CA"/>
                </a:solidFill>
                <a:cs typeface="Times New Roman" pitchFamily="18" charset="0"/>
              </a:rPr>
              <a:t> at which point detectors will become part of GRETA with new electronics and support structure.</a:t>
            </a:r>
          </a:p>
          <a:p>
            <a:pPr algn="just">
              <a:spcBef>
                <a:spcPts val="0"/>
              </a:spcBef>
              <a:spcAft>
                <a:spcPts val="600"/>
              </a:spcAft>
              <a:defRPr/>
            </a:pPr>
            <a:r>
              <a:rPr lang="en-US" altLang="en-US" sz="2000" dirty="0" smtClean="0">
                <a:solidFill>
                  <a:srgbClr val="47484A"/>
                </a:solidFill>
                <a:cs typeface="Times New Roman" pitchFamily="18" charset="0"/>
              </a:rPr>
              <a:t>Thanks to S. Zhu, R.V.F. Janssens, A.O. Macchiavelli, D.T. Doherty, D. Seweryniak, and A.D. Ayangeakaa for allowing me use of their slides and presentation of their data.  </a:t>
            </a:r>
            <a:endParaRPr lang="en-US" altLang="en-US" sz="2000" dirty="0">
              <a:solidFill>
                <a:srgbClr val="47484A"/>
              </a:solidFill>
              <a:cs typeface="Times New Roman" pitchFamily="18" charset="0"/>
            </a:endParaRPr>
          </a:p>
        </p:txBody>
      </p:sp>
    </p:spTree>
    <p:extLst>
      <p:ext uri="{BB962C8B-B14F-4D97-AF65-F5344CB8AC3E}">
        <p14:creationId xmlns:p14="http://schemas.microsoft.com/office/powerpoint/2010/main" val="3642037463"/>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p:cNvSpPr>
          <p:nvPr>
            <p:ph type="title" idx="4294967295"/>
          </p:nvPr>
        </p:nvSpPr>
        <p:spPr>
          <a:xfrm>
            <a:off x="254000" y="152400"/>
            <a:ext cx="8229600" cy="487362"/>
          </a:xfrm>
        </p:spPr>
        <p:txBody>
          <a:bodyPr/>
          <a:lstStyle/>
          <a:p>
            <a:r>
              <a:rPr lang="en-US" altLang="en-US" dirty="0" smtClean="0"/>
              <a:t>GRETINA TEAM</a:t>
            </a:r>
          </a:p>
        </p:txBody>
      </p:sp>
      <p:sp>
        <p:nvSpPr>
          <p:cNvPr id="26627" name="Rectangle 3"/>
          <p:cNvSpPr>
            <a:spLocks noGrp="1"/>
          </p:cNvSpPr>
          <p:nvPr>
            <p:ph type="body" idx="4294967295"/>
          </p:nvPr>
        </p:nvSpPr>
        <p:spPr>
          <a:xfrm>
            <a:off x="262456" y="838201"/>
            <a:ext cx="8779944" cy="1820332"/>
          </a:xfrm>
        </p:spPr>
        <p:txBody>
          <a:bodyPr/>
          <a:lstStyle/>
          <a:p>
            <a:pPr marL="801688" indent="-803275">
              <a:spcBef>
                <a:spcPts val="0"/>
              </a:spcBef>
              <a:buFont typeface="Arial" pitchFamily="34" charset="0"/>
              <a:buNone/>
              <a:defRPr/>
            </a:pPr>
            <a:r>
              <a:rPr lang="en-US" altLang="en-US" sz="2200" b="1" dirty="0" smtClean="0">
                <a:solidFill>
                  <a:srgbClr val="BF5C28"/>
                </a:solidFill>
                <a:latin typeface="Times New Roman"/>
                <a:cs typeface="Times New Roman"/>
              </a:rPr>
              <a:t> </a:t>
            </a:r>
            <a:r>
              <a:rPr lang="en-US" altLang="en-US" sz="2200" b="1" dirty="0" smtClean="0">
                <a:solidFill>
                  <a:srgbClr val="47484A"/>
                </a:solidFill>
                <a:latin typeface="Times New Roman"/>
                <a:cs typeface="Times New Roman"/>
              </a:rPr>
              <a:t>ANL:</a:t>
            </a:r>
            <a:r>
              <a:rPr lang="en-US" altLang="en-US" sz="2200" dirty="0" smtClean="0">
                <a:solidFill>
                  <a:srgbClr val="47484A"/>
                </a:solidFill>
                <a:latin typeface="Times New Roman"/>
                <a:cs typeface="Times New Roman"/>
              </a:rPr>
              <a:t> </a:t>
            </a:r>
            <a:r>
              <a:rPr lang="en-US" altLang="en-US" sz="2200" dirty="0" smtClean="0">
                <a:solidFill>
                  <a:schemeClr val="bg2">
                    <a:lumMod val="10000"/>
                  </a:schemeClr>
                </a:solidFill>
                <a:latin typeface="Times New Roman"/>
                <a:cs typeface="Times New Roman"/>
              </a:rPr>
              <a:t>S. Zhu, </a:t>
            </a:r>
            <a:r>
              <a:rPr lang="en-US" altLang="en-US" sz="2200" dirty="0" smtClean="0">
                <a:solidFill>
                  <a:schemeClr val="bg2">
                    <a:lumMod val="10000"/>
                  </a:schemeClr>
                </a:solidFill>
                <a:latin typeface="Times New Roman"/>
                <a:cs typeface="Times New Roman"/>
              </a:rPr>
              <a:t>J. Li</a:t>
            </a:r>
            <a:r>
              <a:rPr lang="en-US" altLang="en-US" sz="2200" dirty="0" smtClean="0">
                <a:solidFill>
                  <a:schemeClr val="bg2">
                    <a:lumMod val="10000"/>
                  </a:schemeClr>
                </a:solidFill>
                <a:latin typeface="Times New Roman"/>
                <a:cs typeface="Times New Roman"/>
              </a:rPr>
              <a:t>, S. </a:t>
            </a:r>
            <a:r>
              <a:rPr lang="en-US" altLang="en-US" sz="2200" dirty="0" err="1" smtClean="0">
                <a:solidFill>
                  <a:schemeClr val="bg2">
                    <a:lumMod val="10000"/>
                  </a:schemeClr>
                </a:solidFill>
                <a:latin typeface="Times New Roman"/>
                <a:cs typeface="Times New Roman"/>
              </a:rPr>
              <a:t>Stolz</a:t>
            </a:r>
            <a:r>
              <a:rPr lang="en-US" altLang="en-US" sz="2200" dirty="0" smtClean="0">
                <a:solidFill>
                  <a:schemeClr val="bg2">
                    <a:lumMod val="10000"/>
                  </a:schemeClr>
                </a:solidFill>
                <a:latin typeface="Times New Roman"/>
                <a:cs typeface="Times New Roman"/>
              </a:rPr>
              <a:t>, J</a:t>
            </a:r>
            <a:r>
              <a:rPr lang="en-US" altLang="en-US" sz="2200" dirty="0" smtClean="0">
                <a:solidFill>
                  <a:schemeClr val="bg2">
                    <a:lumMod val="10000"/>
                  </a:schemeClr>
                </a:solidFill>
                <a:latin typeface="Times New Roman"/>
                <a:cs typeface="Times New Roman"/>
              </a:rPr>
              <a:t>. Anderson, </a:t>
            </a:r>
            <a:r>
              <a:rPr lang="en-US" altLang="en-US" sz="2200" dirty="0" smtClean="0">
                <a:solidFill>
                  <a:schemeClr val="bg2">
                    <a:lumMod val="10000"/>
                  </a:schemeClr>
                </a:solidFill>
                <a:latin typeface="Times New Roman"/>
                <a:cs typeface="Times New Roman"/>
              </a:rPr>
              <a:t>K. Auranen, M.P</a:t>
            </a:r>
            <a:r>
              <a:rPr lang="en-US" altLang="en-US" sz="2200" dirty="0" smtClean="0">
                <a:solidFill>
                  <a:schemeClr val="bg2">
                    <a:lumMod val="10000"/>
                  </a:schemeClr>
                </a:solidFill>
                <a:latin typeface="Times New Roman"/>
                <a:cs typeface="Times New Roman"/>
              </a:rPr>
              <a:t>. </a:t>
            </a:r>
            <a:r>
              <a:rPr lang="en-US" altLang="en-US" sz="2200" dirty="0" smtClean="0">
                <a:solidFill>
                  <a:schemeClr val="bg2">
                    <a:lumMod val="10000"/>
                  </a:schemeClr>
                </a:solidFill>
                <a:latin typeface="Times New Roman"/>
                <a:cs typeface="Times New Roman"/>
              </a:rPr>
              <a:t>Carpenter, </a:t>
            </a:r>
            <a:r>
              <a:rPr lang="en-US" altLang="en-US" sz="2200" dirty="0" smtClean="0">
                <a:solidFill>
                  <a:schemeClr val="bg2">
                    <a:lumMod val="10000"/>
                  </a:schemeClr>
                </a:solidFill>
                <a:latin typeface="Times New Roman"/>
                <a:cs typeface="Times New Roman"/>
              </a:rPr>
              <a:t>R.V.F. </a:t>
            </a:r>
            <a:r>
              <a:rPr lang="en-US" altLang="en-US" sz="2200" dirty="0" err="1" smtClean="0">
                <a:solidFill>
                  <a:schemeClr val="bg2">
                    <a:lumMod val="10000"/>
                  </a:schemeClr>
                </a:solidFill>
                <a:latin typeface="Times New Roman"/>
                <a:cs typeface="Times New Roman"/>
              </a:rPr>
              <a:t>Janssens</a:t>
            </a:r>
            <a:r>
              <a:rPr lang="en-US" altLang="en-US" sz="2200" dirty="0" smtClean="0">
                <a:solidFill>
                  <a:schemeClr val="bg2">
                    <a:lumMod val="10000"/>
                  </a:schemeClr>
                </a:solidFill>
                <a:latin typeface="Times New Roman"/>
                <a:cs typeface="Times New Roman"/>
              </a:rPr>
              <a:t>, T. Lauritsen</a:t>
            </a:r>
            <a:r>
              <a:rPr lang="en-US" altLang="en-US" sz="2200" dirty="0" smtClean="0">
                <a:solidFill>
                  <a:schemeClr val="bg2">
                    <a:lumMod val="10000"/>
                  </a:schemeClr>
                </a:solidFill>
                <a:latin typeface="Times New Roman"/>
                <a:cs typeface="Times New Roman"/>
              </a:rPr>
              <a:t>,</a:t>
            </a:r>
            <a:r>
              <a:rPr lang="en-US" altLang="en-US" sz="2200" dirty="0">
                <a:solidFill>
                  <a:schemeClr val="bg2">
                    <a:lumMod val="10000"/>
                  </a:schemeClr>
                </a:solidFill>
                <a:latin typeface="Times New Roman"/>
                <a:cs typeface="Times New Roman"/>
              </a:rPr>
              <a:t> </a:t>
            </a:r>
            <a:r>
              <a:rPr lang="en-US" altLang="en-US" sz="2200" dirty="0" smtClean="0">
                <a:solidFill>
                  <a:schemeClr val="bg2">
                    <a:lumMod val="10000"/>
                  </a:schemeClr>
                </a:solidFill>
                <a:latin typeface="Times New Roman"/>
                <a:cs typeface="Times New Roman"/>
              </a:rPr>
              <a:t>D</a:t>
            </a:r>
            <a:r>
              <a:rPr lang="en-US" altLang="en-US" sz="2200" dirty="0" smtClean="0">
                <a:solidFill>
                  <a:schemeClr val="bg2">
                    <a:lumMod val="10000"/>
                  </a:schemeClr>
                </a:solidFill>
                <a:latin typeface="Times New Roman"/>
                <a:cs typeface="Times New Roman"/>
              </a:rPr>
              <a:t>. </a:t>
            </a:r>
            <a:r>
              <a:rPr lang="en-US" altLang="en-US" sz="2200" dirty="0" err="1" smtClean="0">
                <a:solidFill>
                  <a:schemeClr val="bg2">
                    <a:lumMod val="10000"/>
                  </a:schemeClr>
                </a:solidFill>
                <a:latin typeface="Times New Roman"/>
                <a:cs typeface="Times New Roman"/>
              </a:rPr>
              <a:t>Potterveld</a:t>
            </a:r>
            <a:r>
              <a:rPr lang="en-US" altLang="en-US" sz="2200" dirty="0" smtClean="0">
                <a:solidFill>
                  <a:schemeClr val="bg2">
                    <a:lumMod val="10000"/>
                  </a:schemeClr>
                </a:solidFill>
                <a:latin typeface="Times New Roman"/>
                <a:cs typeface="Times New Roman"/>
              </a:rPr>
              <a:t>, J. Rohrer, G. Savard, D. Seweryniak, B. </a:t>
            </a:r>
            <a:r>
              <a:rPr lang="en-US" altLang="en-US" sz="2200" dirty="0" err="1" smtClean="0">
                <a:solidFill>
                  <a:schemeClr val="bg2">
                    <a:lumMod val="10000"/>
                  </a:schemeClr>
                </a:solidFill>
                <a:latin typeface="Times New Roman"/>
                <a:cs typeface="Times New Roman"/>
              </a:rPr>
              <a:t>Zabransky</a:t>
            </a:r>
            <a:endParaRPr lang="en-US" altLang="en-US" sz="2200" dirty="0" smtClean="0">
              <a:solidFill>
                <a:schemeClr val="bg2">
                  <a:lumMod val="10000"/>
                </a:schemeClr>
              </a:solidFill>
              <a:latin typeface="Times New Roman"/>
              <a:cs typeface="Times New Roman"/>
            </a:endParaRPr>
          </a:p>
        </p:txBody>
      </p:sp>
      <p:sp>
        <p:nvSpPr>
          <p:cNvPr id="18436" name="Text Box 4"/>
          <p:cNvSpPr txBox="1">
            <a:spLocks noChangeArrowheads="1"/>
          </p:cNvSpPr>
          <p:nvPr/>
        </p:nvSpPr>
        <p:spPr bwMode="auto">
          <a:xfrm>
            <a:off x="243815" y="2180167"/>
            <a:ext cx="7488369"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lr>
                <a:srgbClr val="BF5C28"/>
              </a:buClr>
              <a:buFont typeface="Arial" charset="0"/>
              <a:buChar char="•"/>
              <a:defRPr>
                <a:solidFill>
                  <a:srgbClr val="7F7F7F"/>
                </a:solidFill>
                <a:latin typeface="Arial" charset="0"/>
                <a:ea typeface="MS PGothic" pitchFamily="34" charset="-128"/>
              </a:defRPr>
            </a:lvl1pPr>
            <a:lvl2pPr marL="742950" indent="-285750" eaLnBrk="0" hangingPunct="0">
              <a:spcBef>
                <a:spcPct val="20000"/>
              </a:spcBef>
              <a:buClr>
                <a:srgbClr val="BF5C28"/>
              </a:buClr>
              <a:buFont typeface="Arial" charset="0"/>
              <a:buChar char="–"/>
              <a:defRPr sz="1600">
                <a:solidFill>
                  <a:srgbClr val="7F7F7F"/>
                </a:solidFill>
                <a:latin typeface="Arial" charset="0"/>
                <a:ea typeface="MS PGothic" pitchFamily="34" charset="-128"/>
              </a:defRPr>
            </a:lvl2pPr>
            <a:lvl3pPr marL="1143000" indent="-228600" eaLnBrk="0" hangingPunct="0">
              <a:spcBef>
                <a:spcPct val="20000"/>
              </a:spcBef>
              <a:buClr>
                <a:srgbClr val="BF5C28"/>
              </a:buClr>
              <a:buFont typeface="Arial" charset="0"/>
              <a:buChar char="•"/>
              <a:defRPr sz="1400">
                <a:solidFill>
                  <a:srgbClr val="7F7F7F"/>
                </a:solidFill>
                <a:latin typeface="Arial" charset="0"/>
                <a:ea typeface="MS PGothic" pitchFamily="34" charset="-128"/>
              </a:defRPr>
            </a:lvl3pPr>
            <a:lvl4pPr marL="1600200" indent="-228600" eaLnBrk="0" hangingPunct="0">
              <a:spcBef>
                <a:spcPct val="20000"/>
              </a:spcBef>
              <a:buClr>
                <a:srgbClr val="BF5C28"/>
              </a:buClr>
              <a:buFont typeface="Arial" charset="0"/>
              <a:buChar char="–"/>
              <a:defRPr sz="1400">
                <a:solidFill>
                  <a:srgbClr val="7F7F7F"/>
                </a:solidFill>
                <a:latin typeface="Arial" charset="0"/>
                <a:ea typeface="MS PGothic" pitchFamily="34" charset="-128"/>
              </a:defRPr>
            </a:lvl4pPr>
            <a:lvl5pPr marL="2057400" indent="-228600" eaLnBrk="0" hangingPunct="0">
              <a:spcBef>
                <a:spcPct val="20000"/>
              </a:spcBef>
              <a:buClr>
                <a:srgbClr val="BF5C28"/>
              </a:buClr>
              <a:buFont typeface="Arial" charset="0"/>
              <a:buChar char="»"/>
              <a:defRPr sz="1400">
                <a:solidFill>
                  <a:srgbClr val="7F7F7F"/>
                </a:solidFill>
                <a:latin typeface="Arial" charset="0"/>
                <a:ea typeface="MS PGothic" pitchFamily="34" charset="-128"/>
              </a:defRPr>
            </a:lvl5pPr>
            <a:lvl6pPr marL="2514600" indent="-228600" eaLnBrk="0" fontAlgn="base" hangingPunct="0">
              <a:spcBef>
                <a:spcPct val="20000"/>
              </a:spcBef>
              <a:spcAft>
                <a:spcPct val="0"/>
              </a:spcAft>
              <a:buClr>
                <a:srgbClr val="BF5C28"/>
              </a:buClr>
              <a:buFont typeface="Arial" charset="0"/>
              <a:buChar char="»"/>
              <a:defRPr sz="1400">
                <a:solidFill>
                  <a:srgbClr val="7F7F7F"/>
                </a:solidFill>
                <a:latin typeface="Arial" charset="0"/>
                <a:ea typeface="MS PGothic" pitchFamily="34" charset="-128"/>
              </a:defRPr>
            </a:lvl6pPr>
            <a:lvl7pPr marL="2971800" indent="-228600" eaLnBrk="0" fontAlgn="base" hangingPunct="0">
              <a:spcBef>
                <a:spcPct val="20000"/>
              </a:spcBef>
              <a:spcAft>
                <a:spcPct val="0"/>
              </a:spcAft>
              <a:buClr>
                <a:srgbClr val="BF5C28"/>
              </a:buClr>
              <a:buFont typeface="Arial" charset="0"/>
              <a:buChar char="»"/>
              <a:defRPr sz="1400">
                <a:solidFill>
                  <a:srgbClr val="7F7F7F"/>
                </a:solidFill>
                <a:latin typeface="Arial" charset="0"/>
                <a:ea typeface="MS PGothic" pitchFamily="34" charset="-128"/>
              </a:defRPr>
            </a:lvl7pPr>
            <a:lvl8pPr marL="3429000" indent="-228600" eaLnBrk="0" fontAlgn="base" hangingPunct="0">
              <a:spcBef>
                <a:spcPct val="20000"/>
              </a:spcBef>
              <a:spcAft>
                <a:spcPct val="0"/>
              </a:spcAft>
              <a:buClr>
                <a:srgbClr val="BF5C28"/>
              </a:buClr>
              <a:buFont typeface="Arial" charset="0"/>
              <a:buChar char="»"/>
              <a:defRPr sz="1400">
                <a:solidFill>
                  <a:srgbClr val="7F7F7F"/>
                </a:solidFill>
                <a:latin typeface="Arial" charset="0"/>
                <a:ea typeface="MS PGothic" pitchFamily="34" charset="-128"/>
              </a:defRPr>
            </a:lvl8pPr>
            <a:lvl9pPr marL="3886200" indent="-228600" eaLnBrk="0" fontAlgn="base" hangingPunct="0">
              <a:spcBef>
                <a:spcPct val="20000"/>
              </a:spcBef>
              <a:spcAft>
                <a:spcPct val="0"/>
              </a:spcAft>
              <a:buClr>
                <a:srgbClr val="BF5C28"/>
              </a:buClr>
              <a:buFont typeface="Arial" charset="0"/>
              <a:buChar char="»"/>
              <a:defRPr sz="1400">
                <a:solidFill>
                  <a:srgbClr val="7F7F7F"/>
                </a:solidFill>
                <a:latin typeface="Arial" charset="0"/>
                <a:ea typeface="MS PGothic" pitchFamily="34" charset="-128"/>
              </a:defRPr>
            </a:lvl9pPr>
          </a:lstStyle>
          <a:p>
            <a:pPr marL="914400" indent="-914400" defTabSz="914400" eaLnBrk="1" hangingPunct="1">
              <a:spcBef>
                <a:spcPct val="0"/>
              </a:spcBef>
              <a:buClrTx/>
              <a:buFontTx/>
              <a:buNone/>
            </a:pPr>
            <a:r>
              <a:rPr lang="en-US" altLang="en-US" sz="2200" b="1" dirty="0" smtClean="0">
                <a:solidFill>
                  <a:srgbClr val="47484A"/>
                </a:solidFill>
                <a:latin typeface="Times New Roman"/>
                <a:cs typeface="Times New Roman"/>
              </a:rPr>
              <a:t>LBNL: </a:t>
            </a:r>
            <a:r>
              <a:rPr lang="it-IT" sz="2200" dirty="0">
                <a:solidFill>
                  <a:srgbClr val="000000"/>
                </a:solidFill>
                <a:latin typeface="Times New Roman"/>
                <a:cs typeface="Times New Roman"/>
              </a:rPr>
              <a:t>C.M. Campbell, H. Crawford, M. Cromaz,  P</a:t>
            </a:r>
            <a:r>
              <a:rPr lang="it-IT" sz="2200" dirty="0" smtClean="0">
                <a:solidFill>
                  <a:srgbClr val="000000"/>
                </a:solidFill>
                <a:latin typeface="Times New Roman"/>
                <a:cs typeface="Times New Roman"/>
              </a:rPr>
              <a:t>. </a:t>
            </a:r>
            <a:r>
              <a:rPr lang="it-IT" sz="2200" dirty="0" err="1" smtClean="0">
                <a:solidFill>
                  <a:srgbClr val="000000"/>
                </a:solidFill>
                <a:latin typeface="Times New Roman"/>
                <a:cs typeface="Times New Roman"/>
              </a:rPr>
              <a:t>Fallon</a:t>
            </a:r>
            <a:r>
              <a:rPr lang="it-IT" sz="2200" dirty="0" smtClean="0">
                <a:solidFill>
                  <a:srgbClr val="000000"/>
                </a:solidFill>
                <a:latin typeface="Times New Roman"/>
                <a:cs typeface="Times New Roman"/>
              </a:rPr>
              <a:t>, A.O. </a:t>
            </a:r>
            <a:r>
              <a:rPr lang="it-IT" sz="2200" dirty="0" smtClean="0">
                <a:solidFill>
                  <a:srgbClr val="000000"/>
                </a:solidFill>
                <a:latin typeface="Times New Roman"/>
                <a:cs typeface="Times New Roman"/>
              </a:rPr>
              <a:t>Macchiavelli</a:t>
            </a:r>
            <a:endParaRPr lang="en-US" altLang="en-US" sz="2200" b="1" dirty="0">
              <a:solidFill>
                <a:srgbClr val="BF5C28"/>
              </a:solidFill>
              <a:latin typeface="Times New Roman"/>
              <a:cs typeface="Times New Roman"/>
            </a:endParaRPr>
          </a:p>
        </p:txBody>
      </p:sp>
      <p:sp>
        <p:nvSpPr>
          <p:cNvPr id="7" name="Text Box 4"/>
          <p:cNvSpPr txBox="1">
            <a:spLocks noChangeArrowheads="1"/>
          </p:cNvSpPr>
          <p:nvPr/>
        </p:nvSpPr>
        <p:spPr bwMode="auto">
          <a:xfrm>
            <a:off x="246853" y="3048000"/>
            <a:ext cx="2595582"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rgbClr val="BF5C28"/>
              </a:buClr>
              <a:buFont typeface="Arial" charset="0"/>
              <a:buChar char="•"/>
              <a:defRPr>
                <a:solidFill>
                  <a:srgbClr val="7F7F7F"/>
                </a:solidFill>
                <a:latin typeface="Arial" charset="0"/>
                <a:ea typeface="MS PGothic" pitchFamily="34" charset="-128"/>
              </a:defRPr>
            </a:lvl1pPr>
            <a:lvl2pPr marL="742950" indent="-285750" eaLnBrk="0" hangingPunct="0">
              <a:spcBef>
                <a:spcPct val="20000"/>
              </a:spcBef>
              <a:buClr>
                <a:srgbClr val="BF5C28"/>
              </a:buClr>
              <a:buFont typeface="Arial" charset="0"/>
              <a:buChar char="–"/>
              <a:defRPr sz="1600">
                <a:solidFill>
                  <a:srgbClr val="7F7F7F"/>
                </a:solidFill>
                <a:latin typeface="Arial" charset="0"/>
                <a:ea typeface="MS PGothic" pitchFamily="34" charset="-128"/>
              </a:defRPr>
            </a:lvl2pPr>
            <a:lvl3pPr marL="1143000" indent="-228600" eaLnBrk="0" hangingPunct="0">
              <a:spcBef>
                <a:spcPct val="20000"/>
              </a:spcBef>
              <a:buClr>
                <a:srgbClr val="BF5C28"/>
              </a:buClr>
              <a:buFont typeface="Arial" charset="0"/>
              <a:buChar char="•"/>
              <a:defRPr sz="1400">
                <a:solidFill>
                  <a:srgbClr val="7F7F7F"/>
                </a:solidFill>
                <a:latin typeface="Arial" charset="0"/>
                <a:ea typeface="MS PGothic" pitchFamily="34" charset="-128"/>
              </a:defRPr>
            </a:lvl3pPr>
            <a:lvl4pPr marL="1600200" indent="-228600" eaLnBrk="0" hangingPunct="0">
              <a:spcBef>
                <a:spcPct val="20000"/>
              </a:spcBef>
              <a:buClr>
                <a:srgbClr val="BF5C28"/>
              </a:buClr>
              <a:buFont typeface="Arial" charset="0"/>
              <a:buChar char="–"/>
              <a:defRPr sz="1400">
                <a:solidFill>
                  <a:srgbClr val="7F7F7F"/>
                </a:solidFill>
                <a:latin typeface="Arial" charset="0"/>
                <a:ea typeface="MS PGothic" pitchFamily="34" charset="-128"/>
              </a:defRPr>
            </a:lvl4pPr>
            <a:lvl5pPr marL="2057400" indent="-228600" eaLnBrk="0" hangingPunct="0">
              <a:spcBef>
                <a:spcPct val="20000"/>
              </a:spcBef>
              <a:buClr>
                <a:srgbClr val="BF5C28"/>
              </a:buClr>
              <a:buFont typeface="Arial" charset="0"/>
              <a:buChar char="»"/>
              <a:defRPr sz="1400">
                <a:solidFill>
                  <a:srgbClr val="7F7F7F"/>
                </a:solidFill>
                <a:latin typeface="Arial" charset="0"/>
                <a:ea typeface="MS PGothic" pitchFamily="34" charset="-128"/>
              </a:defRPr>
            </a:lvl5pPr>
            <a:lvl6pPr marL="2514600" indent="-228600" eaLnBrk="0" fontAlgn="base" hangingPunct="0">
              <a:spcBef>
                <a:spcPct val="20000"/>
              </a:spcBef>
              <a:spcAft>
                <a:spcPct val="0"/>
              </a:spcAft>
              <a:buClr>
                <a:srgbClr val="BF5C28"/>
              </a:buClr>
              <a:buFont typeface="Arial" charset="0"/>
              <a:buChar char="»"/>
              <a:defRPr sz="1400">
                <a:solidFill>
                  <a:srgbClr val="7F7F7F"/>
                </a:solidFill>
                <a:latin typeface="Arial" charset="0"/>
                <a:ea typeface="MS PGothic" pitchFamily="34" charset="-128"/>
              </a:defRPr>
            </a:lvl6pPr>
            <a:lvl7pPr marL="2971800" indent="-228600" eaLnBrk="0" fontAlgn="base" hangingPunct="0">
              <a:spcBef>
                <a:spcPct val="20000"/>
              </a:spcBef>
              <a:spcAft>
                <a:spcPct val="0"/>
              </a:spcAft>
              <a:buClr>
                <a:srgbClr val="BF5C28"/>
              </a:buClr>
              <a:buFont typeface="Arial" charset="0"/>
              <a:buChar char="»"/>
              <a:defRPr sz="1400">
                <a:solidFill>
                  <a:srgbClr val="7F7F7F"/>
                </a:solidFill>
                <a:latin typeface="Arial" charset="0"/>
                <a:ea typeface="MS PGothic" pitchFamily="34" charset="-128"/>
              </a:defRPr>
            </a:lvl7pPr>
            <a:lvl8pPr marL="3429000" indent="-228600" eaLnBrk="0" fontAlgn="base" hangingPunct="0">
              <a:spcBef>
                <a:spcPct val="20000"/>
              </a:spcBef>
              <a:spcAft>
                <a:spcPct val="0"/>
              </a:spcAft>
              <a:buClr>
                <a:srgbClr val="BF5C28"/>
              </a:buClr>
              <a:buFont typeface="Arial" charset="0"/>
              <a:buChar char="»"/>
              <a:defRPr sz="1400">
                <a:solidFill>
                  <a:srgbClr val="7F7F7F"/>
                </a:solidFill>
                <a:latin typeface="Arial" charset="0"/>
                <a:ea typeface="MS PGothic" pitchFamily="34" charset="-128"/>
              </a:defRPr>
            </a:lvl8pPr>
            <a:lvl9pPr marL="3886200" indent="-228600" eaLnBrk="0" fontAlgn="base" hangingPunct="0">
              <a:spcBef>
                <a:spcPct val="20000"/>
              </a:spcBef>
              <a:spcAft>
                <a:spcPct val="0"/>
              </a:spcAft>
              <a:buClr>
                <a:srgbClr val="BF5C28"/>
              </a:buClr>
              <a:buFont typeface="Arial" charset="0"/>
              <a:buChar char="»"/>
              <a:defRPr sz="1400">
                <a:solidFill>
                  <a:srgbClr val="7F7F7F"/>
                </a:solidFill>
                <a:latin typeface="Arial" charset="0"/>
                <a:ea typeface="MS PGothic" pitchFamily="34" charset="-128"/>
              </a:defRPr>
            </a:lvl9pPr>
          </a:lstStyle>
          <a:p>
            <a:pPr defTabSz="914400" eaLnBrk="1" hangingPunct="1">
              <a:spcBef>
                <a:spcPct val="0"/>
              </a:spcBef>
              <a:buClrTx/>
              <a:buFontTx/>
              <a:buNone/>
            </a:pPr>
            <a:r>
              <a:rPr lang="en-US" altLang="en-US" sz="2200" b="1" dirty="0" smtClean="0">
                <a:solidFill>
                  <a:srgbClr val="47484A"/>
                </a:solidFill>
                <a:latin typeface="Times New Roman" panose="02020603050405020304" pitchFamily="18" charset="0"/>
                <a:cs typeface="Times New Roman" panose="02020603050405020304" pitchFamily="18" charset="0"/>
              </a:rPr>
              <a:t>NSCL: </a:t>
            </a:r>
            <a:r>
              <a:rPr lang="en-US" altLang="en-US" sz="2200" dirty="0" smtClean="0">
                <a:solidFill>
                  <a:srgbClr val="000000"/>
                </a:solidFill>
                <a:latin typeface="Times New Roman" panose="02020603050405020304" pitchFamily="18" charset="0"/>
                <a:cs typeface="Times New Roman" panose="02020603050405020304" pitchFamily="18" charset="0"/>
              </a:rPr>
              <a:t>D. </a:t>
            </a:r>
            <a:r>
              <a:rPr lang="en-US" altLang="en-US" sz="2200" dirty="0" err="1" smtClean="0">
                <a:solidFill>
                  <a:srgbClr val="000000"/>
                </a:solidFill>
                <a:latin typeface="Times New Roman" panose="02020603050405020304" pitchFamily="18" charset="0"/>
                <a:cs typeface="Times New Roman" panose="02020603050405020304" pitchFamily="18" charset="0"/>
              </a:rPr>
              <a:t>Weisshaar</a:t>
            </a:r>
            <a:endParaRPr lang="en-US" altLang="en-US" sz="2200" dirty="0">
              <a:solidFill>
                <a:srgbClr val="000000"/>
              </a:solidFill>
              <a:latin typeface="Times New Roman" panose="02020603050405020304" pitchFamily="18" charset="0"/>
              <a:cs typeface="Times New Roman" panose="02020603050405020304" pitchFamily="18" charset="0"/>
            </a:endParaRPr>
          </a:p>
        </p:txBody>
      </p:sp>
      <p:sp>
        <p:nvSpPr>
          <p:cNvPr id="8" name="Text Box 4"/>
          <p:cNvSpPr txBox="1">
            <a:spLocks noChangeArrowheads="1"/>
          </p:cNvSpPr>
          <p:nvPr/>
        </p:nvSpPr>
        <p:spPr bwMode="auto">
          <a:xfrm>
            <a:off x="241433" y="3644900"/>
            <a:ext cx="2865162"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rgbClr val="BF5C28"/>
              </a:buClr>
              <a:buFont typeface="Arial" charset="0"/>
              <a:buChar char="•"/>
              <a:defRPr>
                <a:solidFill>
                  <a:srgbClr val="7F7F7F"/>
                </a:solidFill>
                <a:latin typeface="Arial" charset="0"/>
                <a:ea typeface="MS PGothic" pitchFamily="34" charset="-128"/>
              </a:defRPr>
            </a:lvl1pPr>
            <a:lvl2pPr marL="742950" indent="-285750" eaLnBrk="0" hangingPunct="0">
              <a:spcBef>
                <a:spcPct val="20000"/>
              </a:spcBef>
              <a:buClr>
                <a:srgbClr val="BF5C28"/>
              </a:buClr>
              <a:buFont typeface="Arial" charset="0"/>
              <a:buChar char="–"/>
              <a:defRPr sz="1600">
                <a:solidFill>
                  <a:srgbClr val="7F7F7F"/>
                </a:solidFill>
                <a:latin typeface="Arial" charset="0"/>
                <a:ea typeface="MS PGothic" pitchFamily="34" charset="-128"/>
              </a:defRPr>
            </a:lvl2pPr>
            <a:lvl3pPr marL="1143000" indent="-228600" eaLnBrk="0" hangingPunct="0">
              <a:spcBef>
                <a:spcPct val="20000"/>
              </a:spcBef>
              <a:buClr>
                <a:srgbClr val="BF5C28"/>
              </a:buClr>
              <a:buFont typeface="Arial" charset="0"/>
              <a:buChar char="•"/>
              <a:defRPr sz="1400">
                <a:solidFill>
                  <a:srgbClr val="7F7F7F"/>
                </a:solidFill>
                <a:latin typeface="Arial" charset="0"/>
                <a:ea typeface="MS PGothic" pitchFamily="34" charset="-128"/>
              </a:defRPr>
            </a:lvl3pPr>
            <a:lvl4pPr marL="1600200" indent="-228600" eaLnBrk="0" hangingPunct="0">
              <a:spcBef>
                <a:spcPct val="20000"/>
              </a:spcBef>
              <a:buClr>
                <a:srgbClr val="BF5C28"/>
              </a:buClr>
              <a:buFont typeface="Arial" charset="0"/>
              <a:buChar char="–"/>
              <a:defRPr sz="1400">
                <a:solidFill>
                  <a:srgbClr val="7F7F7F"/>
                </a:solidFill>
                <a:latin typeface="Arial" charset="0"/>
                <a:ea typeface="MS PGothic" pitchFamily="34" charset="-128"/>
              </a:defRPr>
            </a:lvl4pPr>
            <a:lvl5pPr marL="2057400" indent="-228600" eaLnBrk="0" hangingPunct="0">
              <a:spcBef>
                <a:spcPct val="20000"/>
              </a:spcBef>
              <a:buClr>
                <a:srgbClr val="BF5C28"/>
              </a:buClr>
              <a:buFont typeface="Arial" charset="0"/>
              <a:buChar char="»"/>
              <a:defRPr sz="1400">
                <a:solidFill>
                  <a:srgbClr val="7F7F7F"/>
                </a:solidFill>
                <a:latin typeface="Arial" charset="0"/>
                <a:ea typeface="MS PGothic" pitchFamily="34" charset="-128"/>
              </a:defRPr>
            </a:lvl5pPr>
            <a:lvl6pPr marL="2514600" indent="-228600" eaLnBrk="0" fontAlgn="base" hangingPunct="0">
              <a:spcBef>
                <a:spcPct val="20000"/>
              </a:spcBef>
              <a:spcAft>
                <a:spcPct val="0"/>
              </a:spcAft>
              <a:buClr>
                <a:srgbClr val="BF5C28"/>
              </a:buClr>
              <a:buFont typeface="Arial" charset="0"/>
              <a:buChar char="»"/>
              <a:defRPr sz="1400">
                <a:solidFill>
                  <a:srgbClr val="7F7F7F"/>
                </a:solidFill>
                <a:latin typeface="Arial" charset="0"/>
                <a:ea typeface="MS PGothic" pitchFamily="34" charset="-128"/>
              </a:defRPr>
            </a:lvl6pPr>
            <a:lvl7pPr marL="2971800" indent="-228600" eaLnBrk="0" fontAlgn="base" hangingPunct="0">
              <a:spcBef>
                <a:spcPct val="20000"/>
              </a:spcBef>
              <a:spcAft>
                <a:spcPct val="0"/>
              </a:spcAft>
              <a:buClr>
                <a:srgbClr val="BF5C28"/>
              </a:buClr>
              <a:buFont typeface="Arial" charset="0"/>
              <a:buChar char="»"/>
              <a:defRPr sz="1400">
                <a:solidFill>
                  <a:srgbClr val="7F7F7F"/>
                </a:solidFill>
                <a:latin typeface="Arial" charset="0"/>
                <a:ea typeface="MS PGothic" pitchFamily="34" charset="-128"/>
              </a:defRPr>
            </a:lvl7pPr>
            <a:lvl8pPr marL="3429000" indent="-228600" eaLnBrk="0" fontAlgn="base" hangingPunct="0">
              <a:spcBef>
                <a:spcPct val="20000"/>
              </a:spcBef>
              <a:spcAft>
                <a:spcPct val="0"/>
              </a:spcAft>
              <a:buClr>
                <a:srgbClr val="BF5C28"/>
              </a:buClr>
              <a:buFont typeface="Arial" charset="0"/>
              <a:buChar char="»"/>
              <a:defRPr sz="1400">
                <a:solidFill>
                  <a:srgbClr val="7F7F7F"/>
                </a:solidFill>
                <a:latin typeface="Arial" charset="0"/>
                <a:ea typeface="MS PGothic" pitchFamily="34" charset="-128"/>
              </a:defRPr>
            </a:lvl8pPr>
            <a:lvl9pPr marL="3886200" indent="-228600" eaLnBrk="0" fontAlgn="base" hangingPunct="0">
              <a:spcBef>
                <a:spcPct val="20000"/>
              </a:spcBef>
              <a:spcAft>
                <a:spcPct val="0"/>
              </a:spcAft>
              <a:buClr>
                <a:srgbClr val="BF5C28"/>
              </a:buClr>
              <a:buFont typeface="Arial" charset="0"/>
              <a:buChar char="»"/>
              <a:defRPr sz="1400">
                <a:solidFill>
                  <a:srgbClr val="7F7F7F"/>
                </a:solidFill>
                <a:latin typeface="Arial" charset="0"/>
                <a:ea typeface="MS PGothic" pitchFamily="34" charset="-128"/>
              </a:defRPr>
            </a:lvl9pPr>
          </a:lstStyle>
          <a:p>
            <a:pPr defTabSz="914400" eaLnBrk="1" hangingPunct="1">
              <a:spcBef>
                <a:spcPct val="0"/>
              </a:spcBef>
              <a:buClrTx/>
              <a:buFontTx/>
              <a:buNone/>
            </a:pPr>
            <a:r>
              <a:rPr lang="en-US" altLang="en-US" sz="2200" b="1" dirty="0" smtClean="0">
                <a:solidFill>
                  <a:srgbClr val="47484A"/>
                </a:solidFill>
                <a:latin typeface="Times New Roman" panose="02020603050405020304" pitchFamily="18" charset="0"/>
                <a:cs typeface="Times New Roman" panose="02020603050405020304" pitchFamily="18" charset="0"/>
              </a:rPr>
              <a:t>ORNL: </a:t>
            </a:r>
            <a:r>
              <a:rPr lang="en-US" altLang="en-US" sz="2200" dirty="0" smtClean="0">
                <a:solidFill>
                  <a:srgbClr val="000000"/>
                </a:solidFill>
                <a:latin typeface="Times New Roman" panose="02020603050405020304" pitchFamily="18" charset="0"/>
                <a:cs typeface="Times New Roman" panose="02020603050405020304" pitchFamily="18" charset="0"/>
              </a:rPr>
              <a:t>J. M. </a:t>
            </a:r>
            <a:r>
              <a:rPr lang="en-US" altLang="en-US" sz="2200" dirty="0" smtClean="0">
                <a:solidFill>
                  <a:srgbClr val="000000"/>
                </a:solidFill>
                <a:latin typeface="Times New Roman" panose="02020603050405020304" pitchFamily="18" charset="0"/>
                <a:cs typeface="Times New Roman" panose="02020603050405020304" pitchFamily="18" charset="0"/>
              </a:rPr>
              <a:t>Allmond </a:t>
            </a:r>
            <a:endParaRPr lang="en-US" altLang="en-US" sz="2200" dirty="0">
              <a:solidFill>
                <a:srgbClr val="000000"/>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2604574" y="6283602"/>
            <a:ext cx="4572000" cy="369332"/>
          </a:xfrm>
          <a:prstGeom prst="rect">
            <a:avLst/>
          </a:prstGeom>
        </p:spPr>
        <p:txBody>
          <a:bodyPr wrap="square">
            <a:spAutoFit/>
          </a:bodyPr>
          <a:lstStyle/>
          <a:p>
            <a:r>
              <a:rPr lang="en-US" b="1" dirty="0" smtClean="0">
                <a:solidFill>
                  <a:srgbClr val="000000"/>
                </a:solidFill>
              </a:rPr>
              <a:t>Supported </a:t>
            </a:r>
            <a:r>
              <a:rPr lang="en-US" b="1" dirty="0">
                <a:solidFill>
                  <a:srgbClr val="000000"/>
                </a:solidFill>
              </a:rPr>
              <a:t>by the DOE Office of </a:t>
            </a:r>
            <a:r>
              <a:rPr lang="en-US" b="1" dirty="0" smtClean="0">
                <a:solidFill>
                  <a:srgbClr val="000000"/>
                </a:solidFill>
              </a:rPr>
              <a:t>Science</a:t>
            </a:r>
            <a:endParaRPr lang="en-US" b="1" dirty="0">
              <a:solidFill>
                <a:srgbClr val="000000"/>
              </a:solidFill>
            </a:endParaRPr>
          </a:p>
        </p:txBody>
      </p:sp>
      <p:sp>
        <p:nvSpPr>
          <p:cNvPr id="12" name="Text Box 4"/>
          <p:cNvSpPr txBox="1">
            <a:spLocks noChangeArrowheads="1"/>
          </p:cNvSpPr>
          <p:nvPr/>
        </p:nvSpPr>
        <p:spPr bwMode="auto">
          <a:xfrm>
            <a:off x="215900" y="4343400"/>
            <a:ext cx="5311608"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rgbClr val="BF5C28"/>
              </a:buClr>
              <a:buFont typeface="Arial" charset="0"/>
              <a:buChar char="•"/>
              <a:defRPr>
                <a:solidFill>
                  <a:srgbClr val="7F7F7F"/>
                </a:solidFill>
                <a:latin typeface="Arial" charset="0"/>
                <a:ea typeface="MS PGothic" pitchFamily="34" charset="-128"/>
              </a:defRPr>
            </a:lvl1pPr>
            <a:lvl2pPr marL="742950" indent="-285750" eaLnBrk="0" hangingPunct="0">
              <a:spcBef>
                <a:spcPct val="20000"/>
              </a:spcBef>
              <a:buClr>
                <a:srgbClr val="BF5C28"/>
              </a:buClr>
              <a:buFont typeface="Arial" charset="0"/>
              <a:buChar char="–"/>
              <a:defRPr sz="1600">
                <a:solidFill>
                  <a:srgbClr val="7F7F7F"/>
                </a:solidFill>
                <a:latin typeface="Arial" charset="0"/>
                <a:ea typeface="MS PGothic" pitchFamily="34" charset="-128"/>
              </a:defRPr>
            </a:lvl2pPr>
            <a:lvl3pPr marL="1143000" indent="-228600" eaLnBrk="0" hangingPunct="0">
              <a:spcBef>
                <a:spcPct val="20000"/>
              </a:spcBef>
              <a:buClr>
                <a:srgbClr val="BF5C28"/>
              </a:buClr>
              <a:buFont typeface="Arial" charset="0"/>
              <a:buChar char="•"/>
              <a:defRPr sz="1400">
                <a:solidFill>
                  <a:srgbClr val="7F7F7F"/>
                </a:solidFill>
                <a:latin typeface="Arial" charset="0"/>
                <a:ea typeface="MS PGothic" pitchFamily="34" charset="-128"/>
              </a:defRPr>
            </a:lvl3pPr>
            <a:lvl4pPr marL="1600200" indent="-228600" eaLnBrk="0" hangingPunct="0">
              <a:spcBef>
                <a:spcPct val="20000"/>
              </a:spcBef>
              <a:buClr>
                <a:srgbClr val="BF5C28"/>
              </a:buClr>
              <a:buFont typeface="Arial" charset="0"/>
              <a:buChar char="–"/>
              <a:defRPr sz="1400">
                <a:solidFill>
                  <a:srgbClr val="7F7F7F"/>
                </a:solidFill>
                <a:latin typeface="Arial" charset="0"/>
                <a:ea typeface="MS PGothic" pitchFamily="34" charset="-128"/>
              </a:defRPr>
            </a:lvl4pPr>
            <a:lvl5pPr marL="2057400" indent="-228600" eaLnBrk="0" hangingPunct="0">
              <a:spcBef>
                <a:spcPct val="20000"/>
              </a:spcBef>
              <a:buClr>
                <a:srgbClr val="BF5C28"/>
              </a:buClr>
              <a:buFont typeface="Arial" charset="0"/>
              <a:buChar char="»"/>
              <a:defRPr sz="1400">
                <a:solidFill>
                  <a:srgbClr val="7F7F7F"/>
                </a:solidFill>
                <a:latin typeface="Arial" charset="0"/>
                <a:ea typeface="MS PGothic" pitchFamily="34" charset="-128"/>
              </a:defRPr>
            </a:lvl5pPr>
            <a:lvl6pPr marL="2514600" indent="-228600" eaLnBrk="0" fontAlgn="base" hangingPunct="0">
              <a:spcBef>
                <a:spcPct val="20000"/>
              </a:spcBef>
              <a:spcAft>
                <a:spcPct val="0"/>
              </a:spcAft>
              <a:buClr>
                <a:srgbClr val="BF5C28"/>
              </a:buClr>
              <a:buFont typeface="Arial" charset="0"/>
              <a:buChar char="»"/>
              <a:defRPr sz="1400">
                <a:solidFill>
                  <a:srgbClr val="7F7F7F"/>
                </a:solidFill>
                <a:latin typeface="Arial" charset="0"/>
                <a:ea typeface="MS PGothic" pitchFamily="34" charset="-128"/>
              </a:defRPr>
            </a:lvl6pPr>
            <a:lvl7pPr marL="2971800" indent="-228600" eaLnBrk="0" fontAlgn="base" hangingPunct="0">
              <a:spcBef>
                <a:spcPct val="20000"/>
              </a:spcBef>
              <a:spcAft>
                <a:spcPct val="0"/>
              </a:spcAft>
              <a:buClr>
                <a:srgbClr val="BF5C28"/>
              </a:buClr>
              <a:buFont typeface="Arial" charset="0"/>
              <a:buChar char="»"/>
              <a:defRPr sz="1400">
                <a:solidFill>
                  <a:srgbClr val="7F7F7F"/>
                </a:solidFill>
                <a:latin typeface="Arial" charset="0"/>
                <a:ea typeface="MS PGothic" pitchFamily="34" charset="-128"/>
              </a:defRPr>
            </a:lvl7pPr>
            <a:lvl8pPr marL="3429000" indent="-228600" eaLnBrk="0" fontAlgn="base" hangingPunct="0">
              <a:spcBef>
                <a:spcPct val="20000"/>
              </a:spcBef>
              <a:spcAft>
                <a:spcPct val="0"/>
              </a:spcAft>
              <a:buClr>
                <a:srgbClr val="BF5C28"/>
              </a:buClr>
              <a:buFont typeface="Arial" charset="0"/>
              <a:buChar char="»"/>
              <a:defRPr sz="1400">
                <a:solidFill>
                  <a:srgbClr val="7F7F7F"/>
                </a:solidFill>
                <a:latin typeface="Arial" charset="0"/>
                <a:ea typeface="MS PGothic" pitchFamily="34" charset="-128"/>
              </a:defRPr>
            </a:lvl8pPr>
            <a:lvl9pPr marL="3886200" indent="-228600" eaLnBrk="0" fontAlgn="base" hangingPunct="0">
              <a:spcBef>
                <a:spcPct val="20000"/>
              </a:spcBef>
              <a:spcAft>
                <a:spcPct val="0"/>
              </a:spcAft>
              <a:buClr>
                <a:srgbClr val="BF5C28"/>
              </a:buClr>
              <a:buFont typeface="Arial" charset="0"/>
              <a:buChar char="»"/>
              <a:defRPr sz="1400">
                <a:solidFill>
                  <a:srgbClr val="7F7F7F"/>
                </a:solidFill>
                <a:latin typeface="Arial" charset="0"/>
                <a:ea typeface="MS PGothic" pitchFamily="34" charset="-128"/>
              </a:defRPr>
            </a:lvl9pPr>
          </a:lstStyle>
          <a:p>
            <a:pPr defTabSz="914400" eaLnBrk="1" hangingPunct="1">
              <a:spcBef>
                <a:spcPct val="0"/>
              </a:spcBef>
              <a:buClrTx/>
              <a:buFontTx/>
              <a:buNone/>
            </a:pPr>
            <a:r>
              <a:rPr lang="en-US" altLang="en-US" sz="2200" b="1" dirty="0" smtClean="0">
                <a:solidFill>
                  <a:srgbClr val="000000"/>
                </a:solidFill>
                <a:latin typeface="Times New Roman" panose="02020603050405020304" pitchFamily="18" charset="0"/>
                <a:cs typeface="Times New Roman" panose="02020603050405020304" pitchFamily="18" charset="0"/>
              </a:rPr>
              <a:t>CHICO-II:</a:t>
            </a:r>
            <a:r>
              <a:rPr lang="en-US" altLang="en-US" sz="2200" b="1" dirty="0" smtClean="0">
                <a:solidFill>
                  <a:srgbClr val="BF5C28"/>
                </a:solidFill>
                <a:latin typeface="Times New Roman" panose="02020603050405020304" pitchFamily="18" charset="0"/>
                <a:cs typeface="Times New Roman" panose="02020603050405020304" pitchFamily="18" charset="0"/>
              </a:rPr>
              <a:t> </a:t>
            </a:r>
            <a:r>
              <a:rPr lang="en-US" altLang="en-US" sz="2200" dirty="0" smtClean="0">
                <a:solidFill>
                  <a:srgbClr val="000000"/>
                </a:solidFill>
                <a:latin typeface="Times New Roman" panose="02020603050405020304" pitchFamily="18" charset="0"/>
                <a:cs typeface="Times New Roman" panose="02020603050405020304" pitchFamily="18" charset="0"/>
              </a:rPr>
              <a:t>C-Y. Wu, </a:t>
            </a:r>
            <a:r>
              <a:rPr lang="en-US" altLang="en-US" sz="2200" dirty="0" smtClean="0">
                <a:solidFill>
                  <a:srgbClr val="000000"/>
                </a:solidFill>
                <a:latin typeface="Times New Roman" panose="02020603050405020304" pitchFamily="18" charset="0"/>
                <a:cs typeface="Times New Roman" panose="02020603050405020304" pitchFamily="18" charset="0"/>
              </a:rPr>
              <a:t>J. </a:t>
            </a:r>
            <a:r>
              <a:rPr lang="en-US" altLang="en-US" sz="2200" dirty="0" smtClean="0">
                <a:solidFill>
                  <a:srgbClr val="000000"/>
                </a:solidFill>
                <a:latin typeface="Times New Roman" panose="02020603050405020304" pitchFamily="18" charset="0"/>
                <a:cs typeface="Times New Roman" panose="02020603050405020304" pitchFamily="18" charset="0"/>
              </a:rPr>
              <a:t>Henderson, </a:t>
            </a:r>
            <a:r>
              <a:rPr lang="en-US" altLang="en-US" sz="2200" dirty="0" smtClean="0">
                <a:solidFill>
                  <a:srgbClr val="000000"/>
                </a:solidFill>
                <a:latin typeface="Times New Roman" panose="02020603050405020304" pitchFamily="18" charset="0"/>
                <a:cs typeface="Times New Roman" panose="02020603050405020304" pitchFamily="18" charset="0"/>
              </a:rPr>
              <a:t>D</a:t>
            </a:r>
            <a:r>
              <a:rPr lang="en-US" altLang="en-US" sz="2200" dirty="0" smtClean="0">
                <a:solidFill>
                  <a:srgbClr val="000000"/>
                </a:solidFill>
                <a:latin typeface="Times New Roman" panose="02020603050405020304" pitchFamily="18" charset="0"/>
                <a:cs typeface="Times New Roman" panose="02020603050405020304" pitchFamily="18" charset="0"/>
              </a:rPr>
              <a:t>. </a:t>
            </a:r>
            <a:r>
              <a:rPr lang="en-US" altLang="en-US" sz="2200" dirty="0" smtClean="0">
                <a:solidFill>
                  <a:srgbClr val="000000"/>
                </a:solidFill>
                <a:latin typeface="Times New Roman" panose="02020603050405020304" pitchFamily="18" charset="0"/>
                <a:cs typeface="Times New Roman" panose="02020603050405020304" pitchFamily="18" charset="0"/>
              </a:rPr>
              <a:t>Cline</a:t>
            </a:r>
            <a:endParaRPr lang="en-US" altLang="en-US" sz="2200" dirty="0" smtClean="0">
              <a:solidFill>
                <a:srgbClr val="000000"/>
              </a:solidFill>
              <a:latin typeface="Times New Roman" panose="02020603050405020304" pitchFamily="18" charset="0"/>
              <a:cs typeface="Times New Roman" panose="02020603050405020304" pitchFamily="18" charset="0"/>
            </a:endParaRPr>
          </a:p>
          <a:p>
            <a:pPr defTabSz="914400" eaLnBrk="1" hangingPunct="1">
              <a:spcBef>
                <a:spcPct val="0"/>
              </a:spcBef>
              <a:buClrTx/>
              <a:buFontTx/>
              <a:buNone/>
            </a:pPr>
            <a:r>
              <a:rPr lang="en-US" altLang="en-US" sz="2200" b="1" dirty="0">
                <a:solidFill>
                  <a:srgbClr val="000000"/>
                </a:solidFill>
                <a:latin typeface="Times New Roman" panose="02020603050405020304" pitchFamily="18" charset="0"/>
                <a:cs typeface="Times New Roman" panose="02020603050405020304" pitchFamily="18" charset="0"/>
              </a:rPr>
              <a:t> </a:t>
            </a:r>
            <a:r>
              <a:rPr lang="en-US" altLang="en-US" sz="2200" b="1" dirty="0" smtClean="0">
                <a:solidFill>
                  <a:srgbClr val="000000"/>
                </a:solidFill>
                <a:latin typeface="Times New Roman" panose="02020603050405020304" pitchFamily="18" charset="0"/>
                <a:cs typeface="Times New Roman" panose="02020603050405020304" pitchFamily="18" charset="0"/>
              </a:rPr>
              <a:t>                    </a:t>
            </a:r>
            <a:r>
              <a:rPr lang="en-US" altLang="en-US" sz="2200" i="1" u="sng" dirty="0" smtClean="0">
                <a:solidFill>
                  <a:srgbClr val="000000"/>
                </a:solidFill>
                <a:latin typeface="Times New Roman" panose="02020603050405020304" pitchFamily="18" charset="0"/>
                <a:cs typeface="Times New Roman" panose="02020603050405020304" pitchFamily="18" charset="0"/>
              </a:rPr>
              <a:t>LLNL and U. of Rochester</a:t>
            </a:r>
            <a:r>
              <a:rPr lang="en-US" altLang="en-US" sz="2200" i="1" u="sng" dirty="0" smtClean="0">
                <a:solidFill>
                  <a:srgbClr val="BF5C28"/>
                </a:solidFill>
                <a:latin typeface="Times New Roman" panose="02020603050405020304" pitchFamily="18" charset="0"/>
                <a:cs typeface="Times New Roman" panose="02020603050405020304" pitchFamily="18" charset="0"/>
              </a:rPr>
              <a:t> </a:t>
            </a:r>
            <a:endParaRPr lang="en-US" altLang="en-US" sz="2200" i="1" u="sng" dirty="0">
              <a:solidFill>
                <a:srgbClr val="BF5C28"/>
              </a:solidFill>
              <a:latin typeface="Times New Roman" panose="02020603050405020304" pitchFamily="18" charset="0"/>
              <a:cs typeface="Times New Roman" panose="02020603050405020304" pitchFamily="18" charset="0"/>
            </a:endParaRPr>
          </a:p>
        </p:txBody>
      </p:sp>
      <p:sp>
        <p:nvSpPr>
          <p:cNvPr id="13" name="Text Box 4"/>
          <p:cNvSpPr txBox="1">
            <a:spLocks noChangeArrowheads="1"/>
          </p:cNvSpPr>
          <p:nvPr/>
        </p:nvSpPr>
        <p:spPr bwMode="auto">
          <a:xfrm>
            <a:off x="244974" y="5257800"/>
            <a:ext cx="9040030"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rgbClr val="BF5C28"/>
              </a:buClr>
              <a:buFont typeface="Arial" charset="0"/>
              <a:buChar char="•"/>
              <a:defRPr>
                <a:solidFill>
                  <a:srgbClr val="7F7F7F"/>
                </a:solidFill>
                <a:latin typeface="Arial" charset="0"/>
                <a:ea typeface="MS PGothic" pitchFamily="34" charset="-128"/>
              </a:defRPr>
            </a:lvl1pPr>
            <a:lvl2pPr marL="742950" indent="-285750" eaLnBrk="0" hangingPunct="0">
              <a:spcBef>
                <a:spcPct val="20000"/>
              </a:spcBef>
              <a:buClr>
                <a:srgbClr val="BF5C28"/>
              </a:buClr>
              <a:buFont typeface="Arial" charset="0"/>
              <a:buChar char="–"/>
              <a:defRPr sz="1600">
                <a:solidFill>
                  <a:srgbClr val="7F7F7F"/>
                </a:solidFill>
                <a:latin typeface="Arial" charset="0"/>
                <a:ea typeface="MS PGothic" pitchFamily="34" charset="-128"/>
              </a:defRPr>
            </a:lvl2pPr>
            <a:lvl3pPr marL="1143000" indent="-228600" eaLnBrk="0" hangingPunct="0">
              <a:spcBef>
                <a:spcPct val="20000"/>
              </a:spcBef>
              <a:buClr>
                <a:srgbClr val="BF5C28"/>
              </a:buClr>
              <a:buFont typeface="Arial" charset="0"/>
              <a:buChar char="•"/>
              <a:defRPr sz="1400">
                <a:solidFill>
                  <a:srgbClr val="7F7F7F"/>
                </a:solidFill>
                <a:latin typeface="Arial" charset="0"/>
                <a:ea typeface="MS PGothic" pitchFamily="34" charset="-128"/>
              </a:defRPr>
            </a:lvl3pPr>
            <a:lvl4pPr marL="1600200" indent="-228600" eaLnBrk="0" hangingPunct="0">
              <a:spcBef>
                <a:spcPct val="20000"/>
              </a:spcBef>
              <a:buClr>
                <a:srgbClr val="BF5C28"/>
              </a:buClr>
              <a:buFont typeface="Arial" charset="0"/>
              <a:buChar char="–"/>
              <a:defRPr sz="1400">
                <a:solidFill>
                  <a:srgbClr val="7F7F7F"/>
                </a:solidFill>
                <a:latin typeface="Arial" charset="0"/>
                <a:ea typeface="MS PGothic" pitchFamily="34" charset="-128"/>
              </a:defRPr>
            </a:lvl4pPr>
            <a:lvl5pPr marL="2057400" indent="-228600" eaLnBrk="0" hangingPunct="0">
              <a:spcBef>
                <a:spcPct val="20000"/>
              </a:spcBef>
              <a:buClr>
                <a:srgbClr val="BF5C28"/>
              </a:buClr>
              <a:buFont typeface="Arial" charset="0"/>
              <a:buChar char="»"/>
              <a:defRPr sz="1400">
                <a:solidFill>
                  <a:srgbClr val="7F7F7F"/>
                </a:solidFill>
                <a:latin typeface="Arial" charset="0"/>
                <a:ea typeface="MS PGothic" pitchFamily="34" charset="-128"/>
              </a:defRPr>
            </a:lvl5pPr>
            <a:lvl6pPr marL="2514600" indent="-228600" eaLnBrk="0" fontAlgn="base" hangingPunct="0">
              <a:spcBef>
                <a:spcPct val="20000"/>
              </a:spcBef>
              <a:spcAft>
                <a:spcPct val="0"/>
              </a:spcAft>
              <a:buClr>
                <a:srgbClr val="BF5C28"/>
              </a:buClr>
              <a:buFont typeface="Arial" charset="0"/>
              <a:buChar char="»"/>
              <a:defRPr sz="1400">
                <a:solidFill>
                  <a:srgbClr val="7F7F7F"/>
                </a:solidFill>
                <a:latin typeface="Arial" charset="0"/>
                <a:ea typeface="MS PGothic" pitchFamily="34" charset="-128"/>
              </a:defRPr>
            </a:lvl6pPr>
            <a:lvl7pPr marL="2971800" indent="-228600" eaLnBrk="0" fontAlgn="base" hangingPunct="0">
              <a:spcBef>
                <a:spcPct val="20000"/>
              </a:spcBef>
              <a:spcAft>
                <a:spcPct val="0"/>
              </a:spcAft>
              <a:buClr>
                <a:srgbClr val="BF5C28"/>
              </a:buClr>
              <a:buFont typeface="Arial" charset="0"/>
              <a:buChar char="»"/>
              <a:defRPr sz="1400">
                <a:solidFill>
                  <a:srgbClr val="7F7F7F"/>
                </a:solidFill>
                <a:latin typeface="Arial" charset="0"/>
                <a:ea typeface="MS PGothic" pitchFamily="34" charset="-128"/>
              </a:defRPr>
            </a:lvl7pPr>
            <a:lvl8pPr marL="3429000" indent="-228600" eaLnBrk="0" fontAlgn="base" hangingPunct="0">
              <a:spcBef>
                <a:spcPct val="20000"/>
              </a:spcBef>
              <a:spcAft>
                <a:spcPct val="0"/>
              </a:spcAft>
              <a:buClr>
                <a:srgbClr val="BF5C28"/>
              </a:buClr>
              <a:buFont typeface="Arial" charset="0"/>
              <a:buChar char="»"/>
              <a:defRPr sz="1400">
                <a:solidFill>
                  <a:srgbClr val="7F7F7F"/>
                </a:solidFill>
                <a:latin typeface="Arial" charset="0"/>
                <a:ea typeface="MS PGothic" pitchFamily="34" charset="-128"/>
              </a:defRPr>
            </a:lvl8pPr>
            <a:lvl9pPr marL="3886200" indent="-228600" eaLnBrk="0" fontAlgn="base" hangingPunct="0">
              <a:spcBef>
                <a:spcPct val="20000"/>
              </a:spcBef>
              <a:spcAft>
                <a:spcPct val="0"/>
              </a:spcAft>
              <a:buClr>
                <a:srgbClr val="BF5C28"/>
              </a:buClr>
              <a:buFont typeface="Arial" charset="0"/>
              <a:buChar char="»"/>
              <a:defRPr sz="1400">
                <a:solidFill>
                  <a:srgbClr val="7F7F7F"/>
                </a:solidFill>
                <a:latin typeface="Arial" charset="0"/>
                <a:ea typeface="MS PGothic" pitchFamily="34" charset="-128"/>
              </a:defRPr>
            </a:lvl9pPr>
          </a:lstStyle>
          <a:p>
            <a:pPr defTabSz="914400" eaLnBrk="1" hangingPunct="1">
              <a:spcBef>
                <a:spcPct val="0"/>
              </a:spcBef>
              <a:buClrTx/>
              <a:buFontTx/>
              <a:buNone/>
            </a:pPr>
            <a:r>
              <a:rPr lang="en-US" altLang="en-US" sz="2200" b="1" dirty="0" smtClean="0">
                <a:solidFill>
                  <a:srgbClr val="000000"/>
                </a:solidFill>
                <a:latin typeface="Times New Roman" panose="02020603050405020304" pitchFamily="18" charset="0"/>
                <a:cs typeface="Times New Roman" panose="02020603050405020304" pitchFamily="18" charset="0"/>
              </a:rPr>
              <a:t>GODDESS: </a:t>
            </a:r>
            <a:r>
              <a:rPr lang="en-US" altLang="en-US" sz="2200" dirty="0" smtClean="0">
                <a:solidFill>
                  <a:srgbClr val="000000"/>
                </a:solidFill>
                <a:latin typeface="Times New Roman" panose="02020603050405020304" pitchFamily="18" charset="0"/>
                <a:cs typeface="Times New Roman" panose="02020603050405020304" pitchFamily="18" charset="0"/>
              </a:rPr>
              <a:t>S. Pain, K. </a:t>
            </a:r>
            <a:r>
              <a:rPr lang="en-US" altLang="en-US" sz="2200" dirty="0" err="1" smtClean="0">
                <a:solidFill>
                  <a:srgbClr val="000000"/>
                </a:solidFill>
                <a:latin typeface="Times New Roman" panose="02020603050405020304" pitchFamily="18" charset="0"/>
                <a:cs typeface="Times New Roman" panose="02020603050405020304" pitchFamily="18" charset="0"/>
              </a:rPr>
              <a:t>Chipps</a:t>
            </a:r>
            <a:r>
              <a:rPr lang="en-US" altLang="en-US" sz="2200" dirty="0" smtClean="0">
                <a:solidFill>
                  <a:srgbClr val="000000"/>
                </a:solidFill>
                <a:latin typeface="Times New Roman" panose="02020603050405020304" pitchFamily="18" charset="0"/>
                <a:cs typeface="Times New Roman" panose="02020603050405020304" pitchFamily="18" charset="0"/>
              </a:rPr>
              <a:t>, A. </a:t>
            </a:r>
            <a:r>
              <a:rPr lang="en-US" altLang="en-US" sz="2200" dirty="0" err="1" smtClean="0">
                <a:solidFill>
                  <a:srgbClr val="000000"/>
                </a:solidFill>
                <a:latin typeface="Times New Roman" panose="02020603050405020304" pitchFamily="18" charset="0"/>
                <a:cs typeface="Times New Roman" panose="02020603050405020304" pitchFamily="18" charset="0"/>
              </a:rPr>
              <a:t>Ratkiewicz</a:t>
            </a:r>
            <a:r>
              <a:rPr lang="en-US" altLang="en-US" sz="2200" dirty="0" smtClean="0">
                <a:solidFill>
                  <a:srgbClr val="000000"/>
                </a:solidFill>
                <a:latin typeface="Times New Roman" panose="02020603050405020304" pitchFamily="18" charset="0"/>
                <a:cs typeface="Times New Roman" panose="02020603050405020304" pitchFamily="18" charset="0"/>
              </a:rPr>
              <a:t>, J. Cizewski, and many others.</a:t>
            </a:r>
            <a:endParaRPr lang="en-US" altLang="en-US" sz="2200" dirty="0" smtClean="0">
              <a:solidFill>
                <a:srgbClr val="000000"/>
              </a:solidFill>
              <a:latin typeface="Times New Roman" panose="02020603050405020304" pitchFamily="18" charset="0"/>
              <a:cs typeface="Times New Roman" panose="02020603050405020304" pitchFamily="18" charset="0"/>
            </a:endParaRPr>
          </a:p>
          <a:p>
            <a:pPr defTabSz="914400" eaLnBrk="1" hangingPunct="1">
              <a:spcBef>
                <a:spcPct val="0"/>
              </a:spcBef>
              <a:buClrTx/>
              <a:buFontTx/>
              <a:buNone/>
            </a:pPr>
            <a:r>
              <a:rPr lang="en-US" altLang="en-US" sz="2200" b="1" dirty="0">
                <a:solidFill>
                  <a:srgbClr val="000000"/>
                </a:solidFill>
                <a:latin typeface="Times New Roman" panose="02020603050405020304" pitchFamily="18" charset="0"/>
                <a:cs typeface="Times New Roman" panose="02020603050405020304" pitchFamily="18" charset="0"/>
              </a:rPr>
              <a:t> </a:t>
            </a:r>
            <a:r>
              <a:rPr lang="en-US" altLang="en-US" sz="2200" b="1" dirty="0" smtClean="0">
                <a:solidFill>
                  <a:srgbClr val="000000"/>
                </a:solidFill>
                <a:latin typeface="Times New Roman" panose="02020603050405020304" pitchFamily="18" charset="0"/>
                <a:cs typeface="Times New Roman" panose="02020603050405020304" pitchFamily="18" charset="0"/>
              </a:rPr>
              <a:t>                           </a:t>
            </a:r>
            <a:r>
              <a:rPr lang="en-US" altLang="en-US" sz="2200" i="1" u="sng" dirty="0" smtClean="0">
                <a:solidFill>
                  <a:srgbClr val="000000"/>
                </a:solidFill>
                <a:latin typeface="Times New Roman" panose="02020603050405020304" pitchFamily="18" charset="0"/>
                <a:cs typeface="Times New Roman" panose="02020603050405020304" pitchFamily="18" charset="0"/>
              </a:rPr>
              <a:t>ORNL, LLNL, Rutgers, Univ. TN, Univ</a:t>
            </a:r>
            <a:r>
              <a:rPr lang="en-US" altLang="en-US" sz="2200" i="1" u="sng" dirty="0" smtClean="0">
                <a:solidFill>
                  <a:srgbClr val="000000"/>
                </a:solidFill>
                <a:latin typeface="Times New Roman" panose="02020603050405020304" pitchFamily="18" charset="0"/>
                <a:cs typeface="Times New Roman" panose="02020603050405020304" pitchFamily="18" charset="0"/>
              </a:rPr>
              <a:t>. Notre Dame</a:t>
            </a:r>
            <a:endParaRPr lang="en-US" altLang="en-US" sz="2200" i="1" u="sng" dirty="0">
              <a:solidFill>
                <a:srgbClr val="BF5C28"/>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188776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pPr algn="ctr"/>
            <a:r>
              <a:rPr lang="en-US" i="1" dirty="0" smtClean="0"/>
              <a:t>Thanks for your Attention!</a:t>
            </a:r>
            <a:endParaRPr lang="en-US" i="1" dirty="0"/>
          </a:p>
        </p:txBody>
      </p:sp>
    </p:spTree>
    <p:extLst>
      <p:ext uri="{BB962C8B-B14F-4D97-AF65-F5344CB8AC3E}">
        <p14:creationId xmlns:p14="http://schemas.microsoft.com/office/powerpoint/2010/main" val="18585476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7508"/>
            <a:ext cx="8372901" cy="532086"/>
          </a:xfrm>
        </p:spPr>
        <p:txBody>
          <a:bodyPr/>
          <a:lstStyle/>
          <a:p>
            <a:r>
              <a:rPr lang="en-US" dirty="0" smtClean="0"/>
              <a:t>ANL GRETINA AND FMA TEAM</a:t>
            </a:r>
            <a:endParaRPr lang="en-US" dirty="0"/>
          </a:p>
        </p:txBody>
      </p:sp>
      <p:sp>
        <p:nvSpPr>
          <p:cNvPr id="5" name="Slide Number Placeholder 4"/>
          <p:cNvSpPr>
            <a:spLocks noGrp="1"/>
          </p:cNvSpPr>
          <p:nvPr>
            <p:ph type="sldNum" sz="quarter" idx="13"/>
          </p:nvPr>
        </p:nvSpPr>
        <p:spPr/>
        <p:txBody>
          <a:bodyPr/>
          <a:lstStyle/>
          <a:p>
            <a:fld id="{AEFAAC5A-9C4F-4278-920D-DF2BAB595749}" type="slidenum">
              <a:rPr lang="en-US" smtClean="0"/>
              <a:pPr/>
              <a:t>4</a:t>
            </a:fld>
            <a:endParaRPr lang="en-US" dirty="0"/>
          </a:p>
        </p:txBody>
      </p:sp>
      <p:pic>
        <p:nvPicPr>
          <p:cNvPr id="6" name="Picture 5"/>
          <p:cNvPicPr>
            <a:picLocks noChangeAspect="1"/>
          </p:cNvPicPr>
          <p:nvPr/>
        </p:nvPicPr>
        <p:blipFill>
          <a:blip r:embed="rId2"/>
          <a:stretch>
            <a:fillRect/>
          </a:stretch>
        </p:blipFill>
        <p:spPr>
          <a:xfrm>
            <a:off x="677332" y="1354667"/>
            <a:ext cx="1947333" cy="1947333"/>
          </a:xfrm>
          <a:prstGeom prst="rect">
            <a:avLst/>
          </a:prstGeom>
        </p:spPr>
      </p:pic>
      <p:pic>
        <p:nvPicPr>
          <p:cNvPr id="7" name="Picture 6"/>
          <p:cNvPicPr>
            <a:picLocks noChangeAspect="1"/>
          </p:cNvPicPr>
          <p:nvPr/>
        </p:nvPicPr>
        <p:blipFill>
          <a:blip r:embed="rId3"/>
          <a:stretch>
            <a:fillRect/>
          </a:stretch>
        </p:blipFill>
        <p:spPr>
          <a:xfrm>
            <a:off x="3418419" y="1365249"/>
            <a:ext cx="1947335" cy="1947335"/>
          </a:xfrm>
          <a:prstGeom prst="rect">
            <a:avLst/>
          </a:prstGeom>
        </p:spPr>
      </p:pic>
      <p:pic>
        <p:nvPicPr>
          <p:cNvPr id="8" name="Picture 7"/>
          <p:cNvPicPr>
            <a:picLocks noChangeAspect="1"/>
          </p:cNvPicPr>
          <p:nvPr/>
        </p:nvPicPr>
        <p:blipFill>
          <a:blip r:embed="rId4"/>
          <a:stretch>
            <a:fillRect/>
          </a:stretch>
        </p:blipFill>
        <p:spPr>
          <a:xfrm>
            <a:off x="6180667" y="1322918"/>
            <a:ext cx="1947332" cy="1947332"/>
          </a:xfrm>
          <a:prstGeom prst="rect">
            <a:avLst/>
          </a:prstGeom>
        </p:spPr>
      </p:pic>
      <p:pic>
        <p:nvPicPr>
          <p:cNvPr id="9" name="Picture 8"/>
          <p:cNvPicPr>
            <a:picLocks noChangeAspect="1"/>
          </p:cNvPicPr>
          <p:nvPr/>
        </p:nvPicPr>
        <p:blipFill>
          <a:blip r:embed="rId5"/>
          <a:stretch>
            <a:fillRect/>
          </a:stretch>
        </p:blipFill>
        <p:spPr>
          <a:xfrm>
            <a:off x="698500" y="3915831"/>
            <a:ext cx="1926166" cy="1926166"/>
          </a:xfrm>
          <a:prstGeom prst="rect">
            <a:avLst/>
          </a:prstGeom>
        </p:spPr>
      </p:pic>
      <p:sp>
        <p:nvSpPr>
          <p:cNvPr id="11" name="TextBox 10"/>
          <p:cNvSpPr txBox="1"/>
          <p:nvPr/>
        </p:nvSpPr>
        <p:spPr>
          <a:xfrm>
            <a:off x="709083" y="3386666"/>
            <a:ext cx="1883833" cy="369332"/>
          </a:xfrm>
          <a:prstGeom prst="rect">
            <a:avLst/>
          </a:prstGeom>
          <a:noFill/>
        </p:spPr>
        <p:txBody>
          <a:bodyPr wrap="square" rtlCol="0">
            <a:spAutoFit/>
          </a:bodyPr>
          <a:lstStyle/>
          <a:p>
            <a:pPr algn="ctr"/>
            <a:r>
              <a:rPr lang="en-US" dirty="0" smtClean="0"/>
              <a:t>Shaofei Zhu</a:t>
            </a:r>
            <a:endParaRPr lang="en-US" dirty="0"/>
          </a:p>
        </p:txBody>
      </p:sp>
      <p:sp>
        <p:nvSpPr>
          <p:cNvPr id="12" name="TextBox 11"/>
          <p:cNvSpPr txBox="1"/>
          <p:nvPr/>
        </p:nvSpPr>
        <p:spPr>
          <a:xfrm>
            <a:off x="3323165" y="3433232"/>
            <a:ext cx="2078566" cy="369332"/>
          </a:xfrm>
          <a:prstGeom prst="rect">
            <a:avLst/>
          </a:prstGeom>
          <a:noFill/>
        </p:spPr>
        <p:txBody>
          <a:bodyPr wrap="square" rtlCol="0">
            <a:spAutoFit/>
          </a:bodyPr>
          <a:lstStyle/>
          <a:p>
            <a:pPr algn="ctr"/>
            <a:r>
              <a:rPr lang="en-US" dirty="0" smtClean="0"/>
              <a:t>Darek Seweryniak</a:t>
            </a:r>
            <a:endParaRPr lang="en-US" dirty="0"/>
          </a:p>
        </p:txBody>
      </p:sp>
      <p:sp>
        <p:nvSpPr>
          <p:cNvPr id="13" name="TextBox 12"/>
          <p:cNvSpPr txBox="1"/>
          <p:nvPr/>
        </p:nvSpPr>
        <p:spPr>
          <a:xfrm>
            <a:off x="6174316" y="3433232"/>
            <a:ext cx="1953684" cy="369332"/>
          </a:xfrm>
          <a:prstGeom prst="rect">
            <a:avLst/>
          </a:prstGeom>
          <a:noFill/>
        </p:spPr>
        <p:txBody>
          <a:bodyPr wrap="square" rtlCol="0">
            <a:spAutoFit/>
          </a:bodyPr>
          <a:lstStyle/>
          <a:p>
            <a:pPr algn="ctr"/>
            <a:r>
              <a:rPr lang="en-US" dirty="0" smtClean="0"/>
              <a:t>Torben Lauritsen</a:t>
            </a:r>
            <a:endParaRPr lang="en-US" dirty="0"/>
          </a:p>
        </p:txBody>
      </p:sp>
      <p:sp>
        <p:nvSpPr>
          <p:cNvPr id="14" name="TextBox 13"/>
          <p:cNvSpPr txBox="1"/>
          <p:nvPr/>
        </p:nvSpPr>
        <p:spPr>
          <a:xfrm>
            <a:off x="685799" y="5913966"/>
            <a:ext cx="1953684" cy="369332"/>
          </a:xfrm>
          <a:prstGeom prst="rect">
            <a:avLst/>
          </a:prstGeom>
          <a:noFill/>
        </p:spPr>
        <p:txBody>
          <a:bodyPr wrap="square" rtlCol="0">
            <a:spAutoFit/>
          </a:bodyPr>
          <a:lstStyle/>
          <a:p>
            <a:pPr algn="ctr"/>
            <a:r>
              <a:rPr lang="en-US" dirty="0" smtClean="0"/>
              <a:t>John Rohrer</a:t>
            </a:r>
            <a:endParaRPr lang="en-US" dirty="0"/>
          </a:p>
        </p:txBody>
      </p:sp>
      <p:sp>
        <p:nvSpPr>
          <p:cNvPr id="15" name="TextBox 14"/>
          <p:cNvSpPr txBox="1"/>
          <p:nvPr/>
        </p:nvSpPr>
        <p:spPr>
          <a:xfrm>
            <a:off x="3418417" y="3947586"/>
            <a:ext cx="4572000" cy="369332"/>
          </a:xfrm>
          <a:prstGeom prst="rect">
            <a:avLst/>
          </a:prstGeom>
          <a:noFill/>
        </p:spPr>
        <p:txBody>
          <a:bodyPr wrap="square" rtlCol="0">
            <a:spAutoFit/>
          </a:bodyPr>
          <a:lstStyle/>
          <a:p>
            <a:r>
              <a:rPr lang="en-US" b="1" dirty="0" smtClean="0"/>
              <a:t>Post Doctoral Fellows</a:t>
            </a:r>
            <a:r>
              <a:rPr lang="en-US" dirty="0" smtClean="0"/>
              <a:t>:</a:t>
            </a:r>
            <a:endParaRPr lang="en-US" dirty="0"/>
          </a:p>
        </p:txBody>
      </p:sp>
      <p:sp>
        <p:nvSpPr>
          <p:cNvPr id="16" name="TextBox 15"/>
          <p:cNvSpPr txBox="1"/>
          <p:nvPr/>
        </p:nvSpPr>
        <p:spPr>
          <a:xfrm>
            <a:off x="3566583" y="4466167"/>
            <a:ext cx="4307417" cy="1158779"/>
          </a:xfrm>
          <a:prstGeom prst="rect">
            <a:avLst/>
          </a:prstGeom>
          <a:noFill/>
        </p:spPr>
        <p:txBody>
          <a:bodyPr wrap="square" rtlCol="0">
            <a:spAutoFit/>
          </a:bodyPr>
          <a:lstStyle/>
          <a:p>
            <a:pPr marL="285750" indent="-285750">
              <a:lnSpc>
                <a:spcPct val="130000"/>
              </a:lnSpc>
              <a:buFont typeface="Arial"/>
              <a:buChar char="•"/>
            </a:pPr>
            <a:r>
              <a:rPr lang="en-US" dirty="0" smtClean="0"/>
              <a:t>Kalle Auranen</a:t>
            </a:r>
          </a:p>
          <a:p>
            <a:pPr marL="285750" indent="-285750">
              <a:lnSpc>
                <a:spcPct val="130000"/>
              </a:lnSpc>
              <a:buFont typeface="Arial"/>
              <a:buChar char="•"/>
            </a:pPr>
            <a:r>
              <a:rPr lang="en-US" dirty="0" smtClean="0"/>
              <a:t>Jing Li</a:t>
            </a:r>
          </a:p>
          <a:p>
            <a:pPr marL="285750" indent="-285750">
              <a:lnSpc>
                <a:spcPct val="130000"/>
              </a:lnSpc>
              <a:buFont typeface="Arial"/>
              <a:buChar char="•"/>
            </a:pPr>
            <a:r>
              <a:rPr lang="en-US" dirty="0" err="1" smtClean="0"/>
              <a:t>Sanne</a:t>
            </a:r>
            <a:r>
              <a:rPr lang="en-US" dirty="0" smtClean="0"/>
              <a:t> </a:t>
            </a:r>
            <a:r>
              <a:rPr lang="en-US" dirty="0" err="1" smtClean="0"/>
              <a:t>Stolz</a:t>
            </a:r>
            <a:endParaRPr lang="en-US" dirty="0"/>
          </a:p>
        </p:txBody>
      </p:sp>
    </p:spTree>
    <p:extLst>
      <p:ext uri="{BB962C8B-B14F-4D97-AF65-F5344CB8AC3E}">
        <p14:creationId xmlns:p14="http://schemas.microsoft.com/office/powerpoint/2010/main" val="36413046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372901" cy="558140"/>
          </a:xfrm>
        </p:spPr>
        <p:txBody>
          <a:bodyPr/>
          <a:lstStyle/>
          <a:p>
            <a:r>
              <a:rPr lang="en-US" dirty="0" smtClean="0"/>
              <a:t>ATLAS/CARIBU facility</a:t>
            </a:r>
            <a:endParaRPr lang="en-US" dirty="0"/>
          </a:p>
        </p:txBody>
      </p:sp>
      <p:sp>
        <p:nvSpPr>
          <p:cNvPr id="5" name="Slide Number Placeholder 4"/>
          <p:cNvSpPr>
            <a:spLocks noGrp="1"/>
          </p:cNvSpPr>
          <p:nvPr>
            <p:ph type="sldNum" sz="quarter" idx="10"/>
          </p:nvPr>
        </p:nvSpPr>
        <p:spPr/>
        <p:txBody>
          <a:bodyPr/>
          <a:lstStyle/>
          <a:p>
            <a:pPr>
              <a:defRPr/>
            </a:pPr>
            <a:fld id="{E883EBC2-ECBC-4C99-8766-F068AA5AAF49}" type="slidenum">
              <a:rPr lang="en-US" smtClean="0"/>
              <a:pPr>
                <a:defRPr/>
              </a:pPr>
              <a:t>5</a:t>
            </a:fld>
            <a:endParaRPr lang="en-US"/>
          </a:p>
        </p:txBody>
      </p:sp>
      <p:pic>
        <p:nvPicPr>
          <p:cNvPr id="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4951" b="20574"/>
          <a:stretch/>
        </p:blipFill>
        <p:spPr bwMode="auto">
          <a:xfrm>
            <a:off x="1204200" y="1792224"/>
            <a:ext cx="7913687" cy="4608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16"/>
          <p:cNvSpPr>
            <a:spLocks noChangeArrowheads="1"/>
          </p:cNvSpPr>
          <p:nvPr/>
        </p:nvSpPr>
        <p:spPr bwMode="auto">
          <a:xfrm>
            <a:off x="3630613" y="1833563"/>
            <a:ext cx="2273300" cy="1611312"/>
          </a:xfrm>
          <a:prstGeom prst="rect">
            <a:avLst/>
          </a:prstGeom>
          <a:solidFill>
            <a:schemeClr val="bg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1F497D"/>
              </a:buClr>
              <a:buFont typeface="Wingdings" pitchFamily="2" charset="2"/>
              <a:buChar char="§"/>
              <a:defRPr>
                <a:solidFill>
                  <a:schemeClr val="tx1"/>
                </a:solidFill>
                <a:latin typeface="Calibri" pitchFamily="34" charset="0"/>
              </a:defRPr>
            </a:lvl1pPr>
            <a:lvl2pPr marL="742950" indent="-285750" eaLnBrk="0" hangingPunct="0">
              <a:spcBef>
                <a:spcPct val="20000"/>
              </a:spcBef>
              <a:buClr>
                <a:srgbClr val="1F497D"/>
              </a:buClr>
              <a:buChar char="–"/>
              <a:defRPr sz="1600">
                <a:solidFill>
                  <a:schemeClr val="tx1"/>
                </a:solidFill>
                <a:latin typeface="Calibri" pitchFamily="34" charset="0"/>
              </a:defRPr>
            </a:lvl2pPr>
            <a:lvl3pPr marL="1143000" indent="-228600" eaLnBrk="0" hangingPunct="0">
              <a:spcBef>
                <a:spcPct val="20000"/>
              </a:spcBef>
              <a:buClr>
                <a:srgbClr val="1F497D"/>
              </a:buClr>
              <a:buChar char="•"/>
              <a:defRPr sz="1400">
                <a:solidFill>
                  <a:schemeClr val="tx1"/>
                </a:solidFill>
                <a:latin typeface="Calibri" pitchFamily="34" charset="0"/>
              </a:defRPr>
            </a:lvl3pPr>
            <a:lvl4pPr marL="1600200" indent="-228600" eaLnBrk="0" hangingPunct="0">
              <a:spcBef>
                <a:spcPct val="20000"/>
              </a:spcBef>
              <a:buClr>
                <a:srgbClr val="1F497D"/>
              </a:buClr>
              <a:buChar char="–"/>
              <a:defRPr sz="1400">
                <a:solidFill>
                  <a:schemeClr val="tx1"/>
                </a:solidFill>
                <a:latin typeface="Calibri" pitchFamily="34" charset="0"/>
              </a:defRPr>
            </a:lvl4pPr>
            <a:lvl5pPr marL="2057400" indent="-228600" eaLnBrk="0" hangingPunct="0">
              <a:spcBef>
                <a:spcPct val="20000"/>
              </a:spcBef>
              <a:buClr>
                <a:srgbClr val="1F497D"/>
              </a:buClr>
              <a:buFont typeface="Arial" pitchFamily="34" charset="0"/>
              <a:buChar char="»"/>
              <a:defRPr sz="1400">
                <a:solidFill>
                  <a:schemeClr val="tx1"/>
                </a:solidFill>
                <a:latin typeface="Calibri" pitchFamily="34" charset="0"/>
              </a:defRPr>
            </a:lvl5pPr>
            <a:lvl6pPr marL="2514600" indent="-228600" eaLnBrk="0" fontAlgn="base" hangingPunct="0">
              <a:spcBef>
                <a:spcPct val="20000"/>
              </a:spcBef>
              <a:spcAft>
                <a:spcPct val="0"/>
              </a:spcAft>
              <a:buClr>
                <a:srgbClr val="1F497D"/>
              </a:buClr>
              <a:buFont typeface="Arial" pitchFamily="34" charset="0"/>
              <a:buChar char="»"/>
              <a:defRPr sz="1400">
                <a:solidFill>
                  <a:schemeClr val="tx1"/>
                </a:solidFill>
                <a:latin typeface="Calibri" pitchFamily="34" charset="0"/>
              </a:defRPr>
            </a:lvl6pPr>
            <a:lvl7pPr marL="2971800" indent="-228600" eaLnBrk="0" fontAlgn="base" hangingPunct="0">
              <a:spcBef>
                <a:spcPct val="20000"/>
              </a:spcBef>
              <a:spcAft>
                <a:spcPct val="0"/>
              </a:spcAft>
              <a:buClr>
                <a:srgbClr val="1F497D"/>
              </a:buClr>
              <a:buFont typeface="Arial" pitchFamily="34" charset="0"/>
              <a:buChar char="»"/>
              <a:defRPr sz="1400">
                <a:solidFill>
                  <a:schemeClr val="tx1"/>
                </a:solidFill>
                <a:latin typeface="Calibri" pitchFamily="34" charset="0"/>
              </a:defRPr>
            </a:lvl7pPr>
            <a:lvl8pPr marL="3429000" indent="-228600" eaLnBrk="0" fontAlgn="base" hangingPunct="0">
              <a:spcBef>
                <a:spcPct val="20000"/>
              </a:spcBef>
              <a:spcAft>
                <a:spcPct val="0"/>
              </a:spcAft>
              <a:buClr>
                <a:srgbClr val="1F497D"/>
              </a:buClr>
              <a:buFont typeface="Arial" pitchFamily="34" charset="0"/>
              <a:buChar char="»"/>
              <a:defRPr sz="1400">
                <a:solidFill>
                  <a:schemeClr val="tx1"/>
                </a:solidFill>
                <a:latin typeface="Calibri" pitchFamily="34" charset="0"/>
              </a:defRPr>
            </a:lvl8pPr>
            <a:lvl9pPr marL="3886200" indent="-228600" eaLnBrk="0" fontAlgn="base" hangingPunct="0">
              <a:spcBef>
                <a:spcPct val="20000"/>
              </a:spcBef>
              <a:spcAft>
                <a:spcPct val="0"/>
              </a:spcAft>
              <a:buClr>
                <a:srgbClr val="1F497D"/>
              </a:buClr>
              <a:buFont typeface="Arial" pitchFamily="34" charset="0"/>
              <a:buChar char="»"/>
              <a:defRPr sz="1400">
                <a:solidFill>
                  <a:schemeClr val="tx1"/>
                </a:solidFill>
                <a:latin typeface="Calibri" pitchFamily="34" charset="0"/>
              </a:defRPr>
            </a:lvl9pPr>
          </a:lstStyle>
          <a:p>
            <a:pPr eaLnBrk="1" hangingPunct="1">
              <a:spcBef>
                <a:spcPct val="0"/>
              </a:spcBef>
              <a:buClrTx/>
              <a:buFontTx/>
              <a:buNone/>
            </a:pPr>
            <a:endParaRPr lang="en-US" altLang="en-US">
              <a:solidFill>
                <a:srgbClr val="404040"/>
              </a:solidFill>
            </a:endParaRPr>
          </a:p>
        </p:txBody>
      </p:sp>
      <p:cxnSp>
        <p:nvCxnSpPr>
          <p:cNvPr id="9" name="Straight Connector 3"/>
          <p:cNvCxnSpPr>
            <a:cxnSpLocks noChangeShapeType="1"/>
          </p:cNvCxnSpPr>
          <p:nvPr/>
        </p:nvCxnSpPr>
        <p:spPr bwMode="auto">
          <a:xfrm flipV="1">
            <a:off x="276225" y="5218113"/>
            <a:ext cx="168275" cy="290512"/>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lgn="ctr">
                <a:solidFill>
                  <a:srgbClr val="000000"/>
                </a:solidFill>
                <a:round/>
                <a:headEnd/>
                <a:tailEnd/>
              </a14:hiddenLine>
            </a:ext>
          </a:extLst>
        </p:spPr>
      </p:cxnSp>
      <p:sp>
        <p:nvSpPr>
          <p:cNvPr id="10" name="Rectangle 10"/>
          <p:cNvSpPr txBox="1">
            <a:spLocks noChangeArrowheads="1"/>
          </p:cNvSpPr>
          <p:nvPr/>
        </p:nvSpPr>
        <p:spPr bwMode="auto">
          <a:xfrm>
            <a:off x="334961" y="662718"/>
            <a:ext cx="8437562" cy="255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lr>
                <a:srgbClr val="1F497D"/>
              </a:buClr>
              <a:buFont typeface="Wingdings" pitchFamily="2" charset="2"/>
              <a:buChar char="§"/>
              <a:defRPr>
                <a:solidFill>
                  <a:schemeClr val="tx1"/>
                </a:solidFill>
                <a:latin typeface="+mn-lt"/>
                <a:ea typeface="+mn-ea"/>
                <a:cs typeface="+mn-cs"/>
              </a:defRPr>
            </a:lvl1pPr>
            <a:lvl2pPr marL="742950" indent="-285750" algn="l" rtl="0" eaLnBrk="0" fontAlgn="base" hangingPunct="0">
              <a:spcBef>
                <a:spcPct val="20000"/>
              </a:spcBef>
              <a:spcAft>
                <a:spcPct val="0"/>
              </a:spcAft>
              <a:buClr>
                <a:srgbClr val="1F497D"/>
              </a:buClr>
              <a:buChar char="–"/>
              <a:defRPr sz="1600">
                <a:solidFill>
                  <a:schemeClr val="tx1"/>
                </a:solidFill>
                <a:latin typeface="+mn-lt"/>
              </a:defRPr>
            </a:lvl2pPr>
            <a:lvl3pPr marL="1143000" indent="-228600" algn="l" rtl="0" eaLnBrk="0" fontAlgn="base" hangingPunct="0">
              <a:spcBef>
                <a:spcPct val="20000"/>
              </a:spcBef>
              <a:spcAft>
                <a:spcPct val="0"/>
              </a:spcAft>
              <a:buClr>
                <a:srgbClr val="1F497D"/>
              </a:buClr>
              <a:buChar char="•"/>
              <a:defRPr sz="1400">
                <a:solidFill>
                  <a:schemeClr val="tx1"/>
                </a:solidFill>
                <a:latin typeface="+mn-lt"/>
              </a:defRPr>
            </a:lvl3pPr>
            <a:lvl4pPr marL="1600200" indent="-228600" algn="l" rtl="0" eaLnBrk="0" fontAlgn="base" hangingPunct="0">
              <a:spcBef>
                <a:spcPct val="20000"/>
              </a:spcBef>
              <a:spcAft>
                <a:spcPct val="0"/>
              </a:spcAft>
              <a:buClr>
                <a:srgbClr val="1F497D"/>
              </a:buClr>
              <a:buChar char="–"/>
              <a:defRPr sz="1400">
                <a:solidFill>
                  <a:schemeClr val="tx1"/>
                </a:solidFill>
                <a:latin typeface="+mn-lt"/>
              </a:defRPr>
            </a:lvl4pPr>
            <a:lvl5pPr marL="2057400" indent="-228600" algn="l" rtl="0" eaLnBrk="0" fontAlgn="base" hangingPunct="0">
              <a:spcBef>
                <a:spcPct val="20000"/>
              </a:spcBef>
              <a:spcAft>
                <a:spcPct val="0"/>
              </a:spcAft>
              <a:buClr>
                <a:srgbClr val="1F497D"/>
              </a:buClr>
              <a:buFont typeface="Arial" pitchFamily="34" charset="0"/>
              <a:buChar char="»"/>
              <a:defRPr sz="1400">
                <a:solidFill>
                  <a:schemeClr val="tx1"/>
                </a:solidFill>
                <a:latin typeface="+mn-lt"/>
              </a:defRPr>
            </a:lvl5pPr>
            <a:lvl6pPr marL="2514600" indent="-228600" algn="l" rtl="0" fontAlgn="base">
              <a:spcBef>
                <a:spcPct val="20000"/>
              </a:spcBef>
              <a:spcAft>
                <a:spcPct val="0"/>
              </a:spcAft>
              <a:buClr>
                <a:srgbClr val="1F497D"/>
              </a:buClr>
              <a:buFont typeface="Arial" charset="0"/>
              <a:buChar char="»"/>
              <a:defRPr sz="1400">
                <a:solidFill>
                  <a:schemeClr val="tx1"/>
                </a:solidFill>
                <a:latin typeface="+mn-lt"/>
              </a:defRPr>
            </a:lvl6pPr>
            <a:lvl7pPr marL="2971800" indent="-228600" algn="l" rtl="0" fontAlgn="base">
              <a:spcBef>
                <a:spcPct val="20000"/>
              </a:spcBef>
              <a:spcAft>
                <a:spcPct val="0"/>
              </a:spcAft>
              <a:buClr>
                <a:srgbClr val="1F497D"/>
              </a:buClr>
              <a:buFont typeface="Arial" charset="0"/>
              <a:buChar char="»"/>
              <a:defRPr sz="1400">
                <a:solidFill>
                  <a:schemeClr val="tx1"/>
                </a:solidFill>
                <a:latin typeface="+mn-lt"/>
              </a:defRPr>
            </a:lvl7pPr>
            <a:lvl8pPr marL="3429000" indent="-228600" algn="l" rtl="0" fontAlgn="base">
              <a:spcBef>
                <a:spcPct val="20000"/>
              </a:spcBef>
              <a:spcAft>
                <a:spcPct val="0"/>
              </a:spcAft>
              <a:buClr>
                <a:srgbClr val="1F497D"/>
              </a:buClr>
              <a:buFont typeface="Arial" charset="0"/>
              <a:buChar char="»"/>
              <a:defRPr sz="1400">
                <a:solidFill>
                  <a:schemeClr val="tx1"/>
                </a:solidFill>
                <a:latin typeface="+mn-lt"/>
              </a:defRPr>
            </a:lvl8pPr>
            <a:lvl9pPr marL="3886200" indent="-228600" algn="l" rtl="0" fontAlgn="base">
              <a:spcBef>
                <a:spcPct val="20000"/>
              </a:spcBef>
              <a:spcAft>
                <a:spcPct val="0"/>
              </a:spcAft>
              <a:buClr>
                <a:srgbClr val="1F497D"/>
              </a:buClr>
              <a:buFont typeface="Arial" charset="0"/>
              <a:buChar char="»"/>
              <a:defRPr sz="1400">
                <a:solidFill>
                  <a:schemeClr val="tx1"/>
                </a:solidFill>
                <a:latin typeface="+mn-lt"/>
              </a:defRPr>
            </a:lvl9pPr>
          </a:lstStyle>
          <a:p>
            <a:pPr>
              <a:defRPr/>
            </a:pPr>
            <a:r>
              <a:rPr lang="en-US" altLang="en-US" sz="1400" b="1" kern="0" dirty="0" smtClean="0"/>
              <a:t>Stable beams at high intensity and energy up to 10-20 MeV/u</a:t>
            </a:r>
          </a:p>
          <a:p>
            <a:pPr>
              <a:defRPr/>
            </a:pPr>
            <a:r>
              <a:rPr lang="en-US" altLang="en-US" sz="1400" b="1" kern="0" dirty="0" smtClean="0"/>
              <a:t>Light in-flight radioactive beams</a:t>
            </a:r>
          </a:p>
          <a:p>
            <a:pPr lvl="1">
              <a:defRPr/>
            </a:pPr>
            <a:r>
              <a:rPr lang="en-US" altLang="en-US" sz="1400" b="1" i="1" kern="0" dirty="0" smtClean="0"/>
              <a:t>light beams, no chemical limitations, close to stability, acceptable beam properties</a:t>
            </a:r>
          </a:p>
          <a:p>
            <a:pPr>
              <a:defRPr/>
            </a:pPr>
            <a:r>
              <a:rPr lang="en-US" altLang="en-US" sz="1400" b="1" kern="0" dirty="0" smtClean="0"/>
              <a:t>CARIBU beams</a:t>
            </a:r>
          </a:p>
          <a:p>
            <a:pPr lvl="1">
              <a:defRPr/>
            </a:pPr>
            <a:r>
              <a:rPr lang="en-US" altLang="en-US" sz="1400" b="1" i="1" kern="0" dirty="0" smtClean="0"/>
              <a:t>heavy n-rich from </a:t>
            </a:r>
            <a:r>
              <a:rPr lang="en-US" altLang="en-US" sz="1400" b="1" i="1" kern="0" dirty="0" err="1" smtClean="0"/>
              <a:t>Cf</a:t>
            </a:r>
            <a:r>
              <a:rPr lang="en-US" altLang="en-US" sz="1400" b="1" i="1" kern="0" dirty="0" smtClean="0"/>
              <a:t> fission, no chemical limitations, low intensity, ATLAS beam quality,                        energies up to 15 MeV/u</a:t>
            </a:r>
          </a:p>
          <a:p>
            <a:pPr>
              <a:defRPr/>
            </a:pPr>
            <a:r>
              <a:rPr lang="en-US" altLang="en-US" sz="1400" b="1" kern="0" dirty="0" smtClean="0"/>
              <a:t>State-of-the-art instrumentation for Coulomb barrier and low-energy experiments</a:t>
            </a:r>
          </a:p>
          <a:p>
            <a:pPr>
              <a:defRPr/>
            </a:pPr>
            <a:r>
              <a:rPr lang="en-US" altLang="en-US" sz="1400" b="1" kern="0" dirty="0" smtClean="0"/>
              <a:t>Operating 5000-6000 </a:t>
            </a:r>
            <a:r>
              <a:rPr lang="en-US" altLang="en-US" sz="1400" b="1" kern="0" dirty="0" err="1" smtClean="0"/>
              <a:t>hrs</a:t>
            </a:r>
            <a:r>
              <a:rPr lang="en-US" altLang="en-US" sz="1400" b="1" kern="0" dirty="0" smtClean="0"/>
              <a:t>/</a:t>
            </a:r>
            <a:r>
              <a:rPr lang="en-US" altLang="en-US" sz="1400" b="1" kern="0" dirty="0" err="1" smtClean="0"/>
              <a:t>yr</a:t>
            </a:r>
            <a:r>
              <a:rPr lang="en-US" altLang="en-US" sz="1400" b="1" kern="0" dirty="0" smtClean="0"/>
              <a:t> (+ 2000 </a:t>
            </a:r>
            <a:r>
              <a:rPr lang="en-US" altLang="en-US" sz="1400" b="1" kern="0" dirty="0" err="1" smtClean="0"/>
              <a:t>hrs</a:t>
            </a:r>
            <a:r>
              <a:rPr lang="en-US" altLang="en-US" sz="1400" b="1" kern="0" dirty="0" smtClean="0"/>
              <a:t>/</a:t>
            </a:r>
            <a:r>
              <a:rPr lang="en-US" altLang="en-US" sz="1400" b="1" kern="0" dirty="0" err="1" smtClean="0"/>
              <a:t>yr</a:t>
            </a:r>
            <a:r>
              <a:rPr lang="en-US" altLang="en-US" sz="1400" b="1" kern="0" dirty="0" smtClean="0"/>
              <a:t> CARIBU stand alone) at about 95% efficiency</a:t>
            </a:r>
          </a:p>
          <a:p>
            <a:pPr lvl="1">
              <a:defRPr/>
            </a:pPr>
            <a:r>
              <a:rPr lang="en-US" altLang="en-US" sz="1400" b="1" kern="0" dirty="0" smtClean="0"/>
              <a:t>Common PAC for ATLAS and CARIBU</a:t>
            </a:r>
          </a:p>
          <a:p>
            <a:pPr lvl="1">
              <a:defRPr/>
            </a:pPr>
            <a:r>
              <a:rPr lang="en-US" altLang="en-US" sz="1400" b="1" kern="0" dirty="0" smtClean="0"/>
              <a:t>350</a:t>
            </a:r>
            <a:r>
              <a:rPr lang="en-US" altLang="en-US" sz="1400" b="1" kern="0" dirty="0"/>
              <a:t>-</a:t>
            </a:r>
            <a:r>
              <a:rPr lang="en-US" altLang="en-US" sz="1400" b="1" kern="0" dirty="0" smtClean="0"/>
              <a:t>400 users per year performing experiments at ATLAS                   </a:t>
            </a:r>
          </a:p>
        </p:txBody>
      </p:sp>
      <p:sp>
        <p:nvSpPr>
          <p:cNvPr id="12" name="Oval 11"/>
          <p:cNvSpPr>
            <a:spLocks noChangeArrowheads="1"/>
          </p:cNvSpPr>
          <p:nvPr/>
        </p:nvSpPr>
        <p:spPr bwMode="auto">
          <a:xfrm>
            <a:off x="1461343" y="4432167"/>
            <a:ext cx="1438275" cy="925513"/>
          </a:xfrm>
          <a:prstGeom prst="ellipse">
            <a:avLst/>
          </a:prstGeom>
          <a:noFill/>
          <a:ln w="28575" algn="ctr">
            <a:solidFill>
              <a:srgbClr val="00B05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1F497D"/>
              </a:buClr>
              <a:buFont typeface="Wingdings" pitchFamily="2" charset="2"/>
              <a:buChar char="§"/>
              <a:defRPr>
                <a:solidFill>
                  <a:schemeClr val="tx1"/>
                </a:solidFill>
                <a:latin typeface="Calibri" pitchFamily="34" charset="0"/>
              </a:defRPr>
            </a:lvl1pPr>
            <a:lvl2pPr marL="742950" indent="-285750" eaLnBrk="0" hangingPunct="0">
              <a:spcBef>
                <a:spcPct val="20000"/>
              </a:spcBef>
              <a:buClr>
                <a:srgbClr val="1F497D"/>
              </a:buClr>
              <a:buChar char="–"/>
              <a:defRPr sz="1600">
                <a:solidFill>
                  <a:schemeClr val="tx1"/>
                </a:solidFill>
                <a:latin typeface="Calibri" pitchFamily="34" charset="0"/>
              </a:defRPr>
            </a:lvl2pPr>
            <a:lvl3pPr marL="1143000" indent="-228600" eaLnBrk="0" hangingPunct="0">
              <a:spcBef>
                <a:spcPct val="20000"/>
              </a:spcBef>
              <a:buClr>
                <a:srgbClr val="1F497D"/>
              </a:buClr>
              <a:buChar char="•"/>
              <a:defRPr sz="1400">
                <a:solidFill>
                  <a:schemeClr val="tx1"/>
                </a:solidFill>
                <a:latin typeface="Calibri" pitchFamily="34" charset="0"/>
              </a:defRPr>
            </a:lvl3pPr>
            <a:lvl4pPr marL="1600200" indent="-228600" eaLnBrk="0" hangingPunct="0">
              <a:spcBef>
                <a:spcPct val="20000"/>
              </a:spcBef>
              <a:buClr>
                <a:srgbClr val="1F497D"/>
              </a:buClr>
              <a:buChar char="–"/>
              <a:defRPr sz="1400">
                <a:solidFill>
                  <a:schemeClr val="tx1"/>
                </a:solidFill>
                <a:latin typeface="Calibri" pitchFamily="34" charset="0"/>
              </a:defRPr>
            </a:lvl4pPr>
            <a:lvl5pPr marL="2057400" indent="-228600" eaLnBrk="0" hangingPunct="0">
              <a:spcBef>
                <a:spcPct val="20000"/>
              </a:spcBef>
              <a:buClr>
                <a:srgbClr val="1F497D"/>
              </a:buClr>
              <a:buFont typeface="Arial" pitchFamily="34" charset="0"/>
              <a:buChar char="»"/>
              <a:defRPr sz="1400">
                <a:solidFill>
                  <a:schemeClr val="tx1"/>
                </a:solidFill>
                <a:latin typeface="Calibri" pitchFamily="34" charset="0"/>
              </a:defRPr>
            </a:lvl5pPr>
            <a:lvl6pPr marL="2514600" indent="-228600" eaLnBrk="0" fontAlgn="base" hangingPunct="0">
              <a:spcBef>
                <a:spcPct val="20000"/>
              </a:spcBef>
              <a:spcAft>
                <a:spcPct val="0"/>
              </a:spcAft>
              <a:buClr>
                <a:srgbClr val="1F497D"/>
              </a:buClr>
              <a:buFont typeface="Arial" pitchFamily="34" charset="0"/>
              <a:buChar char="»"/>
              <a:defRPr sz="1400">
                <a:solidFill>
                  <a:schemeClr val="tx1"/>
                </a:solidFill>
                <a:latin typeface="Calibri" pitchFamily="34" charset="0"/>
              </a:defRPr>
            </a:lvl6pPr>
            <a:lvl7pPr marL="2971800" indent="-228600" eaLnBrk="0" fontAlgn="base" hangingPunct="0">
              <a:spcBef>
                <a:spcPct val="20000"/>
              </a:spcBef>
              <a:spcAft>
                <a:spcPct val="0"/>
              </a:spcAft>
              <a:buClr>
                <a:srgbClr val="1F497D"/>
              </a:buClr>
              <a:buFont typeface="Arial" pitchFamily="34" charset="0"/>
              <a:buChar char="»"/>
              <a:defRPr sz="1400">
                <a:solidFill>
                  <a:schemeClr val="tx1"/>
                </a:solidFill>
                <a:latin typeface="Calibri" pitchFamily="34" charset="0"/>
              </a:defRPr>
            </a:lvl7pPr>
            <a:lvl8pPr marL="3429000" indent="-228600" eaLnBrk="0" fontAlgn="base" hangingPunct="0">
              <a:spcBef>
                <a:spcPct val="20000"/>
              </a:spcBef>
              <a:spcAft>
                <a:spcPct val="0"/>
              </a:spcAft>
              <a:buClr>
                <a:srgbClr val="1F497D"/>
              </a:buClr>
              <a:buFont typeface="Arial" pitchFamily="34" charset="0"/>
              <a:buChar char="»"/>
              <a:defRPr sz="1400">
                <a:solidFill>
                  <a:schemeClr val="tx1"/>
                </a:solidFill>
                <a:latin typeface="Calibri" pitchFamily="34" charset="0"/>
              </a:defRPr>
            </a:lvl8pPr>
            <a:lvl9pPr marL="3886200" indent="-228600" eaLnBrk="0" fontAlgn="base" hangingPunct="0">
              <a:spcBef>
                <a:spcPct val="20000"/>
              </a:spcBef>
              <a:spcAft>
                <a:spcPct val="0"/>
              </a:spcAft>
              <a:buClr>
                <a:srgbClr val="1F497D"/>
              </a:buClr>
              <a:buFont typeface="Arial" pitchFamily="34" charset="0"/>
              <a:buChar char="»"/>
              <a:defRPr sz="1400">
                <a:solidFill>
                  <a:schemeClr val="tx1"/>
                </a:solidFill>
                <a:latin typeface="Calibri" pitchFamily="34" charset="0"/>
              </a:defRPr>
            </a:lvl9pPr>
          </a:lstStyle>
          <a:p>
            <a:pPr eaLnBrk="1" hangingPunct="1">
              <a:spcBef>
                <a:spcPct val="0"/>
              </a:spcBef>
              <a:buClrTx/>
              <a:buFontTx/>
              <a:buNone/>
            </a:pPr>
            <a:endParaRPr lang="en-US" altLang="en-US"/>
          </a:p>
        </p:txBody>
      </p:sp>
      <p:grpSp>
        <p:nvGrpSpPr>
          <p:cNvPr id="13" name="Group 12"/>
          <p:cNvGrpSpPr>
            <a:grpSpLocks/>
          </p:cNvGrpSpPr>
          <p:nvPr/>
        </p:nvGrpSpPr>
        <p:grpSpPr bwMode="auto">
          <a:xfrm>
            <a:off x="276758" y="1687514"/>
            <a:ext cx="2646467" cy="2860736"/>
            <a:chOff x="167192" y="1687132"/>
            <a:chExt cx="2548411" cy="2987899"/>
          </a:xfrm>
        </p:grpSpPr>
        <p:sp>
          <p:nvSpPr>
            <p:cNvPr id="14" name="Rectangle 8"/>
            <p:cNvSpPr>
              <a:spLocks noChangeArrowheads="1"/>
            </p:cNvSpPr>
            <p:nvPr/>
          </p:nvSpPr>
          <p:spPr bwMode="auto">
            <a:xfrm>
              <a:off x="177378" y="3306693"/>
              <a:ext cx="2538225" cy="958984"/>
            </a:xfrm>
            <a:prstGeom prst="rect">
              <a:avLst/>
            </a:prstGeom>
            <a:noFill/>
            <a:ln w="28575">
              <a:solidFill>
                <a:srgbClr val="009900"/>
              </a:solidFill>
              <a:miter lim="800000"/>
              <a:headEnd/>
              <a:tailEnd/>
            </a:ln>
            <a:effectLst/>
            <a:extLst>
              <a:ext uri="{909E8E84-426E-40dd-AFC4-6F175D3DCCD1}">
                <a14:hiddenFill xmlns:a14="http://schemas.microsoft.com/office/drawing/2010/main">
                  <a:solidFill>
                    <a:srgbClr val="FFF5C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lr>
                  <a:srgbClr val="1F497D"/>
                </a:buClr>
                <a:buFont typeface="Wingdings" pitchFamily="2" charset="2"/>
                <a:buChar char="§"/>
                <a:defRPr>
                  <a:solidFill>
                    <a:schemeClr val="tx1"/>
                  </a:solidFill>
                  <a:latin typeface="Calibri" pitchFamily="34" charset="0"/>
                </a:defRPr>
              </a:lvl1pPr>
              <a:lvl2pPr marL="742950" indent="-285750" eaLnBrk="0" hangingPunct="0">
                <a:spcBef>
                  <a:spcPct val="20000"/>
                </a:spcBef>
                <a:buClr>
                  <a:srgbClr val="1F497D"/>
                </a:buClr>
                <a:buChar char="–"/>
                <a:defRPr sz="1600">
                  <a:solidFill>
                    <a:schemeClr val="tx1"/>
                  </a:solidFill>
                  <a:latin typeface="Calibri" pitchFamily="34" charset="0"/>
                </a:defRPr>
              </a:lvl2pPr>
              <a:lvl3pPr marL="1143000" indent="-228600" eaLnBrk="0" hangingPunct="0">
                <a:spcBef>
                  <a:spcPct val="20000"/>
                </a:spcBef>
                <a:buClr>
                  <a:srgbClr val="1F497D"/>
                </a:buClr>
                <a:buChar char="•"/>
                <a:defRPr sz="1400">
                  <a:solidFill>
                    <a:schemeClr val="tx1"/>
                  </a:solidFill>
                  <a:latin typeface="Calibri" pitchFamily="34" charset="0"/>
                </a:defRPr>
              </a:lvl3pPr>
              <a:lvl4pPr marL="1600200" indent="-228600" eaLnBrk="0" hangingPunct="0">
                <a:spcBef>
                  <a:spcPct val="20000"/>
                </a:spcBef>
                <a:buClr>
                  <a:srgbClr val="1F497D"/>
                </a:buClr>
                <a:buChar char="–"/>
                <a:defRPr sz="1400">
                  <a:solidFill>
                    <a:schemeClr val="tx1"/>
                  </a:solidFill>
                  <a:latin typeface="Calibri" pitchFamily="34" charset="0"/>
                </a:defRPr>
              </a:lvl4pPr>
              <a:lvl5pPr marL="2057400" indent="-228600" eaLnBrk="0" hangingPunct="0">
                <a:spcBef>
                  <a:spcPct val="20000"/>
                </a:spcBef>
                <a:buClr>
                  <a:srgbClr val="1F497D"/>
                </a:buClr>
                <a:buFont typeface="Arial" pitchFamily="34" charset="0"/>
                <a:buChar char="»"/>
                <a:defRPr sz="1400">
                  <a:solidFill>
                    <a:schemeClr val="tx1"/>
                  </a:solidFill>
                  <a:latin typeface="Calibri" pitchFamily="34" charset="0"/>
                </a:defRPr>
              </a:lvl5pPr>
              <a:lvl6pPr marL="2514600" indent="-228600" eaLnBrk="0" fontAlgn="base" hangingPunct="0">
                <a:spcBef>
                  <a:spcPct val="20000"/>
                </a:spcBef>
                <a:spcAft>
                  <a:spcPct val="0"/>
                </a:spcAft>
                <a:buClr>
                  <a:srgbClr val="1F497D"/>
                </a:buClr>
                <a:buFont typeface="Arial" pitchFamily="34" charset="0"/>
                <a:buChar char="»"/>
                <a:defRPr sz="1400">
                  <a:solidFill>
                    <a:schemeClr val="tx1"/>
                  </a:solidFill>
                  <a:latin typeface="Calibri" pitchFamily="34" charset="0"/>
                </a:defRPr>
              </a:lvl6pPr>
              <a:lvl7pPr marL="2971800" indent="-228600" eaLnBrk="0" fontAlgn="base" hangingPunct="0">
                <a:spcBef>
                  <a:spcPct val="20000"/>
                </a:spcBef>
                <a:spcAft>
                  <a:spcPct val="0"/>
                </a:spcAft>
                <a:buClr>
                  <a:srgbClr val="1F497D"/>
                </a:buClr>
                <a:buFont typeface="Arial" pitchFamily="34" charset="0"/>
                <a:buChar char="»"/>
                <a:defRPr sz="1400">
                  <a:solidFill>
                    <a:schemeClr val="tx1"/>
                  </a:solidFill>
                  <a:latin typeface="Calibri" pitchFamily="34" charset="0"/>
                </a:defRPr>
              </a:lvl7pPr>
              <a:lvl8pPr marL="3429000" indent="-228600" eaLnBrk="0" fontAlgn="base" hangingPunct="0">
                <a:spcBef>
                  <a:spcPct val="20000"/>
                </a:spcBef>
                <a:spcAft>
                  <a:spcPct val="0"/>
                </a:spcAft>
                <a:buClr>
                  <a:srgbClr val="1F497D"/>
                </a:buClr>
                <a:buFont typeface="Arial" pitchFamily="34" charset="0"/>
                <a:buChar char="»"/>
                <a:defRPr sz="1400">
                  <a:solidFill>
                    <a:schemeClr val="tx1"/>
                  </a:solidFill>
                  <a:latin typeface="Calibri" pitchFamily="34" charset="0"/>
                </a:defRPr>
              </a:lvl8pPr>
              <a:lvl9pPr marL="3886200" indent="-228600" eaLnBrk="0" fontAlgn="base" hangingPunct="0">
                <a:spcBef>
                  <a:spcPct val="20000"/>
                </a:spcBef>
                <a:spcAft>
                  <a:spcPct val="0"/>
                </a:spcAft>
                <a:buClr>
                  <a:srgbClr val="1F497D"/>
                </a:buClr>
                <a:buFont typeface="Arial" pitchFamily="34" charset="0"/>
                <a:buChar char="»"/>
                <a:defRPr sz="1400">
                  <a:solidFill>
                    <a:schemeClr val="tx1"/>
                  </a:solidFill>
                  <a:latin typeface="Calibri" pitchFamily="34" charset="0"/>
                </a:defRPr>
              </a:lvl9pPr>
            </a:lstStyle>
            <a:p>
              <a:pPr algn="ctr">
                <a:buFont typeface="Wingdings" pitchFamily="2" charset="2"/>
                <a:buNone/>
              </a:pPr>
              <a:r>
                <a:rPr lang="en-US" altLang="en-US" sz="1400" b="1" dirty="0">
                  <a:solidFill>
                    <a:srgbClr val="4B5C29"/>
                  </a:solidFill>
                </a:rPr>
                <a:t>Access to n-rich region via fission of the most neutron-rich “available” very heavy nuclei (i.e. </a:t>
              </a:r>
              <a:r>
                <a:rPr lang="en-US" altLang="en-US" sz="1400" b="1" baseline="30000" dirty="0">
                  <a:solidFill>
                    <a:srgbClr val="4B5C29"/>
                  </a:solidFill>
                </a:rPr>
                <a:t>252</a:t>
              </a:r>
              <a:r>
                <a:rPr lang="en-US" altLang="en-US" sz="1400" b="1" dirty="0">
                  <a:solidFill>
                    <a:srgbClr val="4B5C29"/>
                  </a:solidFill>
                </a:rPr>
                <a:t>Cf)</a:t>
              </a:r>
            </a:p>
          </p:txBody>
        </p:sp>
        <p:sp>
          <p:nvSpPr>
            <p:cNvPr id="15" name="Freeform 2"/>
            <p:cNvSpPr>
              <a:spLocks/>
            </p:cNvSpPr>
            <p:nvPr/>
          </p:nvSpPr>
          <p:spPr bwMode="auto">
            <a:xfrm>
              <a:off x="167192" y="1687132"/>
              <a:ext cx="502509" cy="1619561"/>
            </a:xfrm>
            <a:custGeom>
              <a:avLst/>
              <a:gdLst>
                <a:gd name="T0" fmla="*/ 502509 w 502509"/>
                <a:gd name="T1" fmla="*/ 0 h 1532586"/>
                <a:gd name="T2" fmla="*/ 233 w 502509"/>
                <a:gd name="T3" fmla="*/ 566671 h 1532586"/>
                <a:gd name="T4" fmla="*/ 450994 w 502509"/>
                <a:gd name="T5" fmla="*/ 1532586 h 1532586"/>
                <a:gd name="T6" fmla="*/ 0 60000 65536"/>
                <a:gd name="T7" fmla="*/ 0 60000 65536"/>
                <a:gd name="T8" fmla="*/ 0 60000 65536"/>
              </a:gdLst>
              <a:ahLst/>
              <a:cxnLst>
                <a:cxn ang="T6">
                  <a:pos x="T0" y="T1"/>
                </a:cxn>
                <a:cxn ang="T7">
                  <a:pos x="T2" y="T3"/>
                </a:cxn>
                <a:cxn ang="T8">
                  <a:pos x="T4" y="T5"/>
                </a:cxn>
              </a:cxnLst>
              <a:rect l="0" t="0" r="r" b="b"/>
              <a:pathLst>
                <a:path w="502509" h="1532586">
                  <a:moveTo>
                    <a:pt x="502509" y="0"/>
                  </a:moveTo>
                  <a:cubicBezTo>
                    <a:pt x="255664" y="155620"/>
                    <a:pt x="8819" y="311240"/>
                    <a:pt x="233" y="566671"/>
                  </a:cubicBezTo>
                  <a:cubicBezTo>
                    <a:pt x="-8353" y="822102"/>
                    <a:pt x="221320" y="1177344"/>
                    <a:pt x="450994" y="1532586"/>
                  </a:cubicBezTo>
                </a:path>
              </a:pathLst>
            </a:custGeom>
            <a:noFill/>
            <a:ln w="38100" cap="flat" cmpd="sng" algn="ctr">
              <a:solidFill>
                <a:srgbClr val="009900"/>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 name="Freeform 4"/>
            <p:cNvSpPr>
              <a:spLocks/>
            </p:cNvSpPr>
            <p:nvPr/>
          </p:nvSpPr>
          <p:spPr bwMode="auto">
            <a:xfrm>
              <a:off x="903715" y="4265677"/>
              <a:ext cx="651814" cy="409354"/>
            </a:xfrm>
            <a:custGeom>
              <a:avLst/>
              <a:gdLst>
                <a:gd name="T0" fmla="*/ 0 w 978794"/>
                <a:gd name="T1" fmla="*/ 0 h 489397"/>
                <a:gd name="T2" fmla="*/ 202842 w 978794"/>
                <a:gd name="T3" fmla="*/ 355732 h 489397"/>
                <a:gd name="T4" fmla="*/ 550572 w 978794"/>
                <a:gd name="T5" fmla="*/ 482780 h 489397"/>
                <a:gd name="T6" fmla="*/ 0 60000 65536"/>
                <a:gd name="T7" fmla="*/ 0 60000 65536"/>
                <a:gd name="T8" fmla="*/ 0 60000 65536"/>
              </a:gdLst>
              <a:ahLst/>
              <a:cxnLst>
                <a:cxn ang="T6">
                  <a:pos x="T0" y="T1"/>
                </a:cxn>
                <a:cxn ang="T7">
                  <a:pos x="T2" y="T3"/>
                </a:cxn>
                <a:cxn ang="T8">
                  <a:pos x="T4" y="T5"/>
                </a:cxn>
              </a:cxnLst>
              <a:rect l="0" t="0" r="r" b="b"/>
              <a:pathLst>
                <a:path w="978794" h="489397">
                  <a:moveTo>
                    <a:pt x="0" y="0"/>
                  </a:moveTo>
                  <a:cubicBezTo>
                    <a:pt x="98738" y="139521"/>
                    <a:pt x="197476" y="279042"/>
                    <a:pt x="360608" y="360608"/>
                  </a:cubicBezTo>
                  <a:cubicBezTo>
                    <a:pt x="523740" y="442174"/>
                    <a:pt x="751267" y="465785"/>
                    <a:pt x="978794" y="489397"/>
                  </a:cubicBezTo>
                </a:path>
              </a:pathLst>
            </a:custGeom>
            <a:noFill/>
            <a:ln w="38100" cap="flat" cmpd="sng" algn="ctr">
              <a:solidFill>
                <a:srgbClr val="009900"/>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grpSp>
    </p:spTree>
    <p:extLst>
      <p:ext uri="{BB962C8B-B14F-4D97-AF65-F5344CB8AC3E}">
        <p14:creationId xmlns:p14="http://schemas.microsoft.com/office/powerpoint/2010/main" val="136043785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ctangle 3"/>
          <p:cNvSpPr>
            <a:spLocks noGrp="1" noChangeArrowheads="1"/>
          </p:cNvSpPr>
          <p:nvPr>
            <p:ph type="title"/>
          </p:nvPr>
        </p:nvSpPr>
        <p:spPr>
          <a:xfrm>
            <a:off x="457200" y="203200"/>
            <a:ext cx="8229600" cy="936831"/>
          </a:xfrm>
        </p:spPr>
        <p:txBody>
          <a:bodyPr/>
          <a:lstStyle/>
          <a:p>
            <a:r>
              <a:rPr lang="en-US" altLang="en-US" dirty="0" smtClean="0"/>
              <a:t>Neutron-rich beam source for ATLAS: CARIBU “front end” layout</a:t>
            </a:r>
          </a:p>
        </p:txBody>
      </p:sp>
      <p:sp>
        <p:nvSpPr>
          <p:cNvPr id="5125" name="Rectangle 4"/>
          <p:cNvSpPr>
            <a:spLocks noGrp="1" noChangeArrowheads="1"/>
          </p:cNvSpPr>
          <p:nvPr>
            <p:ph type="body" sz="half" idx="2"/>
          </p:nvPr>
        </p:nvSpPr>
        <p:spPr>
          <a:xfrm>
            <a:off x="242888" y="1282700"/>
            <a:ext cx="3751262" cy="5575300"/>
          </a:xfrm>
        </p:spPr>
        <p:txBody>
          <a:bodyPr/>
          <a:lstStyle/>
          <a:p>
            <a:pPr>
              <a:buFont typeface="Wingdings" pitchFamily="2" charset="2"/>
              <a:buNone/>
            </a:pPr>
            <a:r>
              <a:rPr lang="en-US" altLang="en-US" sz="1600" b="1" dirty="0" smtClean="0"/>
              <a:t>Main components of CARIBU</a:t>
            </a:r>
          </a:p>
          <a:p>
            <a:pPr lvl="1"/>
            <a:r>
              <a:rPr lang="en-US" altLang="en-US" sz="1600" b="1" dirty="0" smtClean="0">
                <a:solidFill>
                  <a:srgbClr val="008000"/>
                </a:solidFill>
              </a:rPr>
              <a:t>PRODUCTION</a:t>
            </a:r>
            <a:r>
              <a:rPr lang="en-US" altLang="en-US" sz="1600" b="1" dirty="0" smtClean="0"/>
              <a:t>: “ion source” is </a:t>
            </a:r>
            <a:r>
              <a:rPr lang="en-US" altLang="en-US" sz="1600" b="1" baseline="30000" dirty="0" smtClean="0"/>
              <a:t>252</a:t>
            </a:r>
            <a:r>
              <a:rPr lang="en-US" altLang="en-US" sz="1600" b="1" dirty="0" smtClean="0"/>
              <a:t>Cf source inside gas catcher </a:t>
            </a:r>
          </a:p>
          <a:p>
            <a:pPr lvl="2"/>
            <a:r>
              <a:rPr lang="en-US" altLang="en-US" sz="1600" b="1" dirty="0" smtClean="0"/>
              <a:t>Thermalizes fission fragments</a:t>
            </a:r>
          </a:p>
          <a:p>
            <a:pPr lvl="2"/>
            <a:r>
              <a:rPr lang="en-US" altLang="en-US" sz="1600" b="1" dirty="0" smtClean="0"/>
              <a:t>Extracts all species quickly</a:t>
            </a:r>
          </a:p>
          <a:p>
            <a:pPr lvl="2"/>
            <a:r>
              <a:rPr lang="en-US" altLang="en-US" sz="1600" b="1" dirty="0" smtClean="0"/>
              <a:t>Forms low emittance beam</a:t>
            </a:r>
          </a:p>
          <a:p>
            <a:pPr lvl="1"/>
            <a:r>
              <a:rPr lang="en-US" altLang="en-US" sz="1600" b="1" dirty="0" smtClean="0">
                <a:solidFill>
                  <a:srgbClr val="FF0000"/>
                </a:solidFill>
              </a:rPr>
              <a:t>SELECTION</a:t>
            </a:r>
            <a:r>
              <a:rPr lang="en-US" altLang="en-US" sz="1600" b="1" dirty="0" smtClean="0"/>
              <a:t>: Isobar separator and MR-TOF</a:t>
            </a:r>
          </a:p>
          <a:p>
            <a:pPr lvl="2"/>
            <a:r>
              <a:rPr lang="en-US" altLang="en-US" sz="1600" b="1" dirty="0" smtClean="0"/>
              <a:t>Purifies beam</a:t>
            </a:r>
          </a:p>
          <a:p>
            <a:pPr lvl="1"/>
            <a:r>
              <a:rPr lang="en-US" altLang="en-US" sz="1600" b="1" dirty="0" smtClean="0">
                <a:solidFill>
                  <a:srgbClr val="0000FF"/>
                </a:solidFill>
              </a:rPr>
              <a:t>DELIVERY</a:t>
            </a:r>
            <a:r>
              <a:rPr lang="en-US" altLang="en-US" sz="1600" b="1" dirty="0" smtClean="0"/>
              <a:t>: beamlines and preparation</a:t>
            </a:r>
          </a:p>
          <a:p>
            <a:pPr lvl="2"/>
            <a:r>
              <a:rPr lang="en-US" altLang="en-US" sz="1600" b="1" dirty="0" smtClean="0"/>
              <a:t>Switchyard</a:t>
            </a:r>
          </a:p>
          <a:p>
            <a:pPr lvl="2"/>
            <a:r>
              <a:rPr lang="en-US" altLang="en-US" sz="1600" b="1" dirty="0" smtClean="0"/>
              <a:t>Low-energy buncher and beamlines</a:t>
            </a:r>
          </a:p>
          <a:p>
            <a:pPr lvl="2"/>
            <a:r>
              <a:rPr lang="en-US" altLang="en-US" sz="1600" b="1" dirty="0" smtClean="0"/>
              <a:t>Charge breeder to Increase charge state for post-acceleration</a:t>
            </a:r>
          </a:p>
          <a:p>
            <a:pPr lvl="2"/>
            <a:r>
              <a:rPr lang="en-US" altLang="en-US" sz="1600" b="1" dirty="0" smtClean="0"/>
              <a:t>Post-accelerator ATLAS and weak-beam diagnostics  </a:t>
            </a:r>
          </a:p>
        </p:txBody>
      </p:sp>
      <p:sp>
        <p:nvSpPr>
          <p:cNvPr id="5127" name="Line 6"/>
          <p:cNvSpPr>
            <a:spLocks noChangeShapeType="1"/>
          </p:cNvSpPr>
          <p:nvPr/>
        </p:nvSpPr>
        <p:spPr bwMode="auto">
          <a:xfrm flipH="1">
            <a:off x="3788228" y="1319213"/>
            <a:ext cx="2961821" cy="514350"/>
          </a:xfrm>
          <a:prstGeom prst="line">
            <a:avLst/>
          </a:prstGeom>
          <a:noFill/>
          <a:ln w="381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a:p>
        </p:txBody>
      </p:sp>
      <p:sp>
        <p:nvSpPr>
          <p:cNvPr id="5131" name="Line 10"/>
          <p:cNvSpPr>
            <a:spLocks noChangeShapeType="1"/>
          </p:cNvSpPr>
          <p:nvPr/>
        </p:nvSpPr>
        <p:spPr bwMode="auto">
          <a:xfrm flipV="1">
            <a:off x="3923556" y="5233481"/>
            <a:ext cx="745720" cy="300291"/>
          </a:xfrm>
          <a:prstGeom prst="line">
            <a:avLst/>
          </a:prstGeom>
          <a:noFill/>
          <a:ln w="38100">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a:p>
        </p:txBody>
      </p:sp>
      <p:sp>
        <p:nvSpPr>
          <p:cNvPr id="5137"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1F497D"/>
              </a:buClr>
              <a:buFont typeface="Wingdings" pitchFamily="2" charset="2"/>
              <a:buChar char="§"/>
              <a:defRPr>
                <a:solidFill>
                  <a:schemeClr val="tx1"/>
                </a:solidFill>
                <a:latin typeface="Calibri" pitchFamily="34" charset="0"/>
              </a:defRPr>
            </a:lvl1pPr>
            <a:lvl2pPr marL="742950" indent="-285750" eaLnBrk="0" hangingPunct="0">
              <a:spcBef>
                <a:spcPct val="20000"/>
              </a:spcBef>
              <a:buClr>
                <a:srgbClr val="1F497D"/>
              </a:buClr>
              <a:buChar char="–"/>
              <a:defRPr sz="1600">
                <a:solidFill>
                  <a:schemeClr val="tx1"/>
                </a:solidFill>
                <a:latin typeface="Calibri" pitchFamily="34" charset="0"/>
              </a:defRPr>
            </a:lvl2pPr>
            <a:lvl3pPr marL="1143000" indent="-228600" eaLnBrk="0" hangingPunct="0">
              <a:spcBef>
                <a:spcPct val="20000"/>
              </a:spcBef>
              <a:buClr>
                <a:srgbClr val="1F497D"/>
              </a:buClr>
              <a:buChar char="•"/>
              <a:defRPr sz="1400">
                <a:solidFill>
                  <a:schemeClr val="tx1"/>
                </a:solidFill>
                <a:latin typeface="Calibri" pitchFamily="34" charset="0"/>
              </a:defRPr>
            </a:lvl3pPr>
            <a:lvl4pPr marL="1600200" indent="-228600" eaLnBrk="0" hangingPunct="0">
              <a:spcBef>
                <a:spcPct val="20000"/>
              </a:spcBef>
              <a:buClr>
                <a:srgbClr val="1F497D"/>
              </a:buClr>
              <a:buChar char="–"/>
              <a:defRPr sz="1400">
                <a:solidFill>
                  <a:schemeClr val="tx1"/>
                </a:solidFill>
                <a:latin typeface="Calibri" pitchFamily="34" charset="0"/>
              </a:defRPr>
            </a:lvl4pPr>
            <a:lvl5pPr marL="2057400" indent="-228600" eaLnBrk="0" hangingPunct="0">
              <a:spcBef>
                <a:spcPct val="20000"/>
              </a:spcBef>
              <a:buClr>
                <a:srgbClr val="1F497D"/>
              </a:buClr>
              <a:buFont typeface="Arial" pitchFamily="34" charset="0"/>
              <a:buChar char="»"/>
              <a:defRPr sz="1400">
                <a:solidFill>
                  <a:schemeClr val="tx1"/>
                </a:solidFill>
                <a:latin typeface="Calibri" pitchFamily="34" charset="0"/>
              </a:defRPr>
            </a:lvl5pPr>
            <a:lvl6pPr marL="2514600" indent="-228600" eaLnBrk="0" fontAlgn="base" hangingPunct="0">
              <a:spcBef>
                <a:spcPct val="20000"/>
              </a:spcBef>
              <a:spcAft>
                <a:spcPct val="0"/>
              </a:spcAft>
              <a:buClr>
                <a:srgbClr val="1F497D"/>
              </a:buClr>
              <a:buFont typeface="Arial" pitchFamily="34" charset="0"/>
              <a:buChar char="»"/>
              <a:defRPr sz="1400">
                <a:solidFill>
                  <a:schemeClr val="tx1"/>
                </a:solidFill>
                <a:latin typeface="Calibri" pitchFamily="34" charset="0"/>
              </a:defRPr>
            </a:lvl6pPr>
            <a:lvl7pPr marL="2971800" indent="-228600" eaLnBrk="0" fontAlgn="base" hangingPunct="0">
              <a:spcBef>
                <a:spcPct val="20000"/>
              </a:spcBef>
              <a:spcAft>
                <a:spcPct val="0"/>
              </a:spcAft>
              <a:buClr>
                <a:srgbClr val="1F497D"/>
              </a:buClr>
              <a:buFont typeface="Arial" pitchFamily="34" charset="0"/>
              <a:buChar char="»"/>
              <a:defRPr sz="1400">
                <a:solidFill>
                  <a:schemeClr val="tx1"/>
                </a:solidFill>
                <a:latin typeface="Calibri" pitchFamily="34" charset="0"/>
              </a:defRPr>
            </a:lvl7pPr>
            <a:lvl8pPr marL="3429000" indent="-228600" eaLnBrk="0" fontAlgn="base" hangingPunct="0">
              <a:spcBef>
                <a:spcPct val="20000"/>
              </a:spcBef>
              <a:spcAft>
                <a:spcPct val="0"/>
              </a:spcAft>
              <a:buClr>
                <a:srgbClr val="1F497D"/>
              </a:buClr>
              <a:buFont typeface="Arial" pitchFamily="34" charset="0"/>
              <a:buChar char="»"/>
              <a:defRPr sz="1400">
                <a:solidFill>
                  <a:schemeClr val="tx1"/>
                </a:solidFill>
                <a:latin typeface="Calibri" pitchFamily="34" charset="0"/>
              </a:defRPr>
            </a:lvl8pPr>
            <a:lvl9pPr marL="3886200" indent="-228600" eaLnBrk="0" fontAlgn="base" hangingPunct="0">
              <a:spcBef>
                <a:spcPct val="20000"/>
              </a:spcBef>
              <a:spcAft>
                <a:spcPct val="0"/>
              </a:spcAft>
              <a:buClr>
                <a:srgbClr val="1F497D"/>
              </a:buClr>
              <a:buFont typeface="Arial" pitchFamily="34" charset="0"/>
              <a:buChar char="»"/>
              <a:defRPr sz="1400">
                <a:solidFill>
                  <a:schemeClr val="tx1"/>
                </a:solidFill>
                <a:latin typeface="Calibri" pitchFamily="34" charset="0"/>
              </a:defRPr>
            </a:lvl9pPr>
          </a:lstStyle>
          <a:p>
            <a:pPr eaLnBrk="1" hangingPunct="1">
              <a:spcBef>
                <a:spcPct val="0"/>
              </a:spcBef>
              <a:buClrTx/>
              <a:buFontTx/>
              <a:buNone/>
            </a:pPr>
            <a:fld id="{01103798-0FA4-4CDF-8C7B-90A5D7756616}" type="slidenum">
              <a:rPr lang="en-US" altLang="en-US" smtClean="0"/>
              <a:pPr eaLnBrk="1" hangingPunct="1">
                <a:spcBef>
                  <a:spcPct val="0"/>
                </a:spcBef>
                <a:buClrTx/>
                <a:buFontTx/>
                <a:buNone/>
              </a:pPr>
              <a:t>6</a:t>
            </a:fld>
            <a:endParaRPr lang="en-US" altLang="en-US" smtClean="0"/>
          </a:p>
        </p:txBody>
      </p:sp>
      <p:grpSp>
        <p:nvGrpSpPr>
          <p:cNvPr id="11" name="Group 10"/>
          <p:cNvGrpSpPr/>
          <p:nvPr/>
        </p:nvGrpSpPr>
        <p:grpSpPr>
          <a:xfrm>
            <a:off x="4242392" y="2204756"/>
            <a:ext cx="4920052" cy="2949857"/>
            <a:chOff x="4242392" y="2204756"/>
            <a:chExt cx="4920052" cy="2949857"/>
          </a:xfrm>
        </p:grpSpPr>
        <p:grpSp>
          <p:nvGrpSpPr>
            <p:cNvPr id="5132" name="Group 11"/>
            <p:cNvGrpSpPr>
              <a:grpSpLocks/>
            </p:cNvGrpSpPr>
            <p:nvPr/>
          </p:nvGrpSpPr>
          <p:grpSpPr bwMode="auto">
            <a:xfrm>
              <a:off x="5899150" y="2298700"/>
              <a:ext cx="882650" cy="212725"/>
              <a:chOff x="3716" y="1448"/>
              <a:chExt cx="556" cy="134"/>
            </a:xfrm>
          </p:grpSpPr>
          <p:sp>
            <p:nvSpPr>
              <p:cNvPr id="5146" name="Line 12"/>
              <p:cNvSpPr>
                <a:spLocks noChangeShapeType="1"/>
              </p:cNvSpPr>
              <p:nvPr/>
            </p:nvSpPr>
            <p:spPr bwMode="auto">
              <a:xfrm flipV="1">
                <a:off x="4056" y="1526"/>
                <a:ext cx="0" cy="44"/>
              </a:xfrm>
              <a:prstGeom prst="line">
                <a:avLst/>
              </a:prstGeom>
              <a:noFill/>
              <a:ln w="19050">
                <a:solidFill>
                  <a:srgbClr val="EC008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47" name="Line 13"/>
              <p:cNvSpPr>
                <a:spLocks noChangeShapeType="1"/>
              </p:cNvSpPr>
              <p:nvPr/>
            </p:nvSpPr>
            <p:spPr bwMode="auto">
              <a:xfrm flipV="1">
                <a:off x="4056" y="1524"/>
                <a:ext cx="160" cy="2"/>
              </a:xfrm>
              <a:prstGeom prst="line">
                <a:avLst/>
              </a:prstGeom>
              <a:noFill/>
              <a:ln w="19050">
                <a:solidFill>
                  <a:srgbClr val="EC008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48" name="Line 14"/>
              <p:cNvSpPr>
                <a:spLocks noChangeShapeType="1"/>
              </p:cNvSpPr>
              <p:nvPr/>
            </p:nvSpPr>
            <p:spPr bwMode="auto">
              <a:xfrm>
                <a:off x="4218" y="1524"/>
                <a:ext cx="54" cy="52"/>
              </a:xfrm>
              <a:prstGeom prst="line">
                <a:avLst/>
              </a:prstGeom>
              <a:noFill/>
              <a:ln w="19050">
                <a:solidFill>
                  <a:srgbClr val="EC008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49" name="Line 15"/>
              <p:cNvSpPr>
                <a:spLocks noChangeShapeType="1"/>
              </p:cNvSpPr>
              <p:nvPr/>
            </p:nvSpPr>
            <p:spPr bwMode="auto">
              <a:xfrm flipH="1">
                <a:off x="3984" y="1570"/>
                <a:ext cx="72" cy="0"/>
              </a:xfrm>
              <a:prstGeom prst="line">
                <a:avLst/>
              </a:prstGeom>
              <a:noFill/>
              <a:ln w="19050">
                <a:solidFill>
                  <a:srgbClr val="EC008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50" name="Line 16"/>
              <p:cNvSpPr>
                <a:spLocks noChangeShapeType="1"/>
              </p:cNvSpPr>
              <p:nvPr/>
            </p:nvSpPr>
            <p:spPr bwMode="auto">
              <a:xfrm flipV="1">
                <a:off x="3982" y="1448"/>
                <a:ext cx="0" cy="122"/>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51" name="Line 17"/>
              <p:cNvSpPr>
                <a:spLocks noChangeShapeType="1"/>
              </p:cNvSpPr>
              <p:nvPr/>
            </p:nvSpPr>
            <p:spPr bwMode="auto">
              <a:xfrm flipH="1">
                <a:off x="3718" y="1448"/>
                <a:ext cx="264" cy="0"/>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52" name="Line 18"/>
              <p:cNvSpPr>
                <a:spLocks noChangeShapeType="1"/>
              </p:cNvSpPr>
              <p:nvPr/>
            </p:nvSpPr>
            <p:spPr bwMode="auto">
              <a:xfrm>
                <a:off x="3716" y="1448"/>
                <a:ext cx="0" cy="134"/>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53" name="Line 19"/>
              <p:cNvSpPr>
                <a:spLocks noChangeShapeType="1"/>
              </p:cNvSpPr>
              <p:nvPr/>
            </p:nvSpPr>
            <p:spPr bwMode="auto">
              <a:xfrm flipH="1">
                <a:off x="3716" y="1568"/>
                <a:ext cx="264" cy="0"/>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5133" name="Group 20"/>
            <p:cNvGrpSpPr>
              <a:grpSpLocks/>
            </p:cNvGrpSpPr>
            <p:nvPr/>
          </p:nvGrpSpPr>
          <p:grpSpPr bwMode="auto">
            <a:xfrm flipV="1">
              <a:off x="5899150" y="2517775"/>
              <a:ext cx="882650" cy="212725"/>
              <a:chOff x="3716" y="1448"/>
              <a:chExt cx="556" cy="134"/>
            </a:xfrm>
          </p:grpSpPr>
          <p:sp>
            <p:nvSpPr>
              <p:cNvPr id="5138" name="Line 21"/>
              <p:cNvSpPr>
                <a:spLocks noChangeShapeType="1"/>
              </p:cNvSpPr>
              <p:nvPr/>
            </p:nvSpPr>
            <p:spPr bwMode="auto">
              <a:xfrm flipV="1">
                <a:off x="4056" y="1526"/>
                <a:ext cx="0" cy="44"/>
              </a:xfrm>
              <a:prstGeom prst="line">
                <a:avLst/>
              </a:prstGeom>
              <a:noFill/>
              <a:ln w="19050">
                <a:solidFill>
                  <a:srgbClr val="EC008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39" name="Line 22"/>
              <p:cNvSpPr>
                <a:spLocks noChangeShapeType="1"/>
              </p:cNvSpPr>
              <p:nvPr/>
            </p:nvSpPr>
            <p:spPr bwMode="auto">
              <a:xfrm flipV="1">
                <a:off x="4056" y="1524"/>
                <a:ext cx="160" cy="2"/>
              </a:xfrm>
              <a:prstGeom prst="line">
                <a:avLst/>
              </a:prstGeom>
              <a:noFill/>
              <a:ln w="19050">
                <a:solidFill>
                  <a:srgbClr val="EC008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40" name="Line 23"/>
              <p:cNvSpPr>
                <a:spLocks noChangeShapeType="1"/>
              </p:cNvSpPr>
              <p:nvPr/>
            </p:nvSpPr>
            <p:spPr bwMode="auto">
              <a:xfrm>
                <a:off x="4218" y="1524"/>
                <a:ext cx="54" cy="52"/>
              </a:xfrm>
              <a:prstGeom prst="line">
                <a:avLst/>
              </a:prstGeom>
              <a:noFill/>
              <a:ln w="19050">
                <a:solidFill>
                  <a:srgbClr val="EC008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41" name="Line 24"/>
              <p:cNvSpPr>
                <a:spLocks noChangeShapeType="1"/>
              </p:cNvSpPr>
              <p:nvPr/>
            </p:nvSpPr>
            <p:spPr bwMode="auto">
              <a:xfrm flipH="1">
                <a:off x="3984" y="1570"/>
                <a:ext cx="72" cy="0"/>
              </a:xfrm>
              <a:prstGeom prst="line">
                <a:avLst/>
              </a:prstGeom>
              <a:noFill/>
              <a:ln w="19050">
                <a:solidFill>
                  <a:srgbClr val="EC008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42" name="Line 25"/>
              <p:cNvSpPr>
                <a:spLocks noChangeShapeType="1"/>
              </p:cNvSpPr>
              <p:nvPr/>
            </p:nvSpPr>
            <p:spPr bwMode="auto">
              <a:xfrm flipV="1">
                <a:off x="3982" y="1448"/>
                <a:ext cx="0" cy="122"/>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43" name="Line 26"/>
              <p:cNvSpPr>
                <a:spLocks noChangeShapeType="1"/>
              </p:cNvSpPr>
              <p:nvPr/>
            </p:nvSpPr>
            <p:spPr bwMode="auto">
              <a:xfrm flipH="1">
                <a:off x="3718" y="1448"/>
                <a:ext cx="264" cy="0"/>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44" name="Line 27"/>
              <p:cNvSpPr>
                <a:spLocks noChangeShapeType="1"/>
              </p:cNvSpPr>
              <p:nvPr/>
            </p:nvSpPr>
            <p:spPr bwMode="auto">
              <a:xfrm>
                <a:off x="3716" y="1448"/>
                <a:ext cx="0" cy="134"/>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45" name="Line 28"/>
              <p:cNvSpPr>
                <a:spLocks noChangeShapeType="1"/>
              </p:cNvSpPr>
              <p:nvPr/>
            </p:nvSpPr>
            <p:spPr bwMode="auto">
              <a:xfrm flipH="1">
                <a:off x="3716" y="1568"/>
                <a:ext cx="264" cy="0"/>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5134" name="AutoShape 29"/>
            <p:cNvSpPr>
              <a:spLocks noChangeArrowheads="1"/>
            </p:cNvSpPr>
            <p:nvPr/>
          </p:nvSpPr>
          <p:spPr bwMode="auto">
            <a:xfrm>
              <a:off x="6343650" y="2493963"/>
              <a:ext cx="106363" cy="42862"/>
            </a:xfrm>
            <a:prstGeom prst="roundRect">
              <a:avLst>
                <a:gd name="adj" fmla="val 16667"/>
              </a:avLst>
            </a:prstGeom>
            <a:solidFill>
              <a:srgbClr val="2E3192"/>
            </a:solidFill>
            <a:ln w="9525">
              <a:solidFill>
                <a:srgbClr val="2E319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1F497D"/>
                </a:buClr>
                <a:buFont typeface="Wingdings" pitchFamily="2" charset="2"/>
                <a:buChar char="§"/>
                <a:defRPr>
                  <a:solidFill>
                    <a:schemeClr val="tx1"/>
                  </a:solidFill>
                  <a:latin typeface="Calibri" pitchFamily="34" charset="0"/>
                </a:defRPr>
              </a:lvl1pPr>
              <a:lvl2pPr marL="742950" indent="-285750" eaLnBrk="0" hangingPunct="0">
                <a:spcBef>
                  <a:spcPct val="20000"/>
                </a:spcBef>
                <a:buClr>
                  <a:srgbClr val="1F497D"/>
                </a:buClr>
                <a:buChar char="–"/>
                <a:defRPr sz="1600">
                  <a:solidFill>
                    <a:schemeClr val="tx1"/>
                  </a:solidFill>
                  <a:latin typeface="Calibri" pitchFamily="34" charset="0"/>
                </a:defRPr>
              </a:lvl2pPr>
              <a:lvl3pPr marL="1143000" indent="-228600" eaLnBrk="0" hangingPunct="0">
                <a:spcBef>
                  <a:spcPct val="20000"/>
                </a:spcBef>
                <a:buClr>
                  <a:srgbClr val="1F497D"/>
                </a:buClr>
                <a:buChar char="•"/>
                <a:defRPr sz="1400">
                  <a:solidFill>
                    <a:schemeClr val="tx1"/>
                  </a:solidFill>
                  <a:latin typeface="Calibri" pitchFamily="34" charset="0"/>
                </a:defRPr>
              </a:lvl3pPr>
              <a:lvl4pPr marL="1600200" indent="-228600" eaLnBrk="0" hangingPunct="0">
                <a:spcBef>
                  <a:spcPct val="20000"/>
                </a:spcBef>
                <a:buClr>
                  <a:srgbClr val="1F497D"/>
                </a:buClr>
                <a:buChar char="–"/>
                <a:defRPr sz="1400">
                  <a:solidFill>
                    <a:schemeClr val="tx1"/>
                  </a:solidFill>
                  <a:latin typeface="Calibri" pitchFamily="34" charset="0"/>
                </a:defRPr>
              </a:lvl4pPr>
              <a:lvl5pPr marL="2057400" indent="-228600" eaLnBrk="0" hangingPunct="0">
                <a:spcBef>
                  <a:spcPct val="20000"/>
                </a:spcBef>
                <a:buClr>
                  <a:srgbClr val="1F497D"/>
                </a:buClr>
                <a:buFont typeface="Arial" pitchFamily="34" charset="0"/>
                <a:buChar char="»"/>
                <a:defRPr sz="1400">
                  <a:solidFill>
                    <a:schemeClr val="tx1"/>
                  </a:solidFill>
                  <a:latin typeface="Calibri" pitchFamily="34" charset="0"/>
                </a:defRPr>
              </a:lvl5pPr>
              <a:lvl6pPr marL="2514600" indent="-228600" eaLnBrk="0" fontAlgn="base" hangingPunct="0">
                <a:spcBef>
                  <a:spcPct val="20000"/>
                </a:spcBef>
                <a:spcAft>
                  <a:spcPct val="0"/>
                </a:spcAft>
                <a:buClr>
                  <a:srgbClr val="1F497D"/>
                </a:buClr>
                <a:buFont typeface="Arial" pitchFamily="34" charset="0"/>
                <a:buChar char="»"/>
                <a:defRPr sz="1400">
                  <a:solidFill>
                    <a:schemeClr val="tx1"/>
                  </a:solidFill>
                  <a:latin typeface="Calibri" pitchFamily="34" charset="0"/>
                </a:defRPr>
              </a:lvl6pPr>
              <a:lvl7pPr marL="2971800" indent="-228600" eaLnBrk="0" fontAlgn="base" hangingPunct="0">
                <a:spcBef>
                  <a:spcPct val="20000"/>
                </a:spcBef>
                <a:spcAft>
                  <a:spcPct val="0"/>
                </a:spcAft>
                <a:buClr>
                  <a:srgbClr val="1F497D"/>
                </a:buClr>
                <a:buFont typeface="Arial" pitchFamily="34" charset="0"/>
                <a:buChar char="»"/>
                <a:defRPr sz="1400">
                  <a:solidFill>
                    <a:schemeClr val="tx1"/>
                  </a:solidFill>
                  <a:latin typeface="Calibri" pitchFamily="34" charset="0"/>
                </a:defRPr>
              </a:lvl7pPr>
              <a:lvl8pPr marL="3429000" indent="-228600" eaLnBrk="0" fontAlgn="base" hangingPunct="0">
                <a:spcBef>
                  <a:spcPct val="20000"/>
                </a:spcBef>
                <a:spcAft>
                  <a:spcPct val="0"/>
                </a:spcAft>
                <a:buClr>
                  <a:srgbClr val="1F497D"/>
                </a:buClr>
                <a:buFont typeface="Arial" pitchFamily="34" charset="0"/>
                <a:buChar char="»"/>
                <a:defRPr sz="1400">
                  <a:solidFill>
                    <a:schemeClr val="tx1"/>
                  </a:solidFill>
                  <a:latin typeface="Calibri" pitchFamily="34" charset="0"/>
                </a:defRPr>
              </a:lvl8pPr>
              <a:lvl9pPr marL="3886200" indent="-228600" eaLnBrk="0" fontAlgn="base" hangingPunct="0">
                <a:spcBef>
                  <a:spcPct val="20000"/>
                </a:spcBef>
                <a:spcAft>
                  <a:spcPct val="0"/>
                </a:spcAft>
                <a:buClr>
                  <a:srgbClr val="1F497D"/>
                </a:buClr>
                <a:buFont typeface="Arial" pitchFamily="34" charset="0"/>
                <a:buChar char="»"/>
                <a:defRPr sz="1400">
                  <a:solidFill>
                    <a:schemeClr val="tx1"/>
                  </a:solidFill>
                  <a:latin typeface="Calibri" pitchFamily="34" charset="0"/>
                </a:defRPr>
              </a:lvl9pPr>
            </a:lstStyle>
            <a:p>
              <a:pPr eaLnBrk="1" hangingPunct="1">
                <a:spcBef>
                  <a:spcPct val="0"/>
                </a:spcBef>
                <a:buClrTx/>
                <a:buFontTx/>
                <a:buNone/>
              </a:pPr>
              <a:endParaRPr lang="en-US" altLang="en-US"/>
            </a:p>
          </p:txBody>
        </p:sp>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6140"/>
            <a:stretch/>
          </p:blipFill>
          <p:spPr bwMode="auto">
            <a:xfrm>
              <a:off x="4242392" y="2204756"/>
              <a:ext cx="4920052" cy="2949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ounded Rectangle 1"/>
            <p:cNvSpPr/>
            <p:nvPr/>
          </p:nvSpPr>
          <p:spPr>
            <a:xfrm>
              <a:off x="5627546" y="3239978"/>
              <a:ext cx="292824" cy="85577"/>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 name="Straight Connector 3"/>
            <p:cNvCxnSpPr/>
            <p:nvPr/>
          </p:nvCxnSpPr>
          <p:spPr>
            <a:xfrm flipH="1">
              <a:off x="5528930" y="3364098"/>
              <a:ext cx="867901" cy="0"/>
            </a:xfrm>
            <a:prstGeom prst="line">
              <a:avLst/>
            </a:prstGeom>
            <a:ln w="190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flipV="1">
              <a:off x="5528930" y="3275086"/>
              <a:ext cx="0" cy="89012"/>
            </a:xfrm>
            <a:prstGeom prst="line">
              <a:avLst/>
            </a:prstGeom>
            <a:ln w="19050">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Oval 6"/>
            <p:cNvSpPr/>
            <p:nvPr/>
          </p:nvSpPr>
          <p:spPr>
            <a:xfrm>
              <a:off x="5506070" y="3254951"/>
              <a:ext cx="45719" cy="45719"/>
            </a:xfrm>
            <a:prstGeom prst="ellipse">
              <a:avLst/>
            </a:prstGeom>
            <a:solidFill>
              <a:srgbClr val="FF0000"/>
            </a:solid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6343650" y="3300670"/>
              <a:ext cx="106363" cy="4571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Oval 39"/>
            <p:cNvSpPr/>
            <p:nvPr/>
          </p:nvSpPr>
          <p:spPr>
            <a:xfrm>
              <a:off x="5502746" y="3341238"/>
              <a:ext cx="45719" cy="45719"/>
            </a:xfrm>
            <a:prstGeom prst="ellipse">
              <a:avLst/>
            </a:prstGeom>
            <a:solidFill>
              <a:srgbClr val="FF0000"/>
            </a:solid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Oval 40"/>
            <p:cNvSpPr/>
            <p:nvPr/>
          </p:nvSpPr>
          <p:spPr>
            <a:xfrm>
              <a:off x="6381750" y="3331343"/>
              <a:ext cx="45719" cy="45719"/>
            </a:xfrm>
            <a:prstGeom prst="ellipse">
              <a:avLst/>
            </a:prstGeom>
            <a:solidFill>
              <a:srgbClr val="FF0000"/>
            </a:solid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Oval 41"/>
            <p:cNvSpPr/>
            <p:nvPr/>
          </p:nvSpPr>
          <p:spPr>
            <a:xfrm>
              <a:off x="6381750" y="3252226"/>
              <a:ext cx="45719" cy="45719"/>
            </a:xfrm>
            <a:prstGeom prst="ellipse">
              <a:avLst/>
            </a:prstGeom>
            <a:solidFill>
              <a:srgbClr val="FF0000"/>
            </a:solid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Rounded Rectangle 46"/>
            <p:cNvSpPr/>
            <p:nvPr/>
          </p:nvSpPr>
          <p:spPr>
            <a:xfrm>
              <a:off x="6025426" y="3236799"/>
              <a:ext cx="292824" cy="85577"/>
            </a:xfrm>
            <a:prstGeom prst="roundRect">
              <a:avLst/>
            </a:prstGeom>
            <a:gradFill flip="none" rotWithShape="1">
              <a:gsLst>
                <a:gs pos="0">
                  <a:schemeClr val="tx2">
                    <a:lumMod val="60000"/>
                    <a:lumOff val="40000"/>
                    <a:tint val="66000"/>
                    <a:satMod val="160000"/>
                  </a:schemeClr>
                </a:gs>
                <a:gs pos="50000">
                  <a:schemeClr val="tx2">
                    <a:lumMod val="60000"/>
                    <a:lumOff val="40000"/>
                    <a:tint val="44500"/>
                    <a:satMod val="160000"/>
                  </a:schemeClr>
                </a:gs>
                <a:gs pos="100000">
                  <a:schemeClr val="tx2">
                    <a:lumMod val="60000"/>
                    <a:lumOff val="40000"/>
                    <a:tint val="23500"/>
                    <a:satMod val="160000"/>
                  </a:schemeClr>
                </a:gs>
              </a:gsLst>
              <a:lin ang="0" scaled="1"/>
              <a:tileRect/>
            </a:gradFill>
            <a:ln>
              <a:solidFill>
                <a:srgbClr val="0082C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126" name="Line 5"/>
          <p:cNvSpPr>
            <a:spLocks noChangeShapeType="1"/>
          </p:cNvSpPr>
          <p:nvPr/>
        </p:nvSpPr>
        <p:spPr bwMode="auto">
          <a:xfrm flipH="1">
            <a:off x="5888038" y="1300162"/>
            <a:ext cx="874712" cy="1157287"/>
          </a:xfrm>
          <a:prstGeom prst="line">
            <a:avLst/>
          </a:prstGeom>
          <a:noFill/>
          <a:ln w="38100">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a:p>
        </p:txBody>
      </p:sp>
      <p:grpSp>
        <p:nvGrpSpPr>
          <p:cNvPr id="10" name="Group 9"/>
          <p:cNvGrpSpPr/>
          <p:nvPr/>
        </p:nvGrpSpPr>
        <p:grpSpPr>
          <a:xfrm>
            <a:off x="2663825" y="2838448"/>
            <a:ext cx="3786187" cy="479425"/>
            <a:chOff x="2663825" y="2838448"/>
            <a:chExt cx="3786187" cy="479425"/>
          </a:xfrm>
        </p:grpSpPr>
        <p:sp>
          <p:nvSpPr>
            <p:cNvPr id="5128" name="Line 7"/>
            <p:cNvSpPr>
              <a:spLocks noChangeShapeType="1"/>
            </p:cNvSpPr>
            <p:nvPr/>
          </p:nvSpPr>
          <p:spPr bwMode="auto">
            <a:xfrm flipV="1">
              <a:off x="2663825" y="2838448"/>
              <a:ext cx="3786187" cy="479425"/>
            </a:xfrm>
            <a:prstGeom prst="line">
              <a:avLst/>
            </a:prstGeom>
            <a:noFill/>
            <a:ln w="38100">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a:p>
          </p:txBody>
        </p:sp>
        <p:sp>
          <p:nvSpPr>
            <p:cNvPr id="45" name="Line 7"/>
            <p:cNvSpPr>
              <a:spLocks noChangeShapeType="1"/>
            </p:cNvSpPr>
            <p:nvPr/>
          </p:nvSpPr>
          <p:spPr bwMode="auto">
            <a:xfrm>
              <a:off x="5392739" y="2990848"/>
              <a:ext cx="285071" cy="241450"/>
            </a:xfrm>
            <a:prstGeom prst="line">
              <a:avLst/>
            </a:prstGeom>
            <a:noFill/>
            <a:ln w="38100">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a:p>
          </p:txBody>
        </p:sp>
      </p:grpSp>
      <p:sp>
        <p:nvSpPr>
          <p:cNvPr id="5136" name="Line 31"/>
          <p:cNvSpPr>
            <a:spLocks noChangeShapeType="1"/>
          </p:cNvSpPr>
          <p:nvPr/>
        </p:nvSpPr>
        <p:spPr bwMode="auto">
          <a:xfrm flipV="1">
            <a:off x="2344366" y="3341237"/>
            <a:ext cx="3158380" cy="715545"/>
          </a:xfrm>
          <a:prstGeom prst="line">
            <a:avLst/>
          </a:prstGeom>
          <a:noFill/>
          <a:ln w="38100">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a:p>
        </p:txBody>
      </p:sp>
      <p:sp>
        <p:nvSpPr>
          <p:cNvPr id="5135" name="Line 30"/>
          <p:cNvSpPr>
            <a:spLocks noChangeShapeType="1"/>
          </p:cNvSpPr>
          <p:nvPr/>
        </p:nvSpPr>
        <p:spPr bwMode="auto">
          <a:xfrm flipV="1">
            <a:off x="3651250" y="3386957"/>
            <a:ext cx="2374176" cy="935661"/>
          </a:xfrm>
          <a:prstGeom prst="line">
            <a:avLst/>
          </a:prstGeom>
          <a:noFill/>
          <a:ln w="38100">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a:p>
        </p:txBody>
      </p:sp>
      <p:sp>
        <p:nvSpPr>
          <p:cNvPr id="5129" name="Line 8"/>
          <p:cNvSpPr>
            <a:spLocks noChangeShapeType="1"/>
          </p:cNvSpPr>
          <p:nvPr/>
        </p:nvSpPr>
        <p:spPr bwMode="auto">
          <a:xfrm flipV="1">
            <a:off x="3394954" y="4591455"/>
            <a:ext cx="3482502" cy="563158"/>
          </a:xfrm>
          <a:prstGeom prst="line">
            <a:avLst/>
          </a:prstGeom>
          <a:noFill/>
          <a:ln w="38100">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a:p>
        </p:txBody>
      </p:sp>
      <p:pic>
        <p:nvPicPr>
          <p:cNvPr id="44" name="Picture 2" descr="Cf252_low_E_r-pat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39269" y="5106458"/>
            <a:ext cx="2927867"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5367868" y="5098590"/>
            <a:ext cx="1388534" cy="461665"/>
          </a:xfrm>
          <a:prstGeom prst="rect">
            <a:avLst/>
          </a:prstGeom>
          <a:solidFill>
            <a:schemeClr val="bg1">
              <a:lumMod val="75000"/>
            </a:schemeClr>
          </a:solidFill>
        </p:spPr>
        <p:txBody>
          <a:bodyPr wrap="square">
            <a:spAutoFit/>
          </a:bodyPr>
          <a:lstStyle/>
          <a:p>
            <a:pPr defTabSz="457200">
              <a:buSzTx/>
              <a:buNone/>
              <a:defRPr sz="2000"/>
            </a:pPr>
            <a:r>
              <a:rPr lang="en-US" sz="1200" b="1" dirty="0">
                <a:solidFill>
                  <a:srgbClr val="0000FF"/>
                </a:solidFill>
              </a:rPr>
              <a:t>Mass </a:t>
            </a:r>
            <a:r>
              <a:rPr lang="en-US" sz="1200" b="1" dirty="0" smtClean="0">
                <a:solidFill>
                  <a:srgbClr val="0000FF"/>
                </a:solidFill>
              </a:rPr>
              <a:t>Yields </a:t>
            </a:r>
            <a:r>
              <a:rPr lang="en-US" sz="1200" b="1" dirty="0">
                <a:solidFill>
                  <a:srgbClr val="0000FF"/>
                </a:solidFill>
              </a:rPr>
              <a:t>F</a:t>
            </a:r>
            <a:r>
              <a:rPr lang="en-US" sz="1200" b="1" dirty="0" smtClean="0">
                <a:solidFill>
                  <a:srgbClr val="0000FF"/>
                </a:solidFill>
              </a:rPr>
              <a:t>rom SF </a:t>
            </a:r>
            <a:r>
              <a:rPr lang="en-US" sz="1200" b="1" dirty="0">
                <a:solidFill>
                  <a:srgbClr val="0000FF"/>
                </a:solidFill>
              </a:rPr>
              <a:t>of </a:t>
            </a:r>
            <a:r>
              <a:rPr lang="en-US" sz="1200" b="1" baseline="30000" dirty="0" smtClean="0">
                <a:solidFill>
                  <a:srgbClr val="0000FF"/>
                </a:solidFill>
              </a:rPr>
              <a:t>252</a:t>
            </a:r>
            <a:r>
              <a:rPr lang="en-US" sz="1200" b="1" dirty="0" smtClean="0">
                <a:solidFill>
                  <a:srgbClr val="0000FF"/>
                </a:solidFill>
              </a:rPr>
              <a:t>Cf</a:t>
            </a:r>
            <a:endParaRPr lang="en-US" sz="1200" b="1" dirty="0">
              <a:solidFill>
                <a:srgbClr val="0000FF"/>
              </a:solidFill>
            </a:endParaRPr>
          </a:p>
        </p:txBody>
      </p:sp>
    </p:spTree>
    <p:extLst>
      <p:ext uri="{BB962C8B-B14F-4D97-AF65-F5344CB8AC3E}">
        <p14:creationId xmlns:p14="http://schemas.microsoft.com/office/powerpoint/2010/main" val="3101521936"/>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6617" y="168804"/>
            <a:ext cx="8229600" cy="455612"/>
          </a:xfrm>
        </p:spPr>
        <p:txBody>
          <a:bodyPr/>
          <a:lstStyle/>
          <a:p>
            <a:r>
              <a:rPr lang="en-US" dirty="0" smtClean="0"/>
              <a:t>RAISOR </a:t>
            </a:r>
            <a:r>
              <a:rPr lang="mr-IN" dirty="0" smtClean="0"/>
              <a:t>–</a:t>
            </a:r>
            <a:r>
              <a:rPr lang="en-US" dirty="0" smtClean="0"/>
              <a:t> In-Flight RIB production</a:t>
            </a:r>
            <a:endParaRPr lang="en-US" dirty="0"/>
          </a:p>
        </p:txBody>
      </p:sp>
      <p:sp>
        <p:nvSpPr>
          <p:cNvPr id="5" name="Slide Number Placeholder 4"/>
          <p:cNvSpPr>
            <a:spLocks noGrp="1"/>
          </p:cNvSpPr>
          <p:nvPr>
            <p:ph type="sldNum" sz="quarter" idx="10"/>
          </p:nvPr>
        </p:nvSpPr>
        <p:spPr/>
        <p:txBody>
          <a:bodyPr/>
          <a:lstStyle/>
          <a:p>
            <a:pPr>
              <a:defRPr/>
            </a:pPr>
            <a:fld id="{851C56C5-9B6B-4FB3-8C06-60F4C44AD437}" type="slidenum">
              <a:rPr lang="en-US" smtClean="0"/>
              <a:pPr>
                <a:defRPr/>
              </a:pPr>
              <a:t>7</a:t>
            </a:fld>
            <a:endParaRPr lang="en-US"/>
          </a:p>
        </p:txBody>
      </p:sp>
      <p:grpSp>
        <p:nvGrpSpPr>
          <p:cNvPr id="6" name="Group 5">
            <a:extLst>
              <a:ext uri="{FF2B5EF4-FFF2-40B4-BE49-F238E27FC236}">
                <a16:creationId xmlns="" xmlns:a16="http://schemas.microsoft.com/office/drawing/2014/main" id="{D8ED83C5-77C5-ED49-BCF3-8C5954CC2341}"/>
              </a:ext>
            </a:extLst>
          </p:cNvPr>
          <p:cNvGrpSpPr/>
          <p:nvPr/>
        </p:nvGrpSpPr>
        <p:grpSpPr>
          <a:xfrm>
            <a:off x="568230" y="2686074"/>
            <a:ext cx="3875804" cy="2310328"/>
            <a:chOff x="690998" y="1183241"/>
            <a:chExt cx="3875804" cy="2310328"/>
          </a:xfrm>
        </p:grpSpPr>
        <p:pic>
          <p:nvPicPr>
            <p:cNvPr id="7" name="Picture 6">
              <a:extLst>
                <a:ext uri="{FF2B5EF4-FFF2-40B4-BE49-F238E27FC236}">
                  <a16:creationId xmlns="" xmlns:a16="http://schemas.microsoft.com/office/drawing/2014/main" id="{8938A5FA-2E1A-224A-A0AD-A472670419C5}"/>
                </a:ext>
              </a:extLst>
            </p:cNvPr>
            <p:cNvPicPr>
              <a:picLocks noChangeAspect="1"/>
            </p:cNvPicPr>
            <p:nvPr/>
          </p:nvPicPr>
          <p:blipFill rotWithShape="1">
            <a:blip r:embed="rId2"/>
            <a:srcRect l="31476" t="3350" r="993"/>
            <a:stretch/>
          </p:blipFill>
          <p:spPr>
            <a:xfrm>
              <a:off x="690998" y="1183241"/>
              <a:ext cx="3875804" cy="2310328"/>
            </a:xfrm>
            <a:prstGeom prst="rect">
              <a:avLst/>
            </a:prstGeom>
          </p:spPr>
        </p:pic>
        <p:sp>
          <p:nvSpPr>
            <p:cNvPr id="8" name="Rectangle 7">
              <a:extLst>
                <a:ext uri="{FF2B5EF4-FFF2-40B4-BE49-F238E27FC236}">
                  <a16:creationId xmlns="" xmlns:a16="http://schemas.microsoft.com/office/drawing/2014/main" id="{399B5B4F-1965-7045-B04F-7C96C1EC9DAB}"/>
                </a:ext>
              </a:extLst>
            </p:cNvPr>
            <p:cNvSpPr/>
            <p:nvPr/>
          </p:nvSpPr>
          <p:spPr>
            <a:xfrm>
              <a:off x="2182546" y="1376784"/>
              <a:ext cx="654096" cy="20489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9" name="Text Placeholder 3"/>
          <p:cNvSpPr txBox="1">
            <a:spLocks/>
          </p:cNvSpPr>
          <p:nvPr/>
        </p:nvSpPr>
        <p:spPr>
          <a:xfrm>
            <a:off x="313267" y="2308438"/>
            <a:ext cx="4343399" cy="398434"/>
          </a:xfrm>
          <a:prstGeom prst="rect">
            <a:avLst/>
          </a:prstGeom>
        </p:spPr>
        <p:txBody>
          <a:bodyPr/>
          <a:lstStyle>
            <a:lvl1pPr marL="173038" indent="-173038" algn="l" defTabSz="457200" rtl="0" eaLnBrk="1" latinLnBrk="0" hangingPunct="1">
              <a:spcBef>
                <a:spcPts val="600"/>
              </a:spcBef>
              <a:spcAft>
                <a:spcPts val="0"/>
              </a:spcAft>
              <a:buFont typeface="Wingdings" pitchFamily="2" charset="2"/>
              <a:buChar char="§"/>
              <a:defRPr sz="1800" kern="1200" baseline="0">
                <a:solidFill>
                  <a:schemeClr val="tx1">
                    <a:lumMod val="50000"/>
                  </a:schemeClr>
                </a:solidFill>
                <a:latin typeface="+mn-lt"/>
                <a:ea typeface="+mn-ea"/>
                <a:cs typeface="+mn-cs"/>
              </a:defRPr>
            </a:lvl1pPr>
            <a:lvl2pPr marL="520700" indent="-236538"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2pPr>
            <a:lvl3pPr marL="803275" indent="-187325"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3pPr>
            <a:lvl4pPr marL="1087438" indent="-171450" algn="l" defTabSz="457200" rtl="0" eaLnBrk="1" latinLnBrk="0" hangingPunct="1">
              <a:spcBef>
                <a:spcPts val="0"/>
              </a:spcBef>
              <a:spcAft>
                <a:spcPts val="0"/>
              </a:spcAft>
              <a:buFont typeface="Arial"/>
              <a:buChar char="–"/>
              <a:defRPr sz="1600" kern="1200">
                <a:solidFill>
                  <a:schemeClr val="tx1">
                    <a:lumMod val="50000"/>
                  </a:schemeClr>
                </a:solidFill>
                <a:latin typeface="+mn-lt"/>
                <a:ea typeface="+mn-ea"/>
                <a:cs typeface="+mn-cs"/>
              </a:defRPr>
            </a:lvl4pPr>
            <a:lvl5pPr marL="1371600" indent="-171450" algn="l" defTabSz="457200" rtl="0" eaLnBrk="1" latinLnBrk="0" hangingPunct="1">
              <a:spcBef>
                <a:spcPts val="0"/>
              </a:spcBef>
              <a:spcAft>
                <a:spcPts val="0"/>
              </a:spcAft>
              <a:buFont typeface="Arial"/>
              <a:buChar char="»"/>
              <a:defRPr sz="1600" kern="1200">
                <a:solidFill>
                  <a:schemeClr val="tx1">
                    <a:lumMod val="5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RAISOR commissioning: </a:t>
            </a:r>
            <a:r>
              <a:rPr lang="en-US" baseline="30000" dirty="0" smtClean="0"/>
              <a:t>19</a:t>
            </a:r>
            <a:r>
              <a:rPr lang="en-US" dirty="0" smtClean="0"/>
              <a:t>O beam</a:t>
            </a:r>
            <a:endParaRPr lang="en-US" dirty="0"/>
          </a:p>
        </p:txBody>
      </p:sp>
      <p:sp>
        <p:nvSpPr>
          <p:cNvPr id="11" name="Content Placeholder 2">
            <a:extLst>
              <a:ext uri="{FF2B5EF4-FFF2-40B4-BE49-F238E27FC236}">
                <a16:creationId xmlns="" xmlns:a16="http://schemas.microsoft.com/office/drawing/2014/main" id="{5EE15A6B-502A-D041-B25B-8093F2E50739}"/>
              </a:ext>
            </a:extLst>
          </p:cNvPr>
          <p:cNvSpPr txBox="1">
            <a:spLocks/>
          </p:cNvSpPr>
          <p:nvPr/>
        </p:nvSpPr>
        <p:spPr>
          <a:xfrm>
            <a:off x="334433" y="5036442"/>
            <a:ext cx="3927659" cy="1391242"/>
          </a:xfrm>
          <a:prstGeom prst="rect">
            <a:avLst/>
          </a:prstGeom>
        </p:spPr>
        <p:txBody>
          <a:bodyPr vert="horz" lIns="0" tIns="0" rIns="0" bIns="45720" rtlCol="0">
            <a:noAutofit/>
          </a:bodyPr>
          <a:lstStyle>
            <a:lvl1pPr marL="173038" indent="-173038" algn="l" defTabSz="457200" rtl="0" eaLnBrk="1" latinLnBrk="0" hangingPunct="1">
              <a:spcBef>
                <a:spcPts val="600"/>
              </a:spcBef>
              <a:spcAft>
                <a:spcPts val="0"/>
              </a:spcAft>
              <a:buFont typeface="Wingdings" pitchFamily="2" charset="2"/>
              <a:buChar char="§"/>
              <a:defRPr sz="1800" kern="1200" baseline="0">
                <a:solidFill>
                  <a:schemeClr val="tx1">
                    <a:lumMod val="50000"/>
                  </a:schemeClr>
                </a:solidFill>
                <a:latin typeface="+mn-lt"/>
                <a:ea typeface="+mn-ea"/>
                <a:cs typeface="+mn-cs"/>
              </a:defRPr>
            </a:lvl1pPr>
            <a:lvl2pPr marL="520700" indent="-236538"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2pPr>
            <a:lvl3pPr marL="803275" indent="-187325"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3pPr>
            <a:lvl4pPr marL="1087438" indent="-171450"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4pPr>
            <a:lvl5pPr marL="1371600" indent="-171450"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150" dirty="0"/>
              <a:t>Successful commissioning completed in Summer 2018 &amp; closeout conducted in Fall of 2018</a:t>
            </a:r>
          </a:p>
          <a:p>
            <a:r>
              <a:rPr lang="en-US" sz="1150" dirty="0"/>
              <a:t>Production of </a:t>
            </a:r>
            <a:r>
              <a:rPr lang="en-US" sz="1150" baseline="30000" dirty="0"/>
              <a:t>19</a:t>
            </a:r>
            <a:r>
              <a:rPr lang="en-US" sz="1150" dirty="0"/>
              <a:t>O with specified characteristics</a:t>
            </a:r>
          </a:p>
          <a:p>
            <a:pPr lvl="1"/>
            <a:r>
              <a:rPr lang="en-US" sz="1150" dirty="0"/>
              <a:t>Production method: </a:t>
            </a:r>
            <a:r>
              <a:rPr lang="en-US" sz="1150" baseline="30000" dirty="0"/>
              <a:t>18</a:t>
            </a:r>
            <a:r>
              <a:rPr lang="en-US" sz="1150" dirty="0"/>
              <a:t>O [10 MeV/u] + D</a:t>
            </a:r>
          </a:p>
          <a:p>
            <a:pPr lvl="1"/>
            <a:r>
              <a:rPr lang="en-US" sz="1150" dirty="0"/>
              <a:t>Measured at both separator exit &amp; at a target station</a:t>
            </a:r>
          </a:p>
          <a:p>
            <a:r>
              <a:rPr lang="en-US" sz="1150" dirty="0"/>
              <a:t>x2 – x4 improvement in </a:t>
            </a:r>
            <a:r>
              <a:rPr lang="en-US" sz="1150" baseline="30000" dirty="0"/>
              <a:t>19</a:t>
            </a:r>
            <a:r>
              <a:rPr lang="en-US" sz="1150" dirty="0"/>
              <a:t>O production &amp; purity over previous facility</a:t>
            </a:r>
          </a:p>
        </p:txBody>
      </p:sp>
      <p:pic>
        <p:nvPicPr>
          <p:cNvPr id="12" name="Picture 11">
            <a:extLst>
              <a:ext uri="{FF2B5EF4-FFF2-40B4-BE49-F238E27FC236}">
                <a16:creationId xmlns="" xmlns:a16="http://schemas.microsoft.com/office/drawing/2014/main" id="{CB54E3D2-99DF-8A4E-9287-2D7B1013EE02}"/>
              </a:ext>
            </a:extLst>
          </p:cNvPr>
          <p:cNvPicPr>
            <a:picLocks noChangeAspect="1"/>
          </p:cNvPicPr>
          <p:nvPr/>
        </p:nvPicPr>
        <p:blipFill rotWithShape="1">
          <a:blip r:embed="rId2"/>
          <a:srcRect t="4678" r="69596" b="13416"/>
          <a:stretch/>
        </p:blipFill>
        <p:spPr>
          <a:xfrm>
            <a:off x="1048406" y="2906484"/>
            <a:ext cx="1116990" cy="1253273"/>
          </a:xfrm>
          <a:prstGeom prst="rect">
            <a:avLst/>
          </a:prstGeom>
        </p:spPr>
      </p:pic>
      <p:sp>
        <p:nvSpPr>
          <p:cNvPr id="14" name="Rectangle 13"/>
          <p:cNvSpPr/>
          <p:nvPr/>
        </p:nvSpPr>
        <p:spPr>
          <a:xfrm>
            <a:off x="4730750" y="2830258"/>
            <a:ext cx="4286250" cy="3447097"/>
          </a:xfrm>
          <a:prstGeom prst="rect">
            <a:avLst/>
          </a:prstGeom>
        </p:spPr>
        <p:txBody>
          <a:bodyPr wrap="square">
            <a:spAutoFit/>
          </a:bodyPr>
          <a:lstStyle/>
          <a:p>
            <a:pPr marL="115888" indent="-115888" algn="just">
              <a:spcAft>
                <a:spcPts val="600"/>
              </a:spcAft>
              <a:buClrTx/>
              <a:buFont typeface="Arial"/>
              <a:buChar char="•"/>
              <a:defRPr/>
            </a:pPr>
            <a:r>
              <a:rPr lang="en-US" sz="1600" dirty="0" smtClean="0">
                <a:solidFill>
                  <a:srgbClr val="000000"/>
                </a:solidFill>
              </a:rPr>
              <a:t>RAISOR serves </a:t>
            </a:r>
            <a:r>
              <a:rPr lang="en-US" sz="1600" dirty="0">
                <a:solidFill>
                  <a:srgbClr val="000000"/>
                </a:solidFill>
              </a:rPr>
              <a:t>the experimental areas </a:t>
            </a:r>
            <a:r>
              <a:rPr lang="en-US" sz="1600" dirty="0" smtClean="0">
                <a:solidFill>
                  <a:srgbClr val="000000"/>
                </a:solidFill>
              </a:rPr>
              <a:t>down stream from the </a:t>
            </a:r>
            <a:r>
              <a:rPr lang="en-US" sz="1600" dirty="0">
                <a:solidFill>
                  <a:srgbClr val="000000"/>
                </a:solidFill>
              </a:rPr>
              <a:t>ATLAS section of the </a:t>
            </a:r>
            <a:r>
              <a:rPr lang="en-US" sz="1600" dirty="0" err="1">
                <a:solidFill>
                  <a:srgbClr val="000000"/>
                </a:solidFill>
              </a:rPr>
              <a:t>linac</a:t>
            </a:r>
            <a:r>
              <a:rPr lang="en-US" sz="1600" dirty="0">
                <a:solidFill>
                  <a:srgbClr val="000000"/>
                </a:solidFill>
              </a:rPr>
              <a:t> while maintaining stable beam </a:t>
            </a:r>
            <a:r>
              <a:rPr lang="en-US" sz="1600" dirty="0" smtClean="0">
                <a:solidFill>
                  <a:srgbClr val="000000"/>
                </a:solidFill>
              </a:rPr>
              <a:t>operations </a:t>
            </a:r>
            <a:r>
              <a:rPr lang="mr-IN" sz="1600" dirty="0" smtClean="0">
                <a:solidFill>
                  <a:srgbClr val="000000"/>
                </a:solidFill>
              </a:rPr>
              <a:t>–</a:t>
            </a:r>
            <a:r>
              <a:rPr lang="en-US" sz="1600" dirty="0" smtClean="0">
                <a:solidFill>
                  <a:srgbClr val="000000"/>
                </a:solidFill>
              </a:rPr>
              <a:t> GRETINA, GAMMASPHERE</a:t>
            </a:r>
            <a:endParaRPr lang="en-US" sz="1600" dirty="0">
              <a:solidFill>
                <a:srgbClr val="000000"/>
              </a:solidFill>
            </a:endParaRPr>
          </a:p>
          <a:p>
            <a:pPr marL="115888" indent="-115888" algn="just">
              <a:spcAft>
                <a:spcPts val="600"/>
              </a:spcAft>
              <a:buClrTx/>
              <a:buFont typeface="Arial"/>
              <a:buChar char="•"/>
              <a:defRPr/>
            </a:pPr>
            <a:r>
              <a:rPr lang="en-US" sz="1600" dirty="0">
                <a:solidFill>
                  <a:srgbClr val="000000"/>
                </a:solidFill>
              </a:rPr>
              <a:t>For stable beam operations, the dipoles are turned off and the beam follows </a:t>
            </a:r>
            <a:r>
              <a:rPr lang="en-US" sz="1600" dirty="0" smtClean="0">
                <a:solidFill>
                  <a:srgbClr val="000000"/>
                </a:solidFill>
              </a:rPr>
              <a:t>its normal trajectory. </a:t>
            </a:r>
          </a:p>
          <a:p>
            <a:pPr marL="115888" indent="-115888" algn="just">
              <a:spcAft>
                <a:spcPts val="600"/>
              </a:spcAft>
              <a:buClrTx/>
              <a:buFont typeface="Arial"/>
              <a:buChar char="•"/>
              <a:defRPr/>
            </a:pPr>
            <a:r>
              <a:rPr lang="en-US" sz="1600" dirty="0" smtClean="0">
                <a:solidFill>
                  <a:srgbClr val="000000"/>
                </a:solidFill>
              </a:rPr>
              <a:t>For </a:t>
            </a:r>
            <a:r>
              <a:rPr lang="en-US" sz="1600" dirty="0">
                <a:solidFill>
                  <a:srgbClr val="000000"/>
                </a:solidFill>
              </a:rPr>
              <a:t>radioactive beams, all beams are deflected and the selection is done in the middle plane on the deflection line away from the main line. The selected beam is then deflected back to the main ATLAS line at AIRIS exit</a:t>
            </a:r>
          </a:p>
        </p:txBody>
      </p:sp>
      <p:grpSp>
        <p:nvGrpSpPr>
          <p:cNvPr id="15" name="Group 14"/>
          <p:cNvGrpSpPr/>
          <p:nvPr/>
        </p:nvGrpSpPr>
        <p:grpSpPr>
          <a:xfrm>
            <a:off x="783166" y="664633"/>
            <a:ext cx="7147556" cy="1919599"/>
            <a:chOff x="426273" y="345134"/>
            <a:chExt cx="8376714" cy="2490126"/>
          </a:xfrm>
        </p:grpSpPr>
        <p:pic>
          <p:nvPicPr>
            <p:cNvPr id="16"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l="8968" t="15497" r="8308" b="15623"/>
            <a:stretch>
              <a:fillRect/>
            </a:stretch>
          </p:blipFill>
          <p:spPr bwMode="auto">
            <a:xfrm rot="10800000">
              <a:off x="2684169" y="1042610"/>
              <a:ext cx="3794260" cy="1302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7" name="Picture 10"/>
            <p:cNvPicPr>
              <a:picLocks noChangeAspect="1"/>
            </p:cNvPicPr>
            <p:nvPr/>
          </p:nvPicPr>
          <p:blipFill>
            <a:blip r:embed="rId4">
              <a:extLst>
                <a:ext uri="{28A0092B-C50C-407E-A947-70E740481C1C}">
                  <a14:useLocalDpi xmlns:a14="http://schemas.microsoft.com/office/drawing/2010/main" val="0"/>
                </a:ext>
              </a:extLst>
            </a:blip>
            <a:srcRect l="-853" r="19914"/>
            <a:stretch>
              <a:fillRect/>
            </a:stretch>
          </p:blipFill>
          <p:spPr bwMode="auto">
            <a:xfrm>
              <a:off x="1504745" y="1220863"/>
              <a:ext cx="1463930" cy="737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1"/>
            <p:cNvPicPr>
              <a:picLocks noChangeAspect="1"/>
            </p:cNvPicPr>
            <p:nvPr/>
          </p:nvPicPr>
          <p:blipFill>
            <a:blip r:embed="rId4">
              <a:extLst>
                <a:ext uri="{28A0092B-C50C-407E-A947-70E740481C1C}">
                  <a14:useLocalDpi xmlns:a14="http://schemas.microsoft.com/office/drawing/2010/main" val="0"/>
                </a:ext>
              </a:extLst>
            </a:blip>
            <a:srcRect l="-853" r="19914"/>
            <a:stretch>
              <a:fillRect/>
            </a:stretch>
          </p:blipFill>
          <p:spPr bwMode="auto">
            <a:xfrm rot="10800000">
              <a:off x="6231584" y="1220863"/>
              <a:ext cx="1463930" cy="737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9" name="Straight Connector 18"/>
            <p:cNvCxnSpPr>
              <a:cxnSpLocks noChangeAspect="1"/>
            </p:cNvCxnSpPr>
            <p:nvPr/>
          </p:nvCxnSpPr>
          <p:spPr bwMode="auto">
            <a:xfrm flipH="1">
              <a:off x="810438" y="1364939"/>
              <a:ext cx="31040" cy="220560"/>
            </a:xfrm>
            <a:prstGeom prst="line">
              <a:avLst/>
            </a:prstGeom>
            <a:ln w="254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a:cxnSpLocks noChangeAspect="1"/>
              <a:stCxn id="28" idx="2"/>
            </p:cNvCxnSpPr>
            <p:nvPr/>
          </p:nvCxnSpPr>
          <p:spPr bwMode="auto">
            <a:xfrm>
              <a:off x="8337987" y="1359597"/>
              <a:ext cx="13851" cy="231672"/>
            </a:xfrm>
            <a:prstGeom prst="line">
              <a:avLst/>
            </a:prstGeom>
            <a:ln w="254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cxnSpLocks noChangeAspect="1"/>
              <a:endCxn id="25" idx="1"/>
            </p:cNvCxnSpPr>
            <p:nvPr/>
          </p:nvCxnSpPr>
          <p:spPr bwMode="auto">
            <a:xfrm>
              <a:off x="4661147" y="1823658"/>
              <a:ext cx="75451" cy="811977"/>
            </a:xfrm>
            <a:prstGeom prst="line">
              <a:avLst/>
            </a:prstGeom>
            <a:ln w="25400">
              <a:solidFill>
                <a:schemeClr val="tx1"/>
              </a:solidFill>
              <a:headEnd type="stealth" w="lg" len="lg"/>
              <a:tailEnd type="none" w="lg" len="lg"/>
            </a:ln>
          </p:spPr>
          <p:style>
            <a:lnRef idx="1">
              <a:schemeClr val="accent1"/>
            </a:lnRef>
            <a:fillRef idx="0">
              <a:schemeClr val="accent1"/>
            </a:fillRef>
            <a:effectRef idx="0">
              <a:schemeClr val="accent1"/>
            </a:effectRef>
            <a:fontRef idx="minor">
              <a:schemeClr val="tx1"/>
            </a:fontRef>
          </p:style>
        </p:cxnSp>
        <p:sp>
          <p:nvSpPr>
            <p:cNvPr id="22" name="TextBox 19"/>
            <p:cNvSpPr txBox="1">
              <a:spLocks noChangeArrowheads="1"/>
            </p:cNvSpPr>
            <p:nvPr/>
          </p:nvSpPr>
          <p:spPr bwMode="auto">
            <a:xfrm>
              <a:off x="426273" y="984642"/>
              <a:ext cx="7667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1F497D"/>
                </a:buClr>
                <a:buFont typeface="Wingdings" pitchFamily="2" charset="2"/>
                <a:buChar char="§"/>
                <a:defRPr sz="2400">
                  <a:solidFill>
                    <a:schemeClr val="tx1"/>
                  </a:solidFill>
                  <a:latin typeface="Calibri" pitchFamily="34" charset="0"/>
                </a:defRPr>
              </a:lvl1pPr>
              <a:lvl2pPr marL="742950" indent="-285750" eaLnBrk="0" hangingPunct="0">
                <a:spcBef>
                  <a:spcPct val="20000"/>
                </a:spcBef>
                <a:buClr>
                  <a:srgbClr val="1F497D"/>
                </a:buClr>
                <a:buChar char="–"/>
                <a:defRPr sz="2000">
                  <a:solidFill>
                    <a:schemeClr val="tx1"/>
                  </a:solidFill>
                  <a:latin typeface="Calibri" pitchFamily="34" charset="0"/>
                </a:defRPr>
              </a:lvl2pPr>
              <a:lvl3pPr marL="1143000" indent="-228600" eaLnBrk="0" hangingPunct="0">
                <a:spcBef>
                  <a:spcPct val="20000"/>
                </a:spcBef>
                <a:buClr>
                  <a:srgbClr val="1F497D"/>
                </a:buClr>
                <a:buChar char="•"/>
                <a:defRPr>
                  <a:solidFill>
                    <a:schemeClr val="tx1"/>
                  </a:solidFill>
                  <a:latin typeface="Calibri" pitchFamily="34" charset="0"/>
                </a:defRPr>
              </a:lvl3pPr>
              <a:lvl4pPr marL="1600200" indent="-228600" eaLnBrk="0" hangingPunct="0">
                <a:spcBef>
                  <a:spcPct val="20000"/>
                </a:spcBef>
                <a:buClr>
                  <a:srgbClr val="1F497D"/>
                </a:buClr>
                <a:buChar char="–"/>
                <a:defRPr sz="1600">
                  <a:solidFill>
                    <a:schemeClr val="tx1"/>
                  </a:solidFill>
                  <a:latin typeface="Calibri" pitchFamily="34" charset="0"/>
                </a:defRPr>
              </a:lvl4pPr>
              <a:lvl5pPr marL="2057400" indent="-228600" eaLnBrk="0" hangingPunct="0">
                <a:spcBef>
                  <a:spcPct val="20000"/>
                </a:spcBef>
                <a:buClr>
                  <a:srgbClr val="1F497D"/>
                </a:buClr>
                <a:buFont typeface="Arial" charset="0"/>
                <a:buChar char="»"/>
                <a:defRPr sz="1400">
                  <a:solidFill>
                    <a:schemeClr val="tx1"/>
                  </a:solidFill>
                  <a:latin typeface="Calibri" pitchFamily="34" charset="0"/>
                </a:defRPr>
              </a:lvl5pPr>
              <a:lvl6pPr marL="2514600" indent="-228600" eaLnBrk="0" fontAlgn="base" hangingPunct="0">
                <a:spcBef>
                  <a:spcPct val="20000"/>
                </a:spcBef>
                <a:spcAft>
                  <a:spcPct val="0"/>
                </a:spcAft>
                <a:buClr>
                  <a:srgbClr val="1F497D"/>
                </a:buClr>
                <a:buFont typeface="Arial" charset="0"/>
                <a:buChar char="»"/>
                <a:defRPr sz="1400">
                  <a:solidFill>
                    <a:schemeClr val="tx1"/>
                  </a:solidFill>
                  <a:latin typeface="Calibri" pitchFamily="34" charset="0"/>
                </a:defRPr>
              </a:lvl6pPr>
              <a:lvl7pPr marL="2971800" indent="-228600" eaLnBrk="0" fontAlgn="base" hangingPunct="0">
                <a:spcBef>
                  <a:spcPct val="20000"/>
                </a:spcBef>
                <a:spcAft>
                  <a:spcPct val="0"/>
                </a:spcAft>
                <a:buClr>
                  <a:srgbClr val="1F497D"/>
                </a:buClr>
                <a:buFont typeface="Arial" charset="0"/>
                <a:buChar char="»"/>
                <a:defRPr sz="1400">
                  <a:solidFill>
                    <a:schemeClr val="tx1"/>
                  </a:solidFill>
                  <a:latin typeface="Calibri" pitchFamily="34" charset="0"/>
                </a:defRPr>
              </a:lvl7pPr>
              <a:lvl8pPr marL="3429000" indent="-228600" eaLnBrk="0" fontAlgn="base" hangingPunct="0">
                <a:spcBef>
                  <a:spcPct val="20000"/>
                </a:spcBef>
                <a:spcAft>
                  <a:spcPct val="0"/>
                </a:spcAft>
                <a:buClr>
                  <a:srgbClr val="1F497D"/>
                </a:buClr>
                <a:buFont typeface="Arial" charset="0"/>
                <a:buChar char="»"/>
                <a:defRPr sz="1400">
                  <a:solidFill>
                    <a:schemeClr val="tx1"/>
                  </a:solidFill>
                  <a:latin typeface="Calibri" pitchFamily="34" charset="0"/>
                </a:defRPr>
              </a:lvl8pPr>
              <a:lvl9pPr marL="3886200" indent="-228600" eaLnBrk="0" fontAlgn="base" hangingPunct="0">
                <a:spcBef>
                  <a:spcPct val="20000"/>
                </a:spcBef>
                <a:spcAft>
                  <a:spcPct val="0"/>
                </a:spcAft>
                <a:buClr>
                  <a:srgbClr val="1F497D"/>
                </a:buClr>
                <a:buFont typeface="Arial" charset="0"/>
                <a:buChar char="»"/>
                <a:defRPr sz="1400">
                  <a:solidFill>
                    <a:schemeClr val="tx1"/>
                  </a:solidFill>
                  <a:latin typeface="Calibri" pitchFamily="34" charset="0"/>
                </a:defRPr>
              </a:lvl9pPr>
            </a:lstStyle>
            <a:p>
              <a:pPr eaLnBrk="1" hangingPunct="1">
                <a:spcBef>
                  <a:spcPct val="0"/>
                </a:spcBef>
                <a:buClrTx/>
                <a:buFontTx/>
                <a:buNone/>
              </a:pPr>
              <a:r>
                <a:rPr lang="en-US" altLang="en-US" sz="1800" dirty="0">
                  <a:solidFill>
                    <a:srgbClr val="47484A"/>
                  </a:solidFill>
                  <a:latin typeface="Times New Roman" pitchFamily="18" charset="0"/>
                </a:rPr>
                <a:t>Target</a:t>
              </a:r>
            </a:p>
          </p:txBody>
        </p:sp>
        <p:sp>
          <p:nvSpPr>
            <p:cNvPr id="23" name="TextBox 20"/>
            <p:cNvSpPr txBox="1">
              <a:spLocks noChangeArrowheads="1"/>
            </p:cNvSpPr>
            <p:nvPr/>
          </p:nvSpPr>
          <p:spPr bwMode="auto">
            <a:xfrm>
              <a:off x="1922267" y="779176"/>
              <a:ext cx="1080581" cy="479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1F497D"/>
                </a:buClr>
                <a:buFont typeface="Wingdings" pitchFamily="2" charset="2"/>
                <a:buChar char="§"/>
                <a:defRPr sz="2400">
                  <a:solidFill>
                    <a:schemeClr val="tx1"/>
                  </a:solidFill>
                  <a:latin typeface="Calibri" pitchFamily="34" charset="0"/>
                </a:defRPr>
              </a:lvl1pPr>
              <a:lvl2pPr marL="742950" indent="-285750" eaLnBrk="0" hangingPunct="0">
                <a:spcBef>
                  <a:spcPct val="20000"/>
                </a:spcBef>
                <a:buClr>
                  <a:srgbClr val="1F497D"/>
                </a:buClr>
                <a:buChar char="–"/>
                <a:defRPr sz="2000">
                  <a:solidFill>
                    <a:schemeClr val="tx1"/>
                  </a:solidFill>
                  <a:latin typeface="Calibri" pitchFamily="34" charset="0"/>
                </a:defRPr>
              </a:lvl2pPr>
              <a:lvl3pPr marL="1143000" indent="-228600" eaLnBrk="0" hangingPunct="0">
                <a:spcBef>
                  <a:spcPct val="20000"/>
                </a:spcBef>
                <a:buClr>
                  <a:srgbClr val="1F497D"/>
                </a:buClr>
                <a:buChar char="•"/>
                <a:defRPr>
                  <a:solidFill>
                    <a:schemeClr val="tx1"/>
                  </a:solidFill>
                  <a:latin typeface="Calibri" pitchFamily="34" charset="0"/>
                </a:defRPr>
              </a:lvl3pPr>
              <a:lvl4pPr marL="1600200" indent="-228600" eaLnBrk="0" hangingPunct="0">
                <a:spcBef>
                  <a:spcPct val="20000"/>
                </a:spcBef>
                <a:buClr>
                  <a:srgbClr val="1F497D"/>
                </a:buClr>
                <a:buChar char="–"/>
                <a:defRPr sz="1600">
                  <a:solidFill>
                    <a:schemeClr val="tx1"/>
                  </a:solidFill>
                  <a:latin typeface="Calibri" pitchFamily="34" charset="0"/>
                </a:defRPr>
              </a:lvl4pPr>
              <a:lvl5pPr marL="2057400" indent="-228600" eaLnBrk="0" hangingPunct="0">
                <a:spcBef>
                  <a:spcPct val="20000"/>
                </a:spcBef>
                <a:buClr>
                  <a:srgbClr val="1F497D"/>
                </a:buClr>
                <a:buFont typeface="Arial" charset="0"/>
                <a:buChar char="»"/>
                <a:defRPr sz="1400">
                  <a:solidFill>
                    <a:schemeClr val="tx1"/>
                  </a:solidFill>
                  <a:latin typeface="Calibri" pitchFamily="34" charset="0"/>
                </a:defRPr>
              </a:lvl5pPr>
              <a:lvl6pPr marL="2514600" indent="-228600" eaLnBrk="0" fontAlgn="base" hangingPunct="0">
                <a:spcBef>
                  <a:spcPct val="20000"/>
                </a:spcBef>
                <a:spcAft>
                  <a:spcPct val="0"/>
                </a:spcAft>
                <a:buClr>
                  <a:srgbClr val="1F497D"/>
                </a:buClr>
                <a:buFont typeface="Arial" charset="0"/>
                <a:buChar char="»"/>
                <a:defRPr sz="1400">
                  <a:solidFill>
                    <a:schemeClr val="tx1"/>
                  </a:solidFill>
                  <a:latin typeface="Calibri" pitchFamily="34" charset="0"/>
                </a:defRPr>
              </a:lvl6pPr>
              <a:lvl7pPr marL="2971800" indent="-228600" eaLnBrk="0" fontAlgn="base" hangingPunct="0">
                <a:spcBef>
                  <a:spcPct val="20000"/>
                </a:spcBef>
                <a:spcAft>
                  <a:spcPct val="0"/>
                </a:spcAft>
                <a:buClr>
                  <a:srgbClr val="1F497D"/>
                </a:buClr>
                <a:buFont typeface="Arial" charset="0"/>
                <a:buChar char="»"/>
                <a:defRPr sz="1400">
                  <a:solidFill>
                    <a:schemeClr val="tx1"/>
                  </a:solidFill>
                  <a:latin typeface="Calibri" pitchFamily="34" charset="0"/>
                </a:defRPr>
              </a:lvl7pPr>
              <a:lvl8pPr marL="3429000" indent="-228600" eaLnBrk="0" fontAlgn="base" hangingPunct="0">
                <a:spcBef>
                  <a:spcPct val="20000"/>
                </a:spcBef>
                <a:spcAft>
                  <a:spcPct val="0"/>
                </a:spcAft>
                <a:buClr>
                  <a:srgbClr val="1F497D"/>
                </a:buClr>
                <a:buFont typeface="Arial" charset="0"/>
                <a:buChar char="»"/>
                <a:defRPr sz="1400">
                  <a:solidFill>
                    <a:schemeClr val="tx1"/>
                  </a:solidFill>
                  <a:latin typeface="Calibri" pitchFamily="34" charset="0"/>
                </a:defRPr>
              </a:lvl8pPr>
              <a:lvl9pPr marL="3886200" indent="-228600" eaLnBrk="0" fontAlgn="base" hangingPunct="0">
                <a:spcBef>
                  <a:spcPct val="20000"/>
                </a:spcBef>
                <a:spcAft>
                  <a:spcPct val="0"/>
                </a:spcAft>
                <a:buClr>
                  <a:srgbClr val="1F497D"/>
                </a:buClr>
                <a:buFont typeface="Arial" charset="0"/>
                <a:buChar char="»"/>
                <a:defRPr sz="1400">
                  <a:solidFill>
                    <a:schemeClr val="tx1"/>
                  </a:solidFill>
                  <a:latin typeface="Calibri" pitchFamily="34" charset="0"/>
                </a:defRPr>
              </a:lvl9pPr>
            </a:lstStyle>
            <a:p>
              <a:pPr eaLnBrk="1" hangingPunct="1">
                <a:spcBef>
                  <a:spcPct val="0"/>
                </a:spcBef>
                <a:buClrTx/>
                <a:buFontTx/>
                <a:buNone/>
              </a:pPr>
              <a:r>
                <a:rPr lang="en-US" altLang="en-US" sz="1800" dirty="0">
                  <a:solidFill>
                    <a:srgbClr val="47484A"/>
                  </a:solidFill>
                  <a:latin typeface="Times New Roman" pitchFamily="18" charset="0"/>
                </a:rPr>
                <a:t>Q1  </a:t>
              </a:r>
              <a:r>
                <a:rPr lang="en-US" altLang="en-US" sz="1800" dirty="0" smtClean="0">
                  <a:solidFill>
                    <a:srgbClr val="47484A"/>
                  </a:solidFill>
                  <a:latin typeface="Times New Roman" pitchFamily="18" charset="0"/>
                </a:rPr>
                <a:t> </a:t>
              </a:r>
              <a:r>
                <a:rPr lang="en-US" altLang="en-US" sz="1800" dirty="0">
                  <a:solidFill>
                    <a:srgbClr val="47484A"/>
                  </a:solidFill>
                  <a:latin typeface="Times New Roman" pitchFamily="18" charset="0"/>
                </a:rPr>
                <a:t>Q2</a:t>
              </a:r>
            </a:p>
          </p:txBody>
        </p:sp>
        <p:sp>
          <p:nvSpPr>
            <p:cNvPr id="24" name="TextBox 21"/>
            <p:cNvSpPr txBox="1">
              <a:spLocks noChangeArrowheads="1"/>
            </p:cNvSpPr>
            <p:nvPr/>
          </p:nvSpPr>
          <p:spPr bwMode="auto">
            <a:xfrm>
              <a:off x="6302529" y="847814"/>
              <a:ext cx="1080581" cy="479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1F497D"/>
                </a:buClr>
                <a:buFont typeface="Wingdings" pitchFamily="2" charset="2"/>
                <a:buChar char="§"/>
                <a:defRPr sz="2400">
                  <a:solidFill>
                    <a:schemeClr val="tx1"/>
                  </a:solidFill>
                  <a:latin typeface="Calibri" pitchFamily="34" charset="0"/>
                </a:defRPr>
              </a:lvl1pPr>
              <a:lvl2pPr marL="742950" indent="-285750" eaLnBrk="0" hangingPunct="0">
                <a:spcBef>
                  <a:spcPct val="20000"/>
                </a:spcBef>
                <a:buClr>
                  <a:srgbClr val="1F497D"/>
                </a:buClr>
                <a:buChar char="–"/>
                <a:defRPr sz="2000">
                  <a:solidFill>
                    <a:schemeClr val="tx1"/>
                  </a:solidFill>
                  <a:latin typeface="Calibri" pitchFamily="34" charset="0"/>
                </a:defRPr>
              </a:lvl2pPr>
              <a:lvl3pPr marL="1143000" indent="-228600" eaLnBrk="0" hangingPunct="0">
                <a:spcBef>
                  <a:spcPct val="20000"/>
                </a:spcBef>
                <a:buClr>
                  <a:srgbClr val="1F497D"/>
                </a:buClr>
                <a:buChar char="•"/>
                <a:defRPr>
                  <a:solidFill>
                    <a:schemeClr val="tx1"/>
                  </a:solidFill>
                  <a:latin typeface="Calibri" pitchFamily="34" charset="0"/>
                </a:defRPr>
              </a:lvl3pPr>
              <a:lvl4pPr marL="1600200" indent="-228600" eaLnBrk="0" hangingPunct="0">
                <a:spcBef>
                  <a:spcPct val="20000"/>
                </a:spcBef>
                <a:buClr>
                  <a:srgbClr val="1F497D"/>
                </a:buClr>
                <a:buChar char="–"/>
                <a:defRPr sz="1600">
                  <a:solidFill>
                    <a:schemeClr val="tx1"/>
                  </a:solidFill>
                  <a:latin typeface="Calibri" pitchFamily="34" charset="0"/>
                </a:defRPr>
              </a:lvl4pPr>
              <a:lvl5pPr marL="2057400" indent="-228600" eaLnBrk="0" hangingPunct="0">
                <a:spcBef>
                  <a:spcPct val="20000"/>
                </a:spcBef>
                <a:buClr>
                  <a:srgbClr val="1F497D"/>
                </a:buClr>
                <a:buFont typeface="Arial" charset="0"/>
                <a:buChar char="»"/>
                <a:defRPr sz="1400">
                  <a:solidFill>
                    <a:schemeClr val="tx1"/>
                  </a:solidFill>
                  <a:latin typeface="Calibri" pitchFamily="34" charset="0"/>
                </a:defRPr>
              </a:lvl5pPr>
              <a:lvl6pPr marL="2514600" indent="-228600" eaLnBrk="0" fontAlgn="base" hangingPunct="0">
                <a:spcBef>
                  <a:spcPct val="20000"/>
                </a:spcBef>
                <a:spcAft>
                  <a:spcPct val="0"/>
                </a:spcAft>
                <a:buClr>
                  <a:srgbClr val="1F497D"/>
                </a:buClr>
                <a:buFont typeface="Arial" charset="0"/>
                <a:buChar char="»"/>
                <a:defRPr sz="1400">
                  <a:solidFill>
                    <a:schemeClr val="tx1"/>
                  </a:solidFill>
                  <a:latin typeface="Calibri" pitchFamily="34" charset="0"/>
                </a:defRPr>
              </a:lvl6pPr>
              <a:lvl7pPr marL="2971800" indent="-228600" eaLnBrk="0" fontAlgn="base" hangingPunct="0">
                <a:spcBef>
                  <a:spcPct val="20000"/>
                </a:spcBef>
                <a:spcAft>
                  <a:spcPct val="0"/>
                </a:spcAft>
                <a:buClr>
                  <a:srgbClr val="1F497D"/>
                </a:buClr>
                <a:buFont typeface="Arial" charset="0"/>
                <a:buChar char="»"/>
                <a:defRPr sz="1400">
                  <a:solidFill>
                    <a:schemeClr val="tx1"/>
                  </a:solidFill>
                  <a:latin typeface="Calibri" pitchFamily="34" charset="0"/>
                </a:defRPr>
              </a:lvl7pPr>
              <a:lvl8pPr marL="3429000" indent="-228600" eaLnBrk="0" fontAlgn="base" hangingPunct="0">
                <a:spcBef>
                  <a:spcPct val="20000"/>
                </a:spcBef>
                <a:spcAft>
                  <a:spcPct val="0"/>
                </a:spcAft>
                <a:buClr>
                  <a:srgbClr val="1F497D"/>
                </a:buClr>
                <a:buFont typeface="Arial" charset="0"/>
                <a:buChar char="»"/>
                <a:defRPr sz="1400">
                  <a:solidFill>
                    <a:schemeClr val="tx1"/>
                  </a:solidFill>
                  <a:latin typeface="Calibri" pitchFamily="34" charset="0"/>
                </a:defRPr>
              </a:lvl8pPr>
              <a:lvl9pPr marL="3886200" indent="-228600" eaLnBrk="0" fontAlgn="base" hangingPunct="0">
                <a:spcBef>
                  <a:spcPct val="20000"/>
                </a:spcBef>
                <a:spcAft>
                  <a:spcPct val="0"/>
                </a:spcAft>
                <a:buClr>
                  <a:srgbClr val="1F497D"/>
                </a:buClr>
                <a:buFont typeface="Arial" charset="0"/>
                <a:buChar char="»"/>
                <a:defRPr sz="1400">
                  <a:solidFill>
                    <a:schemeClr val="tx1"/>
                  </a:solidFill>
                  <a:latin typeface="Calibri" pitchFamily="34" charset="0"/>
                </a:defRPr>
              </a:lvl9pPr>
            </a:lstStyle>
            <a:p>
              <a:pPr eaLnBrk="1" hangingPunct="1">
                <a:spcBef>
                  <a:spcPct val="0"/>
                </a:spcBef>
                <a:buClrTx/>
                <a:buFontTx/>
                <a:buNone/>
              </a:pPr>
              <a:r>
                <a:rPr lang="en-US" altLang="en-US" sz="1800" dirty="0">
                  <a:solidFill>
                    <a:srgbClr val="47484A"/>
                  </a:solidFill>
                  <a:latin typeface="Times New Roman" pitchFamily="18" charset="0"/>
                </a:rPr>
                <a:t>Q3   </a:t>
              </a:r>
              <a:r>
                <a:rPr lang="en-US" altLang="en-US" sz="1800" dirty="0" smtClean="0">
                  <a:solidFill>
                    <a:srgbClr val="47484A"/>
                  </a:solidFill>
                  <a:latin typeface="Times New Roman" pitchFamily="18" charset="0"/>
                </a:rPr>
                <a:t>Q4</a:t>
              </a:r>
              <a:endParaRPr lang="en-US" altLang="en-US" sz="1800" dirty="0">
                <a:solidFill>
                  <a:srgbClr val="47484A"/>
                </a:solidFill>
                <a:latin typeface="Times New Roman" pitchFamily="18" charset="0"/>
              </a:endParaRPr>
            </a:p>
          </p:txBody>
        </p:sp>
        <p:sp>
          <p:nvSpPr>
            <p:cNvPr id="25" name="TextBox 22"/>
            <p:cNvSpPr txBox="1">
              <a:spLocks noChangeArrowheads="1"/>
            </p:cNvSpPr>
            <p:nvPr/>
          </p:nvSpPr>
          <p:spPr bwMode="auto">
            <a:xfrm>
              <a:off x="4736598" y="2436008"/>
              <a:ext cx="4066389" cy="399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1F497D"/>
                </a:buClr>
                <a:buFont typeface="Wingdings" pitchFamily="2" charset="2"/>
                <a:buChar char="§"/>
                <a:defRPr sz="2400">
                  <a:solidFill>
                    <a:schemeClr val="tx1"/>
                  </a:solidFill>
                  <a:latin typeface="Calibri" pitchFamily="34" charset="0"/>
                </a:defRPr>
              </a:lvl1pPr>
              <a:lvl2pPr marL="742950" indent="-285750" eaLnBrk="0" hangingPunct="0">
                <a:spcBef>
                  <a:spcPct val="20000"/>
                </a:spcBef>
                <a:buClr>
                  <a:srgbClr val="1F497D"/>
                </a:buClr>
                <a:buChar char="–"/>
                <a:defRPr sz="2000">
                  <a:solidFill>
                    <a:schemeClr val="tx1"/>
                  </a:solidFill>
                  <a:latin typeface="Calibri" pitchFamily="34" charset="0"/>
                </a:defRPr>
              </a:lvl2pPr>
              <a:lvl3pPr marL="1143000" indent="-228600" eaLnBrk="0" hangingPunct="0">
                <a:spcBef>
                  <a:spcPct val="20000"/>
                </a:spcBef>
                <a:buClr>
                  <a:srgbClr val="1F497D"/>
                </a:buClr>
                <a:buChar char="•"/>
                <a:defRPr>
                  <a:solidFill>
                    <a:schemeClr val="tx1"/>
                  </a:solidFill>
                  <a:latin typeface="Calibri" pitchFamily="34" charset="0"/>
                </a:defRPr>
              </a:lvl3pPr>
              <a:lvl4pPr marL="1600200" indent="-228600" eaLnBrk="0" hangingPunct="0">
                <a:spcBef>
                  <a:spcPct val="20000"/>
                </a:spcBef>
                <a:buClr>
                  <a:srgbClr val="1F497D"/>
                </a:buClr>
                <a:buChar char="–"/>
                <a:defRPr sz="1600">
                  <a:solidFill>
                    <a:schemeClr val="tx1"/>
                  </a:solidFill>
                  <a:latin typeface="Calibri" pitchFamily="34" charset="0"/>
                </a:defRPr>
              </a:lvl4pPr>
              <a:lvl5pPr marL="2057400" indent="-228600" eaLnBrk="0" hangingPunct="0">
                <a:spcBef>
                  <a:spcPct val="20000"/>
                </a:spcBef>
                <a:buClr>
                  <a:srgbClr val="1F497D"/>
                </a:buClr>
                <a:buFont typeface="Arial" charset="0"/>
                <a:buChar char="»"/>
                <a:defRPr sz="1400">
                  <a:solidFill>
                    <a:schemeClr val="tx1"/>
                  </a:solidFill>
                  <a:latin typeface="Calibri" pitchFamily="34" charset="0"/>
                </a:defRPr>
              </a:lvl5pPr>
              <a:lvl6pPr marL="2514600" indent="-228600" eaLnBrk="0" fontAlgn="base" hangingPunct="0">
                <a:spcBef>
                  <a:spcPct val="20000"/>
                </a:spcBef>
                <a:spcAft>
                  <a:spcPct val="0"/>
                </a:spcAft>
                <a:buClr>
                  <a:srgbClr val="1F497D"/>
                </a:buClr>
                <a:buFont typeface="Arial" charset="0"/>
                <a:buChar char="»"/>
                <a:defRPr sz="1400">
                  <a:solidFill>
                    <a:schemeClr val="tx1"/>
                  </a:solidFill>
                  <a:latin typeface="Calibri" pitchFamily="34" charset="0"/>
                </a:defRPr>
              </a:lvl6pPr>
              <a:lvl7pPr marL="2971800" indent="-228600" eaLnBrk="0" fontAlgn="base" hangingPunct="0">
                <a:spcBef>
                  <a:spcPct val="20000"/>
                </a:spcBef>
                <a:spcAft>
                  <a:spcPct val="0"/>
                </a:spcAft>
                <a:buClr>
                  <a:srgbClr val="1F497D"/>
                </a:buClr>
                <a:buFont typeface="Arial" charset="0"/>
                <a:buChar char="»"/>
                <a:defRPr sz="1400">
                  <a:solidFill>
                    <a:schemeClr val="tx1"/>
                  </a:solidFill>
                  <a:latin typeface="Calibri" pitchFamily="34" charset="0"/>
                </a:defRPr>
              </a:lvl7pPr>
              <a:lvl8pPr marL="3429000" indent="-228600" eaLnBrk="0" fontAlgn="base" hangingPunct="0">
                <a:spcBef>
                  <a:spcPct val="20000"/>
                </a:spcBef>
                <a:spcAft>
                  <a:spcPct val="0"/>
                </a:spcAft>
                <a:buClr>
                  <a:srgbClr val="1F497D"/>
                </a:buClr>
                <a:buFont typeface="Arial" charset="0"/>
                <a:buChar char="»"/>
                <a:defRPr sz="1400">
                  <a:solidFill>
                    <a:schemeClr val="tx1"/>
                  </a:solidFill>
                  <a:latin typeface="Calibri" pitchFamily="34" charset="0"/>
                </a:defRPr>
              </a:lvl8pPr>
              <a:lvl9pPr marL="3886200" indent="-228600" eaLnBrk="0" fontAlgn="base" hangingPunct="0">
                <a:spcBef>
                  <a:spcPct val="20000"/>
                </a:spcBef>
                <a:spcAft>
                  <a:spcPct val="0"/>
                </a:spcAft>
                <a:buClr>
                  <a:srgbClr val="1F497D"/>
                </a:buClr>
                <a:buFont typeface="Arial" charset="0"/>
                <a:buChar char="»"/>
                <a:defRPr sz="1400">
                  <a:solidFill>
                    <a:schemeClr val="tx1"/>
                  </a:solidFill>
                  <a:latin typeface="Calibri" pitchFamily="34" charset="0"/>
                </a:defRPr>
              </a:lvl9pPr>
            </a:lstStyle>
            <a:p>
              <a:pPr eaLnBrk="1" hangingPunct="1">
                <a:spcBef>
                  <a:spcPct val="0"/>
                </a:spcBef>
                <a:buClrTx/>
                <a:buFontTx/>
                <a:buNone/>
              </a:pPr>
              <a:r>
                <a:rPr lang="en-US" altLang="en-US" sz="1400" dirty="0">
                  <a:solidFill>
                    <a:srgbClr val="47484A"/>
                  </a:solidFill>
                  <a:latin typeface="Times New Roman" pitchFamily="18" charset="0"/>
                </a:rPr>
                <a:t>Deflection line for radioactive beam selection</a:t>
              </a:r>
            </a:p>
          </p:txBody>
        </p:sp>
        <p:sp>
          <p:nvSpPr>
            <p:cNvPr id="26" name="TextBox 23"/>
            <p:cNvSpPr txBox="1">
              <a:spLocks noChangeArrowheads="1"/>
            </p:cNvSpPr>
            <p:nvPr/>
          </p:nvSpPr>
          <p:spPr bwMode="auto">
            <a:xfrm>
              <a:off x="3146976" y="662689"/>
              <a:ext cx="3041912" cy="479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1F497D"/>
                </a:buClr>
                <a:buFont typeface="Wingdings" pitchFamily="2" charset="2"/>
                <a:buChar char="§"/>
                <a:defRPr sz="2400">
                  <a:solidFill>
                    <a:schemeClr val="tx1"/>
                  </a:solidFill>
                  <a:latin typeface="Calibri" pitchFamily="34" charset="0"/>
                </a:defRPr>
              </a:lvl1pPr>
              <a:lvl2pPr marL="742950" indent="-285750" eaLnBrk="0" hangingPunct="0">
                <a:spcBef>
                  <a:spcPct val="20000"/>
                </a:spcBef>
                <a:buClr>
                  <a:srgbClr val="1F497D"/>
                </a:buClr>
                <a:buChar char="–"/>
                <a:defRPr sz="2000">
                  <a:solidFill>
                    <a:schemeClr val="tx1"/>
                  </a:solidFill>
                  <a:latin typeface="Calibri" pitchFamily="34" charset="0"/>
                </a:defRPr>
              </a:lvl2pPr>
              <a:lvl3pPr marL="1143000" indent="-228600" eaLnBrk="0" hangingPunct="0">
                <a:spcBef>
                  <a:spcPct val="20000"/>
                </a:spcBef>
                <a:buClr>
                  <a:srgbClr val="1F497D"/>
                </a:buClr>
                <a:buChar char="•"/>
                <a:defRPr>
                  <a:solidFill>
                    <a:schemeClr val="tx1"/>
                  </a:solidFill>
                  <a:latin typeface="Calibri" pitchFamily="34" charset="0"/>
                </a:defRPr>
              </a:lvl3pPr>
              <a:lvl4pPr marL="1600200" indent="-228600" eaLnBrk="0" hangingPunct="0">
                <a:spcBef>
                  <a:spcPct val="20000"/>
                </a:spcBef>
                <a:buClr>
                  <a:srgbClr val="1F497D"/>
                </a:buClr>
                <a:buChar char="–"/>
                <a:defRPr sz="1600">
                  <a:solidFill>
                    <a:schemeClr val="tx1"/>
                  </a:solidFill>
                  <a:latin typeface="Calibri" pitchFamily="34" charset="0"/>
                </a:defRPr>
              </a:lvl4pPr>
              <a:lvl5pPr marL="2057400" indent="-228600" eaLnBrk="0" hangingPunct="0">
                <a:spcBef>
                  <a:spcPct val="20000"/>
                </a:spcBef>
                <a:buClr>
                  <a:srgbClr val="1F497D"/>
                </a:buClr>
                <a:buFont typeface="Arial" charset="0"/>
                <a:buChar char="»"/>
                <a:defRPr sz="1400">
                  <a:solidFill>
                    <a:schemeClr val="tx1"/>
                  </a:solidFill>
                  <a:latin typeface="Calibri" pitchFamily="34" charset="0"/>
                </a:defRPr>
              </a:lvl5pPr>
              <a:lvl6pPr marL="2514600" indent="-228600" eaLnBrk="0" fontAlgn="base" hangingPunct="0">
                <a:spcBef>
                  <a:spcPct val="20000"/>
                </a:spcBef>
                <a:spcAft>
                  <a:spcPct val="0"/>
                </a:spcAft>
                <a:buClr>
                  <a:srgbClr val="1F497D"/>
                </a:buClr>
                <a:buFont typeface="Arial" charset="0"/>
                <a:buChar char="»"/>
                <a:defRPr sz="1400">
                  <a:solidFill>
                    <a:schemeClr val="tx1"/>
                  </a:solidFill>
                  <a:latin typeface="Calibri" pitchFamily="34" charset="0"/>
                </a:defRPr>
              </a:lvl6pPr>
              <a:lvl7pPr marL="2971800" indent="-228600" eaLnBrk="0" fontAlgn="base" hangingPunct="0">
                <a:spcBef>
                  <a:spcPct val="20000"/>
                </a:spcBef>
                <a:spcAft>
                  <a:spcPct val="0"/>
                </a:spcAft>
                <a:buClr>
                  <a:srgbClr val="1F497D"/>
                </a:buClr>
                <a:buFont typeface="Arial" charset="0"/>
                <a:buChar char="»"/>
                <a:defRPr sz="1400">
                  <a:solidFill>
                    <a:schemeClr val="tx1"/>
                  </a:solidFill>
                  <a:latin typeface="Calibri" pitchFamily="34" charset="0"/>
                </a:defRPr>
              </a:lvl7pPr>
              <a:lvl8pPr marL="3429000" indent="-228600" eaLnBrk="0" fontAlgn="base" hangingPunct="0">
                <a:spcBef>
                  <a:spcPct val="20000"/>
                </a:spcBef>
                <a:spcAft>
                  <a:spcPct val="0"/>
                </a:spcAft>
                <a:buClr>
                  <a:srgbClr val="1F497D"/>
                </a:buClr>
                <a:buFont typeface="Arial" charset="0"/>
                <a:buChar char="»"/>
                <a:defRPr sz="1400">
                  <a:solidFill>
                    <a:schemeClr val="tx1"/>
                  </a:solidFill>
                  <a:latin typeface="Calibri" pitchFamily="34" charset="0"/>
                </a:defRPr>
              </a:lvl8pPr>
              <a:lvl9pPr marL="3886200" indent="-228600" eaLnBrk="0" fontAlgn="base" hangingPunct="0">
                <a:spcBef>
                  <a:spcPct val="20000"/>
                </a:spcBef>
                <a:spcAft>
                  <a:spcPct val="0"/>
                </a:spcAft>
                <a:buClr>
                  <a:srgbClr val="1F497D"/>
                </a:buClr>
                <a:buFont typeface="Arial" charset="0"/>
                <a:buChar char="»"/>
                <a:defRPr sz="1400">
                  <a:solidFill>
                    <a:schemeClr val="tx1"/>
                  </a:solidFill>
                  <a:latin typeface="Calibri" pitchFamily="34" charset="0"/>
                </a:defRPr>
              </a:lvl9pPr>
            </a:lstStyle>
            <a:p>
              <a:pPr eaLnBrk="1" hangingPunct="1">
                <a:spcBef>
                  <a:spcPct val="0"/>
                </a:spcBef>
                <a:buClrTx/>
                <a:buFontTx/>
                <a:buNone/>
              </a:pPr>
              <a:r>
                <a:rPr lang="en-US" altLang="en-US" sz="1800" dirty="0">
                  <a:solidFill>
                    <a:srgbClr val="47484A"/>
                  </a:solidFill>
                  <a:latin typeface="Times New Roman" pitchFamily="18" charset="0"/>
                </a:rPr>
                <a:t>D1                         </a:t>
              </a:r>
              <a:r>
                <a:rPr lang="en-US" altLang="en-US" sz="1800" dirty="0" smtClean="0">
                  <a:solidFill>
                    <a:srgbClr val="47484A"/>
                  </a:solidFill>
                  <a:latin typeface="Times New Roman" pitchFamily="18" charset="0"/>
                </a:rPr>
                <a:t>       </a:t>
              </a:r>
              <a:r>
                <a:rPr lang="en-US" altLang="en-US" sz="1800" dirty="0">
                  <a:solidFill>
                    <a:srgbClr val="47484A"/>
                  </a:solidFill>
                  <a:latin typeface="Times New Roman" pitchFamily="18" charset="0"/>
                </a:rPr>
                <a:t>D4</a:t>
              </a:r>
            </a:p>
          </p:txBody>
        </p:sp>
        <p:sp>
          <p:nvSpPr>
            <p:cNvPr id="27" name="TextBox 24"/>
            <p:cNvSpPr txBox="1">
              <a:spLocks noChangeArrowheads="1"/>
            </p:cNvSpPr>
            <p:nvPr/>
          </p:nvSpPr>
          <p:spPr bwMode="auto">
            <a:xfrm>
              <a:off x="3827022" y="855016"/>
              <a:ext cx="1689270" cy="479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1F497D"/>
                </a:buClr>
                <a:buFont typeface="Wingdings" pitchFamily="2" charset="2"/>
                <a:buChar char="§"/>
                <a:defRPr sz="2400">
                  <a:solidFill>
                    <a:schemeClr val="tx1"/>
                  </a:solidFill>
                  <a:latin typeface="Calibri" pitchFamily="34" charset="0"/>
                </a:defRPr>
              </a:lvl1pPr>
              <a:lvl2pPr marL="742950" indent="-285750" eaLnBrk="0" hangingPunct="0">
                <a:spcBef>
                  <a:spcPct val="20000"/>
                </a:spcBef>
                <a:buClr>
                  <a:srgbClr val="1F497D"/>
                </a:buClr>
                <a:buChar char="–"/>
                <a:defRPr sz="2000">
                  <a:solidFill>
                    <a:schemeClr val="tx1"/>
                  </a:solidFill>
                  <a:latin typeface="Calibri" pitchFamily="34" charset="0"/>
                </a:defRPr>
              </a:lvl2pPr>
              <a:lvl3pPr marL="1143000" indent="-228600" eaLnBrk="0" hangingPunct="0">
                <a:spcBef>
                  <a:spcPct val="20000"/>
                </a:spcBef>
                <a:buClr>
                  <a:srgbClr val="1F497D"/>
                </a:buClr>
                <a:buChar char="•"/>
                <a:defRPr>
                  <a:solidFill>
                    <a:schemeClr val="tx1"/>
                  </a:solidFill>
                  <a:latin typeface="Calibri" pitchFamily="34" charset="0"/>
                </a:defRPr>
              </a:lvl3pPr>
              <a:lvl4pPr marL="1600200" indent="-228600" eaLnBrk="0" hangingPunct="0">
                <a:spcBef>
                  <a:spcPct val="20000"/>
                </a:spcBef>
                <a:buClr>
                  <a:srgbClr val="1F497D"/>
                </a:buClr>
                <a:buChar char="–"/>
                <a:defRPr sz="1600">
                  <a:solidFill>
                    <a:schemeClr val="tx1"/>
                  </a:solidFill>
                  <a:latin typeface="Calibri" pitchFamily="34" charset="0"/>
                </a:defRPr>
              </a:lvl4pPr>
              <a:lvl5pPr marL="2057400" indent="-228600" eaLnBrk="0" hangingPunct="0">
                <a:spcBef>
                  <a:spcPct val="20000"/>
                </a:spcBef>
                <a:buClr>
                  <a:srgbClr val="1F497D"/>
                </a:buClr>
                <a:buFont typeface="Arial" charset="0"/>
                <a:buChar char="»"/>
                <a:defRPr sz="1400">
                  <a:solidFill>
                    <a:schemeClr val="tx1"/>
                  </a:solidFill>
                  <a:latin typeface="Calibri" pitchFamily="34" charset="0"/>
                </a:defRPr>
              </a:lvl5pPr>
              <a:lvl6pPr marL="2514600" indent="-228600" eaLnBrk="0" fontAlgn="base" hangingPunct="0">
                <a:spcBef>
                  <a:spcPct val="20000"/>
                </a:spcBef>
                <a:spcAft>
                  <a:spcPct val="0"/>
                </a:spcAft>
                <a:buClr>
                  <a:srgbClr val="1F497D"/>
                </a:buClr>
                <a:buFont typeface="Arial" charset="0"/>
                <a:buChar char="»"/>
                <a:defRPr sz="1400">
                  <a:solidFill>
                    <a:schemeClr val="tx1"/>
                  </a:solidFill>
                  <a:latin typeface="Calibri" pitchFamily="34" charset="0"/>
                </a:defRPr>
              </a:lvl6pPr>
              <a:lvl7pPr marL="2971800" indent="-228600" eaLnBrk="0" fontAlgn="base" hangingPunct="0">
                <a:spcBef>
                  <a:spcPct val="20000"/>
                </a:spcBef>
                <a:spcAft>
                  <a:spcPct val="0"/>
                </a:spcAft>
                <a:buClr>
                  <a:srgbClr val="1F497D"/>
                </a:buClr>
                <a:buFont typeface="Arial" charset="0"/>
                <a:buChar char="»"/>
                <a:defRPr sz="1400">
                  <a:solidFill>
                    <a:schemeClr val="tx1"/>
                  </a:solidFill>
                  <a:latin typeface="Calibri" pitchFamily="34" charset="0"/>
                </a:defRPr>
              </a:lvl7pPr>
              <a:lvl8pPr marL="3429000" indent="-228600" eaLnBrk="0" fontAlgn="base" hangingPunct="0">
                <a:spcBef>
                  <a:spcPct val="20000"/>
                </a:spcBef>
                <a:spcAft>
                  <a:spcPct val="0"/>
                </a:spcAft>
                <a:buClr>
                  <a:srgbClr val="1F497D"/>
                </a:buClr>
                <a:buFont typeface="Arial" charset="0"/>
                <a:buChar char="»"/>
                <a:defRPr sz="1400">
                  <a:solidFill>
                    <a:schemeClr val="tx1"/>
                  </a:solidFill>
                  <a:latin typeface="Calibri" pitchFamily="34" charset="0"/>
                </a:defRPr>
              </a:lvl8pPr>
              <a:lvl9pPr marL="3886200" indent="-228600" eaLnBrk="0" fontAlgn="base" hangingPunct="0">
                <a:spcBef>
                  <a:spcPct val="20000"/>
                </a:spcBef>
                <a:spcAft>
                  <a:spcPct val="0"/>
                </a:spcAft>
                <a:buClr>
                  <a:srgbClr val="1F497D"/>
                </a:buClr>
                <a:buFont typeface="Arial" charset="0"/>
                <a:buChar char="»"/>
                <a:defRPr sz="1400">
                  <a:solidFill>
                    <a:schemeClr val="tx1"/>
                  </a:solidFill>
                  <a:latin typeface="Calibri" pitchFamily="34" charset="0"/>
                </a:defRPr>
              </a:lvl9pPr>
            </a:lstStyle>
            <a:p>
              <a:pPr eaLnBrk="1" hangingPunct="1">
                <a:spcBef>
                  <a:spcPct val="0"/>
                </a:spcBef>
                <a:buClrTx/>
                <a:buFontTx/>
                <a:buNone/>
              </a:pPr>
              <a:r>
                <a:rPr lang="en-US" altLang="en-US" sz="1800" dirty="0">
                  <a:solidFill>
                    <a:srgbClr val="47484A"/>
                  </a:solidFill>
                  <a:latin typeface="Times New Roman" pitchFamily="18" charset="0"/>
                </a:rPr>
                <a:t>D2         </a:t>
              </a:r>
              <a:r>
                <a:rPr lang="en-US" altLang="en-US" sz="1800" dirty="0" smtClean="0">
                  <a:solidFill>
                    <a:srgbClr val="47484A"/>
                  </a:solidFill>
                  <a:latin typeface="Times New Roman" pitchFamily="18" charset="0"/>
                </a:rPr>
                <a:t>   </a:t>
              </a:r>
              <a:r>
                <a:rPr lang="en-US" altLang="en-US" sz="1800" dirty="0">
                  <a:solidFill>
                    <a:srgbClr val="47484A"/>
                  </a:solidFill>
                  <a:latin typeface="Times New Roman" pitchFamily="18" charset="0"/>
                </a:rPr>
                <a:t>D3</a:t>
              </a:r>
            </a:p>
          </p:txBody>
        </p:sp>
        <p:sp>
          <p:nvSpPr>
            <p:cNvPr id="28" name="TextBox 25"/>
            <p:cNvSpPr txBox="1">
              <a:spLocks noChangeArrowheads="1"/>
            </p:cNvSpPr>
            <p:nvPr/>
          </p:nvSpPr>
          <p:spPr bwMode="auto">
            <a:xfrm>
              <a:off x="7989173" y="713266"/>
              <a:ext cx="69762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1F497D"/>
                </a:buClr>
                <a:buFont typeface="Wingdings" pitchFamily="2" charset="2"/>
                <a:buChar char="§"/>
                <a:defRPr sz="2400">
                  <a:solidFill>
                    <a:schemeClr val="tx1"/>
                  </a:solidFill>
                  <a:latin typeface="Calibri" pitchFamily="34" charset="0"/>
                </a:defRPr>
              </a:lvl1pPr>
              <a:lvl2pPr marL="742950" indent="-285750" eaLnBrk="0" hangingPunct="0">
                <a:spcBef>
                  <a:spcPct val="20000"/>
                </a:spcBef>
                <a:buClr>
                  <a:srgbClr val="1F497D"/>
                </a:buClr>
                <a:buChar char="–"/>
                <a:defRPr sz="2000">
                  <a:solidFill>
                    <a:schemeClr val="tx1"/>
                  </a:solidFill>
                  <a:latin typeface="Calibri" pitchFamily="34" charset="0"/>
                </a:defRPr>
              </a:lvl2pPr>
              <a:lvl3pPr marL="1143000" indent="-228600" eaLnBrk="0" hangingPunct="0">
                <a:spcBef>
                  <a:spcPct val="20000"/>
                </a:spcBef>
                <a:buClr>
                  <a:srgbClr val="1F497D"/>
                </a:buClr>
                <a:buChar char="•"/>
                <a:defRPr>
                  <a:solidFill>
                    <a:schemeClr val="tx1"/>
                  </a:solidFill>
                  <a:latin typeface="Calibri" pitchFamily="34" charset="0"/>
                </a:defRPr>
              </a:lvl3pPr>
              <a:lvl4pPr marL="1600200" indent="-228600" eaLnBrk="0" hangingPunct="0">
                <a:spcBef>
                  <a:spcPct val="20000"/>
                </a:spcBef>
                <a:buClr>
                  <a:srgbClr val="1F497D"/>
                </a:buClr>
                <a:buChar char="–"/>
                <a:defRPr sz="1600">
                  <a:solidFill>
                    <a:schemeClr val="tx1"/>
                  </a:solidFill>
                  <a:latin typeface="Calibri" pitchFamily="34" charset="0"/>
                </a:defRPr>
              </a:lvl4pPr>
              <a:lvl5pPr marL="2057400" indent="-228600" eaLnBrk="0" hangingPunct="0">
                <a:spcBef>
                  <a:spcPct val="20000"/>
                </a:spcBef>
                <a:buClr>
                  <a:srgbClr val="1F497D"/>
                </a:buClr>
                <a:buFont typeface="Arial" charset="0"/>
                <a:buChar char="»"/>
                <a:defRPr sz="1400">
                  <a:solidFill>
                    <a:schemeClr val="tx1"/>
                  </a:solidFill>
                  <a:latin typeface="Calibri" pitchFamily="34" charset="0"/>
                </a:defRPr>
              </a:lvl5pPr>
              <a:lvl6pPr marL="2514600" indent="-228600" eaLnBrk="0" fontAlgn="base" hangingPunct="0">
                <a:spcBef>
                  <a:spcPct val="20000"/>
                </a:spcBef>
                <a:spcAft>
                  <a:spcPct val="0"/>
                </a:spcAft>
                <a:buClr>
                  <a:srgbClr val="1F497D"/>
                </a:buClr>
                <a:buFont typeface="Arial" charset="0"/>
                <a:buChar char="»"/>
                <a:defRPr sz="1400">
                  <a:solidFill>
                    <a:schemeClr val="tx1"/>
                  </a:solidFill>
                  <a:latin typeface="Calibri" pitchFamily="34" charset="0"/>
                </a:defRPr>
              </a:lvl6pPr>
              <a:lvl7pPr marL="2971800" indent="-228600" eaLnBrk="0" fontAlgn="base" hangingPunct="0">
                <a:spcBef>
                  <a:spcPct val="20000"/>
                </a:spcBef>
                <a:spcAft>
                  <a:spcPct val="0"/>
                </a:spcAft>
                <a:buClr>
                  <a:srgbClr val="1F497D"/>
                </a:buClr>
                <a:buFont typeface="Arial" charset="0"/>
                <a:buChar char="»"/>
                <a:defRPr sz="1400">
                  <a:solidFill>
                    <a:schemeClr val="tx1"/>
                  </a:solidFill>
                  <a:latin typeface="Calibri" pitchFamily="34" charset="0"/>
                </a:defRPr>
              </a:lvl7pPr>
              <a:lvl8pPr marL="3429000" indent="-228600" eaLnBrk="0" fontAlgn="base" hangingPunct="0">
                <a:spcBef>
                  <a:spcPct val="20000"/>
                </a:spcBef>
                <a:spcAft>
                  <a:spcPct val="0"/>
                </a:spcAft>
                <a:buClr>
                  <a:srgbClr val="1F497D"/>
                </a:buClr>
                <a:buFont typeface="Arial" charset="0"/>
                <a:buChar char="»"/>
                <a:defRPr sz="1400">
                  <a:solidFill>
                    <a:schemeClr val="tx1"/>
                  </a:solidFill>
                  <a:latin typeface="Calibri" pitchFamily="34" charset="0"/>
                </a:defRPr>
              </a:lvl8pPr>
              <a:lvl9pPr marL="3886200" indent="-228600" eaLnBrk="0" fontAlgn="base" hangingPunct="0">
                <a:spcBef>
                  <a:spcPct val="20000"/>
                </a:spcBef>
                <a:spcAft>
                  <a:spcPct val="0"/>
                </a:spcAft>
                <a:buClr>
                  <a:srgbClr val="1F497D"/>
                </a:buClr>
                <a:buFont typeface="Arial" charset="0"/>
                <a:buChar char="»"/>
                <a:defRPr sz="1400">
                  <a:solidFill>
                    <a:schemeClr val="tx1"/>
                  </a:solidFill>
                  <a:latin typeface="Calibri" pitchFamily="34" charset="0"/>
                </a:defRPr>
              </a:lvl9pPr>
            </a:lstStyle>
            <a:p>
              <a:pPr eaLnBrk="1" hangingPunct="1">
                <a:spcBef>
                  <a:spcPct val="0"/>
                </a:spcBef>
                <a:buClrTx/>
                <a:buFontTx/>
                <a:buNone/>
              </a:pPr>
              <a:r>
                <a:rPr lang="en-US" altLang="en-US" sz="1800" dirty="0">
                  <a:solidFill>
                    <a:srgbClr val="47484A"/>
                  </a:solidFill>
                  <a:latin typeface="Times New Roman" pitchFamily="18" charset="0"/>
                </a:rPr>
                <a:t>Exit</a:t>
              </a:r>
            </a:p>
            <a:p>
              <a:pPr eaLnBrk="1" hangingPunct="1">
                <a:spcBef>
                  <a:spcPct val="0"/>
                </a:spcBef>
                <a:buClrTx/>
                <a:buFontTx/>
                <a:buNone/>
              </a:pPr>
              <a:r>
                <a:rPr lang="en-US" altLang="en-US" sz="1800" dirty="0">
                  <a:solidFill>
                    <a:srgbClr val="47484A"/>
                  </a:solidFill>
                  <a:latin typeface="Times New Roman" pitchFamily="18" charset="0"/>
                </a:rPr>
                <a:t>Plane</a:t>
              </a:r>
            </a:p>
          </p:txBody>
        </p:sp>
        <p:cxnSp>
          <p:nvCxnSpPr>
            <p:cNvPr id="29" name="Straight Connector 28"/>
            <p:cNvCxnSpPr>
              <a:cxnSpLocks noChangeAspect="1"/>
            </p:cNvCxnSpPr>
            <p:nvPr/>
          </p:nvCxnSpPr>
          <p:spPr bwMode="auto">
            <a:xfrm rot="13500000">
              <a:off x="4324549" y="768945"/>
              <a:ext cx="548878" cy="730250"/>
            </a:xfrm>
            <a:prstGeom prst="line">
              <a:avLst/>
            </a:prstGeom>
            <a:ln w="25400">
              <a:solidFill>
                <a:schemeClr val="tx1"/>
              </a:solidFill>
              <a:headEnd type="stealth" w="lg" len="lg"/>
              <a:tailEnd type="none" w="lg" len="lg"/>
            </a:ln>
          </p:spPr>
          <p:style>
            <a:lnRef idx="1">
              <a:schemeClr val="accent1"/>
            </a:lnRef>
            <a:fillRef idx="0">
              <a:schemeClr val="accent1"/>
            </a:fillRef>
            <a:effectRef idx="0">
              <a:schemeClr val="accent1"/>
            </a:effectRef>
            <a:fontRef idx="minor">
              <a:schemeClr val="tx1"/>
            </a:fontRef>
          </p:style>
        </p:cxnSp>
        <p:sp>
          <p:nvSpPr>
            <p:cNvPr id="30" name="TextBox 27"/>
            <p:cNvSpPr txBox="1">
              <a:spLocks noChangeArrowheads="1"/>
            </p:cNvSpPr>
            <p:nvPr/>
          </p:nvSpPr>
          <p:spPr bwMode="auto">
            <a:xfrm>
              <a:off x="4519742" y="345134"/>
              <a:ext cx="3026912" cy="399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1F497D"/>
                </a:buClr>
                <a:buFont typeface="Wingdings" pitchFamily="2" charset="2"/>
                <a:buChar char="§"/>
                <a:defRPr sz="2400">
                  <a:solidFill>
                    <a:schemeClr val="tx1"/>
                  </a:solidFill>
                  <a:latin typeface="Calibri" pitchFamily="34" charset="0"/>
                </a:defRPr>
              </a:lvl1pPr>
              <a:lvl2pPr marL="742950" indent="-285750" eaLnBrk="0" hangingPunct="0">
                <a:spcBef>
                  <a:spcPct val="20000"/>
                </a:spcBef>
                <a:buClr>
                  <a:srgbClr val="1F497D"/>
                </a:buClr>
                <a:buChar char="–"/>
                <a:defRPr sz="2000">
                  <a:solidFill>
                    <a:schemeClr val="tx1"/>
                  </a:solidFill>
                  <a:latin typeface="Calibri" pitchFamily="34" charset="0"/>
                </a:defRPr>
              </a:lvl2pPr>
              <a:lvl3pPr marL="1143000" indent="-228600" eaLnBrk="0" hangingPunct="0">
                <a:spcBef>
                  <a:spcPct val="20000"/>
                </a:spcBef>
                <a:buClr>
                  <a:srgbClr val="1F497D"/>
                </a:buClr>
                <a:buChar char="•"/>
                <a:defRPr>
                  <a:solidFill>
                    <a:schemeClr val="tx1"/>
                  </a:solidFill>
                  <a:latin typeface="Calibri" pitchFamily="34" charset="0"/>
                </a:defRPr>
              </a:lvl3pPr>
              <a:lvl4pPr marL="1600200" indent="-228600" eaLnBrk="0" hangingPunct="0">
                <a:spcBef>
                  <a:spcPct val="20000"/>
                </a:spcBef>
                <a:buClr>
                  <a:srgbClr val="1F497D"/>
                </a:buClr>
                <a:buChar char="–"/>
                <a:defRPr sz="1600">
                  <a:solidFill>
                    <a:schemeClr val="tx1"/>
                  </a:solidFill>
                  <a:latin typeface="Calibri" pitchFamily="34" charset="0"/>
                </a:defRPr>
              </a:lvl4pPr>
              <a:lvl5pPr marL="2057400" indent="-228600" eaLnBrk="0" hangingPunct="0">
                <a:spcBef>
                  <a:spcPct val="20000"/>
                </a:spcBef>
                <a:buClr>
                  <a:srgbClr val="1F497D"/>
                </a:buClr>
                <a:buFont typeface="Arial" charset="0"/>
                <a:buChar char="»"/>
                <a:defRPr sz="1400">
                  <a:solidFill>
                    <a:schemeClr val="tx1"/>
                  </a:solidFill>
                  <a:latin typeface="Calibri" pitchFamily="34" charset="0"/>
                </a:defRPr>
              </a:lvl5pPr>
              <a:lvl6pPr marL="2514600" indent="-228600" eaLnBrk="0" fontAlgn="base" hangingPunct="0">
                <a:spcBef>
                  <a:spcPct val="20000"/>
                </a:spcBef>
                <a:spcAft>
                  <a:spcPct val="0"/>
                </a:spcAft>
                <a:buClr>
                  <a:srgbClr val="1F497D"/>
                </a:buClr>
                <a:buFont typeface="Arial" charset="0"/>
                <a:buChar char="»"/>
                <a:defRPr sz="1400">
                  <a:solidFill>
                    <a:schemeClr val="tx1"/>
                  </a:solidFill>
                  <a:latin typeface="Calibri" pitchFamily="34" charset="0"/>
                </a:defRPr>
              </a:lvl6pPr>
              <a:lvl7pPr marL="2971800" indent="-228600" eaLnBrk="0" fontAlgn="base" hangingPunct="0">
                <a:spcBef>
                  <a:spcPct val="20000"/>
                </a:spcBef>
                <a:spcAft>
                  <a:spcPct val="0"/>
                </a:spcAft>
                <a:buClr>
                  <a:srgbClr val="1F497D"/>
                </a:buClr>
                <a:buFont typeface="Arial" charset="0"/>
                <a:buChar char="»"/>
                <a:defRPr sz="1400">
                  <a:solidFill>
                    <a:schemeClr val="tx1"/>
                  </a:solidFill>
                  <a:latin typeface="Calibri" pitchFamily="34" charset="0"/>
                </a:defRPr>
              </a:lvl7pPr>
              <a:lvl8pPr marL="3429000" indent="-228600" eaLnBrk="0" fontAlgn="base" hangingPunct="0">
                <a:spcBef>
                  <a:spcPct val="20000"/>
                </a:spcBef>
                <a:spcAft>
                  <a:spcPct val="0"/>
                </a:spcAft>
                <a:buClr>
                  <a:srgbClr val="1F497D"/>
                </a:buClr>
                <a:buFont typeface="Arial" charset="0"/>
                <a:buChar char="»"/>
                <a:defRPr sz="1400">
                  <a:solidFill>
                    <a:schemeClr val="tx1"/>
                  </a:solidFill>
                  <a:latin typeface="Calibri" pitchFamily="34" charset="0"/>
                </a:defRPr>
              </a:lvl8pPr>
              <a:lvl9pPr marL="3886200" indent="-228600" eaLnBrk="0" fontAlgn="base" hangingPunct="0">
                <a:spcBef>
                  <a:spcPct val="20000"/>
                </a:spcBef>
                <a:spcAft>
                  <a:spcPct val="0"/>
                </a:spcAft>
                <a:buClr>
                  <a:srgbClr val="1F497D"/>
                </a:buClr>
                <a:buFont typeface="Arial" charset="0"/>
                <a:buChar char="»"/>
                <a:defRPr sz="1400">
                  <a:solidFill>
                    <a:schemeClr val="tx1"/>
                  </a:solidFill>
                  <a:latin typeface="Calibri" pitchFamily="34" charset="0"/>
                </a:defRPr>
              </a:lvl9pPr>
            </a:lstStyle>
            <a:p>
              <a:pPr eaLnBrk="1" hangingPunct="1">
                <a:spcBef>
                  <a:spcPct val="0"/>
                </a:spcBef>
                <a:buClrTx/>
                <a:buFontTx/>
                <a:buNone/>
              </a:pPr>
              <a:r>
                <a:rPr lang="en-US" altLang="en-US" sz="1400" dirty="0">
                  <a:solidFill>
                    <a:srgbClr val="47484A"/>
                  </a:solidFill>
                  <a:latin typeface="Times New Roman" pitchFamily="18" charset="0"/>
                </a:rPr>
                <a:t>Zero degree line for stable beams</a:t>
              </a:r>
            </a:p>
          </p:txBody>
        </p:sp>
        <p:cxnSp>
          <p:nvCxnSpPr>
            <p:cNvPr id="31" name="Straight Connector 30"/>
            <p:cNvCxnSpPr/>
            <p:nvPr/>
          </p:nvCxnSpPr>
          <p:spPr>
            <a:xfrm flipH="1">
              <a:off x="583295" y="1591269"/>
              <a:ext cx="2385380" cy="0"/>
            </a:xfrm>
            <a:prstGeom prst="line">
              <a:avLst/>
            </a:prstGeom>
            <a:ln w="38100">
              <a:solidFill>
                <a:srgbClr val="92D050"/>
              </a:solid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flipH="1">
              <a:off x="6225221" y="1591269"/>
              <a:ext cx="2385380" cy="0"/>
            </a:xfrm>
            <a:prstGeom prst="line">
              <a:avLst/>
            </a:prstGeom>
            <a:ln w="38100">
              <a:solidFill>
                <a:srgbClr val="92D050"/>
              </a:solidFill>
            </a:ln>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H="1">
              <a:off x="4364498" y="1591269"/>
              <a:ext cx="451165" cy="0"/>
            </a:xfrm>
            <a:prstGeom prst="line">
              <a:avLst/>
            </a:prstGeom>
            <a:ln w="38100">
              <a:solidFill>
                <a:schemeClr val="tx1">
                  <a:lumMod val="50000"/>
                </a:schemeClr>
              </a:solidFill>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flipH="1">
              <a:off x="4364498" y="1817600"/>
              <a:ext cx="451166" cy="0"/>
            </a:xfrm>
            <a:prstGeom prst="line">
              <a:avLst/>
            </a:prstGeom>
            <a:ln w="38100">
              <a:solidFill>
                <a:srgbClr val="92D050"/>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6934453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1" y="2682"/>
            <a:ext cx="9143999" cy="5983251"/>
          </a:xfrm>
        </p:spPr>
        <p:txBody>
          <a:bodyPr/>
          <a:lstStyle/>
          <a:p>
            <a:endParaRPr lang="en-US" dirty="0" smtClean="0"/>
          </a:p>
          <a:p>
            <a:pPr>
              <a:spcAft>
                <a:spcPts val="1200"/>
              </a:spcAft>
            </a:pPr>
            <a:r>
              <a:rPr lang="en-US" dirty="0" smtClean="0"/>
              <a:t>First GRETINA CAMPAIGN at ATLAS</a:t>
            </a:r>
          </a:p>
          <a:p>
            <a:pPr marL="342900" indent="-342900">
              <a:lnSpc>
                <a:spcPct val="90000"/>
              </a:lnSpc>
              <a:spcBef>
                <a:spcPts val="0"/>
              </a:spcBef>
              <a:spcAft>
                <a:spcPts val="1200"/>
              </a:spcAft>
              <a:buFont typeface="Arial"/>
              <a:buChar char="•"/>
            </a:pPr>
            <a:r>
              <a:rPr lang="en-US" altLang="en-US" sz="2400" b="0" dirty="0">
                <a:solidFill>
                  <a:schemeClr val="bg1"/>
                </a:solidFill>
              </a:rPr>
              <a:t>Characterizing the operation of GRETINA and its </a:t>
            </a:r>
            <a:r>
              <a:rPr lang="en-US" altLang="en-US" sz="2400" b="0" dirty="0" smtClean="0">
                <a:solidFill>
                  <a:schemeClr val="bg1"/>
                </a:solidFill>
              </a:rPr>
              <a:t>capabilities</a:t>
            </a:r>
            <a:endParaRPr lang="en-US" altLang="en-US" sz="2400" b="0" dirty="0">
              <a:solidFill>
                <a:schemeClr val="bg1"/>
              </a:solidFill>
            </a:endParaRPr>
          </a:p>
          <a:p>
            <a:pPr marL="342900" indent="-342900">
              <a:spcBef>
                <a:spcPts val="0"/>
              </a:spcBef>
              <a:spcAft>
                <a:spcPts val="1200"/>
              </a:spcAft>
              <a:buFont typeface="Arial"/>
              <a:buChar char="•"/>
            </a:pPr>
            <a:r>
              <a:rPr lang="en-US" altLang="en-US" sz="2400" b="0" dirty="0">
                <a:solidFill>
                  <a:schemeClr val="bg1"/>
                </a:solidFill>
              </a:rPr>
              <a:t>Coulomb Excitation of stable and CARIBU </a:t>
            </a:r>
            <a:r>
              <a:rPr lang="en-US" altLang="en-US" sz="2400" b="0" dirty="0" smtClean="0">
                <a:solidFill>
                  <a:schemeClr val="bg1"/>
                </a:solidFill>
              </a:rPr>
              <a:t>beams</a:t>
            </a:r>
            <a:endParaRPr lang="en-US" altLang="en-US" sz="2400" b="0" dirty="0">
              <a:solidFill>
                <a:schemeClr val="bg1"/>
              </a:solidFill>
            </a:endParaRPr>
          </a:p>
          <a:p>
            <a:pPr marL="342900" indent="-342900">
              <a:lnSpc>
                <a:spcPct val="90000"/>
              </a:lnSpc>
              <a:spcBef>
                <a:spcPts val="0"/>
              </a:spcBef>
              <a:spcAft>
                <a:spcPts val="1200"/>
              </a:spcAft>
              <a:buFont typeface="Arial"/>
              <a:buChar char="•"/>
            </a:pPr>
            <a:r>
              <a:rPr lang="en-US" altLang="en-US" sz="2400" b="0" dirty="0">
                <a:solidFill>
                  <a:schemeClr val="bg1"/>
                </a:solidFill>
              </a:rPr>
              <a:t>In-Beam Gamma-Ray Spectroscopic Studies using Deep-Inelastic and Transfer </a:t>
            </a:r>
            <a:r>
              <a:rPr lang="en-US" altLang="en-US" sz="2400" b="0" dirty="0" smtClean="0">
                <a:solidFill>
                  <a:schemeClr val="bg1"/>
                </a:solidFill>
              </a:rPr>
              <a:t>Reaction</a:t>
            </a:r>
            <a:endParaRPr lang="en-US" altLang="en-US" sz="2400" b="0" dirty="0">
              <a:solidFill>
                <a:schemeClr val="bg1"/>
              </a:solidFill>
            </a:endParaRPr>
          </a:p>
        </p:txBody>
      </p:sp>
    </p:spTree>
    <p:extLst>
      <p:ext uri="{BB962C8B-B14F-4D97-AF65-F5344CB8AC3E}">
        <p14:creationId xmlns:p14="http://schemas.microsoft.com/office/powerpoint/2010/main" val="33957310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914400" y="1371600"/>
            <a:ext cx="5729288" cy="4281312"/>
            <a:chOff x="914400" y="1371600"/>
            <a:chExt cx="5729288" cy="4281312"/>
          </a:xfrm>
        </p:grpSpPr>
        <p:pic>
          <p:nvPicPr>
            <p:cNvPr id="112" name="image.png"/>
            <p:cNvPicPr>
              <a:picLocks noChangeAspect="1"/>
            </p:cNvPicPr>
            <p:nvPr/>
          </p:nvPicPr>
          <p:blipFill>
            <a:blip r:embed="rId2">
              <a:extLst/>
            </a:blip>
            <a:stretch>
              <a:fillRect/>
            </a:stretch>
          </p:blipFill>
          <p:spPr>
            <a:xfrm rot="1938073">
              <a:off x="2500312" y="1371600"/>
              <a:ext cx="4143376" cy="4114800"/>
            </a:xfrm>
            <a:prstGeom prst="rect">
              <a:avLst/>
            </a:prstGeom>
            <a:ln w="12700">
              <a:miter lim="400000"/>
            </a:ln>
          </p:spPr>
        </p:pic>
        <p:sp>
          <p:nvSpPr>
            <p:cNvPr id="114" name="Shape 114"/>
            <p:cNvSpPr/>
            <p:nvPr/>
          </p:nvSpPr>
          <p:spPr>
            <a:xfrm flipV="1">
              <a:off x="2590799" y="3048000"/>
              <a:ext cx="533401" cy="76200"/>
            </a:xfrm>
            <a:prstGeom prst="line">
              <a:avLst/>
            </a:prstGeom>
            <a:ln w="38100">
              <a:solidFill>
                <a:srgbClr val="000000"/>
              </a:solidFill>
              <a:tailEnd type="triangle"/>
            </a:ln>
          </p:spPr>
          <p:txBody>
            <a:bodyPr lIns="45719" rIns="45719"/>
            <a:lstStyle/>
            <a:p>
              <a:endParaRPr/>
            </a:p>
          </p:txBody>
        </p:sp>
        <p:sp>
          <p:nvSpPr>
            <p:cNvPr id="115" name="Shape 115"/>
            <p:cNvSpPr/>
            <p:nvPr/>
          </p:nvSpPr>
          <p:spPr>
            <a:xfrm>
              <a:off x="2590799" y="3505199"/>
              <a:ext cx="519114" cy="228602"/>
            </a:xfrm>
            <a:prstGeom prst="line">
              <a:avLst/>
            </a:prstGeom>
            <a:ln w="38100">
              <a:solidFill>
                <a:srgbClr val="000000"/>
              </a:solidFill>
              <a:tailEnd type="triangle"/>
            </a:ln>
          </p:spPr>
          <p:txBody>
            <a:bodyPr lIns="45719" rIns="45719"/>
            <a:lstStyle/>
            <a:p>
              <a:endParaRPr/>
            </a:p>
          </p:txBody>
        </p:sp>
        <p:sp>
          <p:nvSpPr>
            <p:cNvPr id="116" name="Shape 116"/>
            <p:cNvSpPr/>
            <p:nvPr/>
          </p:nvSpPr>
          <p:spPr>
            <a:xfrm>
              <a:off x="914400" y="3138487"/>
              <a:ext cx="1472057" cy="350662"/>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457200">
                <a:buSzTx/>
                <a:buNone/>
                <a:defRPr sz="1800">
                  <a:solidFill>
                    <a:srgbClr val="000000"/>
                  </a:solidFill>
                  <a:latin typeface="+mn-lt"/>
                  <a:ea typeface="+mn-ea"/>
                  <a:cs typeface="+mn-cs"/>
                  <a:sym typeface="Arial"/>
                </a:defRPr>
              </a:lvl1pPr>
            </a:lstStyle>
            <a:p>
              <a:r>
                <a:t>ATLAS Beam</a:t>
              </a:r>
            </a:p>
          </p:txBody>
        </p:sp>
        <p:sp>
          <p:nvSpPr>
            <p:cNvPr id="117" name="Shape 117"/>
            <p:cNvSpPr/>
            <p:nvPr/>
          </p:nvSpPr>
          <p:spPr>
            <a:xfrm>
              <a:off x="3657600" y="1447800"/>
              <a:ext cx="1616048" cy="350662"/>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457200">
                <a:buSzTx/>
                <a:buNone/>
                <a:defRPr sz="1800">
                  <a:solidFill>
                    <a:srgbClr val="4022F2"/>
                  </a:solidFill>
                  <a:latin typeface="+mn-lt"/>
                  <a:ea typeface="+mn-ea"/>
                  <a:cs typeface="+mn-cs"/>
                  <a:sym typeface="Arial"/>
                </a:defRPr>
              </a:lvl1pPr>
            </a:lstStyle>
            <a:p>
              <a:r>
                <a:t>Gammasphere</a:t>
              </a:r>
            </a:p>
          </p:txBody>
        </p:sp>
        <p:sp>
          <p:nvSpPr>
            <p:cNvPr id="118" name="Shape 118"/>
            <p:cNvSpPr/>
            <p:nvPr/>
          </p:nvSpPr>
          <p:spPr>
            <a:xfrm>
              <a:off x="2895600" y="5302250"/>
              <a:ext cx="1120227" cy="350662"/>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457200">
                <a:buSzTx/>
                <a:buNone/>
                <a:defRPr sz="1800">
                  <a:solidFill>
                    <a:srgbClr val="FA4122"/>
                  </a:solidFill>
                  <a:latin typeface="+mn-lt"/>
                  <a:ea typeface="+mn-ea"/>
                  <a:cs typeface="+mn-cs"/>
                  <a:sym typeface="Arial"/>
                </a:defRPr>
              </a:lvl1pPr>
            </a:lstStyle>
            <a:p>
              <a:r>
                <a:rPr dirty="0"/>
                <a:t>GRETINA</a:t>
              </a:r>
            </a:p>
          </p:txBody>
        </p:sp>
        <p:sp>
          <p:nvSpPr>
            <p:cNvPr id="119" name="Shape 119"/>
            <p:cNvSpPr/>
            <p:nvPr/>
          </p:nvSpPr>
          <p:spPr>
            <a:xfrm>
              <a:off x="5943600" y="1995487"/>
              <a:ext cx="586678" cy="350662"/>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457200">
                <a:buSzTx/>
                <a:buNone/>
                <a:defRPr sz="1800">
                  <a:solidFill>
                    <a:srgbClr val="4022F2"/>
                  </a:solidFill>
                  <a:latin typeface="+mn-lt"/>
                  <a:ea typeface="+mn-ea"/>
                  <a:cs typeface="+mn-cs"/>
                  <a:sym typeface="Arial"/>
                </a:defRPr>
              </a:lvl1pPr>
            </a:lstStyle>
            <a:p>
              <a:r>
                <a:t>FMA</a:t>
              </a:r>
            </a:p>
          </p:txBody>
        </p:sp>
      </p:grpSp>
      <p:grpSp>
        <p:nvGrpSpPr>
          <p:cNvPr id="4" name="Group 3"/>
          <p:cNvGrpSpPr/>
          <p:nvPr/>
        </p:nvGrpSpPr>
        <p:grpSpPr>
          <a:xfrm>
            <a:off x="635006" y="1337733"/>
            <a:ext cx="8382000" cy="4682074"/>
            <a:chOff x="5122340" y="1625592"/>
            <a:chExt cx="8382000" cy="4682074"/>
          </a:xfrm>
        </p:grpSpPr>
        <p:sp>
          <p:nvSpPr>
            <p:cNvPr id="2" name="Rectangle 1"/>
            <p:cNvSpPr/>
            <p:nvPr/>
          </p:nvSpPr>
          <p:spPr>
            <a:xfrm>
              <a:off x="7137399" y="1625592"/>
              <a:ext cx="4224867" cy="468207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0" name="image-small.jpg"/>
            <p:cNvPicPr>
              <a:picLocks noChangeAspect="1"/>
            </p:cNvPicPr>
            <p:nvPr/>
          </p:nvPicPr>
          <p:blipFill>
            <a:blip r:embed="rId3">
              <a:extLst/>
            </a:blip>
            <a:stretch>
              <a:fillRect/>
            </a:stretch>
          </p:blipFill>
          <p:spPr>
            <a:xfrm>
              <a:off x="5122340" y="3022071"/>
              <a:ext cx="8382000" cy="2169716"/>
            </a:xfrm>
            <a:prstGeom prst="rect">
              <a:avLst/>
            </a:prstGeom>
            <a:ln w="12700">
              <a:miter lim="400000"/>
            </a:ln>
          </p:spPr>
        </p:pic>
      </p:grpSp>
      <p:sp>
        <p:nvSpPr>
          <p:cNvPr id="113" name="Shape 113"/>
          <p:cNvSpPr/>
          <p:nvPr/>
        </p:nvSpPr>
        <p:spPr>
          <a:xfrm>
            <a:off x="259502" y="322122"/>
            <a:ext cx="8647431" cy="892552"/>
          </a:xfrm>
          <a:prstGeom prst="rect">
            <a:avLst/>
          </a:prstGeom>
          <a:ln w="12700">
            <a:miter lim="400000"/>
          </a:ln>
          <a:extLst>
            <a:ext uri="{C572A759-6A51-4108-AA02-DFA0A04FC94B}">
              <ma14:wrappingTextBoxFlag xmlns:ma14="http://schemas.microsoft.com/office/mac/drawingml/2011/main" val="1"/>
            </a:ext>
          </a:extLst>
        </p:spPr>
        <p:txBody>
          <a:bodyPr wrap="square" lIns="45719" rIns="45719" anchor="b">
            <a:spAutoFit/>
          </a:bodyPr>
          <a:lstStyle>
            <a:lvl1pPr defTabSz="457200">
              <a:buSzTx/>
              <a:buNone/>
              <a:defRPr sz="2600" b="1">
                <a:solidFill>
                  <a:srgbClr val="0066CC"/>
                </a:solidFill>
                <a:latin typeface="Trebuchet MS"/>
                <a:ea typeface="Trebuchet MS"/>
                <a:cs typeface="Trebuchet MS"/>
                <a:sym typeface="Trebuchet MS"/>
              </a:defRPr>
            </a:lvl1pPr>
          </a:lstStyle>
          <a:p>
            <a:r>
              <a:rPr lang="en-US" dirty="0" smtClean="0">
                <a:solidFill>
                  <a:schemeClr val="tx1"/>
                </a:solidFill>
                <a:latin typeface="+mj-lt"/>
              </a:rPr>
              <a:t>CONFIGURATION OF GAMMASPHERE AND GRETINA (2013-2015)</a:t>
            </a:r>
            <a:endParaRPr lang="en-US" dirty="0">
              <a:solidFill>
                <a:schemeClr val="tx1"/>
              </a:solidFill>
              <a:latin typeface="+mj-lt"/>
            </a:endParaRPr>
          </a:p>
        </p:txBody>
      </p:sp>
    </p:spTree>
    <p:extLst>
      <p:ext uri="{BB962C8B-B14F-4D97-AF65-F5344CB8AC3E}">
        <p14:creationId xmlns:p14="http://schemas.microsoft.com/office/powerpoint/2010/main" val="318088907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Argonne presentation_4x3">
  <a:themeElements>
    <a:clrScheme name="Argonne General Purpose Template">
      <a:dk1>
        <a:srgbClr val="47484A"/>
      </a:dk1>
      <a:lt1>
        <a:srgbClr val="FFFFFF"/>
      </a:lt1>
      <a:dk2>
        <a:srgbClr val="0082CA"/>
      </a:dk2>
      <a:lt2>
        <a:srgbClr val="ECAA00"/>
      </a:lt2>
      <a:accent1>
        <a:srgbClr val="7AB800"/>
      </a:accent1>
      <a:accent2>
        <a:srgbClr val="00609C"/>
      </a:accent2>
      <a:accent3>
        <a:srgbClr val="4D008C"/>
      </a:accent3>
      <a:accent4>
        <a:srgbClr val="FF7900"/>
      </a:accent4>
      <a:accent5>
        <a:srgbClr val="00A19C"/>
      </a:accent5>
      <a:accent6>
        <a:srgbClr val="CD202C"/>
      </a:accent6>
      <a:hlink>
        <a:srgbClr val="000000"/>
      </a:hlink>
      <a:folHlink>
        <a:srgbClr val="76777B"/>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200000"/>
              </a:schemeClr>
            </a:gs>
          </a:gsLst>
          <a:path path="circle">
            <a:fillToRect l="100000" t="100000" r="100000" b="100000"/>
          </a:path>
        </a:gradFill>
        <a:gradFill rotWithShape="1">
          <a:gsLst>
            <a:gs pos="0">
              <a:schemeClr val="phClr">
                <a:shade val="85000"/>
              </a:schemeClr>
            </a:gs>
            <a:gs pos="100000">
              <a:schemeClr val="phClr">
                <a:tint val="90000"/>
                <a:alpha val="100000"/>
                <a:satMod val="20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2924" dir="5400000" rotWithShape="0">
              <a:srgbClr val="000000">
                <a:alpha val="40000"/>
              </a:srgbClr>
            </a:outerShdw>
          </a:effectLst>
        </a:effectStyle>
        <a:effectStyle>
          <a:effectLst>
            <a:outerShdw blurRad="50800" dist="25400" dir="5400000"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Argonne presentation_4x3.potx</Template>
  <TotalTime>4368</TotalTime>
  <Words>3090</Words>
  <Application>Microsoft Macintosh PowerPoint</Application>
  <PresentationFormat>On-screen Show (4:3)</PresentationFormat>
  <Paragraphs>412</Paragraphs>
  <Slides>36</Slides>
  <Notes>2</Notes>
  <HiddenSlides>0</HiddenSlides>
  <MMClips>0</MMClips>
  <ScaleCrop>false</ScaleCrop>
  <HeadingPairs>
    <vt:vector size="4" baseType="variant">
      <vt:variant>
        <vt:lpstr>Theme</vt:lpstr>
      </vt:variant>
      <vt:variant>
        <vt:i4>1</vt:i4>
      </vt:variant>
      <vt:variant>
        <vt:lpstr>Slide Titles</vt:lpstr>
      </vt:variant>
      <vt:variant>
        <vt:i4>36</vt:i4>
      </vt:variant>
    </vt:vector>
  </HeadingPairs>
  <TitlesOfParts>
    <vt:vector size="37" baseType="lpstr">
      <vt:lpstr>Argonne presentation_4x3</vt:lpstr>
      <vt:lpstr>HIGHLIGHTS FROM THE 2nd GRETINA CAMPAIGN AT atlas</vt:lpstr>
      <vt:lpstr>PowerPoint Presentation</vt:lpstr>
      <vt:lpstr>GRETINA</vt:lpstr>
      <vt:lpstr>ANL GRETINA AND FMA TEAM</vt:lpstr>
      <vt:lpstr>ATLAS/CARIBU facility</vt:lpstr>
      <vt:lpstr>Neutron-rich beam source for ATLAS: CARIBU “front end” layout</vt:lpstr>
      <vt:lpstr>RAISOR – In-Flight RIB production</vt:lpstr>
      <vt:lpstr>PowerPoint Presentation</vt:lpstr>
      <vt:lpstr>PowerPoint Presentation</vt:lpstr>
      <vt:lpstr>Characterizing the operation of GRETINA and its capabilities</vt:lpstr>
      <vt:lpstr>Coulomb Excitation of stable and CARIBU beams with GRETINA</vt:lpstr>
      <vt:lpstr>GRETINA + Phoswich Wall Experiments</vt:lpstr>
      <vt:lpstr>PowerPoint Presentation</vt:lpstr>
      <vt:lpstr>Improvements on CARIBU</vt:lpstr>
      <vt:lpstr>Studies Of Proton-rich Nuclei With GRETINA And FMA</vt:lpstr>
      <vt:lpstr>GRETINA UPGRADE, push rate limits</vt:lpstr>
      <vt:lpstr>GRETINA (S. Zhu) /FMA (D. Seweryniak) Campaign</vt:lpstr>
      <vt:lpstr>STUDIES with stable and CARIBU beams with GRETINA and CHICO II</vt:lpstr>
      <vt:lpstr>Coulomb Excitation with CARIBU Beams</vt:lpstr>
      <vt:lpstr>Octupole deformation in atomic nuclei</vt:lpstr>
      <vt:lpstr>Coulomb Excitation of neutron-rich 143Ba A. O. Macchiavelli et al.,</vt:lpstr>
      <vt:lpstr>PowerPoint Presentation</vt:lpstr>
      <vt:lpstr>Coulomb Excitation of Neutron-rich Ru/Mo M. Almond, D. Doherty et al.</vt:lpstr>
      <vt:lpstr>EBIS (2018) vs ECR(2015)</vt:lpstr>
      <vt:lpstr>New Information on 110Ru Coulex</vt:lpstr>
      <vt:lpstr>New Results on 104,106Ru</vt:lpstr>
      <vt:lpstr>TriaxialITY in Ge isotopes</vt:lpstr>
      <vt:lpstr>76Ge Coulomb excitation GRETINA/CHICO ii A.D. Ayangaekaa, R.V.F. Janssens et al.</vt:lpstr>
      <vt:lpstr>Matrix elements from GOSIA Analysis</vt:lpstr>
      <vt:lpstr>FMA – GRETINA Experiments</vt:lpstr>
      <vt:lpstr>GRETINA/FMA experiments</vt:lpstr>
      <vt:lpstr>GRETINA – GODDESS Experiments</vt:lpstr>
      <vt:lpstr> low-energy enhancement in the γSF in 56Fe </vt:lpstr>
      <vt:lpstr>Summary</vt:lpstr>
      <vt:lpstr>GRETINA TEAM</vt:lpstr>
      <vt:lpstr>PowerPoint Presentation</vt:lpstr>
    </vt:vector>
  </TitlesOfParts>
  <Company>Argonne National Laboratory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Abby Miesen</dc:creator>
  <cp:lastModifiedBy>Michael Carpenter</cp:lastModifiedBy>
  <cp:revision>113</cp:revision>
  <cp:lastPrinted>2015-09-08T15:35:42Z</cp:lastPrinted>
  <dcterms:created xsi:type="dcterms:W3CDTF">2015-11-17T23:08:18Z</dcterms:created>
  <dcterms:modified xsi:type="dcterms:W3CDTF">2019-06-24T13:51:46Z</dcterms:modified>
</cp:coreProperties>
</file>