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57" r:id="rId4"/>
    <p:sldId id="256" r:id="rId5"/>
    <p:sldId id="286" r:id="rId6"/>
    <p:sldId id="287" r:id="rId7"/>
    <p:sldId id="288" r:id="rId8"/>
    <p:sldId id="293" r:id="rId9"/>
    <p:sldId id="294" r:id="rId10"/>
    <p:sldId id="300" r:id="rId11"/>
    <p:sldId id="283" r:id="rId12"/>
    <p:sldId id="285" r:id="rId13"/>
    <p:sldId id="284" r:id="rId14"/>
    <p:sldId id="306" r:id="rId15"/>
    <p:sldId id="276" r:id="rId16"/>
    <p:sldId id="299" r:id="rId17"/>
    <p:sldId id="309" r:id="rId18"/>
    <p:sldId id="310" r:id="rId19"/>
    <p:sldId id="311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2AA"/>
    <a:srgbClr val="0000FF"/>
    <a:srgbClr val="006600"/>
    <a:srgbClr val="00FF00"/>
    <a:srgbClr val="FE0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07" autoAdjust="0"/>
  </p:normalViewPr>
  <p:slideViewPr>
    <p:cSldViewPr snapToGrid="0" showGuides="1">
      <p:cViewPr varScale="1">
        <p:scale>
          <a:sx n="110" d="100"/>
          <a:sy n="110" d="100"/>
        </p:scale>
        <p:origin x="594" y="-774"/>
      </p:cViewPr>
      <p:guideLst>
        <p:guide orient="horz" pos="2152"/>
        <p:guide pos="37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0AA7B-89ED-4D3C-9394-42EA319D412B}" type="datetimeFigureOut">
              <a:rPr lang="it-IT" smtClean="0"/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B04C-61A4-4276-A85F-223DCA3030D2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73082"/>
            <a:ext cx="2743200" cy="365125"/>
          </a:xfrm>
        </p:spPr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473082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426102" y="6492875"/>
            <a:ext cx="2743200" cy="365125"/>
          </a:xfrm>
        </p:spPr>
        <p:txBody>
          <a:bodyPr/>
          <a:lstStyle/>
          <a:p>
            <a:fld id="{F401B326-BF40-41B9-9BD5-E5CF5535B5E1}" type="slidenum">
              <a:rPr lang="it-IT" smtClean="0"/>
            </a:fld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12192000" cy="665018"/>
          </a:xfrm>
          <a:prstGeom prst="rect">
            <a:avLst/>
          </a:prstGeom>
          <a:solidFill>
            <a:srgbClr val="00206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597877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B326-BF40-41B9-9BD5-E5CF5535B5E1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B326-BF40-41B9-9BD5-E5CF5535B5E1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B326-BF40-41B9-9BD5-E5CF5535B5E1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B326-BF40-41B9-9BD5-E5CF5535B5E1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B326-BF40-41B9-9BD5-E5CF5535B5E1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B326-BF40-41B9-9BD5-E5CF5535B5E1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B326-BF40-41B9-9BD5-E5CF5535B5E1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B326-BF40-41B9-9BD5-E5CF5535B5E1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B326-BF40-41B9-9BD5-E5CF5535B5E1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1B326-BF40-41B9-9BD5-E5CF5535B5E1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96BE9-3B9A-4ABF-A8C4-06B156541663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9EFA8-44E5-47DF-BACE-9A6546C9B8BF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3" y="419375"/>
            <a:ext cx="12192000" cy="1338436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189236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  <a:endParaRPr lang="it-IT" dirty="0" smtClean="0"/>
          </a:p>
          <a:p>
            <a:pPr lvl="1"/>
            <a:r>
              <a:rPr lang="it-IT" dirty="0" smtClean="0"/>
              <a:t>Secondo livello</a:t>
            </a:r>
            <a:endParaRPr lang="it-IT" dirty="0" smtClean="0"/>
          </a:p>
          <a:p>
            <a:pPr lvl="2"/>
            <a:r>
              <a:rPr lang="it-IT" dirty="0" smtClean="0"/>
              <a:t>Terzo livello</a:t>
            </a:r>
            <a:endParaRPr lang="it-IT" dirty="0" smtClean="0"/>
          </a:p>
          <a:p>
            <a:pPr lvl="3"/>
            <a:r>
              <a:rPr lang="it-IT" dirty="0" smtClean="0"/>
              <a:t>Quarto livello</a:t>
            </a:r>
            <a:endParaRPr lang="it-IT" dirty="0" smtClean="0"/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3772B-7C9F-4503-84EC-C8CB09CAD3E2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B326-BF40-41B9-9BD5-E5CF5535B5E1}" type="slidenum">
              <a:rPr lang="it-IT" smtClean="0"/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12192000" cy="665018"/>
          </a:xfrm>
          <a:prstGeom prst="rect">
            <a:avLst/>
          </a:prstGeom>
          <a:solidFill>
            <a:srgbClr val="00206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597877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6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5"/>
          <p:cNvSpPr>
            <a:spLocks noGrp="1"/>
          </p:cNvSpPr>
          <p:nvPr/>
        </p:nvSpPr>
        <p:spPr>
          <a:xfrm>
            <a:off x="0" y="2437130"/>
            <a:ext cx="12192000" cy="1142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it-IT" smtClean="0"/>
              <a:t>Spectroscopy of C, N, O, F neutron-rich nuclei</a:t>
            </a:r>
            <a:endParaRPr lang="it-IT" smtClean="0"/>
          </a:p>
          <a:p>
            <a:r>
              <a:rPr lang="it-IT" smtClean="0"/>
              <a:t> with AGATA+PARIS+VAMOS</a:t>
            </a:r>
            <a:endParaRPr lang="it-IT" smtClean="0"/>
          </a:p>
        </p:txBody>
      </p:sp>
      <p:sp>
        <p:nvSpPr>
          <p:cNvPr id="27" name="CasellaDiTesto 6"/>
          <p:cNvSpPr txBox="1"/>
          <p:nvPr/>
        </p:nvSpPr>
        <p:spPr>
          <a:xfrm>
            <a:off x="1488331" y="778213"/>
            <a:ext cx="1070366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N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u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S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p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I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n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 2019 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Annual AGATA collaboration meeting</a:t>
            </a:r>
            <a:endParaRPr lang="it-IT" alt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2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4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th – 2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8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th 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June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2019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Orsay</a:t>
            </a:r>
            <a:endParaRPr lang="it-IT" alt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rebuchet MS" panose="020B0603020202020204" pitchFamily="34" charset="0"/>
              <a:sym typeface="+mn-ea"/>
            </a:endParaRPr>
          </a:p>
        </p:txBody>
      </p:sp>
      <p:sp>
        <p:nvSpPr>
          <p:cNvPr id="28" name="CasellaDiTesto 7"/>
          <p:cNvSpPr txBox="1"/>
          <p:nvPr/>
        </p:nvSpPr>
        <p:spPr>
          <a:xfrm>
            <a:off x="4014280" y="3840274"/>
            <a:ext cx="41634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Sara Ziliani</a:t>
            </a:r>
            <a:endParaRPr lang="it-IT" sz="2400" u="sng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9" name="Gruppo 3"/>
          <p:cNvGrpSpPr/>
          <p:nvPr/>
        </p:nvGrpSpPr>
        <p:grpSpPr>
          <a:xfrm>
            <a:off x="4087658" y="5727335"/>
            <a:ext cx="1791354" cy="891900"/>
            <a:chOff x="1990725" y="5503866"/>
            <a:chExt cx="2023555" cy="1074731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grpSpPr>
        <p:sp>
          <p:nvSpPr>
            <p:cNvPr id="30" name="Rettangolo 1"/>
            <p:cNvSpPr/>
            <p:nvPr/>
          </p:nvSpPr>
          <p:spPr>
            <a:xfrm>
              <a:off x="1990725" y="5503866"/>
              <a:ext cx="2023555" cy="1074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1" name="Picture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8724" y="5570870"/>
              <a:ext cx="1687556" cy="940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2" name="Gruppo 2"/>
          <p:cNvGrpSpPr/>
          <p:nvPr/>
        </p:nvGrpSpPr>
        <p:grpSpPr>
          <a:xfrm>
            <a:off x="421234" y="5733052"/>
            <a:ext cx="3001821" cy="891900"/>
            <a:chOff x="6810376" y="5503865"/>
            <a:chExt cx="3652330" cy="10747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ttangolo 11"/>
            <p:cNvSpPr/>
            <p:nvPr/>
          </p:nvSpPr>
          <p:spPr>
            <a:xfrm>
              <a:off x="6810376" y="5503865"/>
              <a:ext cx="3652330" cy="1074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4" name="Immagin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180" y="5529762"/>
              <a:ext cx="3148721" cy="1022935"/>
            </a:xfrm>
            <a:prstGeom prst="rect">
              <a:avLst/>
            </a:prstGeom>
            <a:effectLst/>
          </p:spPr>
        </p:pic>
      </p:grpSp>
      <p:pic>
        <p:nvPicPr>
          <p:cNvPr id="35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60" y="5695950"/>
            <a:ext cx="935990" cy="916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/>
          <a:srcRect l="9291" t="9526" r="8870" b="8894"/>
          <a:stretch>
            <a:fillRect/>
          </a:stretch>
        </p:blipFill>
        <p:spPr bwMode="auto">
          <a:xfrm>
            <a:off x="8260715" y="5684520"/>
            <a:ext cx="681355" cy="91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96120" y="5672455"/>
            <a:ext cx="2105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Content Placeholder 1" descr="LogoNuspin19_small_3"/>
          <p:cNvPicPr>
            <a:picLocks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403080" y="422910"/>
            <a:ext cx="2788920" cy="1332230"/>
          </a:xfrm>
          <a:prstGeom prst="rect">
            <a:avLst/>
          </a:prstGeom>
        </p:spPr>
      </p:pic>
      <p:sp>
        <p:nvSpPr>
          <p:cNvPr id="3" name="Titolo 5"/>
          <p:cNvSpPr>
            <a:spLocks noGrp="1"/>
          </p:cNvSpPr>
          <p:nvPr/>
        </p:nvSpPr>
        <p:spPr>
          <a:xfrm>
            <a:off x="635" y="4375785"/>
            <a:ext cx="12192000" cy="1142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it-IT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ea typeface="+mn-ea"/>
                <a:cs typeface="Trebuchet MS" panose="020B0603020202020204" pitchFamily="34" charset="0"/>
              </a:rPr>
              <a:t>E676 experiment</a:t>
            </a:r>
            <a:endParaRPr lang="it-IT" altLang="en-US" sz="2400" dirty="0">
              <a:solidFill>
                <a:schemeClr val="accent4">
                  <a:lumMod val="40000"/>
                  <a:lumOff val="60000"/>
                </a:schemeClr>
              </a:solidFill>
              <a:ea typeface="+mn-ea"/>
              <a:cs typeface="Trebuchet MS" panose="020B0603020202020204" pitchFamily="34" charset="0"/>
            </a:endParaRPr>
          </a:p>
          <a:p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ea typeface="+mn-ea"/>
                <a:cs typeface="Trebuchet MS" panose="020B0603020202020204" pitchFamily="34" charset="0"/>
              </a:rPr>
              <a:t>Spokepersons: S. Leoni, B. Fornal, M. Ciemała</a:t>
            </a:r>
            <a:endParaRPr lang="it-IT" altLang="en-US" sz="2400" dirty="0">
              <a:solidFill>
                <a:schemeClr val="accent4">
                  <a:lumMod val="40000"/>
                  <a:lumOff val="60000"/>
                </a:schemeClr>
              </a:solidFill>
              <a:ea typeface="+mn-ea"/>
              <a:cs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Rectangle 17"/>
          <p:cNvSpPr/>
          <p:nvPr/>
        </p:nvSpPr>
        <p:spPr>
          <a:xfrm>
            <a:off x="4926965" y="1327785"/>
            <a:ext cx="6136005" cy="5045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690" y="1310640"/>
            <a:ext cx="2649855" cy="5045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31" name="Immagine 30"/>
          <p:cNvPicPr>
            <a:picLocks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-1226" r="22627"/>
          <a:stretch>
            <a:fillRect/>
          </a:stretch>
        </p:blipFill>
        <p:spPr>
          <a:xfrm>
            <a:off x="1606550" y="1951355"/>
            <a:ext cx="2599690" cy="4404995"/>
          </a:xfrm>
          <a:prstGeom prst="rect">
            <a:avLst/>
          </a:prstGeom>
        </p:spPr>
      </p:pic>
      <p:sp>
        <p:nvSpPr>
          <p:cNvPr id="5" name="CasellaDiTesto 36"/>
          <p:cNvSpPr txBox="1"/>
          <p:nvPr/>
        </p:nvSpPr>
        <p:spPr>
          <a:xfrm>
            <a:off x="1580515" y="1979930"/>
            <a:ext cx="1094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2403.60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37"/>
          <p:cNvSpPr txBox="1"/>
          <p:nvPr/>
        </p:nvSpPr>
        <p:spPr>
          <a:xfrm rot="17935143">
            <a:off x="2576195" y="1671955"/>
            <a:ext cx="106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1662.28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21112" t="32312" r="29525" b="16592"/>
          <a:stretch>
            <a:fillRect/>
          </a:stretch>
        </p:blipFill>
        <p:spPr>
          <a:xfrm>
            <a:off x="4926965" y="2800350"/>
            <a:ext cx="6136005" cy="35731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13830" y="1527810"/>
            <a:ext cx="4454525" cy="2167890"/>
          </a:xfrm>
          <a:prstGeom prst="rect">
            <a:avLst/>
          </a:prstGeom>
          <a:solidFill>
            <a:srgbClr val="FF0000">
              <a:alpha val="15000"/>
            </a:srgb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altLang="en-US" sz="3200" b="1" baseline="3000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18</a:t>
            </a:r>
            <a:r>
              <a:rPr lang="it-IT" altLang="en-US" sz="3200" b="1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N: comparison with theory</a:t>
            </a:r>
            <a:endParaRPr kumimoji="0" lang="it-IT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Trebuchet MS" panose="020B0603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065" y="6518910"/>
            <a:ext cx="36626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it-IT" sz="1400" dirty="0" err="1" smtClean="0">
                <a:latin typeface="Palatino Linotype" panose="02040502050505030304" charset="0"/>
              </a:rPr>
              <a:t>A. Matta et al., ISOLDE proposal (2013) </a:t>
            </a:r>
            <a:endParaRPr lang="it-IT" sz="1400" dirty="0" err="1" smtClean="0">
              <a:latin typeface="Palatino Linotype" panose="0204050205050503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327400" y="692150"/>
            <a:ext cx="5894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400">
                <a:solidFill>
                  <a:srgbClr val="0E02AA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A challenge for theoretical predictions</a:t>
            </a:r>
            <a:endParaRPr lang="it-IT" altLang="en-US" sz="2400">
              <a:solidFill>
                <a:srgbClr val="0E02AA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2" name="Immagine 3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4"/>
          <a:stretch>
            <a:fillRect/>
          </a:stretch>
        </p:blipFill>
        <p:spPr>
          <a:xfrm>
            <a:off x="286385" y="2016125"/>
            <a:ext cx="946785" cy="4348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CasellaDiTesto 43"/>
          <p:cNvSpPr txBox="1"/>
          <p:nvPr/>
        </p:nvSpPr>
        <p:spPr>
          <a:xfrm rot="17935143">
            <a:off x="173355" y="1842770"/>
            <a:ext cx="1114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2300.94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44"/>
          <p:cNvSpPr txBox="1"/>
          <p:nvPr/>
        </p:nvSpPr>
        <p:spPr>
          <a:xfrm rot="17935143">
            <a:off x="315595" y="2106930"/>
            <a:ext cx="1193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2073.45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45"/>
          <p:cNvSpPr txBox="1"/>
          <p:nvPr/>
        </p:nvSpPr>
        <p:spPr>
          <a:xfrm rot="17935143">
            <a:off x="494030" y="2626360"/>
            <a:ext cx="1173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1720.47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46"/>
          <p:cNvSpPr txBox="1"/>
          <p:nvPr/>
        </p:nvSpPr>
        <p:spPr>
          <a:xfrm rot="17935143">
            <a:off x="763905" y="2977515"/>
            <a:ext cx="1057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1566.3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9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6365" y="1891665"/>
            <a:ext cx="4763770" cy="3074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977130" y="873125"/>
            <a:ext cx="7125970" cy="5808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6" t="2150" r="943" b="1638"/>
          <a:stretch>
            <a:fillRect/>
          </a:stretch>
        </p:blipFill>
        <p:spPr>
          <a:xfrm>
            <a:off x="8098155" y="1346200"/>
            <a:ext cx="636270" cy="5306060"/>
          </a:xfrm>
          <a:prstGeom prst="rect">
            <a:avLst/>
          </a:prstGeom>
        </p:spPr>
      </p:pic>
      <p:pic>
        <p:nvPicPr>
          <p:cNvPr id="121" name="Immagine 1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r="19274" b="1638"/>
          <a:stretch>
            <a:fillRect/>
          </a:stretch>
        </p:blipFill>
        <p:spPr>
          <a:xfrm>
            <a:off x="4976495" y="1779270"/>
            <a:ext cx="2745105" cy="4870450"/>
          </a:xfrm>
          <a:prstGeom prst="rect">
            <a:avLst/>
          </a:prstGeom>
        </p:spPr>
      </p:pic>
      <p:pic>
        <p:nvPicPr>
          <p:cNvPr id="2313" name="Immagine 2312" descr="C:\Users\saraz\OneDrive\Documenti\PhD\Presentazioni\Nuspin_24-28_giugno_2019\Immagini\19N_level_scheme.png19N_level_schem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54135" y="1704340"/>
            <a:ext cx="3011170" cy="4956175"/>
          </a:xfrm>
          <a:prstGeom prst="rect">
            <a:avLst/>
          </a:prstGeom>
        </p:spPr>
      </p:pic>
      <p:sp>
        <p:nvSpPr>
          <p:cNvPr id="122" name="CasellaDiTesto 121"/>
          <p:cNvSpPr txBox="1"/>
          <p:nvPr/>
        </p:nvSpPr>
        <p:spPr>
          <a:xfrm>
            <a:off x="10454640" y="1762760"/>
            <a:ext cx="71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4036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CasellaDiTesto 122"/>
          <p:cNvSpPr txBox="1"/>
          <p:nvPr/>
        </p:nvSpPr>
        <p:spPr>
          <a:xfrm>
            <a:off x="9915525" y="1754505"/>
            <a:ext cx="71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4063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CasellaDiTesto 123"/>
          <p:cNvSpPr txBox="1"/>
          <p:nvPr/>
        </p:nvSpPr>
        <p:spPr>
          <a:xfrm>
            <a:off x="9303385" y="1565910"/>
            <a:ext cx="718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4172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CasellaDiTesto 124"/>
          <p:cNvSpPr txBox="1"/>
          <p:nvPr/>
        </p:nvSpPr>
        <p:spPr>
          <a:xfrm rot="16200000">
            <a:off x="8663940" y="3469640"/>
            <a:ext cx="1352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2489.7 (8)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CasellaDiTesto 125"/>
          <p:cNvSpPr txBox="1"/>
          <p:nvPr/>
        </p:nvSpPr>
        <p:spPr>
          <a:xfrm rot="16200000">
            <a:off x="8609330" y="2115820"/>
            <a:ext cx="1164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984.3 (4)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CasellaDiTesto 126"/>
          <p:cNvSpPr txBox="1"/>
          <p:nvPr/>
        </p:nvSpPr>
        <p:spPr>
          <a:xfrm rot="16200000">
            <a:off x="9614535" y="2077085"/>
            <a:ext cx="965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2380</a:t>
            </a:r>
            <a:endParaRPr lang="it-IT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4" name="Parentesi graffa chiusa 2313"/>
          <p:cNvSpPr/>
          <p:nvPr/>
        </p:nvSpPr>
        <p:spPr>
          <a:xfrm rot="16200000">
            <a:off x="9906635" y="752475"/>
            <a:ext cx="259715" cy="1631315"/>
          </a:xfrm>
          <a:prstGeom prst="rightBrace">
            <a:avLst>
              <a:gd name="adj1" fmla="val 36375"/>
              <a:gd name="adj2" fmla="val 671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it-IT"/>
          </a:p>
        </p:txBody>
      </p:sp>
      <p:sp>
        <p:nvSpPr>
          <p:cNvPr id="2315" name="CasellaDiTesto 2314"/>
          <p:cNvSpPr txBox="1"/>
          <p:nvPr/>
        </p:nvSpPr>
        <p:spPr>
          <a:xfrm>
            <a:off x="9307830" y="782955"/>
            <a:ext cx="1960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b="1" dirty="0" err="1" smtClean="0">
                <a:latin typeface="Trebuchet MS" panose="020B0603020202020204" pitchFamily="34" charset="0"/>
                <a:cs typeface="Trebuchet MS" panose="020B0603020202020204" pitchFamily="34" charset="0"/>
              </a:rPr>
              <a:t>Tentative</a:t>
            </a:r>
            <a:r>
              <a:rPr lang="it-IT" b="1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b="1" dirty="0" err="1" smtClean="0">
                <a:latin typeface="Trebuchet MS" panose="020B0603020202020204" pitchFamily="34" charset="0"/>
                <a:cs typeface="Trebuchet MS" panose="020B0603020202020204" pitchFamily="34" charset="0"/>
              </a:rPr>
              <a:t>collocation</a:t>
            </a:r>
            <a:endParaRPr lang="it-IT" b="1" dirty="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321" name="CasellaDiTesto 2320"/>
          <p:cNvSpPr txBox="1"/>
          <p:nvPr/>
        </p:nvSpPr>
        <p:spPr>
          <a:xfrm flipH="1">
            <a:off x="6207760" y="6258560"/>
            <a:ext cx="40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dirty="0" smtClean="0">
                <a:latin typeface="Palatino Linotype" panose="02040502050505030304" charset="0"/>
              </a:rPr>
              <a:t>**</a:t>
            </a:r>
            <a:endParaRPr lang="it-IT" dirty="0">
              <a:latin typeface="Palatino Linotype" panose="02040502050505030304" charset="0"/>
            </a:endParaRPr>
          </a:p>
        </p:txBody>
      </p:sp>
      <p:sp>
        <p:nvSpPr>
          <p:cNvPr id="136" name="CasellaDiTesto 135"/>
          <p:cNvSpPr txBox="1"/>
          <p:nvPr/>
        </p:nvSpPr>
        <p:spPr>
          <a:xfrm flipH="1">
            <a:off x="8620760" y="6238240"/>
            <a:ext cx="404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dirty="0" smtClean="0">
                <a:latin typeface="Palatino Linotype" panose="02040502050505030304" charset="0"/>
              </a:rPr>
              <a:t>**</a:t>
            </a:r>
            <a:endParaRPr lang="it-IT" dirty="0">
              <a:latin typeface="Palatino Linotype" panose="02040502050505030304" charset="0"/>
            </a:endParaRPr>
          </a:p>
        </p:txBody>
      </p:sp>
      <p:sp>
        <p:nvSpPr>
          <p:cNvPr id="2322" name="CasellaDiTesto 2321"/>
          <p:cNvSpPr txBox="1"/>
          <p:nvPr/>
        </p:nvSpPr>
        <p:spPr>
          <a:xfrm rot="16200000">
            <a:off x="6678930" y="3173095"/>
            <a:ext cx="2697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charset="0"/>
              </a:rPr>
              <a:t>Theoretical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Palatino Linotype" panose="02040502050505030304" charset="0"/>
              </a:rPr>
              <a:t> model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Palatino Linotype" panose="0204050205050503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32340" y="1792605"/>
            <a:ext cx="1298575" cy="3486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98790" y="1960880"/>
            <a:ext cx="636270" cy="34861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320" name="CasellaDiTesto 2319"/>
          <p:cNvSpPr txBox="1"/>
          <p:nvPr/>
        </p:nvSpPr>
        <p:spPr>
          <a:xfrm>
            <a:off x="32111" y="6541443"/>
            <a:ext cx="468811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400" dirty="0" smtClean="0">
                <a:latin typeface="Palatino Linotype" panose="02040502050505030304" charset="0"/>
              </a:rPr>
              <a:t>** D. </a:t>
            </a:r>
            <a:r>
              <a:rPr lang="it-IT" sz="1400" dirty="0" err="1" smtClean="0">
                <a:latin typeface="Palatino Linotype" panose="02040502050505030304" charset="0"/>
              </a:rPr>
              <a:t>Sohler</a:t>
            </a:r>
            <a:r>
              <a:rPr lang="it-IT" sz="1400" dirty="0" smtClean="0">
                <a:latin typeface="Palatino Linotype" panose="02040502050505030304" charset="0"/>
              </a:rPr>
              <a:t>, </a:t>
            </a:r>
            <a:r>
              <a:rPr lang="en-US" sz="1400" dirty="0" smtClean="0">
                <a:latin typeface="Palatino Linotype" panose="02040502050505030304" charset="0"/>
              </a:rPr>
              <a:t>Phys. Rev. </a:t>
            </a:r>
            <a:r>
              <a:rPr lang="en-US" sz="1400" dirty="0">
                <a:latin typeface="Palatino Linotype" panose="02040502050505030304" charset="0"/>
              </a:rPr>
              <a:t>C </a:t>
            </a:r>
            <a:r>
              <a:rPr lang="en-US" sz="1400" b="1" dirty="0">
                <a:latin typeface="Palatino Linotype" panose="02040502050505030304" charset="0"/>
              </a:rPr>
              <a:t>77</a:t>
            </a:r>
            <a:r>
              <a:rPr lang="en-US" sz="1400" dirty="0">
                <a:latin typeface="Palatino Linotype" panose="02040502050505030304" charset="0"/>
              </a:rPr>
              <a:t>, 044303 (2008)</a:t>
            </a:r>
            <a:endParaRPr lang="it-IT" sz="1400" dirty="0">
              <a:latin typeface="Palatino Linotype" panose="02040502050505030304" charset="0"/>
            </a:endParaRPr>
          </a:p>
        </p:txBody>
      </p:sp>
      <p:sp>
        <p:nvSpPr>
          <p:cNvPr id="5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altLang="en-US" sz="3200" b="1" baseline="3000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19</a:t>
            </a:r>
            <a:r>
              <a:rPr lang="it-IT" altLang="en-US" sz="3200" b="1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N</a:t>
            </a:r>
            <a:endParaRPr kumimoji="0" lang="it-IT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Trebuchet MS" panose="020B0603020202020204" pitchFamily="34" charset="0"/>
              <a:sym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318125"/>
            <a:ext cx="3492500" cy="6597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1372870" y="5328920"/>
            <a:ext cx="34232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Previously</a:t>
            </a:r>
            <a:r>
              <a:rPr lang="it-IT" dirty="0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observed</a:t>
            </a:r>
            <a:r>
              <a:rPr lang="it-IT" dirty="0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it-IT" dirty="0" smtClean="0">
                <a:latin typeface="Symbol" panose="05050102010706020507" charset="0"/>
                <a:cs typeface="Symbol" panose="05050102010706020507" charset="0"/>
                <a:sym typeface="+mn-ea"/>
              </a:rPr>
              <a:t>g </a:t>
            </a:r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rays</a:t>
            </a:r>
            <a:endParaRPr lang="it-IT" dirty="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it-IT" dirty="0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New  </a:t>
            </a:r>
            <a:r>
              <a:rPr lang="it-IT" dirty="0" smtClean="0">
                <a:latin typeface="Symbol" panose="05050102010706020507" charset="0"/>
                <a:cs typeface="Symbol" panose="05050102010706020507" charset="0"/>
                <a:sym typeface="+mn-ea"/>
              </a:rPr>
              <a:t>g </a:t>
            </a:r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rays</a:t>
            </a:r>
            <a:endParaRPr lang="en-US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cxnSp>
        <p:nvCxnSpPr>
          <p:cNvPr id="13" name="Connettore 1 51"/>
          <p:cNvCxnSpPr/>
          <p:nvPr/>
        </p:nvCxnSpPr>
        <p:spPr>
          <a:xfrm>
            <a:off x="1016661" y="5529790"/>
            <a:ext cx="318745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52"/>
          <p:cNvCxnSpPr/>
          <p:nvPr/>
        </p:nvCxnSpPr>
        <p:spPr>
          <a:xfrm>
            <a:off x="1016661" y="5820712"/>
            <a:ext cx="318745" cy="0"/>
          </a:xfrm>
          <a:prstGeom prst="line">
            <a:avLst/>
          </a:prstGeom>
          <a:ln w="25400">
            <a:solidFill>
              <a:srgbClr val="0000FF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2" grpId="0"/>
      <p:bldP spid="13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it-IT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rebuchet MS" panose="020B0603020202020204" pitchFamily="34" charset="0"/>
                <a:sym typeface="+mn-ea"/>
              </a:rPr>
              <a:t>Conclusions</a:t>
            </a:r>
            <a:endParaRPr kumimoji="0" lang="it-IT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Trebuchet MS" panose="020B0603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38200" y="1132205"/>
            <a:ext cx="1081786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Many light n-rich isotopes produced with deep-inelastic reactions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Useful information extracted in </a:t>
            </a:r>
            <a:r>
              <a:rPr lang="it-IT" altLang="en-US" sz="2000" baseline="30000">
                <a:latin typeface="Trebuchet MS" panose="020B0603020202020204" pitchFamily="34" charset="0"/>
                <a:cs typeface="Trebuchet MS" panose="020B0603020202020204" pitchFamily="34" charset="0"/>
              </a:rPr>
              <a:t>20</a:t>
            </a: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O and C isotopes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Focus on N isotopes: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>
              <a:buFont typeface="Wingdings" panose="05000000000000000000" charset="0"/>
              <a:buChar char="Ø"/>
            </a:pP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§"/>
            </a:pPr>
            <a:r>
              <a:rPr lang="it-IT" altLang="en-US" sz="2000" baseline="30000">
                <a:latin typeface="Trebuchet MS" panose="020B0603020202020204" pitchFamily="34" charset="0"/>
                <a:cs typeface="Trebuchet MS" panose="020B0603020202020204" pitchFamily="34" charset="0"/>
              </a:rPr>
              <a:t>17</a:t>
            </a: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N: discrepancies with the tabulated values of the lifetimes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§"/>
            </a:pP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§"/>
            </a:pPr>
            <a:r>
              <a:rPr lang="it-IT" altLang="en-US" sz="2000" baseline="30000">
                <a:latin typeface="Trebuchet MS" panose="020B0603020202020204" pitchFamily="34" charset="0"/>
                <a:cs typeface="Trebuchet MS" panose="020B0603020202020204" pitchFamily="34" charset="0"/>
              </a:rPr>
              <a:t>18</a:t>
            </a: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N: new gamma rays, need for predictive theoretical models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§"/>
            </a:pP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§"/>
            </a:pPr>
            <a:r>
              <a:rPr lang="it-IT" altLang="en-US" sz="2000" baseline="30000">
                <a:latin typeface="Trebuchet MS" panose="020B0603020202020204" pitchFamily="34" charset="0"/>
                <a:cs typeface="Trebuchet MS" panose="020B0603020202020204" pitchFamily="34" charset="0"/>
              </a:rPr>
              <a:t>19</a:t>
            </a: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N: new gamma rays, placed in the level scheme following theory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§"/>
            </a:pP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lvl="0" indent="-457200">
              <a:buFont typeface="Wingdings" panose="05000000000000000000" charset="0"/>
              <a:buChar char="Ø"/>
            </a:pP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To do: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lvl="3" indent="-457200">
              <a:buFont typeface="Wingdings" panose="05000000000000000000" charset="0"/>
              <a:buChar char="§"/>
            </a:pP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AGATA-PARIS coincidence matrices for the reconstruction of the level schemes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lvl="3" indent="-457200">
              <a:buFont typeface="Wingdings" panose="05000000000000000000" charset="0"/>
              <a:buChar char="§"/>
            </a:pP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Theoretical models for the comparison with experiment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lvl="3" indent="-457200">
              <a:buFont typeface="Wingdings" panose="05000000000000000000" charset="0"/>
              <a:buChar char="§"/>
            </a:pP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Estimate of lifetimes in the cases with discrepancies with the database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01600" y="752475"/>
            <a:ext cx="12080240" cy="5981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45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S. Leoni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S. Ziliani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F.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C.L.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Crespi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G. Benzoni, A. Bracco, C. Boiano, S. Bottoni, S. Brambilla, F. Camera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S. Coelli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B. Million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O. Wieland     </a:t>
            </a:r>
            <a:r>
              <a:rPr lang="pl-PL" sz="1450" i="1" dirty="0" smtClean="0">
                <a:latin typeface="Trebuchet MS" panose="020B0603020202020204" pitchFamily="34" charset="0"/>
                <a:sym typeface="+mn-ea"/>
              </a:rPr>
              <a:t>Univ</a:t>
            </a:r>
            <a:r>
              <a:rPr lang="it-IT" sz="1450" i="1" dirty="0" err="1" smtClean="0">
                <a:latin typeface="Trebuchet MS" panose="020B0603020202020204" pitchFamily="34" charset="0"/>
                <a:sym typeface="+mn-ea"/>
              </a:rPr>
              <a:t>ersity</a:t>
            </a:r>
            <a:r>
              <a:rPr lang="pl-PL" sz="1450" i="1" dirty="0" smtClean="0">
                <a:latin typeface="Trebuchet MS" panose="020B0603020202020204" pitchFamily="34" charset="0"/>
                <a:sym typeface="+mn-ea"/>
              </a:rPr>
              <a:t> </a:t>
            </a:r>
            <a:r>
              <a:rPr lang="pl-PL" sz="1450" i="1" dirty="0">
                <a:latin typeface="Trebuchet MS" panose="020B0603020202020204" pitchFamily="34" charset="0"/>
                <a:sym typeface="+mn-ea"/>
              </a:rPr>
              <a:t>and INFN Milano, </a:t>
            </a:r>
            <a:r>
              <a:rPr lang="pl-PL" sz="1450" i="1" dirty="0" smtClean="0">
                <a:latin typeface="Trebuchet MS" panose="020B0603020202020204" pitchFamily="34" charset="0"/>
                <a:sym typeface="+mn-ea"/>
              </a:rPr>
              <a:t>Italy</a:t>
            </a:r>
            <a:endParaRPr lang="pl-PL" sz="1450" i="1" dirty="0" smtClean="0">
              <a:latin typeface="Trebuchet MS" panose="020B0603020202020204" pitchFamily="34" charset="0"/>
              <a:sym typeface="+mn-ea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450" b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B. Fornal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</a:t>
            </a:r>
            <a:r>
              <a:rPr lang="en-US" sz="145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M. Ciemał</a:t>
            </a:r>
            <a:r>
              <a:rPr lang="it-IT" altLang="en-US" sz="145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a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A. Maj, P. Bednarczyk, Ł.W. Iskr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a,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N. Cieplicka-Or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y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ńczak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J. Grebosz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M. Kmiecik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K. Mazurek, B. Wasilewska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Institute of Nuclear Physics, PAN</a:t>
            </a:r>
            <a:r>
              <a:rPr lang="it-IT" alt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Poland</a:t>
            </a:r>
            <a:endParaRPr lang="it-IT" altLang="en-US" sz="1450" b="1">
              <a:latin typeface="Trebuchet MS" panose="020B0603020202020204" pitchFamily="34" charset="0"/>
              <a:cs typeface="Trebuchet MS" panose="020B0603020202020204" pitchFamily="34" charset="0"/>
              <a:sym typeface="+mn-ea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450" b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M. Bast, M. Beckers, T. Braunroth,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C. Fransen, A. Goldkuhle, C. Muller-Gatermann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	- 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IKP Cologne, Germany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E. Cl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é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ment,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G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. De France,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B. Jacquot, Y. Kim, A. Lemasson, M. Lewitowicz, H. Li, M. Rejmund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-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GANIL, CEA/DSAM and CNRS/IN2P3, France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O. Dorvaux, Ch. Schmitt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-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CNRS/IN2P3, IPHC UMR 7178, France</a:t>
            </a:r>
            <a:endParaRPr lang="en-US" sz="1450" b="1">
              <a:latin typeface="Trebuchet MS" panose="020B0603020202020204" pitchFamily="34" charset="0"/>
              <a:cs typeface="Trebuchet MS" panose="020B0603020202020204" pitchFamily="34" charset="0"/>
              <a:sym typeface="+mn-ea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S. Erturk 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-    </a:t>
            </a:r>
            <a:r>
              <a:rPr lang="it-IT" altLang="en-US" sz="1450" b="1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Nigde University, Turkey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  <a:sym typeface="+mn-ea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M.N. Harakeh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    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KVI - Center for Advanced Radiation Technology, Groningen, Netherlands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A. Karpov 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JINR, Dubna, Russia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M. Kic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i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ń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ska-Habior 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 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Faculty of Physics, Warsaw University, Poland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  <a:sym typeface="+mn-ea"/>
            </a:endParaRPr>
          </a:p>
          <a:p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S. Lenzi, D. Mengoni   -</a:t>
            </a:r>
            <a:r>
              <a:rPr lang="it-IT" altLang="en-US" sz="1450">
                <a:latin typeface="Trebuchet MS" panose="020B0603020202020204" pitchFamily="34" charset="0"/>
                <a:cs typeface="Trebuchet MS" panose="020B0603020202020204" pitchFamily="34" charset="0"/>
              </a:rPr>
              <a:t>    Padova University and INFN, Italy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I. Matea,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I. Stefan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-   </a:t>
            </a:r>
            <a:r>
              <a:rPr lang="it-IT" alt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IPN Orsay Laboratory, Orsay, France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C. Michelagnoli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   </a:t>
            </a:r>
            <a:r>
              <a:rPr lang="it-IT" altLang="en-US" sz="1450" i="1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Institut Laue-Langevin (ILL), Grenoble, France</a:t>
            </a:r>
            <a:endParaRPr lang="en-US" sz="1450" b="1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M. Matejska-Minda,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P. Napiorkowski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-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Heavy Ion Laboratory, University of Warsaw, Poland</a:t>
            </a:r>
            <a:endParaRPr lang="en-US" sz="1450" b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V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. Nanal, 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R. Palit 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-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Tata Institute of Fundamental Research, Mumbai, India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D.R. Napoli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INFN Laboratori Nazionali di Legnaro, Italy</a:t>
            </a:r>
            <a:endParaRPr lang="en-US" sz="1450" b="1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M. Stanoiu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</a:t>
            </a:r>
            <a:r>
              <a:rPr lang="it-IT" altLang="en-US" sz="1450" b="1" i="1">
                <a:latin typeface="Trebuchet MS" panose="020B0603020202020204" pitchFamily="34" charset="0"/>
                <a:cs typeface="Trebuchet MS" panose="020B0603020202020204" pitchFamily="34" charset="0"/>
              </a:rPr>
              <a:t> 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IFIN-HH, Bucharest, Romania</a:t>
            </a:r>
            <a:endParaRPr lang="en-US" sz="1450" b="1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E. Vardaci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Universit</a:t>
            </a:r>
            <a:r>
              <a:rPr lang="it-IT" alt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à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degli Studi di Napoli and INFN sez. Napoli, Italy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  <a:sym typeface="+mn-ea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M. Zieli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ń</a:t>
            </a:r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ska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</a:t>
            </a:r>
            <a:r>
              <a:rPr lang="it-IT" altLang="en-US" sz="1450" b="1" i="1">
                <a:latin typeface="Trebuchet MS" panose="020B0603020202020204" pitchFamily="34" charset="0"/>
                <a:cs typeface="Trebuchet MS" panose="020B0603020202020204" pitchFamily="34" charset="0"/>
              </a:rPr>
              <a:t>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IRFU, CEA/DRF, Centre CEA de Saclay, F-91191 Gif-sur-Yvette Cedex, France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J. Holt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TRIUMF, Vancouver , Canada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J. Menendez 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Center for Nuclear Study, University of Tokyo, Japan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A. Schwenk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TU Darmstadt</a:t>
            </a:r>
            <a:r>
              <a:rPr lang="it-IT" alt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ExtreMe Matter Institute EMMI, GSI, Darmstadt </a:t>
            </a:r>
            <a:r>
              <a:rPr lang="it-IT" alt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and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Max-Planck-Institut fr Kernphysik, Heidelberg,</a:t>
            </a:r>
            <a:r>
              <a:rPr lang="it-IT" alt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Germany</a:t>
            </a:r>
            <a:endParaRPr lang="en-US" sz="1450" b="1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J. Simonis 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</a:t>
            </a:r>
            <a:r>
              <a:rPr lang="it-IT" altLang="en-US" sz="1450" b="1" i="1">
                <a:latin typeface="Trebuchet MS" panose="020B0603020202020204" pitchFamily="34" charset="0"/>
                <a:cs typeface="Trebuchet MS" panose="020B0603020202020204" pitchFamily="34" charset="0"/>
              </a:rPr>
              <a:t>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Institut fur Kernphysik and PRISMA Cluster of Excellence, Mainz University, Germany</a:t>
            </a:r>
            <a:endParaRPr lang="en-US" sz="1450" b="1" i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R.S. Stroberg    </a:t>
            </a:r>
            <a:r>
              <a:rPr lang="it-IT" altLang="en-US" sz="1450" b="1">
                <a:latin typeface="Trebuchet MS" panose="020B0603020202020204" pitchFamily="34" charset="0"/>
                <a:cs typeface="Trebuchet MS" panose="020B0603020202020204" pitchFamily="34" charset="0"/>
              </a:rPr>
              <a:t>-    </a:t>
            </a:r>
            <a:r>
              <a:rPr lang="en-US" sz="1450" i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Department of Physics, University of Washington, Seattle WA, USA</a:t>
            </a:r>
            <a:endParaRPr lang="en-US" sz="1450" i="1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7466330" y="3626485"/>
            <a:ext cx="4740275" cy="13823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VAMOS+AGATA+PARIS </a:t>
            </a:r>
            <a:r>
              <a:rPr lang="it-IT" altLang="pl-PL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collaboration</a:t>
            </a:r>
            <a:endParaRPr lang="pl-PL" sz="28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 E676 </a:t>
            </a:r>
            <a:r>
              <a:rPr lang="pl-PL" sz="28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experiment</a:t>
            </a:r>
            <a:r>
              <a:rPr lang="pl-PL" sz="2800" b="1" dirty="0">
                <a:solidFill>
                  <a:srgbClr val="FF0000"/>
                </a:solidFill>
                <a:latin typeface="Trebuchet MS" panose="020B0603020202020204" pitchFamily="34" charset="0"/>
              </a:rPr>
              <a:t> @GANIL</a:t>
            </a:r>
            <a:endParaRPr lang="pl-PL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altLang="en-US" sz="3200" b="1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Acknowledgements</a:t>
            </a:r>
            <a:endParaRPr kumimoji="0" lang="it-IT" altLang="en-US" sz="3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Trebuchet MS" panose="020B0603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CasellaDiTesto 6"/>
          <p:cNvSpPr txBox="1"/>
          <p:nvPr/>
        </p:nvSpPr>
        <p:spPr>
          <a:xfrm>
            <a:off x="1488331" y="778213"/>
            <a:ext cx="1070366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N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u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S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p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I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n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 2019 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Annual AGATA collaboration meeting</a:t>
            </a:r>
            <a:endParaRPr lang="it-IT" alt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2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4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th – 2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8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th 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June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2019</a:t>
            </a:r>
            <a:r>
              <a:rPr lang="it-IT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, Orsay</a:t>
            </a:r>
            <a:endParaRPr lang="it-IT" alt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Trebuchet MS" panose="020B0603020202020204" pitchFamily="34" charset="0"/>
              <a:cs typeface="Trebuchet MS" panose="020B0603020202020204" pitchFamily="34" charset="0"/>
              <a:sym typeface="+mn-ea"/>
            </a:endParaRPr>
          </a:p>
        </p:txBody>
      </p:sp>
      <p:pic>
        <p:nvPicPr>
          <p:cNvPr id="3" name="Content Placeholder 1" descr="LogoNuspin19_small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3080" y="422910"/>
            <a:ext cx="2788920" cy="133223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807970" y="3581400"/>
            <a:ext cx="6576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320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THANK YOU FOR YOUR ATTENTION</a:t>
            </a:r>
            <a:endParaRPr lang="it-IT" altLang="en-US" sz="320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it-IT" altLang="en-US" sz="3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rebuchet MS" panose="020B0603020202020204" pitchFamily="34" charset="0"/>
                <a:sym typeface="+mn-ea"/>
              </a:rPr>
              <a:t>14</a:t>
            </a:r>
            <a:r>
              <a:rPr kumimoji="0" lang="it-IT" alt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rebuchet MS" panose="020B0603020202020204" pitchFamily="34" charset="0"/>
                <a:sym typeface="+mn-ea"/>
              </a:rPr>
              <a:t>C: 2</a:t>
            </a:r>
            <a:r>
              <a:rPr kumimoji="0" lang="it-IT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rebuchet MS" panose="020B0603020202020204" pitchFamily="34" charset="0"/>
                <a:sym typeface="+mn-ea"/>
              </a:rPr>
              <a:t>+</a:t>
            </a:r>
            <a:r>
              <a:rPr kumimoji="0" lang="it-IT" alt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rebuchet MS" panose="020B0603020202020204" pitchFamily="34" charset="0"/>
                <a:sym typeface="+mn-ea"/>
              </a:rPr>
              <a:t> state lifetime</a:t>
            </a:r>
            <a:endParaRPr kumimoji="0" lang="it-IT" altLang="en-US" sz="3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Trebuchet MS" panose="020B0603020202020204" pitchFamily="34" charset="0"/>
              <a:sym typeface="+mn-ea"/>
            </a:endParaRPr>
          </a:p>
        </p:txBody>
      </p:sp>
      <p:pic>
        <p:nvPicPr>
          <p:cNvPr id="3" name="Picture 2" descr="14C"/>
          <p:cNvPicPr>
            <a:picLocks noChangeAspect="1"/>
          </p:cNvPicPr>
          <p:nvPr/>
        </p:nvPicPr>
        <p:blipFill>
          <a:blip r:embed="rId1"/>
          <a:srcRect l="8993"/>
          <a:stretch>
            <a:fillRect/>
          </a:stretch>
        </p:blipFill>
        <p:spPr>
          <a:xfrm>
            <a:off x="1735455" y="911225"/>
            <a:ext cx="9371965" cy="52647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6434455" y="1438275"/>
            <a:ext cx="0" cy="37877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6139815" y="958215"/>
            <a:ext cx="2727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7010 keV (literature)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21395" t="31034" r="42526" b="24192"/>
          <a:stretch>
            <a:fillRect/>
          </a:stretch>
        </p:blipFill>
        <p:spPr>
          <a:xfrm>
            <a:off x="2155190" y="1031240"/>
            <a:ext cx="7880985" cy="55016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it-IT" alt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rebuchet MS" panose="020B0603020202020204" pitchFamily="34" charset="0"/>
                <a:sym typeface="+mn-ea"/>
              </a:rPr>
              <a:t>Short lifetimes sensitivity</a:t>
            </a:r>
            <a:endParaRPr kumimoji="0" lang="it-IT" altLang="en-US" sz="3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Trebuchet MS" panose="020B0603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Symbol zastępczy zawartości 3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"/>
          <a:stretch>
            <a:fillRect/>
          </a:stretch>
        </p:blipFill>
        <p:spPr>
          <a:xfrm>
            <a:off x="6779895" y="2104390"/>
            <a:ext cx="5240655" cy="35979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uppo 2"/>
          <p:cNvGrpSpPr/>
          <p:nvPr/>
        </p:nvGrpSpPr>
        <p:grpSpPr>
          <a:xfrm>
            <a:off x="2458658" y="2283656"/>
            <a:ext cx="4207681" cy="3377530"/>
            <a:chOff x="7825489" y="3377534"/>
            <a:chExt cx="4207681" cy="33775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Obraz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3"/>
            <a:stretch>
              <a:fillRect/>
            </a:stretch>
          </p:blipFill>
          <p:spPr>
            <a:xfrm>
              <a:off x="7825489" y="3377534"/>
              <a:ext cx="4207681" cy="3377530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8373386" y="3558972"/>
              <a:ext cx="84456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baseline="30000" dirty="0" smtClean="0">
                  <a:solidFill>
                    <a:srgbClr val="0000FF"/>
                  </a:solidFill>
                </a:rPr>
                <a:t>20</a:t>
              </a:r>
              <a:r>
                <a:rPr lang="it-IT" sz="3200" b="1" dirty="0" smtClean="0">
                  <a:solidFill>
                    <a:srgbClr val="0000FF"/>
                  </a:solidFill>
                </a:rPr>
                <a:t>O</a:t>
              </a:r>
              <a:endParaRPr lang="it-IT" sz="3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317511" y="2454317"/>
            <a:ext cx="1919777" cy="3020509"/>
            <a:chOff x="317511" y="2454317"/>
            <a:chExt cx="1919777" cy="30205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9" name="Immagin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29" t="49725" b="25607"/>
            <a:stretch>
              <a:fillRect/>
            </a:stretch>
          </p:blipFill>
          <p:spPr bwMode="auto">
            <a:xfrm>
              <a:off x="317511" y="2454317"/>
              <a:ext cx="1919777" cy="3020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ttangolo 9"/>
            <p:cNvSpPr/>
            <p:nvPr/>
          </p:nvSpPr>
          <p:spPr>
            <a:xfrm>
              <a:off x="964330" y="2455733"/>
              <a:ext cx="436961" cy="17483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1" name="Connettore 2 10"/>
            <p:cNvCxnSpPr/>
            <p:nvPr/>
          </p:nvCxnSpPr>
          <p:spPr>
            <a:xfrm>
              <a:off x="1574457" y="4505857"/>
              <a:ext cx="7365" cy="83133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" name="CasellaDiTesto 11"/>
            <p:cNvSpPr txBox="1"/>
            <p:nvPr/>
          </p:nvSpPr>
          <p:spPr>
            <a:xfrm>
              <a:off x="1341748" y="4677624"/>
              <a:ext cx="543402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none" lIns="72000" rIns="72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t-I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1674</a:t>
              </a: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it-IT" alt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Trebuchet MS" panose="020B0603020202020204" pitchFamily="34" charset="0"/>
                <a:sym typeface="+mn-ea"/>
              </a:rPr>
              <a:t>Long lifetimes sensitivity</a:t>
            </a:r>
            <a:endParaRPr kumimoji="0" lang="it-IT" altLang="en-US" sz="3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Trebuchet MS" panose="020B0603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/>
          <p:nvPr/>
        </p:nvSpPr>
        <p:spPr>
          <a:xfrm>
            <a:off x="838200" y="-39721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Outline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41030" y="1593243"/>
            <a:ext cx="8959273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Trebuchet MS" panose="020B0603020202020204" pitchFamily="34" charset="0"/>
              </a:rPr>
              <a:t>Experiment</a:t>
            </a:r>
            <a:r>
              <a:rPr lang="it-IT" sz="2400" dirty="0" smtClean="0">
                <a:latin typeface="Trebuchet MS" panose="020B0603020202020204" pitchFamily="34" charset="0"/>
              </a:rPr>
              <a:t> and </a:t>
            </a:r>
            <a:r>
              <a:rPr lang="it-IT" sz="2400" dirty="0" err="1" smtClean="0">
                <a:latin typeface="Trebuchet MS" panose="020B0603020202020204" pitchFamily="34" charset="0"/>
              </a:rPr>
              <a:t>physics</a:t>
            </a:r>
            <a:r>
              <a:rPr lang="it-IT" sz="2400" dirty="0" smtClean="0">
                <a:latin typeface="Trebuchet MS" panose="020B0603020202020204" pitchFamily="34" charset="0"/>
              </a:rPr>
              <a:t> case</a:t>
            </a:r>
            <a:endParaRPr lang="it-IT" sz="24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Trebuchet MS" panose="020B0603020202020204" pitchFamily="34" charset="0"/>
              </a:rPr>
              <a:t>Experimental</a:t>
            </a:r>
            <a:r>
              <a:rPr lang="it-IT" sz="2400" dirty="0" smtClean="0">
                <a:latin typeface="Trebuchet MS" panose="020B0603020202020204" pitchFamily="34" charset="0"/>
              </a:rPr>
              <a:t> </a:t>
            </a:r>
            <a:r>
              <a:rPr lang="it-IT" sz="2400" dirty="0" err="1" smtClean="0">
                <a:latin typeface="Trebuchet MS" panose="020B0603020202020204" pitchFamily="34" charset="0"/>
              </a:rPr>
              <a:t>setup</a:t>
            </a:r>
            <a:endParaRPr lang="it-IT" sz="2400" dirty="0" err="1" smtClean="0">
              <a:latin typeface="Trebuchet MS" panose="020B0603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400" dirty="0" err="1" smtClean="0">
              <a:latin typeface="Trebuchet MS" panose="020B0603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2400" dirty="0" err="1" smtClean="0">
                <a:latin typeface="Trebuchet MS" panose="020B0603020202020204" pitchFamily="34" charset="0"/>
              </a:rPr>
              <a:t>Reaction products</a:t>
            </a:r>
            <a:endParaRPr lang="it-IT" sz="2400" dirty="0" smtClean="0">
              <a:latin typeface="Trebuchet MS" panose="020B0603020202020204" pitchFamily="34" charset="0"/>
            </a:endParaRPr>
          </a:p>
          <a:p>
            <a:r>
              <a:rPr lang="it-IT" sz="2400" dirty="0" smtClean="0">
                <a:latin typeface="Trebuchet MS" panose="020B0603020202020204" pitchFamily="34" charset="0"/>
              </a:rPr>
              <a:t> </a:t>
            </a:r>
            <a:endParaRPr lang="it-IT" sz="2400" dirty="0">
              <a:latin typeface="Trebuchet MS" panose="020B0603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rebuchet MS" panose="020B0603020202020204" pitchFamily="34" charset="0"/>
              </a:rPr>
              <a:t>High-precision spectroscopy of the reaction products:</a:t>
            </a:r>
            <a:endParaRPr lang="it-IT" sz="2400" dirty="0" smtClean="0">
              <a:latin typeface="Trebuchet MS" panose="020B0603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it-IT" sz="2400" dirty="0" smtClean="0">
              <a:latin typeface="Trebuchet MS" panose="020B0603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it-IT" sz="2200" baseline="30000" dirty="0" smtClean="0">
                <a:latin typeface="Trebuchet MS" panose="020B0603020202020204" pitchFamily="34" charset="0"/>
              </a:rPr>
              <a:t>20</a:t>
            </a:r>
            <a:r>
              <a:rPr lang="it-IT" sz="2200" dirty="0" smtClean="0">
                <a:latin typeface="Trebuchet MS" panose="020B0603020202020204" pitchFamily="34" charset="0"/>
              </a:rPr>
              <a:t>O</a:t>
            </a:r>
            <a:endParaRPr lang="it-IT" sz="2200" dirty="0" smtClean="0">
              <a:latin typeface="Trebuchet MS" panose="020B0603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§"/>
            </a:pPr>
            <a:endParaRPr lang="it-IT" sz="2200" dirty="0" smtClean="0">
              <a:latin typeface="Trebuchet MS" panose="020B0603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Trebuchet MS" panose="020B0603020202020204" pitchFamily="34" charset="0"/>
              </a:rPr>
              <a:t>Focus on </a:t>
            </a:r>
            <a:r>
              <a:rPr lang="it-IT" sz="2200" baseline="30000" dirty="0" smtClean="0">
                <a:latin typeface="Trebuchet MS" panose="020B0603020202020204" pitchFamily="34" charset="0"/>
              </a:rPr>
              <a:t>17</a:t>
            </a:r>
            <a:r>
              <a:rPr lang="it-IT" sz="2200" dirty="0" smtClean="0">
                <a:latin typeface="Trebuchet MS" panose="020B0603020202020204" pitchFamily="34" charset="0"/>
              </a:rPr>
              <a:t>N - </a:t>
            </a:r>
            <a:r>
              <a:rPr lang="it-IT" sz="2200" baseline="30000" dirty="0" smtClean="0">
                <a:latin typeface="Trebuchet MS" panose="020B0603020202020204" pitchFamily="34" charset="0"/>
              </a:rPr>
              <a:t>18</a:t>
            </a:r>
            <a:r>
              <a:rPr lang="it-IT" sz="2200" dirty="0" smtClean="0">
                <a:latin typeface="Trebuchet MS" panose="020B0603020202020204" pitchFamily="34" charset="0"/>
              </a:rPr>
              <a:t>N - </a:t>
            </a:r>
            <a:r>
              <a:rPr lang="it-IT" sz="2200" baseline="30000" dirty="0" smtClean="0">
                <a:latin typeface="Trebuchet MS" panose="020B0603020202020204" pitchFamily="34" charset="0"/>
              </a:rPr>
              <a:t>19</a:t>
            </a:r>
            <a:r>
              <a:rPr lang="it-IT" sz="2200" dirty="0" smtClean="0">
                <a:latin typeface="Trebuchet MS" panose="020B0603020202020204" pitchFamily="34" charset="0"/>
              </a:rPr>
              <a:t>N</a:t>
            </a:r>
            <a:endParaRPr lang="it-IT" sz="2200" dirty="0" smtClean="0">
              <a:latin typeface="Trebuchet MS" panose="020B0603020202020204" pitchFamily="34" charset="0"/>
            </a:endParaRPr>
          </a:p>
          <a:p>
            <a:pPr lvl="1" indent="0">
              <a:buFont typeface="Wingdings" panose="05000000000000000000" pitchFamily="2" charset="2"/>
              <a:buNone/>
            </a:pPr>
            <a:endParaRPr lang="it-IT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2978" y="927084"/>
            <a:ext cx="6500859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Lifetime measurements of </a:t>
            </a:r>
            <a:r>
              <a:rPr lang="pl-PL" sz="2400" b="1" dirty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the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 second 2</a:t>
            </a:r>
            <a:r>
              <a:rPr lang="en-US" sz="3200" b="1" baseline="30000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+</a:t>
            </a:r>
            <a:r>
              <a:rPr lang="en-US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  </a:t>
            </a:r>
            <a:r>
              <a:rPr lang="it-IT" sz="2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state i</a:t>
            </a:r>
            <a:r>
              <a:rPr lang="pl-PL" sz="24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n </a:t>
            </a:r>
            <a:r>
              <a:rPr lang="en-US" sz="2400" b="1" baseline="30000" dirty="0">
                <a:solidFill>
                  <a:srgbClr val="0E02AA"/>
                </a:solidFill>
                <a:latin typeface="Trebuchet MS" panose="020B0603020202020204" pitchFamily="34" charset="0"/>
                <a:sym typeface="+mn-ea"/>
              </a:rPr>
              <a:t>16</a:t>
            </a:r>
            <a:r>
              <a:rPr lang="en-US" sz="2400" b="1" dirty="0">
                <a:solidFill>
                  <a:srgbClr val="0E02AA"/>
                </a:solidFill>
                <a:latin typeface="Trebuchet MS" panose="020B0603020202020204" pitchFamily="34" charset="0"/>
                <a:sym typeface="+mn-ea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sym typeface="+mn-ea"/>
              </a:rPr>
              <a:t> and </a:t>
            </a:r>
            <a:r>
              <a:rPr lang="en-US" sz="2400" b="1" baseline="30000" dirty="0" smtClean="0">
                <a:solidFill>
                  <a:srgbClr val="0E02AA"/>
                </a:solidFill>
                <a:latin typeface="Trebuchet MS" panose="020B0603020202020204" pitchFamily="34" charset="0"/>
                <a:sym typeface="+mn-ea"/>
              </a:rPr>
              <a:t>20</a:t>
            </a:r>
            <a:r>
              <a:rPr lang="en-US" sz="2400" b="1" dirty="0" smtClean="0">
                <a:solidFill>
                  <a:srgbClr val="0E02AA"/>
                </a:solidFill>
                <a:latin typeface="Trebuchet MS" panose="020B0603020202020204" pitchFamily="34" charset="0"/>
                <a:sym typeface="+mn-ea"/>
              </a:rPr>
              <a:t>O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: a stringent</a:t>
            </a:r>
            <a:endParaRPr lang="en-US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test of the three body forces with the AGATA+PARIS+VAMOS setup</a:t>
            </a:r>
            <a:endParaRPr lang="en-US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663729" y="1555179"/>
            <a:ext cx="5384799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400" b="1" dirty="0" err="1">
                <a:solidFill>
                  <a:srgbClr val="FF0000"/>
                </a:solidFill>
                <a:latin typeface="Trebuchet MS" panose="020B0603020202020204" pitchFamily="34" charset="0"/>
                <a:cs typeface="Corbel" panose="020B0503020204020204"/>
              </a:rPr>
              <a:t>Experiment</a:t>
            </a:r>
            <a:r>
              <a:rPr lang="it-IT" sz="2400" b="1" dirty="0">
                <a:solidFill>
                  <a:srgbClr val="FF0000"/>
                </a:solidFill>
                <a:latin typeface="Trebuchet MS" panose="020B0603020202020204" pitchFamily="34" charset="0"/>
                <a:cs typeface="Corbel" panose="020B0503020204020204"/>
              </a:rPr>
              <a:t> </a:t>
            </a:r>
            <a:r>
              <a:rPr lang="it-IT" sz="2400" b="1" dirty="0" err="1">
                <a:solidFill>
                  <a:srgbClr val="FF0000"/>
                </a:solidFill>
                <a:latin typeface="Trebuchet MS" panose="020B0603020202020204" pitchFamily="34" charset="0"/>
                <a:cs typeface="Corbel" panose="020B0503020204020204"/>
              </a:rPr>
              <a:t>Performed</a:t>
            </a:r>
            <a:r>
              <a:rPr lang="it-IT" sz="2400" b="1" dirty="0">
                <a:solidFill>
                  <a:srgbClr val="FF0000"/>
                </a:solidFill>
                <a:latin typeface="Trebuchet MS" panose="020B0603020202020204" pitchFamily="34" charset="0"/>
                <a:cs typeface="Corbel" panose="020B0503020204020204"/>
              </a:rPr>
              <a:t> in </a:t>
            </a:r>
            <a:r>
              <a:rPr lang="it-IT" sz="2400" b="1" dirty="0" err="1">
                <a:solidFill>
                  <a:srgbClr val="FF0000"/>
                </a:solidFill>
                <a:latin typeface="Trebuchet MS" panose="020B0603020202020204" pitchFamily="34" charset="0"/>
                <a:cs typeface="Corbel" panose="020B0503020204020204"/>
              </a:rPr>
              <a:t>July</a:t>
            </a:r>
            <a:r>
              <a:rPr lang="it-IT" sz="2400" b="1" dirty="0">
                <a:solidFill>
                  <a:srgbClr val="FF0000"/>
                </a:solidFill>
                <a:latin typeface="Trebuchet MS" panose="020B0603020202020204" pitchFamily="34" charset="0"/>
                <a:cs typeface="Corbel" panose="020B0503020204020204"/>
              </a:rPr>
              <a:t> 2017</a:t>
            </a:r>
            <a:endParaRPr lang="it-IT" sz="2400" b="1" dirty="0">
              <a:solidFill>
                <a:srgbClr val="FF0000"/>
              </a:solidFill>
              <a:latin typeface="Trebuchet MS" panose="020B0603020202020204" pitchFamily="34" charset="0"/>
              <a:cs typeface="Corbel" panose="020B0503020204020204"/>
            </a:endParaRPr>
          </a:p>
          <a:p>
            <a:pPr algn="ctr"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  <a:latin typeface="Trebuchet MS" panose="020B0603020202020204" pitchFamily="34" charset="0"/>
                <a:cs typeface="Corbel" panose="020B0503020204020204"/>
              </a:rPr>
              <a:t>13 </a:t>
            </a:r>
            <a:r>
              <a:rPr lang="it-IT" sz="2400" b="1" dirty="0" err="1">
                <a:solidFill>
                  <a:srgbClr val="FF0000"/>
                </a:solidFill>
                <a:latin typeface="Trebuchet MS" panose="020B0603020202020204" pitchFamily="34" charset="0"/>
                <a:cs typeface="Corbel" panose="020B0503020204020204"/>
              </a:rPr>
              <a:t>days</a:t>
            </a:r>
            <a:r>
              <a:rPr lang="it-IT" sz="2400" b="1" dirty="0">
                <a:solidFill>
                  <a:srgbClr val="FF0000"/>
                </a:solidFill>
                <a:latin typeface="Trebuchet MS" panose="020B0603020202020204" pitchFamily="34" charset="0"/>
                <a:cs typeface="Corbel" panose="020B0503020204020204"/>
              </a:rPr>
              <a:t> </a:t>
            </a:r>
            <a:endParaRPr lang="it-IT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8" name="Grupa 5"/>
          <p:cNvGrpSpPr>
            <a:grpSpLocks noChangeAspect="1"/>
          </p:cNvGrpSpPr>
          <p:nvPr/>
        </p:nvGrpSpPr>
        <p:grpSpPr>
          <a:xfrm>
            <a:off x="6356367" y="3290771"/>
            <a:ext cx="5561097" cy="3046970"/>
            <a:chOff x="1128790" y="1294780"/>
            <a:chExt cx="7133339" cy="3908415"/>
          </a:xfrm>
          <a:effectLst>
            <a:outerShdw blurRad="76200" dist="50800" dir="2700000" sx="101000" sy="101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28790" y="1294780"/>
              <a:ext cx="7133339" cy="3908415"/>
            </a:xfrm>
            <a:prstGeom prst="rect">
              <a:avLst/>
            </a:prstGeom>
          </p:spPr>
        </p:pic>
        <p:sp>
          <p:nvSpPr>
            <p:cNvPr id="10" name="Oval 4"/>
            <p:cNvSpPr/>
            <p:nvPr/>
          </p:nvSpPr>
          <p:spPr>
            <a:xfrm rot="20192891">
              <a:off x="2843247" y="2638185"/>
              <a:ext cx="3439365" cy="1958955"/>
            </a:xfrm>
            <a:prstGeom prst="ellipse">
              <a:avLst/>
            </a:prstGeom>
            <a:noFill/>
            <a:ln w="38100" cmpd="sng">
              <a:solidFill>
                <a:srgbClr val="FF0066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ipsa 8"/>
            <p:cNvSpPr/>
            <p:nvPr/>
          </p:nvSpPr>
          <p:spPr>
            <a:xfrm>
              <a:off x="4492758" y="2858940"/>
              <a:ext cx="648817" cy="612486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TextBox 45"/>
            <p:cNvSpPr txBox="1"/>
            <p:nvPr/>
          </p:nvSpPr>
          <p:spPr>
            <a:xfrm>
              <a:off x="4393873" y="2931828"/>
              <a:ext cx="846585" cy="60627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30000" smtClean="0">
                  <a:latin typeface="Calibri" panose="020F0502020204030204" pitchFamily="34" charset="0"/>
                  <a:cs typeface="Corbel" panose="020B0503020204020204"/>
                </a:rPr>
                <a:t>1</a:t>
              </a:r>
              <a:r>
                <a:rPr lang="pl-PL" b="1" baseline="30000" smtClean="0">
                  <a:latin typeface="Calibri" panose="020F0502020204030204" pitchFamily="34" charset="0"/>
                  <a:cs typeface="Corbel" panose="020B0503020204020204"/>
                </a:rPr>
                <a:t>8</a:t>
              </a:r>
              <a:r>
                <a:rPr lang="pl-PL" b="1">
                  <a:latin typeface="Calibri" panose="020F0502020204030204" pitchFamily="34" charset="0"/>
                  <a:cs typeface="Corbel" panose="020B0503020204020204"/>
                </a:rPr>
                <a:t>O</a:t>
              </a:r>
              <a:endParaRPr lang="en-US" b="1" smtClean="0">
                <a:latin typeface="Calibri" panose="020F0502020204030204" pitchFamily="34" charset="0"/>
                <a:cs typeface="Corbel" panose="020B0503020204020204"/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324716" y="3561405"/>
            <a:ext cx="5916934" cy="308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E02AA"/>
                </a:solidFill>
                <a:latin typeface="Trebuchet MS" panose="020B0603020202020204" pitchFamily="34" charset="0"/>
              </a:rPr>
              <a:t>Spectroscopy of </a:t>
            </a:r>
            <a:r>
              <a:rPr lang="it-IT" altLang="en-US" sz="2400" dirty="0">
                <a:solidFill>
                  <a:srgbClr val="0E02AA"/>
                </a:solidFill>
                <a:latin typeface="Trebuchet MS" panose="020B0603020202020204" pitchFamily="34" charset="0"/>
              </a:rPr>
              <a:t>n</a:t>
            </a:r>
            <a:r>
              <a:rPr lang="en-US" sz="2400" dirty="0">
                <a:solidFill>
                  <a:srgbClr val="0E02AA"/>
                </a:solidFill>
                <a:latin typeface="Trebuchet MS" panose="020B0603020202020204" pitchFamily="34" charset="0"/>
              </a:rPr>
              <a:t>-</a:t>
            </a:r>
            <a:r>
              <a:rPr lang="it-IT" altLang="en-US" sz="2400" dirty="0">
                <a:solidFill>
                  <a:srgbClr val="0E02AA"/>
                </a:solidFill>
                <a:latin typeface="Trebuchet MS" panose="020B0603020202020204" pitchFamily="34" charset="0"/>
              </a:rPr>
              <a:t>r</a:t>
            </a:r>
            <a:r>
              <a:rPr lang="en-US" sz="2400" dirty="0">
                <a:solidFill>
                  <a:srgbClr val="0E02AA"/>
                </a:solidFill>
                <a:latin typeface="Trebuchet MS" panose="020B0603020202020204" pitchFamily="34" charset="0"/>
              </a:rPr>
              <a:t>ich </a:t>
            </a:r>
            <a:r>
              <a:rPr lang="en-US" sz="2400" dirty="0" smtClean="0">
                <a:solidFill>
                  <a:srgbClr val="0E02AA"/>
                </a:solidFill>
                <a:latin typeface="Trebuchet MS" panose="020B0603020202020204" pitchFamily="34" charset="0"/>
              </a:rPr>
              <a:t>B, C, O, N, F </a:t>
            </a:r>
            <a:r>
              <a:rPr lang="it-IT" alt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uclei by </a:t>
            </a:r>
            <a:r>
              <a:rPr lang="it-IT" alt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eep-inelastic </a:t>
            </a:r>
            <a:r>
              <a:rPr lang="it-IT" alt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eactions</a:t>
            </a:r>
            <a:endParaRPr lang="en-US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E02AA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Limited </a:t>
            </a:r>
            <a:r>
              <a:rPr lang="it-IT" sz="2400" dirty="0" err="1">
                <a:solidFill>
                  <a:srgbClr val="0E02AA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spectroscopic</a:t>
            </a:r>
            <a:r>
              <a:rPr lang="it-IT" sz="2400" dirty="0">
                <a:solidFill>
                  <a:srgbClr val="0E02AA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 information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 in </a:t>
            </a:r>
            <a:r>
              <a:rPr lang="it-IT" sz="2400" dirty="0" err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this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region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 of mass</a:t>
            </a:r>
            <a:endParaRPr lang="it-IT" sz="2400" dirty="0">
              <a:solidFill>
                <a:schemeClr val="tx1"/>
              </a:solidFill>
              <a:latin typeface="Trebuchet MS" panose="020B0603020202020204" pitchFamily="34" charset="0"/>
              <a:ea typeface="MS PGothic" panose="020B0600070205080204" pitchFamily="34" charset="-128"/>
              <a:cs typeface="Trebuchet MS" panose="020B0603020202020204" pitchFamily="34" charset="0"/>
              <a:sym typeface="+mn-ea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/>
              </a:solidFill>
              <a:latin typeface="Trebuchet MS" panose="020B0603020202020204" pitchFamily="34" charset="0"/>
              <a:ea typeface="MS PGothic" panose="020B0600070205080204" pitchFamily="34" charset="-128"/>
              <a:cs typeface="Trebuchet MS" panose="020B0603020202020204" pitchFamily="34" charset="0"/>
              <a:sym typeface="+mn-ea"/>
            </a:endParaRPr>
          </a:p>
          <a:p>
            <a:pPr marL="342900" indent="-3429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Importance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 of </a:t>
            </a:r>
            <a:r>
              <a:rPr lang="it-IT" sz="2400" dirty="0" err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these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 nuclei in </a:t>
            </a:r>
            <a:r>
              <a:rPr lang="it-IT" sz="2400" dirty="0" err="1">
                <a:solidFill>
                  <a:srgbClr val="0E02AA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astrophysics</a:t>
            </a:r>
            <a:r>
              <a:rPr lang="it-IT" sz="2400" dirty="0">
                <a:solidFill>
                  <a:srgbClr val="0E02AA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 </a:t>
            </a:r>
            <a:r>
              <a:rPr lang="it-IT" sz="2400" dirty="0" err="1">
                <a:solidFill>
                  <a:srgbClr val="0E02AA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processes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, </a:t>
            </a:r>
            <a:r>
              <a:rPr lang="it-IT" sz="2400" dirty="0" err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especially</a:t>
            </a:r>
            <a:r>
              <a:rPr lang="it-IT" sz="2400" dirty="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 in </a:t>
            </a:r>
            <a:r>
              <a:rPr lang="it-IT" sz="2400" dirty="0" err="1">
                <a:solidFill>
                  <a:srgbClr val="0E02AA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nucleosynthesis</a:t>
            </a:r>
            <a:r>
              <a:rPr lang="it-IT" sz="2400" dirty="0">
                <a:solidFill>
                  <a:srgbClr val="0E02AA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  <a:sym typeface="+mn-ea"/>
              </a:rPr>
              <a:t> </a:t>
            </a:r>
            <a:endParaRPr lang="it-IT" sz="2400" dirty="0" smtClean="0">
              <a:solidFill>
                <a:srgbClr val="0E02AA"/>
              </a:solidFill>
              <a:latin typeface="Trebuchet MS" panose="020B0603020202020204" pitchFamily="34" charset="0"/>
              <a:ea typeface="MS PGothic" panose="020B0600070205080204" pitchFamily="34" charset="-128"/>
              <a:cs typeface="Trebuchet MS" panose="020B0603020202020204" pitchFamily="34" charset="0"/>
              <a:sym typeface="+mn-ea"/>
            </a:endParaRPr>
          </a:p>
        </p:txBody>
      </p:sp>
      <p:sp>
        <p:nvSpPr>
          <p:cNvPr id="17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Experiment</a:t>
            </a:r>
            <a:r>
              <a:rPr lang="it-IT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and </a:t>
            </a:r>
            <a:r>
              <a:rPr lang="it-IT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physics</a:t>
            </a:r>
            <a:r>
              <a:rPr lang="it-IT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case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749721" y="2703998"/>
            <a:ext cx="5042919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baseline="30000" dirty="0" smtClean="0">
                <a:latin typeface="Trebuchet MS" panose="020B0603020202020204" pitchFamily="34" charset="0"/>
              </a:rPr>
              <a:t>18</a:t>
            </a:r>
            <a:r>
              <a:rPr lang="en-US" sz="2400" b="1" dirty="0" smtClean="0">
                <a:latin typeface="Trebuchet MS" panose="020B0603020202020204" pitchFamily="34" charset="0"/>
              </a:rPr>
              <a:t>O (7 </a:t>
            </a:r>
            <a:r>
              <a:rPr lang="en-US" sz="2400" b="1" dirty="0" err="1" smtClean="0">
                <a:latin typeface="Trebuchet MS" panose="020B0603020202020204" pitchFamily="34" charset="0"/>
              </a:rPr>
              <a:t>MeV</a:t>
            </a:r>
            <a:r>
              <a:rPr lang="en-US" sz="2400" b="1" dirty="0" smtClean="0">
                <a:latin typeface="Trebuchet MS" panose="020B0603020202020204" pitchFamily="34" charset="0"/>
              </a:rPr>
              <a:t>/A) on </a:t>
            </a:r>
            <a:r>
              <a:rPr lang="en-US" sz="2400" b="1" baseline="30000" dirty="0" smtClean="0">
                <a:latin typeface="Trebuchet MS" panose="020B0603020202020204" pitchFamily="34" charset="0"/>
              </a:rPr>
              <a:t>181</a:t>
            </a:r>
            <a:r>
              <a:rPr lang="en-US" sz="2400" b="1" dirty="0" smtClean="0">
                <a:latin typeface="Trebuchet MS" panose="020B0603020202020204" pitchFamily="34" charset="0"/>
              </a:rPr>
              <a:t>Ta (6 mg/cm</a:t>
            </a:r>
            <a:r>
              <a:rPr lang="en-US" sz="2400" b="1" baseline="30000" dirty="0" smtClean="0">
                <a:latin typeface="Trebuchet MS" panose="020B0603020202020204" pitchFamily="34" charset="0"/>
              </a:rPr>
              <a:t>2</a:t>
            </a:r>
            <a:r>
              <a:rPr lang="en-US" sz="2400" b="1" dirty="0" smtClean="0">
                <a:latin typeface="Trebuchet MS" panose="020B0603020202020204" pitchFamily="34" charset="0"/>
              </a:rPr>
              <a:t>)</a:t>
            </a:r>
            <a:endParaRPr lang="en-US" sz="2400" b="1" dirty="0" smtClean="0">
              <a:latin typeface="Trebuchet MS" panose="020B0603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487170" y="2674620"/>
            <a:ext cx="3592195" cy="52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it-IT" altLang="en-US" sz="2800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See M. Ciemała's talk</a:t>
            </a:r>
            <a:endParaRPr lang="it-IT" altLang="en-US" sz="2800">
              <a:solidFill>
                <a:srgbClr val="FF0000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184390" y="3966845"/>
            <a:ext cx="5152390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baseline="30000" dirty="0">
                <a:latin typeface="Trebuchet MS" panose="020B0603020202020204" pitchFamily="34" charset="0"/>
              </a:rPr>
              <a:t>18</a:t>
            </a:r>
            <a:r>
              <a:rPr lang="en-US" sz="2400" b="1" dirty="0">
                <a:latin typeface="Trebuchet MS" panose="020B0603020202020204" pitchFamily="34" charset="0"/>
              </a:rPr>
              <a:t>O (7 MeV/A) on </a:t>
            </a:r>
            <a:r>
              <a:rPr lang="en-US" sz="2400" b="1" baseline="30000" dirty="0">
                <a:latin typeface="Trebuchet MS" panose="020B0603020202020204" pitchFamily="34" charset="0"/>
              </a:rPr>
              <a:t>181</a:t>
            </a:r>
            <a:r>
              <a:rPr lang="en-US" sz="2400" b="1" dirty="0">
                <a:latin typeface="Trebuchet MS" panose="020B0603020202020204" pitchFamily="34" charset="0"/>
              </a:rPr>
              <a:t>Ta (6 mg/cm</a:t>
            </a:r>
            <a:r>
              <a:rPr lang="en-US" sz="2400" b="1" baseline="30000" dirty="0">
                <a:latin typeface="Trebuchet MS" panose="020B0603020202020204" pitchFamily="34" charset="0"/>
              </a:rPr>
              <a:t>2</a:t>
            </a:r>
            <a:r>
              <a:rPr lang="en-US" sz="2400" b="1" dirty="0" smtClean="0">
                <a:latin typeface="Trebuchet MS" panose="020B0603020202020204" pitchFamily="34" charset="0"/>
              </a:rPr>
              <a:t>)</a:t>
            </a:r>
            <a:endParaRPr lang="it-IT" sz="2400" b="1" i="1" dirty="0">
              <a:latin typeface="Trebuchet MS" panose="020B0603020202020204" pitchFamily="34" charset="0"/>
            </a:endParaRPr>
          </a:p>
        </p:txBody>
      </p:sp>
      <p:sp>
        <p:nvSpPr>
          <p:cNvPr id="12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Experimental</a:t>
            </a:r>
            <a:r>
              <a:rPr lang="it-IT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setup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4528820"/>
            <a:ext cx="2289175" cy="2228215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8" name="Picture 67" descr="AGATA_simE676-compress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75" y="667385"/>
            <a:ext cx="3251200" cy="32270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030" y="4214495"/>
            <a:ext cx="1344295" cy="605155"/>
          </a:xfrm>
          <a:prstGeom prst="rect">
            <a:avLst/>
          </a:prstGeom>
        </p:spPr>
      </p:pic>
      <p:pic>
        <p:nvPicPr>
          <p:cNvPr id="2" name="Picture 1" descr="Photo_setu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775" y="2402840"/>
            <a:ext cx="4686300" cy="38315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715" y="4835525"/>
            <a:ext cx="1344295" cy="605155"/>
          </a:xfrm>
          <a:prstGeom prst="rect">
            <a:avLst/>
          </a:prstGeom>
        </p:spPr>
      </p:pic>
      <p:pic>
        <p:nvPicPr>
          <p:cNvPr id="22" name="Picture 21" descr="AGATA-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580" y="2101850"/>
            <a:ext cx="685800" cy="926465"/>
          </a:xfrm>
          <a:prstGeom prst="rect">
            <a:avLst/>
          </a:prstGeom>
        </p:spPr>
      </p:pic>
      <p:pic>
        <p:nvPicPr>
          <p:cNvPr id="30" name="Picture 29" descr="C:\Users\saraz\Google Drive\Tesi Magistrale\Tesi\Figures\AGATA+VAMOS.jpgAGATA+VAMO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530" y="1047750"/>
            <a:ext cx="5013960" cy="19805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Rettangolo 2"/>
          <p:cNvSpPr/>
          <p:nvPr/>
        </p:nvSpPr>
        <p:spPr>
          <a:xfrm>
            <a:off x="7640320" y="4604385"/>
            <a:ext cx="4450080" cy="163004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AGATA  </a:t>
            </a:r>
            <a:r>
              <a:rPr lang="en-US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(10 TC+ 1 DC=32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crystals</a:t>
            </a:r>
            <a:r>
              <a:rPr lang="en-US" sz="2000" i="1" dirty="0">
                <a:solidFill>
                  <a:srgbClr val="C00000"/>
                </a:solidFill>
                <a:latin typeface="Trebuchet MS" panose="020B0603020202020204" pitchFamily="34" charset="0"/>
              </a:rPr>
              <a:t>)</a:t>
            </a:r>
            <a:r>
              <a:rPr lang="en-US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>
                <a:solidFill>
                  <a:srgbClr val="0E02AA"/>
                </a:solidFill>
                <a:latin typeface="Trebuchet MS" panose="020B0603020202020204" pitchFamily="34" charset="0"/>
              </a:rPr>
              <a:t> </a:t>
            </a:r>
            <a:endParaRPr lang="en-US" sz="2000" b="1" dirty="0" smtClean="0">
              <a:solidFill>
                <a:srgbClr val="0E02AA"/>
              </a:solidFill>
              <a:latin typeface="Trebuchet MS" panose="020B0603020202020204" pitchFamily="34" charset="0"/>
              <a:sym typeface="Wingdings" panose="05000000000000000000"/>
            </a:endParaRPr>
          </a:p>
          <a:p>
            <a:r>
              <a:rPr lang="en-US" sz="2000" dirty="0" smtClean="0">
                <a:latin typeface="Trebuchet MS" panose="020B0603020202020204" pitchFamily="34" charset="0"/>
              </a:rPr>
              <a:t>    31 crystals </a:t>
            </a:r>
            <a:r>
              <a:rPr lang="it-IT" altLang="en-US" sz="2000" dirty="0" smtClean="0">
                <a:latin typeface="Trebuchet MS" panose="020B0603020202020204" pitchFamily="34" charset="0"/>
              </a:rPr>
              <a:t>working</a:t>
            </a:r>
            <a:endParaRPr lang="en-US" sz="2000" b="1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PARIS</a:t>
            </a:r>
            <a:r>
              <a:rPr lang="en-US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-Demonstrator @ 23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cm</a:t>
            </a:r>
            <a:r>
              <a:rPr lang="en-US" sz="2000" dirty="0">
                <a:solidFill>
                  <a:srgbClr val="0E02AA"/>
                </a:solidFill>
                <a:latin typeface="Trebuchet MS" panose="020B0603020202020204" pitchFamily="34" charset="0"/>
              </a:rPr>
              <a:t> </a:t>
            </a:r>
            <a:endParaRPr lang="en-US" sz="2000" dirty="0" smtClean="0">
              <a:solidFill>
                <a:srgbClr val="0E02AA"/>
              </a:solidFill>
              <a:latin typeface="Trebuchet MS" panose="020B0603020202020204" pitchFamily="34" charset="0"/>
              <a:sym typeface="Wingdings" panose="05000000000000000000"/>
            </a:endParaRPr>
          </a:p>
          <a:p>
            <a:r>
              <a:rPr lang="en-US" sz="2000" dirty="0" smtClean="0">
                <a:latin typeface="Trebuchet MS" panose="020B0603020202020204" pitchFamily="34" charset="0"/>
                <a:sym typeface="Wingdings" panose="05000000000000000000"/>
              </a:rPr>
              <a:t>     2 </a:t>
            </a:r>
            <a:r>
              <a:rPr lang="en-US" sz="2000" dirty="0">
                <a:latin typeface="Trebuchet MS" panose="020B0603020202020204" pitchFamily="34" charset="0"/>
                <a:sym typeface="Wingdings" panose="05000000000000000000"/>
              </a:rPr>
              <a:t>Clusters + 2 </a:t>
            </a:r>
            <a:r>
              <a:rPr lang="en-US" sz="2000" dirty="0" smtClean="0">
                <a:latin typeface="Trebuchet MS" panose="020B0603020202020204" pitchFamily="34" charset="0"/>
                <a:sym typeface="Wingdings" panose="05000000000000000000"/>
              </a:rPr>
              <a:t>Large volume </a:t>
            </a:r>
            <a:r>
              <a:rPr lang="en-US" sz="2000" dirty="0">
                <a:latin typeface="Trebuchet MS" panose="020B0603020202020204" pitchFamily="34" charset="0"/>
                <a:sym typeface="Wingdings" panose="05000000000000000000"/>
              </a:rPr>
              <a:t>LaBr</a:t>
            </a:r>
            <a:r>
              <a:rPr lang="en-US" sz="2000" b="1" baseline="-25000" dirty="0">
                <a:latin typeface="Trebuchet MS" panose="020B0603020202020204" pitchFamily="34" charset="0"/>
                <a:sym typeface="Wingdings" panose="05000000000000000000"/>
              </a:rPr>
              <a:t>3</a:t>
            </a:r>
            <a:endParaRPr lang="en-US" sz="2000" b="1" baseline="-25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VAMOS++</a:t>
            </a:r>
            <a:r>
              <a:rPr lang="en-US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 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@ 45°   </a:t>
            </a:r>
            <a:r>
              <a:rPr lang="en-US" sz="2000" dirty="0">
                <a:solidFill>
                  <a:srgbClr val="0E02AA"/>
                </a:solidFill>
                <a:latin typeface="Trebuchet MS" panose="020B0603020202020204" pitchFamily="34" charset="0"/>
              </a:rPr>
              <a:t>   </a:t>
            </a:r>
            <a:endParaRPr lang="en-US" sz="2000" dirty="0">
              <a:solidFill>
                <a:srgbClr val="0E02AA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" name="Immagine 230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/>
          <a:stretch>
            <a:fillRect/>
          </a:stretch>
        </p:blipFill>
        <p:spPr>
          <a:xfrm>
            <a:off x="5817235" y="2366010"/>
            <a:ext cx="6309995" cy="36042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 descr="Isotopes_statistics_improv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2366645"/>
            <a:ext cx="5662295" cy="36010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Reaction products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16280" y="1586865"/>
            <a:ext cx="10759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Trebuchet MS" panose="020B0603020202020204" pitchFamily="34" charset="0"/>
              </a:rPr>
              <a:t>Reaction products</a:t>
            </a:r>
            <a:r>
              <a:rPr lang="it-IT" sz="2400" dirty="0" smtClean="0">
                <a:latin typeface="Trebuchet MS" panose="020B0603020202020204" pitchFamily="34" charset="0"/>
              </a:rPr>
              <a:t> (</a:t>
            </a:r>
            <a:r>
              <a:rPr lang="it-IT" sz="2400" dirty="0" err="1" smtClean="0">
                <a:latin typeface="Trebuchet MS" panose="020B0603020202020204" pitchFamily="34" charset="0"/>
              </a:rPr>
              <a:t>deep-inelastic</a:t>
            </a:r>
            <a:r>
              <a:rPr lang="it-IT" sz="2400" dirty="0" smtClean="0">
                <a:latin typeface="Trebuchet MS" panose="020B0603020202020204" pitchFamily="34" charset="0"/>
              </a:rPr>
              <a:t> </a:t>
            </a:r>
            <a:r>
              <a:rPr lang="it-IT" sz="2400" dirty="0" err="1" smtClean="0">
                <a:latin typeface="Trebuchet MS" panose="020B0603020202020204" pitchFamily="34" charset="0"/>
              </a:rPr>
              <a:t>reaction</a:t>
            </a:r>
            <a:r>
              <a:rPr lang="it-IT" sz="2400" dirty="0" smtClean="0">
                <a:latin typeface="Trebuchet MS" panose="020B0603020202020204" pitchFamily="34" charset="0"/>
              </a:rPr>
              <a:t>): </a:t>
            </a:r>
            <a:r>
              <a:rPr lang="it-IT" sz="2400" dirty="0" err="1" smtClean="0">
                <a:latin typeface="Trebuchet MS" panose="020B0603020202020204" pitchFamily="34" charset="0"/>
              </a:rPr>
              <a:t>main</a:t>
            </a:r>
            <a:r>
              <a:rPr lang="it-IT" sz="2400" dirty="0" smtClean="0">
                <a:latin typeface="Trebuchet MS" panose="020B0603020202020204" pitchFamily="34" charset="0"/>
              </a:rPr>
              <a:t> focus on </a:t>
            </a:r>
            <a:r>
              <a:rPr lang="it-IT" sz="2400" b="1" baseline="30000" dirty="0" smtClean="0">
                <a:solidFill>
                  <a:srgbClr val="0E02AA"/>
                </a:solidFill>
                <a:latin typeface="Trebuchet MS" panose="020B0603020202020204" pitchFamily="34" charset="0"/>
              </a:rPr>
              <a:t>17,18,19</a:t>
            </a:r>
            <a:r>
              <a:rPr lang="it-IT" sz="2400" b="1" dirty="0" smtClean="0">
                <a:solidFill>
                  <a:srgbClr val="0E02AA"/>
                </a:solidFill>
                <a:latin typeface="Trebuchet MS" panose="020B0603020202020204" pitchFamily="34" charset="0"/>
              </a:rPr>
              <a:t>N</a:t>
            </a:r>
            <a:r>
              <a:rPr lang="it-IT" sz="2400" dirty="0" smtClean="0">
                <a:latin typeface="Trebuchet MS" panose="020B0603020202020204" pitchFamily="34" charset="0"/>
              </a:rPr>
              <a:t> isotopes </a:t>
            </a:r>
            <a:endParaRPr lang="it-IT" sz="2400" dirty="0">
              <a:latin typeface="Trebuchet MS" panose="020B0603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608704" y="969500"/>
            <a:ext cx="4974590" cy="386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baseline="30000" dirty="0" smtClean="0">
                <a:latin typeface="Trebuchet MS" panose="020B0603020202020204" pitchFamily="34" charset="0"/>
              </a:rPr>
              <a:t>18</a:t>
            </a:r>
            <a:r>
              <a:rPr lang="en-US" sz="2400" b="1" dirty="0" smtClean="0">
                <a:latin typeface="Trebuchet MS" panose="020B0603020202020204" pitchFamily="34" charset="0"/>
              </a:rPr>
              <a:t>O (7 </a:t>
            </a:r>
            <a:r>
              <a:rPr lang="en-US" sz="2400" b="1" dirty="0" err="1" smtClean="0">
                <a:latin typeface="Trebuchet MS" panose="020B0603020202020204" pitchFamily="34" charset="0"/>
              </a:rPr>
              <a:t>MeV</a:t>
            </a:r>
            <a:r>
              <a:rPr lang="en-US" sz="2400" b="1" dirty="0" smtClean="0">
                <a:latin typeface="Trebuchet MS" panose="020B0603020202020204" pitchFamily="34" charset="0"/>
              </a:rPr>
              <a:t>/A) on </a:t>
            </a:r>
            <a:r>
              <a:rPr lang="en-US" sz="2400" b="1" baseline="30000" dirty="0" smtClean="0">
                <a:latin typeface="Trebuchet MS" panose="020B0603020202020204" pitchFamily="34" charset="0"/>
              </a:rPr>
              <a:t>181</a:t>
            </a:r>
            <a:r>
              <a:rPr lang="en-US" sz="2400" b="1" dirty="0" smtClean="0">
                <a:latin typeface="Trebuchet MS" panose="020B0603020202020204" pitchFamily="34" charset="0"/>
              </a:rPr>
              <a:t>Ta (6 mg/cm</a:t>
            </a:r>
            <a:r>
              <a:rPr lang="en-US" sz="2400" b="1" baseline="30000" dirty="0" smtClean="0">
                <a:latin typeface="Trebuchet MS" panose="020B0603020202020204" pitchFamily="34" charset="0"/>
              </a:rPr>
              <a:t>2</a:t>
            </a:r>
            <a:r>
              <a:rPr lang="en-US" sz="2400" b="1" dirty="0" smtClean="0">
                <a:latin typeface="Trebuchet MS" panose="020B0603020202020204" pitchFamily="34" charset="0"/>
              </a:rPr>
              <a:t>)</a:t>
            </a:r>
            <a:endParaRPr lang="en-US" sz="2400" b="1" dirty="0" smtClean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8795" y="3783965"/>
            <a:ext cx="1297305" cy="44894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54780" y="3382645"/>
            <a:ext cx="411480" cy="40132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9" name="Rettangolo 148"/>
          <p:cNvSpPr/>
          <p:nvPr/>
        </p:nvSpPr>
        <p:spPr>
          <a:xfrm>
            <a:off x="8905875" y="2119630"/>
            <a:ext cx="2167255" cy="468630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t-IT"/>
          </a:p>
        </p:txBody>
      </p:sp>
      <p:sp>
        <p:nvSpPr>
          <p:cNvPr id="2335" name="Parentesi graffa chiusa 2334"/>
          <p:cNvSpPr/>
          <p:nvPr/>
        </p:nvSpPr>
        <p:spPr>
          <a:xfrm rot="5400000">
            <a:off x="9574530" y="3119120"/>
            <a:ext cx="273050" cy="2878455"/>
          </a:xfrm>
          <a:prstGeom prst="rightBrace">
            <a:avLst>
              <a:gd name="adj1" fmla="val 2128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it-IT"/>
          </a:p>
        </p:txBody>
      </p:sp>
      <p:sp>
        <p:nvSpPr>
          <p:cNvPr id="2336" name="CasellaDiTesto 2335"/>
          <p:cNvSpPr txBox="1"/>
          <p:nvPr/>
        </p:nvSpPr>
        <p:spPr>
          <a:xfrm>
            <a:off x="8382000" y="4808220"/>
            <a:ext cx="2656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b="1" dirty="0" err="1" smtClean="0">
                <a:latin typeface="Trebuchet MS" panose="020B0603020202020204" pitchFamily="34" charset="0"/>
                <a:cs typeface="Trebuchet MS" panose="020B0603020202020204" pitchFamily="34" charset="0"/>
              </a:rPr>
              <a:t>Other</a:t>
            </a:r>
            <a:r>
              <a:rPr lang="it-IT" sz="2000" b="1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2000" b="1" dirty="0" err="1" smtClean="0">
                <a:latin typeface="Trebuchet MS" panose="020B0603020202020204" pitchFamily="34" charset="0"/>
                <a:cs typeface="Trebuchet MS" panose="020B0603020202020204" pitchFamily="34" charset="0"/>
              </a:rPr>
              <a:t>charge</a:t>
            </a:r>
            <a:r>
              <a:rPr lang="it-IT" sz="2000" b="1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2000" b="1" dirty="0" err="1" smtClean="0">
                <a:latin typeface="Trebuchet MS" panose="020B0603020202020204" pitchFamily="34" charset="0"/>
                <a:cs typeface="Trebuchet MS" panose="020B0603020202020204" pitchFamily="34" charset="0"/>
              </a:rPr>
              <a:t>states</a:t>
            </a:r>
            <a:endParaRPr lang="it-IT" sz="2000" b="1" dirty="0" err="1" smtClean="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cxnSp>
        <p:nvCxnSpPr>
          <p:cNvPr id="2306" name="Connettore 1 2305"/>
          <p:cNvCxnSpPr/>
          <p:nvPr/>
        </p:nvCxnSpPr>
        <p:spPr>
          <a:xfrm flipV="1">
            <a:off x="7474585" y="2567305"/>
            <a:ext cx="402590" cy="84328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>
            <a:endCxn id="85" idx="2"/>
          </p:cNvCxnSpPr>
          <p:nvPr/>
        </p:nvCxnSpPr>
        <p:spPr>
          <a:xfrm flipV="1">
            <a:off x="8195945" y="2604135"/>
            <a:ext cx="405765" cy="84201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>
            <a:endCxn id="86" idx="2"/>
          </p:cNvCxnSpPr>
          <p:nvPr/>
        </p:nvCxnSpPr>
        <p:spPr>
          <a:xfrm flipV="1">
            <a:off x="8872855" y="2604135"/>
            <a:ext cx="405765" cy="82486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 flipV="1">
            <a:off x="9599295" y="2611755"/>
            <a:ext cx="405765" cy="81724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 flipV="1">
            <a:off x="6777355" y="2569845"/>
            <a:ext cx="394335" cy="83947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2" name="CasellaDiTesto 2311"/>
          <p:cNvSpPr txBox="1"/>
          <p:nvPr/>
        </p:nvSpPr>
        <p:spPr>
          <a:xfrm>
            <a:off x="6853555" y="2151380"/>
            <a:ext cx="696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400" baseline="300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14</a:t>
            </a:r>
            <a:r>
              <a:rPr lang="it-IT" sz="24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N</a:t>
            </a:r>
            <a:endParaRPr lang="it-IT" sz="2400" dirty="0" smtClean="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84" name="CasellaDiTesto 83"/>
          <p:cNvSpPr txBox="1"/>
          <p:nvPr/>
        </p:nvSpPr>
        <p:spPr>
          <a:xfrm>
            <a:off x="7578090" y="2139315"/>
            <a:ext cx="598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400" baseline="300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15</a:t>
            </a:r>
            <a:r>
              <a:rPr lang="it-IT" sz="24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N</a:t>
            </a:r>
            <a:endParaRPr lang="it-IT" sz="2400" dirty="0" smtClean="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85" name="CasellaDiTesto 84"/>
          <p:cNvSpPr txBox="1"/>
          <p:nvPr/>
        </p:nvSpPr>
        <p:spPr>
          <a:xfrm>
            <a:off x="8272145" y="2143760"/>
            <a:ext cx="659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400" baseline="300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16</a:t>
            </a:r>
            <a:r>
              <a:rPr lang="it-IT" sz="24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N</a:t>
            </a:r>
            <a:endParaRPr lang="it-IT" sz="2400" dirty="0" smtClean="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86" name="CasellaDiTesto 85"/>
          <p:cNvSpPr txBox="1"/>
          <p:nvPr/>
        </p:nvSpPr>
        <p:spPr>
          <a:xfrm>
            <a:off x="8944610" y="2143760"/>
            <a:ext cx="668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400" baseline="300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17</a:t>
            </a:r>
            <a:r>
              <a:rPr lang="it-IT" sz="24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N</a:t>
            </a:r>
            <a:endParaRPr lang="it-IT" sz="2400" dirty="0" smtClean="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87" name="CasellaDiTesto 86"/>
          <p:cNvSpPr txBox="1"/>
          <p:nvPr/>
        </p:nvSpPr>
        <p:spPr>
          <a:xfrm>
            <a:off x="9713595" y="2151380"/>
            <a:ext cx="727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400" baseline="300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18</a:t>
            </a:r>
            <a:r>
              <a:rPr lang="it-IT" sz="24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N</a:t>
            </a:r>
            <a:endParaRPr lang="it-IT" sz="2400" dirty="0" smtClean="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cxnSp>
        <p:nvCxnSpPr>
          <p:cNvPr id="88" name="Connettore 1 87"/>
          <p:cNvCxnSpPr>
            <a:endCxn id="89" idx="2"/>
          </p:cNvCxnSpPr>
          <p:nvPr/>
        </p:nvCxnSpPr>
        <p:spPr>
          <a:xfrm flipV="1">
            <a:off x="10352405" y="2604135"/>
            <a:ext cx="405765" cy="81724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sellaDiTesto 88"/>
          <p:cNvSpPr txBox="1"/>
          <p:nvPr/>
        </p:nvSpPr>
        <p:spPr>
          <a:xfrm>
            <a:off x="10365105" y="2143760"/>
            <a:ext cx="785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400" baseline="300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19</a:t>
            </a:r>
            <a:r>
              <a:rPr lang="it-IT" sz="2400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N</a:t>
            </a:r>
            <a:endParaRPr lang="it-IT" sz="2400" dirty="0" smtClean="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270" y="6210300"/>
            <a:ext cx="12235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Need for </a:t>
            </a:r>
            <a:r>
              <a:rPr lang="it-IT" altLang="en-US" sz="2000" b="1">
                <a:solidFill>
                  <a:srgbClr val="0E02AA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high-precision spectroscopy</a:t>
            </a:r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 to verify and extend very old information quoted in the database  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9" grpId="0" animBg="1"/>
      <p:bldP spid="2335" grpId="0" animBg="1"/>
      <p:bldP spid="2336" grpId="0"/>
      <p:bldP spid="2312" grpId="0"/>
      <p:bldP spid="84" grpId="0"/>
      <p:bldP spid="85" grpId="0"/>
      <p:bldP spid="86" grpId="0"/>
      <p:bldP spid="87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Rectangle 24"/>
          <p:cNvSpPr/>
          <p:nvPr/>
        </p:nvSpPr>
        <p:spPr>
          <a:xfrm>
            <a:off x="1004570" y="5266690"/>
            <a:ext cx="3710940" cy="10045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Titolo 1"/>
          <p:cNvSpPr txBox="1"/>
          <p:nvPr/>
        </p:nvSpPr>
        <p:spPr>
          <a:xfrm>
            <a:off x="838200" y="-77821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baseline="30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20</a:t>
            </a:r>
            <a:r>
              <a:rPr lang="it-IT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4" name="Content Placeholder 3" descr="20O_NND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86095" y="802005"/>
            <a:ext cx="5833110" cy="5997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>
            <a:off x="10361295" y="5252720"/>
            <a:ext cx="0" cy="11747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148570" y="3986530"/>
            <a:ext cx="635" cy="12661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727565" y="3425825"/>
            <a:ext cx="0" cy="18376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512935" y="3430905"/>
            <a:ext cx="0" cy="29851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/>
          <p:cNvCxnSpPr/>
          <p:nvPr/>
        </p:nvCxnSpPr>
        <p:spPr>
          <a:xfrm>
            <a:off x="7372350" y="1840865"/>
            <a:ext cx="1905" cy="34220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6729095" y="1586230"/>
            <a:ext cx="3175" cy="36607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515735" y="1393825"/>
            <a:ext cx="8255" cy="386969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90790" y="1967865"/>
            <a:ext cx="1905" cy="329057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221980" y="2272030"/>
            <a:ext cx="0" cy="414337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853420" y="1854200"/>
            <a:ext cx="8255" cy="4554855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 rot="17940000">
            <a:off x="10589895" y="1424940"/>
            <a:ext cx="7035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5288 (3)</a:t>
            </a:r>
            <a:endParaRPr lang="it-IT" altLang="en-US" sz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29415" y="3385820"/>
            <a:ext cx="5715" cy="3041650"/>
          </a:xfrm>
          <a:prstGeom prst="straightConnector1">
            <a:avLst/>
          </a:prstGeom>
          <a:ln w="19050">
            <a:solidFill>
              <a:srgbClr val="0000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8"/>
          <p:cNvSpPr txBox="1"/>
          <p:nvPr/>
        </p:nvSpPr>
        <p:spPr>
          <a:xfrm rot="17940000">
            <a:off x="11589385" y="2931795"/>
            <a:ext cx="7035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4165 (2)</a:t>
            </a:r>
            <a:endParaRPr lang="it-IT" altLang="en-US" sz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675110" y="2345055"/>
            <a:ext cx="5715" cy="4082415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0"/>
          <p:cNvSpPr txBox="1"/>
          <p:nvPr/>
        </p:nvSpPr>
        <p:spPr>
          <a:xfrm rot="17940000">
            <a:off x="11430635" y="1896110"/>
            <a:ext cx="7035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4865 (5)</a:t>
            </a:r>
            <a:endParaRPr lang="it-IT" altLang="en-US" sz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496675" y="1438910"/>
            <a:ext cx="45720" cy="498856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2"/>
          <p:cNvSpPr txBox="1"/>
          <p:nvPr/>
        </p:nvSpPr>
        <p:spPr>
          <a:xfrm rot="17940000">
            <a:off x="11251565" y="1022350"/>
            <a:ext cx="7035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1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5572 (3)</a:t>
            </a:r>
            <a:endParaRPr lang="it-IT" altLang="en-US" sz="1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Content Placeholder 1" descr="20O-1"/>
          <p:cNvPicPr>
            <a:picLocks noChangeAspect="1"/>
          </p:cNvPicPr>
          <p:nvPr/>
        </p:nvPicPr>
        <p:blipFill>
          <a:blip r:embed="rId2"/>
          <a:srcRect r="3355" b="1372"/>
          <a:stretch>
            <a:fillRect/>
          </a:stretch>
        </p:blipFill>
        <p:spPr>
          <a:xfrm>
            <a:off x="234950" y="1445895"/>
            <a:ext cx="5121910" cy="3652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Text Box 27"/>
          <p:cNvSpPr txBox="1"/>
          <p:nvPr/>
        </p:nvSpPr>
        <p:spPr>
          <a:xfrm rot="16200000">
            <a:off x="3140710" y="1349375"/>
            <a:ext cx="716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3710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 rot="16200000">
            <a:off x="4675505" y="2589530"/>
            <a:ext cx="716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2000">
                <a:solidFill>
                  <a:srgbClr val="0000FF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5288</a:t>
            </a:r>
            <a:endParaRPr lang="it-IT" altLang="en-US" sz="2000">
              <a:solidFill>
                <a:srgbClr val="0000FF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032375" y="3147060"/>
            <a:ext cx="2540" cy="1062355"/>
          </a:xfrm>
          <a:prstGeom prst="straightConnector1">
            <a:avLst/>
          </a:prstGeom>
          <a:ln>
            <a:solidFill>
              <a:srgbClr val="0000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1"/>
          <p:cNvSpPr txBox="1"/>
          <p:nvPr/>
        </p:nvSpPr>
        <p:spPr>
          <a:xfrm rot="16200000">
            <a:off x="4214495" y="2482215"/>
            <a:ext cx="716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2000">
                <a:solidFill>
                  <a:srgbClr val="0000FF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4865</a:t>
            </a:r>
            <a:endParaRPr lang="it-IT" altLang="en-US" sz="2000">
              <a:solidFill>
                <a:srgbClr val="0000FF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flipH="1">
            <a:off x="4570095" y="3050540"/>
            <a:ext cx="2540" cy="1062355"/>
          </a:xfrm>
          <a:prstGeom prst="straightConnector1">
            <a:avLst/>
          </a:prstGeom>
          <a:ln>
            <a:solidFill>
              <a:srgbClr val="0000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 rot="16200000">
            <a:off x="3684905" y="2357120"/>
            <a:ext cx="716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2000">
                <a:solidFill>
                  <a:srgbClr val="0000FF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4165</a:t>
            </a:r>
            <a:endParaRPr lang="it-IT" altLang="en-US" sz="2000">
              <a:solidFill>
                <a:srgbClr val="0000FF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870960" y="2914650"/>
            <a:ext cx="173355" cy="960755"/>
          </a:xfrm>
          <a:prstGeom prst="straightConnector1">
            <a:avLst/>
          </a:prstGeom>
          <a:ln>
            <a:solidFill>
              <a:srgbClr val="0000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070860" y="2592705"/>
            <a:ext cx="254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>
            <a:off x="3324860" y="1917700"/>
            <a:ext cx="173990" cy="179006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260090" y="2630805"/>
            <a:ext cx="2540" cy="106235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070860" y="2580005"/>
            <a:ext cx="12573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8"/>
          <p:cNvSpPr txBox="1"/>
          <p:nvPr/>
        </p:nvSpPr>
        <p:spPr>
          <a:xfrm rot="16200000">
            <a:off x="2903220" y="2035175"/>
            <a:ext cx="716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3625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40" name="Text Box 39"/>
          <p:cNvSpPr txBox="1"/>
          <p:nvPr/>
        </p:nvSpPr>
        <p:spPr>
          <a:xfrm rot="16200000">
            <a:off x="2639060" y="2073275"/>
            <a:ext cx="716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2000">
                <a:latin typeface="Trebuchet MS" panose="020B0603020202020204" pitchFamily="34" charset="0"/>
                <a:cs typeface="Trebuchet MS" panose="020B0603020202020204" pitchFamily="34" charset="0"/>
              </a:rPr>
              <a:t>3568</a:t>
            </a:r>
            <a:endParaRPr lang="it-IT" altLang="en-US" sz="200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41" name="Text Box 40"/>
          <p:cNvSpPr txBox="1"/>
          <p:nvPr/>
        </p:nvSpPr>
        <p:spPr>
          <a:xfrm rot="16200000">
            <a:off x="4363085" y="1640840"/>
            <a:ext cx="7162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2000">
                <a:solidFill>
                  <a:schemeClr val="tx1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5004</a:t>
            </a:r>
            <a:endParaRPr lang="it-IT" altLang="en-US" sz="2000">
              <a:solidFill>
                <a:schemeClr val="tx1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719955" y="2110105"/>
            <a:ext cx="1905" cy="209931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69850" y="6564630"/>
            <a:ext cx="43033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it-IT" sz="1400" dirty="0">
                <a:latin typeface="Palatino Linotype" panose="02040502050505030304" charset="0"/>
              </a:rPr>
              <a:t>* Wiedeking et al.,Phys. Rev. Lett. 94, 132501 (2005)</a:t>
            </a:r>
            <a:endParaRPr lang="it-IT" sz="1400" dirty="0">
              <a:latin typeface="Palatino Linotype" panose="020405020505050303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8511540" y="6480810"/>
            <a:ext cx="259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1200"/>
              <a:t>*</a:t>
            </a:r>
            <a:endParaRPr lang="it-IT" altLang="en-US" sz="1200"/>
          </a:p>
        </p:txBody>
      </p:sp>
      <p:sp>
        <p:nvSpPr>
          <p:cNvPr id="24" name="Text Box 23"/>
          <p:cNvSpPr txBox="1"/>
          <p:nvPr/>
        </p:nvSpPr>
        <p:spPr>
          <a:xfrm>
            <a:off x="1568450" y="5281930"/>
            <a:ext cx="34232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Previously</a:t>
            </a:r>
            <a:r>
              <a:rPr lang="it-IT" dirty="0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observed</a:t>
            </a:r>
            <a:r>
              <a:rPr lang="it-IT" dirty="0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it-IT" dirty="0" smtClean="0">
                <a:latin typeface="Symbol" panose="05050102010706020507" charset="0"/>
                <a:cs typeface="Symbol" panose="05050102010706020507" charset="0"/>
                <a:sym typeface="+mn-ea"/>
              </a:rPr>
              <a:t>g </a:t>
            </a:r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rays</a:t>
            </a:r>
            <a:endParaRPr lang="it-IT" dirty="0" smtClean="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it-IT" dirty="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it-IT" dirty="0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New  </a:t>
            </a:r>
            <a:r>
              <a:rPr lang="it-IT" dirty="0" smtClean="0">
                <a:latin typeface="Symbol" panose="05050102010706020507" charset="0"/>
                <a:cs typeface="Symbol" panose="05050102010706020507" charset="0"/>
                <a:sym typeface="+mn-ea"/>
              </a:rPr>
              <a:t>g </a:t>
            </a:r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rays</a:t>
            </a:r>
            <a:endParaRPr lang="en-US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cxnSp>
        <p:nvCxnSpPr>
          <p:cNvPr id="52" name="Connettore 1 51"/>
          <p:cNvCxnSpPr/>
          <p:nvPr/>
        </p:nvCxnSpPr>
        <p:spPr>
          <a:xfrm>
            <a:off x="1259231" y="5478355"/>
            <a:ext cx="318745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1259231" y="6022007"/>
            <a:ext cx="318745" cy="0"/>
          </a:xfrm>
          <a:prstGeom prst="line">
            <a:avLst/>
          </a:prstGeom>
          <a:ln w="25400">
            <a:solidFill>
              <a:srgbClr val="0000FF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baseline="30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17</a:t>
            </a:r>
            <a:r>
              <a:rPr lang="it-IT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N</a:t>
            </a:r>
            <a:endParaRPr kumimoji="0" lang="it-IT" sz="3200" b="1" i="0" u="none" strike="noStrike" kern="1200" cap="none" spc="0" normalizeH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2" name="Content Placeholder 1" descr="17N_1"/>
          <p:cNvPicPr>
            <a:picLocks noChangeAspect="1"/>
          </p:cNvPicPr>
          <p:nvPr>
            <p:ph sz="half" idx="1"/>
          </p:nvPr>
        </p:nvPicPr>
        <p:blipFill>
          <a:blip r:embed="rId1"/>
          <a:srcRect l="1653" t="4570" r="7038" b="1141"/>
          <a:stretch>
            <a:fillRect/>
          </a:stretch>
        </p:blipFill>
        <p:spPr>
          <a:xfrm>
            <a:off x="270510" y="905510"/>
            <a:ext cx="5005070" cy="2821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Content Placeholder 3" descr="17N_2"/>
          <p:cNvPicPr>
            <a:picLocks noChangeAspect="1"/>
          </p:cNvPicPr>
          <p:nvPr>
            <p:ph sz="half" idx="2"/>
          </p:nvPr>
        </p:nvPicPr>
        <p:blipFill>
          <a:blip r:embed="rId2"/>
          <a:srcRect l="1440" t="3458" r="6882"/>
          <a:stretch>
            <a:fillRect/>
          </a:stretch>
        </p:blipFill>
        <p:spPr>
          <a:xfrm>
            <a:off x="270510" y="3721735"/>
            <a:ext cx="5005070" cy="2882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4"/>
          <p:cNvSpPr txBox="1"/>
          <p:nvPr/>
        </p:nvSpPr>
        <p:spPr>
          <a:xfrm rot="16200000">
            <a:off x="591185" y="1587500"/>
            <a:ext cx="10020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499.6(2) 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5"/>
          <p:cNvSpPr txBox="1"/>
          <p:nvPr/>
        </p:nvSpPr>
        <p:spPr>
          <a:xfrm rot="16200000">
            <a:off x="734695" y="1426845"/>
            <a:ext cx="11112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532.62(6)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4"/>
          <p:cNvSpPr txBox="1"/>
          <p:nvPr/>
        </p:nvSpPr>
        <p:spPr>
          <a:xfrm rot="16200000">
            <a:off x="944245" y="1661795"/>
            <a:ext cx="10756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619.74(8)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4"/>
          <p:cNvSpPr txBox="1"/>
          <p:nvPr/>
        </p:nvSpPr>
        <p:spPr>
          <a:xfrm rot="16200000">
            <a:off x="2003425" y="2063115"/>
            <a:ext cx="12528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1152.14(13)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5"/>
          <p:cNvSpPr txBox="1"/>
          <p:nvPr/>
        </p:nvSpPr>
        <p:spPr>
          <a:xfrm rot="16200000">
            <a:off x="2299335" y="1981200"/>
            <a:ext cx="10890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1222.6(2)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6"/>
          <p:cNvSpPr txBox="1"/>
          <p:nvPr/>
        </p:nvSpPr>
        <p:spPr>
          <a:xfrm rot="16200000">
            <a:off x="2489200" y="1413510"/>
            <a:ext cx="11379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1373.92(2)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4"/>
          <p:cNvSpPr txBox="1"/>
          <p:nvPr/>
        </p:nvSpPr>
        <p:spPr>
          <a:xfrm rot="16200000">
            <a:off x="3703955" y="2285365"/>
            <a:ext cx="11087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1850.18(8) 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5"/>
          <p:cNvSpPr txBox="1"/>
          <p:nvPr/>
        </p:nvSpPr>
        <p:spPr>
          <a:xfrm rot="16200000">
            <a:off x="3836670" y="1301750"/>
            <a:ext cx="11734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1906.64(4) 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5"/>
          <p:cNvSpPr txBox="1"/>
          <p:nvPr/>
        </p:nvSpPr>
        <p:spPr>
          <a:xfrm rot="16200000">
            <a:off x="528320" y="3739515"/>
            <a:ext cx="10433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2510.9(8)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6"/>
          <p:cNvSpPr txBox="1"/>
          <p:nvPr/>
        </p:nvSpPr>
        <p:spPr>
          <a:xfrm rot="16200000">
            <a:off x="711200" y="3853815"/>
            <a:ext cx="10502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2526.6(3)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4"/>
          <p:cNvSpPr txBox="1"/>
          <p:nvPr/>
        </p:nvSpPr>
        <p:spPr>
          <a:xfrm rot="16200000">
            <a:off x="3475355" y="2449195"/>
            <a:ext cx="10407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1722.6(3) 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4"/>
          <p:cNvSpPr txBox="1"/>
          <p:nvPr/>
        </p:nvSpPr>
        <p:spPr>
          <a:xfrm rot="16200000">
            <a:off x="4203700" y="2467610"/>
            <a:ext cx="11233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2045.1(3) 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4"/>
          <p:cNvSpPr txBox="1"/>
          <p:nvPr/>
        </p:nvSpPr>
        <p:spPr>
          <a:xfrm rot="16200000">
            <a:off x="2867025" y="2378710"/>
            <a:ext cx="1131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1480.6(5)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sellaDiTesto 4"/>
          <p:cNvSpPr txBox="1"/>
          <p:nvPr/>
        </p:nvSpPr>
        <p:spPr>
          <a:xfrm rot="16200000">
            <a:off x="925830" y="3773805"/>
            <a:ext cx="11125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2646.9(11)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1330960" y="4509770"/>
            <a:ext cx="151765" cy="1270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5"/>
          <p:cNvSpPr txBox="1"/>
          <p:nvPr/>
        </p:nvSpPr>
        <p:spPr>
          <a:xfrm rot="16200000">
            <a:off x="4076700" y="1522095"/>
            <a:ext cx="11182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"/>
            <a:r>
              <a:rPr lang="it-IT" sz="160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1999,1(20)</a:t>
            </a:r>
            <a:endParaRPr lang="it-IT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26" name="Straight Arrow Connector 25"/>
          <p:cNvCxnSpPr>
            <a:stCxn id="16" idx="1"/>
          </p:cNvCxnSpPr>
          <p:nvPr/>
        </p:nvCxnSpPr>
        <p:spPr>
          <a:xfrm flipH="1">
            <a:off x="4413250" y="2057400"/>
            <a:ext cx="10795" cy="47244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>
            <a:off x="4631690" y="2249805"/>
            <a:ext cx="4445" cy="74930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4"/>
          <p:cNvSpPr txBox="1"/>
          <p:nvPr/>
        </p:nvSpPr>
        <p:spPr>
          <a:xfrm rot="16200000">
            <a:off x="2308225" y="5059045"/>
            <a:ext cx="8909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3865(3)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sellaDiTesto 4"/>
          <p:cNvSpPr txBox="1"/>
          <p:nvPr/>
        </p:nvSpPr>
        <p:spPr>
          <a:xfrm rot="16200000">
            <a:off x="2650490" y="4527550"/>
            <a:ext cx="8909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4141(3)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sellaDiTesto 4"/>
          <p:cNvSpPr txBox="1"/>
          <p:nvPr/>
        </p:nvSpPr>
        <p:spPr>
          <a:xfrm rot="16200000">
            <a:off x="4319905" y="4775835"/>
            <a:ext cx="8909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5515(3)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sellaDiTesto 5"/>
          <p:cNvSpPr txBox="1"/>
          <p:nvPr/>
        </p:nvSpPr>
        <p:spPr>
          <a:xfrm rot="16200000">
            <a:off x="1390650" y="4591685"/>
            <a:ext cx="11239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3203.3(12)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sellaDiTesto 4"/>
          <p:cNvSpPr txBox="1"/>
          <p:nvPr/>
        </p:nvSpPr>
        <p:spPr>
          <a:xfrm rot="16200000">
            <a:off x="2987675" y="5156835"/>
            <a:ext cx="8909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4398(3)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rcRect l="28108" t="15915" r="28019" b="6361"/>
          <a:stretch>
            <a:fillRect/>
          </a:stretch>
        </p:blipFill>
        <p:spPr>
          <a:xfrm>
            <a:off x="5699125" y="896620"/>
            <a:ext cx="5731510" cy="5711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Straight Arrow Connector 34"/>
          <p:cNvCxnSpPr/>
          <p:nvPr/>
        </p:nvCxnSpPr>
        <p:spPr>
          <a:xfrm flipH="1">
            <a:off x="7477125" y="2857500"/>
            <a:ext cx="0" cy="12763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210425" y="2513965"/>
            <a:ext cx="0" cy="21145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121525" y="1872615"/>
            <a:ext cx="0" cy="17424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19925" y="1872615"/>
            <a:ext cx="0" cy="22500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8"/>
          <p:cNvSpPr txBox="1"/>
          <p:nvPr/>
        </p:nvSpPr>
        <p:spPr>
          <a:xfrm>
            <a:off x="11353800" y="1663065"/>
            <a:ext cx="7759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&lt; 42 fs</a:t>
            </a:r>
            <a:endParaRPr lang="it-IT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9"/>
          <p:cNvSpPr txBox="1"/>
          <p:nvPr/>
        </p:nvSpPr>
        <p:spPr>
          <a:xfrm>
            <a:off x="11353800" y="2257425"/>
            <a:ext cx="7759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&lt; 42 fs</a:t>
            </a:r>
            <a:endParaRPr lang="it-IT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40"/>
          <p:cNvSpPr txBox="1"/>
          <p:nvPr/>
        </p:nvSpPr>
        <p:spPr>
          <a:xfrm>
            <a:off x="11353800" y="2611120"/>
            <a:ext cx="7759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&lt; 11 fs</a:t>
            </a:r>
            <a:endParaRPr lang="it-IT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0968355" y="1923415"/>
            <a:ext cx="10668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968355" y="2528570"/>
            <a:ext cx="10668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68355" y="2878455"/>
            <a:ext cx="10668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44"/>
          <p:cNvSpPr txBox="1"/>
          <p:nvPr/>
        </p:nvSpPr>
        <p:spPr>
          <a:xfrm>
            <a:off x="11450955" y="901065"/>
            <a:ext cx="641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it-IT" altLang="en-US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CasellaDiTesto 137"/>
          <p:cNvSpPr txBox="1"/>
          <p:nvPr/>
        </p:nvSpPr>
        <p:spPr>
          <a:xfrm flipH="1">
            <a:off x="-250" y="6569261"/>
            <a:ext cx="428903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baseline="30000" dirty="0" smtClean="0">
                <a:latin typeface="Palatino Linotype" panose="02040502050505030304" charset="0"/>
              </a:rPr>
              <a:t>‡ </a:t>
            </a:r>
            <a:r>
              <a:rPr lang="it-IT" sz="1400" dirty="0">
                <a:latin typeface="Palatino Linotype" panose="02040502050505030304" charset="0"/>
              </a:rPr>
              <a:t>NNDC www.nndc.bnl.gov/nudat2/</a:t>
            </a:r>
            <a:endParaRPr lang="it-IT" sz="1400" baseline="30000" dirty="0">
              <a:latin typeface="Palatino Linotype" panose="0204050205050503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374380" y="6276975"/>
            <a:ext cx="294640" cy="2705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it-IT" baseline="30000" dirty="0" smtClean="0">
                <a:latin typeface="Palatino Linotype" panose="02040502050505030304" charset="0"/>
                <a:sym typeface="+mn-ea"/>
              </a:rPr>
              <a:t>‡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baseline="30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17</a:t>
            </a:r>
            <a:r>
              <a:rPr lang="it-IT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N: lifetimes</a:t>
            </a:r>
            <a:endParaRPr kumimoji="0" lang="it-IT" sz="3200" b="1" i="0" u="none" strike="noStrike" kern="1200" cap="none" spc="0" normalizeH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1906keV"/>
          <p:cNvPicPr>
            <a:picLocks noChangeAspect="1"/>
          </p:cNvPicPr>
          <p:nvPr>
            <p:ph sz="half" idx="1"/>
          </p:nvPr>
        </p:nvPicPr>
        <p:blipFill>
          <a:blip r:embed="rId1"/>
          <a:srcRect l="1014" t="4706" r="6360"/>
          <a:stretch>
            <a:fillRect/>
          </a:stretch>
        </p:blipFill>
        <p:spPr>
          <a:xfrm>
            <a:off x="837565" y="729615"/>
            <a:ext cx="5073650" cy="2951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6" descr="2045keV"/>
          <p:cNvPicPr>
            <a:picLocks noChangeAspect="1"/>
          </p:cNvPicPr>
          <p:nvPr>
            <p:ph sz="half" idx="2"/>
          </p:nvPr>
        </p:nvPicPr>
        <p:blipFill>
          <a:blip r:embed="rId2"/>
          <a:srcRect l="1879" t="5167" r="6461"/>
          <a:stretch>
            <a:fillRect/>
          </a:stretch>
        </p:blipFill>
        <p:spPr>
          <a:xfrm>
            <a:off x="3494405" y="3745865"/>
            <a:ext cx="5202555" cy="30435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5515keV"/>
          <p:cNvPicPr>
            <a:picLocks noChangeAspect="1"/>
          </p:cNvPicPr>
          <p:nvPr/>
        </p:nvPicPr>
        <p:blipFill>
          <a:blip r:embed="rId3"/>
          <a:srcRect l="2085" t="6259" r="6666"/>
          <a:stretch>
            <a:fillRect/>
          </a:stretch>
        </p:blipFill>
        <p:spPr>
          <a:xfrm>
            <a:off x="6361430" y="729615"/>
            <a:ext cx="5080000" cy="2950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1"/>
          <p:cNvSpPr txBox="1"/>
          <p:nvPr/>
        </p:nvSpPr>
        <p:spPr>
          <a:xfrm>
            <a:off x="9397365" y="1619250"/>
            <a:ext cx="1342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000" b="1">
                <a:latin typeface="Trebuchet MS" panose="020B0603020202020204" pitchFamily="34" charset="0"/>
                <a:cs typeface="Trebuchet MS" panose="020B0603020202020204" pitchFamily="34" charset="0"/>
              </a:rPr>
              <a:t>T</a:t>
            </a:r>
            <a:r>
              <a:rPr lang="it-IT" altLang="en-US" sz="2000" b="1" baseline="-25000">
                <a:latin typeface="Trebuchet MS" panose="020B0603020202020204" pitchFamily="34" charset="0"/>
                <a:cs typeface="Trebuchet MS" panose="020B0603020202020204" pitchFamily="34" charset="0"/>
              </a:rPr>
              <a:t>1/2</a:t>
            </a:r>
            <a:r>
              <a:rPr lang="it-IT" altLang="en-US" sz="2000" b="1">
                <a:latin typeface="Trebuchet MS" panose="020B0603020202020204" pitchFamily="34" charset="0"/>
                <a:cs typeface="Trebuchet MS" panose="020B0603020202020204" pitchFamily="34" charset="0"/>
              </a:rPr>
              <a:t>&lt;70 fs</a:t>
            </a:r>
            <a:endParaRPr lang="it-IT" altLang="en-US" sz="2000" b="1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177665" y="1702435"/>
            <a:ext cx="1647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000" b="1">
                <a:latin typeface="Trebuchet MS" panose="020B0603020202020204" pitchFamily="34" charset="0"/>
                <a:cs typeface="Trebuchet MS" panose="020B0603020202020204" pitchFamily="34" charset="0"/>
              </a:rPr>
              <a:t>T</a:t>
            </a:r>
            <a:r>
              <a:rPr lang="it-IT" altLang="en-US" sz="2000" b="1" baseline="-25000">
                <a:latin typeface="Trebuchet MS" panose="020B0603020202020204" pitchFamily="34" charset="0"/>
                <a:cs typeface="Trebuchet MS" panose="020B0603020202020204" pitchFamily="34" charset="0"/>
              </a:rPr>
              <a:t>1/2 </a:t>
            </a:r>
            <a:r>
              <a:rPr lang="it-IT" altLang="en-US" sz="2000" b="1">
                <a:latin typeface="Trebuchet MS" panose="020B0603020202020204" pitchFamily="34" charset="0"/>
                <a:cs typeface="Trebuchet MS" panose="020B0603020202020204" pitchFamily="34" charset="0"/>
              </a:rPr>
              <a:t>= 7.6 ps</a:t>
            </a:r>
            <a:endParaRPr lang="it-IT" altLang="en-US" sz="2000" b="1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470660" y="2018030"/>
            <a:ext cx="1549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000" b="1">
                <a:latin typeface="Trebuchet MS" panose="020B0603020202020204" pitchFamily="34" charset="0"/>
                <a:cs typeface="Trebuchet MS" panose="020B0603020202020204" pitchFamily="34" charset="0"/>
              </a:rPr>
              <a:t>T</a:t>
            </a:r>
            <a:r>
              <a:rPr lang="it-IT" altLang="en-US" sz="2000" b="1" baseline="-25000">
                <a:latin typeface="Trebuchet MS" panose="020B0603020202020204" pitchFamily="34" charset="0"/>
                <a:cs typeface="Trebuchet MS" panose="020B0603020202020204" pitchFamily="34" charset="0"/>
              </a:rPr>
              <a:t>1/2</a:t>
            </a:r>
            <a:r>
              <a:rPr lang="it-IT" altLang="en-US" sz="2000" b="1">
                <a:latin typeface="Trebuchet MS" panose="020B0603020202020204" pitchFamily="34" charset="0"/>
                <a:cs typeface="Trebuchet MS" panose="020B0603020202020204" pitchFamily="34" charset="0"/>
              </a:rPr>
              <a:t> = 28 ps</a:t>
            </a:r>
            <a:endParaRPr lang="it-IT" altLang="en-US" sz="2000" b="1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54175" y="1106170"/>
            <a:ext cx="2316480" cy="70675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 sz="200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Long lifetime</a:t>
            </a:r>
            <a:endParaRPr lang="it-IT" altLang="en-US" sz="2000" b="1">
              <a:solidFill>
                <a:srgbClr val="FF0000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/>
            <a:r>
              <a:rPr lang="it-IT" altLang="en-US" sz="200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No shift observed</a:t>
            </a:r>
            <a:endParaRPr lang="it-IT" altLang="en-US" sz="2000" b="1">
              <a:solidFill>
                <a:srgbClr val="FF0000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018020" y="1106170"/>
            <a:ext cx="1905635" cy="70675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it-IT" altLang="en-US" sz="200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Short lifetime</a:t>
            </a:r>
            <a:endParaRPr lang="it-IT" altLang="en-US" sz="2000" b="1">
              <a:solidFill>
                <a:srgbClr val="FF0000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/>
            <a:r>
              <a:rPr lang="it-IT" altLang="en-US" sz="200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Shift observed</a:t>
            </a:r>
            <a:endParaRPr lang="it-IT" altLang="en-US" sz="2000" b="1">
              <a:solidFill>
                <a:srgbClr val="FF0000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49225" y="4267835"/>
            <a:ext cx="327279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altLang="en-US" sz="2400" b="1">
                <a:latin typeface="Trebuchet MS" panose="020B0603020202020204" pitchFamily="34" charset="0"/>
                <a:cs typeface="Trebuchet MS" panose="020B0603020202020204" pitchFamily="34" charset="0"/>
              </a:rPr>
              <a:t>Experimentally measured lifetime with Fractional DSAM </a:t>
            </a:r>
            <a:r>
              <a:rPr lang="it-IT" altLang="en-US" sz="2400" b="1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(Rogers,1974)</a:t>
            </a:r>
            <a:r>
              <a:rPr lang="it-IT" altLang="en-US" sz="2400" b="1">
                <a:latin typeface="Trebuchet MS" panose="020B0603020202020204" pitchFamily="34" charset="0"/>
                <a:cs typeface="Trebuchet MS" panose="020B0603020202020204" pitchFamily="34" charset="0"/>
              </a:rPr>
              <a:t>:</a:t>
            </a:r>
            <a:endParaRPr lang="it-IT" altLang="en-US" sz="2400" b="1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/>
            <a:r>
              <a:rPr lang="it-IT" altLang="en-US" sz="2800" b="1">
                <a:solidFill>
                  <a:srgbClr val="0E02AA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T</a:t>
            </a:r>
            <a:r>
              <a:rPr lang="it-IT" altLang="en-US" sz="2800" b="1" baseline="-25000">
                <a:solidFill>
                  <a:srgbClr val="0E02AA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1/2 </a:t>
            </a:r>
            <a:r>
              <a:rPr lang="it-IT" altLang="en-US" sz="2800" b="1">
                <a:solidFill>
                  <a:srgbClr val="0E02AA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&lt; 42 fs</a:t>
            </a:r>
            <a:endParaRPr lang="it-IT" altLang="en-US" sz="2800" b="1">
              <a:solidFill>
                <a:srgbClr val="0E02AA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865870" y="4411345"/>
            <a:ext cx="3109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altLang="en-US" sz="240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No shift is visible!</a:t>
            </a:r>
            <a:endParaRPr lang="it-IT" altLang="en-US" sz="2400" b="1">
              <a:solidFill>
                <a:srgbClr val="FF0000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0240645" y="5005070"/>
            <a:ext cx="360045" cy="45910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8726805" y="5732780"/>
            <a:ext cx="3388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altLang="en-US" sz="240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Lifetime should be long!</a:t>
            </a:r>
            <a:endParaRPr lang="it-IT" altLang="en-US" sz="2400" b="1">
              <a:solidFill>
                <a:srgbClr val="FF0000"/>
              </a:solidFill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333875" y="2101215"/>
            <a:ext cx="1491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</a:rPr>
              <a:t>5/2</a:t>
            </a:r>
            <a:r>
              <a:rPr lang="it-IT" altLang="en-US" sz="2400" baseline="30000">
                <a:latin typeface="Trebuchet MS" panose="020B0603020202020204" pitchFamily="34" charset="0"/>
                <a:cs typeface="Trebuchet MS" panose="020B0603020202020204" pitchFamily="34" charset="0"/>
              </a:rPr>
              <a:t>-</a:t>
            </a:r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</a:rPr>
              <a:t> g.s.</a:t>
            </a:r>
            <a:endParaRPr lang="it-IT" altLang="en-US" baseline="3000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1546225" y="2393315"/>
            <a:ext cx="1491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</a:rPr>
              <a:t>1/2</a:t>
            </a:r>
            <a:r>
              <a:rPr lang="it-IT" altLang="en-US" sz="2400" baseline="30000">
                <a:latin typeface="Trebuchet MS" panose="020B0603020202020204" pitchFamily="34" charset="0"/>
                <a:cs typeface="Trebuchet MS" panose="020B0603020202020204" pitchFamily="34" charset="0"/>
              </a:rPr>
              <a:t>+</a:t>
            </a:r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</a:rPr>
              <a:t> g.s.</a:t>
            </a:r>
            <a:endParaRPr lang="it-IT" altLang="en-US" baseline="3000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9397365" y="2018030"/>
            <a:ext cx="1491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</a:rPr>
              <a:t>3/2</a:t>
            </a:r>
            <a:r>
              <a:rPr lang="it-IT" altLang="en-US" baseline="-2500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4</a:t>
            </a:r>
            <a:r>
              <a:rPr lang="it-IT" altLang="en-US" sz="2400" baseline="30000">
                <a:latin typeface="Trebuchet MS" panose="020B0603020202020204" pitchFamily="34" charset="0"/>
                <a:cs typeface="Trebuchet MS" panose="020B0603020202020204" pitchFamily="34" charset="0"/>
              </a:rPr>
              <a:t>-</a:t>
            </a: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</a:rPr>
              <a:t> g.s.</a:t>
            </a:r>
            <a:endParaRPr lang="it-IT" altLang="en-US" baseline="3000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540250" y="4175125"/>
            <a:ext cx="1491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</a:rPr>
              <a:t>9/2</a:t>
            </a:r>
            <a:r>
              <a:rPr lang="it-IT" altLang="en-US" sz="2400" baseline="30000">
                <a:latin typeface="Trebuchet MS" panose="020B0603020202020204" pitchFamily="34" charset="0"/>
                <a:cs typeface="Trebuchet MS" panose="020B0603020202020204" pitchFamily="34" charset="0"/>
              </a:rPr>
              <a:t>+</a:t>
            </a:r>
            <a:r>
              <a:rPr lang="it-IT" altLang="en-US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</a:rPr>
              <a:t> 7</a:t>
            </a:r>
            <a:r>
              <a:rPr lang="it-IT" altLang="en-US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/2</a:t>
            </a:r>
            <a:r>
              <a:rPr lang="it-IT" altLang="en-US" sz="2400" baseline="3000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-</a:t>
            </a:r>
            <a:endParaRPr lang="it-IT" altLang="en-US" sz="2400" baseline="30000">
              <a:latin typeface="Trebuchet MS" panose="020B0603020202020204" pitchFamily="34" charset="0"/>
              <a:cs typeface="Trebuchet MS" panose="020B0603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29"/>
          <p:cNvSpPr/>
          <p:nvPr/>
        </p:nvSpPr>
        <p:spPr>
          <a:xfrm>
            <a:off x="3754755" y="1122680"/>
            <a:ext cx="8354695" cy="509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65" y="1517015"/>
            <a:ext cx="5022850" cy="4656455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/>
          <a:stretch>
            <a:fillRect/>
          </a:stretch>
        </p:blipFill>
        <p:spPr>
          <a:xfrm>
            <a:off x="8766810" y="2008505"/>
            <a:ext cx="3053715" cy="4084955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8608060" y="1873885"/>
            <a:ext cx="1094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2403.60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 rot="17935143">
            <a:off x="9613900" y="1484630"/>
            <a:ext cx="106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1662.28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 rot="17935143">
            <a:off x="10744200" y="1821815"/>
            <a:ext cx="11144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2300.94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 rot="17935143">
            <a:off x="10886440" y="2085975"/>
            <a:ext cx="1193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2073.45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 rot="17935143">
            <a:off x="11064875" y="2605405"/>
            <a:ext cx="1173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1720.47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Parentesi graffa aperta 54"/>
          <p:cNvSpPr/>
          <p:nvPr/>
        </p:nvSpPr>
        <p:spPr>
          <a:xfrm rot="5400000">
            <a:off x="11335385" y="1048385"/>
            <a:ext cx="294005" cy="1070610"/>
          </a:xfrm>
          <a:prstGeom prst="leftBrace">
            <a:avLst>
              <a:gd name="adj1" fmla="val 67445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10792460" y="746125"/>
            <a:ext cx="1367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t-IT" sz="1600" b="1" dirty="0" err="1" smtClean="0">
                <a:latin typeface="Trebuchet MS" panose="020B0603020202020204" pitchFamily="34" charset="0"/>
                <a:cs typeface="Trebuchet MS" panose="020B0603020202020204" pitchFamily="34" charset="0"/>
              </a:rPr>
              <a:t>Unknown</a:t>
            </a:r>
            <a:r>
              <a:rPr lang="it-IT" sz="1600" b="1" dirty="0" smtClean="0">
                <a:latin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600" b="1" dirty="0" err="1" smtClean="0">
                <a:latin typeface="Trebuchet MS" panose="020B0603020202020204" pitchFamily="34" charset="0"/>
                <a:cs typeface="Trebuchet MS" panose="020B0603020202020204" pitchFamily="34" charset="0"/>
              </a:rPr>
              <a:t>collocation</a:t>
            </a:r>
            <a:endParaRPr lang="it-IT" sz="1600" b="1" dirty="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37" name="CasellaDiTesto 136"/>
          <p:cNvSpPr txBox="1"/>
          <p:nvPr/>
        </p:nvSpPr>
        <p:spPr>
          <a:xfrm flipH="1">
            <a:off x="5975985" y="5775960"/>
            <a:ext cx="506730" cy="276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baseline="30000" dirty="0" smtClean="0">
                <a:latin typeface="Palatino Linotype" panose="02040502050505030304" charset="0"/>
              </a:rPr>
              <a:t>‡</a:t>
            </a:r>
            <a:endParaRPr lang="it-IT" baseline="30000" dirty="0">
              <a:latin typeface="Palatino Linotype" panose="02040502050505030304" charset="0"/>
            </a:endParaRPr>
          </a:p>
        </p:txBody>
      </p:sp>
      <p:pic>
        <p:nvPicPr>
          <p:cNvPr id="26" name="Content Placeholder 25" descr="C:\Users\saraz\OneDrive\Documenti\PhD\Presentazioni\Nuspin_24-28_giugno_2019\Immagini\18N - Copia.png18N - Copia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0370" y="768985"/>
            <a:ext cx="3282315" cy="5719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CasellaDiTesto 46"/>
          <p:cNvSpPr txBox="1"/>
          <p:nvPr/>
        </p:nvSpPr>
        <p:spPr>
          <a:xfrm rot="17935143">
            <a:off x="11334750" y="2956560"/>
            <a:ext cx="1057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1566.3</a:t>
            </a:r>
            <a:endParaRPr lang="it-IT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CasellaDiTesto 137"/>
          <p:cNvSpPr txBox="1"/>
          <p:nvPr/>
        </p:nvSpPr>
        <p:spPr>
          <a:xfrm flipH="1">
            <a:off x="-250" y="6547671"/>
            <a:ext cx="428903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baseline="30000" dirty="0" smtClean="0">
                <a:latin typeface="Palatino Linotype" panose="02040502050505030304" charset="0"/>
              </a:rPr>
              <a:t>‡ </a:t>
            </a:r>
            <a:r>
              <a:rPr lang="it-IT" sz="1400" dirty="0">
                <a:latin typeface="Palatino Linotype" panose="02040502050505030304" charset="0"/>
              </a:rPr>
              <a:t>NNDC www.nndc.bnl.gov/nudat2/</a:t>
            </a:r>
            <a:endParaRPr lang="it-IT" sz="1400" baseline="30000" dirty="0">
              <a:latin typeface="Palatino Linotype" panose="02040502050505030304" charset="0"/>
            </a:endParaRPr>
          </a:p>
        </p:txBody>
      </p:sp>
      <p:sp>
        <p:nvSpPr>
          <p:cNvPr id="59" name="CasellaDiTesto 58"/>
          <p:cNvSpPr txBox="1"/>
          <p:nvPr/>
        </p:nvSpPr>
        <p:spPr>
          <a:xfrm rot="19120952">
            <a:off x="2784702" y="4820448"/>
            <a:ext cx="884555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sz="1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2300.94</a:t>
            </a:r>
            <a:endParaRPr lang="it-IT" sz="17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olo 1"/>
          <p:cNvSpPr txBox="1"/>
          <p:nvPr/>
        </p:nvSpPr>
        <p:spPr>
          <a:xfrm>
            <a:off x="838200" y="-50516"/>
            <a:ext cx="10515600" cy="74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baseline="300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18</a:t>
            </a:r>
            <a:r>
              <a:rPr lang="it-IT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N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1270" y="746125"/>
            <a:ext cx="3492500" cy="6597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6962140" y="756920"/>
            <a:ext cx="34232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Previously</a:t>
            </a:r>
            <a:r>
              <a:rPr lang="it-IT" dirty="0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observed</a:t>
            </a:r>
            <a:r>
              <a:rPr lang="it-IT" dirty="0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 </a:t>
            </a:r>
            <a:r>
              <a:rPr lang="it-IT" dirty="0" smtClean="0">
                <a:latin typeface="Symbol" panose="05050102010706020507" charset="0"/>
                <a:cs typeface="Symbol" panose="05050102010706020507" charset="0"/>
                <a:sym typeface="+mn-ea"/>
              </a:rPr>
              <a:t>g </a:t>
            </a:r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rays</a:t>
            </a:r>
            <a:endParaRPr lang="it-IT" dirty="0">
              <a:latin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it-IT" dirty="0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New  </a:t>
            </a:r>
            <a:r>
              <a:rPr lang="it-IT" dirty="0" smtClean="0">
                <a:latin typeface="Symbol" panose="05050102010706020507" charset="0"/>
                <a:cs typeface="Symbol" panose="05050102010706020507" charset="0"/>
                <a:sym typeface="+mn-ea"/>
              </a:rPr>
              <a:t>g </a:t>
            </a:r>
            <a:r>
              <a:rPr lang="it-IT" dirty="0" err="1" smtClean="0">
                <a:latin typeface="Trebuchet MS" panose="020B0603020202020204" pitchFamily="34" charset="0"/>
                <a:cs typeface="Trebuchet MS" panose="020B0603020202020204" pitchFamily="34" charset="0"/>
                <a:sym typeface="+mn-ea"/>
              </a:rPr>
              <a:t>rays</a:t>
            </a:r>
            <a:endParaRPr lang="en-US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  <p:cxnSp>
        <p:nvCxnSpPr>
          <p:cNvPr id="5" name="Connettore 1 51"/>
          <p:cNvCxnSpPr/>
          <p:nvPr/>
        </p:nvCxnSpPr>
        <p:spPr>
          <a:xfrm>
            <a:off x="6605931" y="957790"/>
            <a:ext cx="318745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2"/>
          <p:cNvCxnSpPr/>
          <p:nvPr/>
        </p:nvCxnSpPr>
        <p:spPr>
          <a:xfrm>
            <a:off x="6605931" y="1248712"/>
            <a:ext cx="318745" cy="0"/>
          </a:xfrm>
          <a:prstGeom prst="line">
            <a:avLst/>
          </a:prstGeom>
          <a:ln w="25400">
            <a:solidFill>
              <a:srgbClr val="0000FF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3849370" y="6316345"/>
            <a:ext cx="8126095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altLang="en-US" sz="2200">
                <a:latin typeface="Trebuchet MS" panose="020B0603020202020204" pitchFamily="34" charset="0"/>
                <a:cs typeface="Trebuchet MS" panose="020B0603020202020204" pitchFamily="34" charset="0"/>
              </a:rPr>
              <a:t>Possibility to use</a:t>
            </a:r>
            <a:r>
              <a:rPr lang="it-IT" altLang="en-US" sz="2200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 AGATA-PARIS </a:t>
            </a:r>
            <a:r>
              <a:rPr lang="it-IT" altLang="en-US" sz="2200" b="1">
                <a:solidFill>
                  <a:srgbClr val="FF0000"/>
                </a:solidFill>
                <a:latin typeface="Symbol" panose="05050102010706020507" charset="0"/>
                <a:cs typeface="Symbol" panose="05050102010706020507" charset="0"/>
              </a:rPr>
              <a:t>g</a:t>
            </a:r>
            <a:r>
              <a:rPr lang="it-IT" altLang="en-US" sz="2200" b="1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-</a:t>
            </a:r>
            <a:r>
              <a:rPr lang="it-IT" altLang="en-US" sz="2200" b="1">
                <a:solidFill>
                  <a:srgbClr val="FF0000"/>
                </a:solidFill>
                <a:latin typeface="Symbol" panose="05050102010706020507" charset="0"/>
                <a:cs typeface="Symbol" panose="05050102010706020507" charset="0"/>
              </a:rPr>
              <a:t>g</a:t>
            </a:r>
            <a:r>
              <a:rPr lang="it-IT" altLang="en-US" sz="2200">
                <a:solidFill>
                  <a:srgbClr val="FF0000"/>
                </a:solidFill>
                <a:latin typeface="Trebuchet MS" panose="020B0603020202020204" pitchFamily="34" charset="0"/>
                <a:cs typeface="Trebuchet MS" panose="020B0603020202020204" pitchFamily="34" charset="0"/>
              </a:rPr>
              <a:t> matrices</a:t>
            </a:r>
            <a:r>
              <a:rPr lang="it-IT" altLang="en-US" sz="2200">
                <a:latin typeface="Trebuchet MS" panose="020B0603020202020204" pitchFamily="34" charset="0"/>
                <a:cs typeface="Trebuchet MS" panose="020B0603020202020204" pitchFamily="34" charset="0"/>
              </a:rPr>
              <a:t> to improve statistics</a:t>
            </a:r>
            <a:endParaRPr lang="it-IT" altLang="en-US" sz="2200">
              <a:latin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5299</Words>
  <Application>WPS Presentation</Application>
  <PresentationFormat>Widescreen</PresentationFormat>
  <Paragraphs>332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SimSun</vt:lpstr>
      <vt:lpstr>Wingdings</vt:lpstr>
      <vt:lpstr>Trebuchet MS</vt:lpstr>
      <vt:lpstr>Corbel</vt:lpstr>
      <vt:lpstr>Calibri</vt:lpstr>
      <vt:lpstr>MS PGothic</vt:lpstr>
      <vt:lpstr>Wingdings</vt:lpstr>
      <vt:lpstr>Times New Roman</vt:lpstr>
      <vt:lpstr>Palatino Linotype</vt:lpstr>
      <vt:lpstr>Symbol</vt:lpstr>
      <vt:lpstr>Wingdings</vt:lpstr>
      <vt:lpstr>Arial</vt:lpstr>
      <vt:lpstr>Microsoft YaHei</vt:lpstr>
      <vt:lpstr/>
      <vt:lpstr>Arial Unicode MS</vt:lpstr>
      <vt:lpstr>Segoe Print</vt:lpstr>
      <vt:lpstr>Personalizza struttura</vt:lpstr>
      <vt:lpstr>Tema di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Ziliani</dc:creator>
  <cp:lastModifiedBy>saraz</cp:lastModifiedBy>
  <cp:revision>156</cp:revision>
  <dcterms:created xsi:type="dcterms:W3CDTF">2019-03-18T09:17:00Z</dcterms:created>
  <dcterms:modified xsi:type="dcterms:W3CDTF">2019-06-27T12:45:25Z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