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62" r:id="rId1"/>
    <p:sldMasterId id="2147483670" r:id="rId2"/>
  </p:sldMasterIdLst>
  <p:notesMasterIdLst>
    <p:notesMasterId r:id="rId21"/>
  </p:notesMasterIdLst>
  <p:handoutMasterIdLst>
    <p:handoutMasterId r:id="rId22"/>
  </p:handoutMasterIdLst>
  <p:sldIdLst>
    <p:sldId id="448" r:id="rId3"/>
    <p:sldId id="449" r:id="rId4"/>
    <p:sldId id="451" r:id="rId5"/>
    <p:sldId id="450" r:id="rId6"/>
    <p:sldId id="453" r:id="rId7"/>
    <p:sldId id="452" r:id="rId8"/>
    <p:sldId id="454" r:id="rId9"/>
    <p:sldId id="389" r:id="rId10"/>
    <p:sldId id="412" r:id="rId11"/>
    <p:sldId id="439" r:id="rId12"/>
    <p:sldId id="441" r:id="rId13"/>
    <p:sldId id="440" r:id="rId14"/>
    <p:sldId id="442" r:id="rId15"/>
    <p:sldId id="443" r:id="rId16"/>
    <p:sldId id="455" r:id="rId17"/>
    <p:sldId id="444" r:id="rId18"/>
    <p:sldId id="445" r:id="rId19"/>
    <p:sldId id="447" r:id="rId20"/>
  </p:sldIdLst>
  <p:sldSz cx="9144000" cy="6858000" type="screen4x3"/>
  <p:notesSz cx="6742113" cy="9717088"/>
  <p:embeddedFontLst>
    <p:embeddedFont>
      <p:font typeface="Tahoma" panose="020B0604030504040204" pitchFamily="34" charset="0"/>
      <p:regular r:id="rId23"/>
      <p:bold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Gisha" panose="020B0604020202020204" charset="-79"/>
      <p:regular r:id="rId29"/>
      <p:bold r:id="rId30"/>
    </p:embeddedFont>
    <p:embeddedFont>
      <p:font typeface="Candara" panose="020E050203030302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0">
          <p15:clr>
            <a:srgbClr val="A4A3A4"/>
          </p15:clr>
        </p15:guide>
        <p15:guide id="2" pos="21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0066"/>
    <a:srgbClr val="FF6600"/>
    <a:srgbClr val="FFFF00"/>
    <a:srgbClr val="6600CC"/>
    <a:srgbClr val="FF3300"/>
    <a:srgbClr val="000099"/>
    <a:srgbClr val="00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3" autoAdjust="0"/>
    <p:restoredTop sz="94571" autoAdjust="0"/>
  </p:normalViewPr>
  <p:slideViewPr>
    <p:cSldViewPr>
      <p:cViewPr varScale="1">
        <p:scale>
          <a:sx n="58" d="100"/>
          <a:sy n="58" d="100"/>
        </p:scale>
        <p:origin x="51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046" y="-90"/>
      </p:cViewPr>
      <p:guideLst>
        <p:guide orient="horz" pos="3060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1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02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9725"/>
            <a:ext cx="2921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229725"/>
            <a:ext cx="2921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EF41548-EA48-4CD6-A50A-2D2A60A3AE69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4980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3300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343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895600" cy="533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20200"/>
            <a:ext cx="2895600" cy="533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081F259-B0A2-4CF9-958E-0CEC200DD27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7495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557C2-2B55-4411-AF46-C3CB7BDC04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21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latin typeface="Candar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412FF-7C1B-418F-8B48-367EC38158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72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latin typeface="Candara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82140-B485-4DE7-89F9-2FAD0A470D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8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5152" y="274638"/>
            <a:ext cx="5050904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FFFF00"/>
                </a:solidFill>
                <a:latin typeface="Candara" panose="020E0502030303020204" pitchFamily="34" charset="0"/>
              </a:defRPr>
            </a:lvl1pPr>
          </a:lstStyle>
          <a:p>
            <a:r>
              <a:rPr lang="it-IT" dirty="0" err="1" smtClean="0"/>
              <a:t>Achievements</a:t>
            </a:r>
            <a:r>
              <a:rPr lang="it-IT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8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1338" y="6337300"/>
            <a:ext cx="8747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6ED30A0-694E-48B4-B6E8-B9E5570DE8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75821" name="Arc 13"/>
          <p:cNvSpPr>
            <a:spLocks/>
          </p:cNvSpPr>
          <p:nvPr userDrawn="1"/>
        </p:nvSpPr>
        <p:spPr bwMode="auto">
          <a:xfrm>
            <a:off x="3132138" y="-26988"/>
            <a:ext cx="6119812" cy="467995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" name="Rettangolo 11"/>
          <p:cNvSpPr/>
          <p:nvPr userDrawn="1"/>
        </p:nvSpPr>
        <p:spPr bwMode="auto">
          <a:xfrm>
            <a:off x="3563938" y="-26988"/>
            <a:ext cx="5580062" cy="4005263"/>
          </a:xfrm>
          <a:prstGeom prst="rect">
            <a:avLst/>
          </a:prstGeom>
          <a:solidFill>
            <a:schemeClr val="bg2">
              <a:lumMod val="95000"/>
              <a:lumOff val="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1029" name="Picture 2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0"/>
            <a:ext cx="249237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75819" name="Arc 11"/>
          <p:cNvSpPr>
            <a:spLocks/>
          </p:cNvSpPr>
          <p:nvPr userDrawn="1"/>
        </p:nvSpPr>
        <p:spPr bwMode="auto">
          <a:xfrm>
            <a:off x="2843213" y="-26988"/>
            <a:ext cx="6337300" cy="467995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3810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4681538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Fare clic per modificare lo stile del titolo</a:t>
            </a:r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1835150" y="6577013"/>
            <a:ext cx="491775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000099"/>
                </a:solidFill>
              </a:rPr>
              <a:t>Silvia Lenzi, </a:t>
            </a:r>
            <a:r>
              <a:rPr lang="en-GB" sz="1400" dirty="0" smtClean="0">
                <a:solidFill>
                  <a:srgbClr val="000099"/>
                </a:solidFill>
              </a:rPr>
              <a:t>NUSPIN</a:t>
            </a:r>
            <a:r>
              <a:rPr lang="en-GB" sz="1400" baseline="0" dirty="0" smtClean="0">
                <a:solidFill>
                  <a:srgbClr val="000099"/>
                </a:solidFill>
              </a:rPr>
              <a:t> Workshop</a:t>
            </a:r>
            <a:r>
              <a:rPr lang="en-GB" sz="1400" dirty="0" smtClean="0">
                <a:solidFill>
                  <a:srgbClr val="000099"/>
                </a:solidFill>
              </a:rPr>
              <a:t>, </a:t>
            </a:r>
            <a:r>
              <a:rPr lang="en-GB" sz="1400" dirty="0" err="1" smtClean="0">
                <a:solidFill>
                  <a:srgbClr val="000099"/>
                </a:solidFill>
              </a:rPr>
              <a:t>Orsay</a:t>
            </a:r>
            <a:r>
              <a:rPr lang="en-GB" sz="1400" dirty="0" smtClean="0">
                <a:solidFill>
                  <a:srgbClr val="000099"/>
                </a:solidFill>
              </a:rPr>
              <a:t>,  24-28</a:t>
            </a:r>
            <a:r>
              <a:rPr lang="en-GB" sz="1400" baseline="0" dirty="0" smtClean="0">
                <a:solidFill>
                  <a:srgbClr val="000099"/>
                </a:solidFill>
              </a:rPr>
              <a:t> June, 2019</a:t>
            </a:r>
            <a:endParaRPr lang="en-GB" sz="1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405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8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hlink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561348"/>
            <a:ext cx="873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70C0"/>
                </a:solidFill>
                <a:latin typeface="Arial" charset="0"/>
              </a:defRPr>
            </a:lvl1pPr>
          </a:lstStyle>
          <a:p>
            <a:pPr>
              <a:defRPr/>
            </a:pPr>
            <a:fld id="{FDEECED9-D071-46DA-BB15-77493D21ADC9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1979712" y="6627168"/>
            <a:ext cx="5184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Silvia </a:t>
            </a:r>
            <a:r>
              <a:rPr lang="en-GB" sz="9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Lenzi</a:t>
            </a:r>
            <a:r>
              <a:rPr lang="en-GB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9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ENSAR</a:t>
            </a:r>
            <a:r>
              <a:rPr lang="en-GB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NEXT Meeting, Catania, 6 October, 2018</a:t>
            </a:r>
          </a:p>
        </p:txBody>
      </p:sp>
      <p:pic>
        <p:nvPicPr>
          <p:cNvPr id="10" name="Picture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2" y="6089951"/>
            <a:ext cx="2141220" cy="85534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4624"/>
            <a:ext cx="3347864" cy="185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5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sotopes_matter_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0487"/>
            <a:ext cx="914400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6"/>
          <p:cNvSpPr txBox="1">
            <a:spLocks noChangeArrowheads="1"/>
          </p:cNvSpPr>
          <p:nvPr/>
        </p:nvSpPr>
        <p:spPr bwMode="auto">
          <a:xfrm>
            <a:off x="4562829" y="4293096"/>
            <a:ext cx="41136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FFCC"/>
                </a:solidFill>
                <a:latin typeface="Times New Roman" pitchFamily="18" charset="0"/>
              </a:rPr>
              <a:t>Silvia M. </a:t>
            </a:r>
            <a:r>
              <a:rPr lang="en-GB" sz="2400" dirty="0" smtClean="0">
                <a:solidFill>
                  <a:srgbClr val="FFFFCC"/>
                </a:solidFill>
                <a:latin typeface="Times New Roman" pitchFamily="18" charset="0"/>
              </a:rPr>
              <a:t>Lenzi</a:t>
            </a:r>
            <a:endParaRPr lang="en-GB" sz="2400" i="1" dirty="0">
              <a:solidFill>
                <a:srgbClr val="FFFFCC"/>
              </a:solidFill>
              <a:latin typeface="Times New Roman" pitchFamily="18" charset="0"/>
            </a:endParaRPr>
          </a:p>
          <a:p>
            <a:pPr algn="ctr"/>
            <a:r>
              <a:rPr lang="en-GB" sz="2400" i="1" dirty="0" smtClean="0">
                <a:solidFill>
                  <a:srgbClr val="FFFFCC"/>
                </a:solidFill>
                <a:latin typeface="Times New Roman" pitchFamily="18" charset="0"/>
              </a:rPr>
              <a:t>University of Padova and INFN</a:t>
            </a:r>
            <a:endParaRPr lang="it-IT" sz="2400" dirty="0">
              <a:solidFill>
                <a:srgbClr val="FFFFCC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4893"/>
            <a:ext cx="4572000" cy="252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it-IT" dirty="0" smtClean="0"/>
              <a:t>motivations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323528" y="4667652"/>
            <a:ext cx="7848872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Gisha" panose="020B0502040204020203" pitchFamily="34" charset="-79"/>
                <a:cs typeface="Gisha" panose="020B0502040204020203" pitchFamily="34" charset="-79"/>
              </a:rPr>
              <a:t>On the other hand, </a:t>
            </a:r>
            <a:r>
              <a:rPr lang="en-GB" sz="24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gamma-ray detectors </a:t>
            </a:r>
            <a:r>
              <a:rPr lang="en-GB" sz="2400" dirty="0">
                <a:latin typeface="Gisha" panose="020B0502040204020203" pitchFamily="34" charset="-79"/>
                <a:cs typeface="Gisha" panose="020B0502040204020203" pitchFamily="34" charset="-79"/>
              </a:rPr>
              <a:t>are becoming a </a:t>
            </a:r>
            <a:r>
              <a:rPr lang="en-GB" sz="24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very useful tool to study reaction </a:t>
            </a:r>
            <a:r>
              <a:rPr lang="en-GB" sz="2400" dirty="0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mechanisms </a:t>
            </a:r>
            <a:r>
              <a:rPr lang="en-GB" sz="2400" dirty="0">
                <a:latin typeface="Gisha" panose="020B0502040204020203" pitchFamily="34" charset="-79"/>
                <a:cs typeface="Gisha" panose="020B0502040204020203" pitchFamily="34" charset="-79"/>
              </a:rPr>
              <a:t>at the different energy ranges. The use of these detectors </a:t>
            </a:r>
            <a:r>
              <a:rPr lang="en-GB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helps </a:t>
            </a:r>
            <a:r>
              <a:rPr lang="en-GB" sz="2400" dirty="0">
                <a:latin typeface="Gisha" panose="020B0502040204020203" pitchFamily="34" charset="-79"/>
                <a:cs typeface="Gisha" panose="020B0502040204020203" pitchFamily="34" charset="-79"/>
              </a:rPr>
              <a:t>to </a:t>
            </a:r>
            <a:r>
              <a:rPr lang="en-GB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select </a:t>
            </a:r>
            <a:r>
              <a:rPr lang="en-GB" sz="2400" dirty="0">
                <a:latin typeface="Gisha" panose="020B0502040204020203" pitchFamily="34" charset="-79"/>
                <a:cs typeface="Gisha" panose="020B0502040204020203" pitchFamily="34" charset="-79"/>
              </a:rPr>
              <a:t>the channels of </a:t>
            </a:r>
            <a:r>
              <a:rPr lang="en-GB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interest.  </a:t>
            </a:r>
            <a:endParaRPr lang="en-GB" sz="2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3528" y="2128788"/>
            <a:ext cx="7848872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Gisha" panose="020B0502040204020203" pitchFamily="34" charset="-79"/>
                <a:cs typeface="Gisha" panose="020B0502040204020203" pitchFamily="34" charset="-79"/>
              </a:rPr>
              <a:t>With the advent of the radioactive beam facilities </a:t>
            </a:r>
            <a:r>
              <a:rPr lang="en-GB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and, in general, the </a:t>
            </a:r>
            <a:r>
              <a:rPr lang="en-GB" sz="2400" dirty="0">
                <a:latin typeface="Gisha" panose="020B0502040204020203" pitchFamily="34" charset="-79"/>
                <a:cs typeface="Gisha" panose="020B0502040204020203" pitchFamily="34" charset="-79"/>
              </a:rPr>
              <a:t>research of very weak reaction channels, </a:t>
            </a:r>
            <a:r>
              <a:rPr lang="en-GB" sz="24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 combination of gamma-ray detectors with ancillary detectors for charged particles and neutrons</a:t>
            </a:r>
            <a:r>
              <a:rPr lang="en-GB" sz="2400" dirty="0">
                <a:latin typeface="Gisha" panose="020B0502040204020203" pitchFamily="34" charset="-79"/>
                <a:cs typeface="Gisha" panose="020B0502040204020203" pitchFamily="34" charset="-79"/>
              </a:rPr>
              <a:t> has become mandatory to select the channels of interest and </a:t>
            </a:r>
            <a:r>
              <a:rPr lang="en-GB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to clean </a:t>
            </a:r>
            <a:r>
              <a:rPr lang="en-GB" sz="2400" dirty="0">
                <a:latin typeface="Gisha" panose="020B0502040204020203" pitchFamily="34" charset="-79"/>
                <a:cs typeface="Gisha" panose="020B0502040204020203" pitchFamily="34" charset="-79"/>
              </a:rPr>
              <a:t>the spectra. </a:t>
            </a:r>
          </a:p>
        </p:txBody>
      </p:sp>
    </p:spTree>
    <p:extLst>
      <p:ext uri="{BB962C8B-B14F-4D97-AF65-F5344CB8AC3E}">
        <p14:creationId xmlns:p14="http://schemas.microsoft.com/office/powerpoint/2010/main" val="146948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GB" dirty="0"/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397992" y="1988840"/>
            <a:ext cx="7416800" cy="37856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GB" alt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The collaborations in nuclear structure </a:t>
            </a:r>
            <a:r>
              <a:rPr lang="en-GB" altLang="en-US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and reaction dynamics are </a:t>
            </a:r>
            <a:r>
              <a:rPr lang="en-GB" altLang="en-US" sz="2400" dirty="0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investing </a:t>
            </a:r>
            <a:r>
              <a:rPr lang="en-GB" altLang="en-US" sz="24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much effort and resources</a:t>
            </a:r>
            <a:r>
              <a:rPr lang="en-GB" alt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 in developing new instrumentation, experimental methods and techniques for frontline research at the different infrastructures.</a:t>
            </a:r>
          </a:p>
          <a:p>
            <a:r>
              <a:rPr lang="en-GB" alt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r>
              <a:rPr lang="en-GB" alt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Most of these techniques are of </a:t>
            </a:r>
            <a:r>
              <a:rPr lang="en-GB" altLang="en-US" sz="24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common interest </a:t>
            </a:r>
            <a:r>
              <a:rPr lang="en-GB" alt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and the </a:t>
            </a:r>
            <a:r>
              <a:rPr lang="en-GB" altLang="en-US" sz="24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exchange</a:t>
            </a:r>
            <a:r>
              <a:rPr lang="en-GB" alt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 of information as well as the development of </a:t>
            </a:r>
            <a:r>
              <a:rPr lang="en-GB" altLang="en-US" sz="24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synergies</a:t>
            </a:r>
            <a:r>
              <a:rPr lang="en-GB" alt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 will be of great benefit to the whole research community.</a:t>
            </a:r>
          </a:p>
        </p:txBody>
      </p:sp>
    </p:spTree>
    <p:extLst>
      <p:ext uri="{BB962C8B-B14F-4D97-AF65-F5344CB8AC3E}">
        <p14:creationId xmlns:p14="http://schemas.microsoft.com/office/powerpoint/2010/main" val="21420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251520" y="1340768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To create </a:t>
            </a:r>
            <a:r>
              <a:rPr lang="en-GB" sz="2400" dirty="0">
                <a:latin typeface="Gisha" panose="020B0502040204020203" pitchFamily="34" charset="-79"/>
                <a:cs typeface="Gisha" panose="020B0502040204020203" pitchFamily="34" charset="-79"/>
              </a:rPr>
              <a:t>a common forum to </a:t>
            </a:r>
            <a:r>
              <a:rPr lang="en-GB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improve the </a:t>
            </a:r>
            <a:endParaRPr lang="en-GB" sz="2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65125" indent="-365125"/>
            <a:r>
              <a:rPr lang="en-GB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    interaction and collaboration of the two           </a:t>
            </a:r>
            <a:r>
              <a:rPr lang="en-GB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communities and between theoreticians and experimentalists</a:t>
            </a:r>
            <a:endParaRPr lang="en-GB" sz="24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To facilitate the </a:t>
            </a:r>
            <a:r>
              <a:rPr lang="en-GB" sz="24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exchange of </a:t>
            </a:r>
            <a:r>
              <a:rPr lang="en-GB" sz="2400" dirty="0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information and expertise and </a:t>
            </a:r>
            <a:r>
              <a:rPr lang="en-GB" sz="2400" dirty="0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 </a:t>
            </a:r>
            <a:r>
              <a:rPr lang="en-GB" sz="2400" dirty="0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transfer to new users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to promote </a:t>
            </a:r>
            <a:r>
              <a:rPr lang="en-GB" sz="2400" dirty="0">
                <a:latin typeface="Gisha" panose="020B0502040204020203" pitchFamily="34" charset="-79"/>
                <a:cs typeface="Gisha" panose="020B0502040204020203" pitchFamily="34" charset="-79"/>
              </a:rPr>
              <a:t>the planning of experimental setups at the different </a:t>
            </a:r>
            <a:r>
              <a:rPr lang="en-GB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facilities and the pool of resources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to </a:t>
            </a:r>
            <a:r>
              <a:rPr lang="en-GB" sz="24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favour the development of </a:t>
            </a:r>
            <a:r>
              <a:rPr lang="en-GB" sz="2400" dirty="0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synergies, including those collaborations </a:t>
            </a:r>
            <a:r>
              <a:rPr lang="en-GB" sz="24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that are constructing large arrays at the different facilities. </a:t>
            </a:r>
          </a:p>
        </p:txBody>
      </p:sp>
    </p:spTree>
    <p:extLst>
      <p:ext uri="{BB962C8B-B14F-4D97-AF65-F5344CB8AC3E}">
        <p14:creationId xmlns:p14="http://schemas.microsoft.com/office/powerpoint/2010/main" val="12136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2051050" y="2636838"/>
            <a:ext cx="4681538" cy="1484312"/>
          </a:xfrm>
        </p:spPr>
        <p:txBody>
          <a:bodyPr/>
          <a:lstStyle/>
          <a:p>
            <a:r>
              <a:rPr lang="en-GB" altLang="en-US" sz="6000" dirty="0" smtClean="0"/>
              <a:t>The tasks</a:t>
            </a:r>
          </a:p>
        </p:txBody>
      </p:sp>
    </p:spTree>
    <p:extLst>
      <p:ext uri="{BB962C8B-B14F-4D97-AF65-F5344CB8AC3E}">
        <p14:creationId xmlns:p14="http://schemas.microsoft.com/office/powerpoint/2010/main" val="22462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96888" y="1431925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GB" altLang="en-US" sz="2000" b="1" dirty="0">
              <a:solidFill>
                <a:srgbClr val="009900"/>
              </a:solidFill>
            </a:endParaRPr>
          </a:p>
          <a:p>
            <a:endParaRPr lang="en-GB" altLang="en-US" sz="2000" b="1" dirty="0">
              <a:solidFill>
                <a:srgbClr val="009900"/>
              </a:solidFill>
            </a:endParaRP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5400" dirty="0" smtClean="0"/>
              <a:t>task 1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323850" y="2916238"/>
            <a:ext cx="8064500" cy="23083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/>
              <a:t>M. </a:t>
            </a:r>
            <a:r>
              <a:rPr lang="en-US" sz="2400" dirty="0" err="1" smtClean="0"/>
              <a:t>Gorska</a:t>
            </a:r>
            <a:r>
              <a:rPr lang="en-US" sz="2400" dirty="0" smtClean="0"/>
              <a:t> (GSI, </a:t>
            </a:r>
            <a:r>
              <a:rPr lang="en-US" sz="2400" dirty="0" err="1"/>
              <a:t>c</a:t>
            </a:r>
            <a:r>
              <a:rPr lang="en-US" sz="2400" dirty="0" err="1" smtClean="0"/>
              <a:t>oodinator</a:t>
            </a:r>
            <a:r>
              <a:rPr lang="en-US" sz="2400" dirty="0" smtClean="0"/>
              <a:t>)</a:t>
            </a:r>
          </a:p>
          <a:p>
            <a:pPr>
              <a:defRPr/>
            </a:pPr>
            <a:r>
              <a:rPr lang="en-US" sz="2400" dirty="0" smtClean="0"/>
              <a:t>S.M. Lenzi (</a:t>
            </a:r>
            <a:r>
              <a:rPr lang="en-US" sz="2400" dirty="0" err="1" smtClean="0"/>
              <a:t>Padova</a:t>
            </a:r>
            <a:r>
              <a:rPr lang="en-US" sz="2400" dirty="0" smtClean="0"/>
              <a:t>, </a:t>
            </a:r>
            <a:r>
              <a:rPr lang="en-US" sz="2400" dirty="0" err="1" smtClean="0"/>
              <a:t>vicecoordinator</a:t>
            </a:r>
            <a:r>
              <a:rPr lang="en-US" sz="2400" dirty="0" smtClean="0"/>
              <a:t>)</a:t>
            </a:r>
          </a:p>
          <a:p>
            <a:pPr>
              <a:defRPr/>
            </a:pPr>
            <a:r>
              <a:rPr lang="en-US" sz="2400" dirty="0" smtClean="0"/>
              <a:t>A. Lopez </a:t>
            </a:r>
            <a:r>
              <a:rPr lang="en-US" sz="2400" dirty="0" smtClean="0"/>
              <a:t>Martens (</a:t>
            </a:r>
            <a:r>
              <a:rPr lang="en-US" sz="2400" dirty="0" err="1" smtClean="0"/>
              <a:t>Orsay</a:t>
            </a:r>
            <a:r>
              <a:rPr lang="en-US" sz="2400" dirty="0" smtClean="0"/>
              <a:t>)</a:t>
            </a:r>
          </a:p>
          <a:p>
            <a:pPr>
              <a:defRPr/>
            </a:pPr>
            <a:r>
              <a:rPr lang="en-US" sz="2400" dirty="0" smtClean="0"/>
              <a:t>A. </a:t>
            </a:r>
            <a:r>
              <a:rPr lang="en-US" sz="2400" dirty="0" err="1" smtClean="0"/>
              <a:t>Gadea</a:t>
            </a:r>
            <a:r>
              <a:rPr lang="en-US" sz="2400" dirty="0" smtClean="0"/>
              <a:t> </a:t>
            </a:r>
            <a:r>
              <a:rPr lang="en-US" sz="2400" dirty="0" smtClean="0"/>
              <a:t>(Valencia)</a:t>
            </a:r>
          </a:p>
          <a:p>
            <a:pPr>
              <a:defRPr/>
            </a:pPr>
            <a:r>
              <a:rPr lang="en-US" sz="2400" dirty="0" smtClean="0"/>
              <a:t>A. Boston (Liverpool)</a:t>
            </a:r>
          </a:p>
          <a:p>
            <a:pPr>
              <a:defRPr/>
            </a:pPr>
            <a:r>
              <a:rPr lang="en-US" sz="2400" dirty="0" smtClean="0"/>
              <a:t>T. Dickel (Giessen) </a:t>
            </a:r>
            <a:endParaRPr lang="en-US" sz="2400" dirty="0"/>
          </a:p>
        </p:txBody>
      </p:sp>
      <p:sp>
        <p:nvSpPr>
          <p:cNvPr id="9222" name="Text Box 2"/>
          <p:cNvSpPr txBox="1">
            <a:spLocks noChangeArrowheads="1"/>
          </p:cNvSpPr>
          <p:nvPr/>
        </p:nvSpPr>
        <p:spPr bwMode="auto">
          <a:xfrm>
            <a:off x="323850" y="1989138"/>
            <a:ext cx="734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GB" altLang="en-US" sz="4000" b="1" dirty="0" smtClean="0">
                <a:solidFill>
                  <a:srgbClr val="FF0000"/>
                </a:solidFill>
                <a:latin typeface="Candara" pitchFamily="34" charset="0"/>
              </a:rPr>
              <a:t>Steering </a:t>
            </a:r>
            <a:r>
              <a:rPr lang="en-GB" altLang="en-US" sz="4000" b="1" dirty="0">
                <a:solidFill>
                  <a:srgbClr val="FF0000"/>
                </a:solidFill>
                <a:latin typeface="Candara" pitchFamily="34" charset="0"/>
              </a:rPr>
              <a:t>Committee meetings</a:t>
            </a:r>
          </a:p>
        </p:txBody>
      </p:sp>
      <p:sp>
        <p:nvSpPr>
          <p:cNvPr id="9223" name="Text Box 2"/>
          <p:cNvSpPr txBox="1">
            <a:spLocks noChangeArrowheads="1"/>
          </p:cNvSpPr>
          <p:nvPr/>
        </p:nvSpPr>
        <p:spPr bwMode="auto">
          <a:xfrm>
            <a:off x="395288" y="5301208"/>
            <a:ext cx="73453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GB" altLang="en-US" sz="4000" b="1" dirty="0">
                <a:solidFill>
                  <a:srgbClr val="FF0000"/>
                </a:solidFill>
                <a:latin typeface="Candara" pitchFamily="34" charset="0"/>
              </a:rPr>
              <a:t>Coordination meetings</a:t>
            </a:r>
          </a:p>
          <a:p>
            <a:r>
              <a:rPr lang="en-GB" altLang="en-US" sz="2400" b="1" dirty="0">
                <a:solidFill>
                  <a:srgbClr val="FF0000"/>
                </a:solidFill>
                <a:latin typeface="Candara" pitchFamily="34" charset="0"/>
              </a:rPr>
              <a:t>      </a:t>
            </a:r>
            <a:r>
              <a:rPr lang="en-GB" altLang="en-US" sz="2400" dirty="0">
                <a:cs typeface="Arial" charset="0"/>
              </a:rPr>
              <a:t>with Lab Directors</a:t>
            </a:r>
          </a:p>
        </p:txBody>
      </p:sp>
    </p:spTree>
    <p:extLst>
      <p:ext uri="{BB962C8B-B14F-4D97-AF65-F5344CB8AC3E}">
        <p14:creationId xmlns:p14="http://schemas.microsoft.com/office/powerpoint/2010/main" val="3527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92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536" y="1484313"/>
            <a:ext cx="691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GB" altLang="en-US" sz="4000" b="1" dirty="0">
                <a:solidFill>
                  <a:srgbClr val="FF0000"/>
                </a:solidFill>
                <a:latin typeface="Candara" pitchFamily="34" charset="0"/>
              </a:rPr>
              <a:t>Working groups </a:t>
            </a:r>
            <a:r>
              <a:rPr lang="en-GB" altLang="en-US" sz="4000" b="1" dirty="0" smtClean="0">
                <a:solidFill>
                  <a:srgbClr val="FF0000"/>
                </a:solidFill>
                <a:latin typeface="Candara" pitchFamily="34" charset="0"/>
              </a:rPr>
              <a:t>meetings</a:t>
            </a:r>
            <a:endParaRPr lang="en-GB" altLang="en-US" sz="40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96888" y="1431925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GB" altLang="en-US" sz="2000" b="1" dirty="0">
              <a:solidFill>
                <a:srgbClr val="009900"/>
              </a:solidFill>
            </a:endParaRPr>
          </a:p>
          <a:p>
            <a:endParaRPr lang="en-GB" altLang="en-US" sz="2000" b="1" dirty="0">
              <a:solidFill>
                <a:srgbClr val="009900"/>
              </a:solidFill>
            </a:endParaRP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5400" dirty="0" smtClean="0"/>
              <a:t>task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722" y="2636912"/>
            <a:ext cx="8885766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FF0000"/>
                </a:solidFill>
                <a:latin typeface="Gisha" panose="020B0604020202020204" charset="-79"/>
                <a:cs typeface="Gisha" panose="020B0604020202020204" charset="-79"/>
              </a:rPr>
              <a:t>WG1: </a:t>
            </a:r>
            <a:r>
              <a:rPr lang="en-GB" sz="2200" dirty="0">
                <a:latin typeface="Gisha" panose="020B0604020202020204" charset="-79"/>
                <a:cs typeface="Gisha" panose="020B0604020202020204" charset="-79"/>
              </a:rPr>
              <a:t>Investigation of highly segmented Ge detector </a:t>
            </a:r>
            <a:r>
              <a:rPr lang="en-GB" sz="2200" dirty="0" smtClean="0">
                <a:latin typeface="Gisha" panose="020B0604020202020204" charset="-79"/>
                <a:cs typeface="Gisha" panose="020B0604020202020204" charset="-79"/>
              </a:rPr>
              <a:t>technologies</a:t>
            </a:r>
          </a:p>
          <a:p>
            <a:pPr>
              <a:lnSpc>
                <a:spcPct val="150000"/>
              </a:lnSpc>
            </a:pPr>
            <a:r>
              <a:rPr lang="en-GB" sz="2200" b="1" dirty="0" smtClean="0">
                <a:solidFill>
                  <a:srgbClr val="FF0000"/>
                </a:solidFill>
                <a:latin typeface="Gisha" panose="020B0604020202020204" charset="-79"/>
                <a:cs typeface="Gisha" panose="020B0604020202020204" charset="-79"/>
              </a:rPr>
              <a:t>WG2: </a:t>
            </a:r>
            <a:r>
              <a:rPr lang="en-GB" sz="2200" dirty="0">
                <a:latin typeface="Gisha" panose="020B0604020202020204" charset="-79"/>
                <a:cs typeface="Gisha" panose="020B0604020202020204" charset="-79"/>
              </a:rPr>
              <a:t>Big data, artificial intelligence techniques and machine </a:t>
            </a:r>
            <a:r>
              <a:rPr lang="en-GB" sz="2200" dirty="0" smtClean="0">
                <a:latin typeface="Gisha" panose="020B0604020202020204" charset="-79"/>
                <a:cs typeface="Gisha" panose="020B0604020202020204" charset="-79"/>
              </a:rPr>
              <a:t>learning</a:t>
            </a:r>
          </a:p>
          <a:p>
            <a:pPr>
              <a:lnSpc>
                <a:spcPct val="150000"/>
              </a:lnSpc>
            </a:pPr>
            <a:r>
              <a:rPr lang="en-GB" sz="2200" b="1" dirty="0" smtClean="0">
                <a:solidFill>
                  <a:srgbClr val="FF0000"/>
                </a:solidFill>
                <a:latin typeface="Gisha" panose="020B0604020202020204" charset="-79"/>
                <a:cs typeface="Gisha" panose="020B0604020202020204" charset="-79"/>
              </a:rPr>
              <a:t>WG3: </a:t>
            </a:r>
            <a:r>
              <a:rPr lang="en-GB" sz="2200" dirty="0">
                <a:latin typeface="Gisha" panose="020B0604020202020204" charset="-79"/>
                <a:cs typeface="Gisha" panose="020B0604020202020204" charset="-79"/>
              </a:rPr>
              <a:t>Highly segmented and high efficiency Si </a:t>
            </a:r>
            <a:r>
              <a:rPr lang="en-GB" sz="2200" dirty="0" smtClean="0">
                <a:latin typeface="Gisha" panose="020B0604020202020204" charset="-79"/>
                <a:cs typeface="Gisha" panose="020B0604020202020204" charset="-79"/>
              </a:rPr>
              <a:t>detector </a:t>
            </a:r>
            <a:r>
              <a:rPr lang="en-GB" sz="2200" dirty="0">
                <a:latin typeface="Gisha" panose="020B0604020202020204" charset="-79"/>
                <a:cs typeface="Gisha" panose="020B0604020202020204" charset="-79"/>
              </a:rPr>
              <a:t>arrays </a:t>
            </a:r>
            <a:endParaRPr lang="en-GB" sz="2200" dirty="0" smtClean="0">
              <a:latin typeface="Gisha" panose="020B0604020202020204" charset="-79"/>
              <a:cs typeface="Gisha" panose="020B0604020202020204" charset="-79"/>
            </a:endParaRPr>
          </a:p>
          <a:p>
            <a:pPr>
              <a:lnSpc>
                <a:spcPct val="150000"/>
              </a:lnSpc>
            </a:pPr>
            <a:r>
              <a:rPr lang="en-GB" sz="2200" b="1" dirty="0" smtClean="0">
                <a:solidFill>
                  <a:srgbClr val="FF0000"/>
                </a:solidFill>
                <a:latin typeface="Gisha" panose="020B0604020202020204" charset="-79"/>
                <a:cs typeface="Gisha" panose="020B0604020202020204" charset="-79"/>
              </a:rPr>
              <a:t>WG4: </a:t>
            </a:r>
            <a:r>
              <a:rPr lang="en-GB" sz="2200" dirty="0">
                <a:latin typeface="Gisha" panose="020B0604020202020204" charset="-79"/>
                <a:cs typeface="Gisha" panose="020B0604020202020204" charset="-79"/>
              </a:rPr>
              <a:t>Scintillation detectors </a:t>
            </a:r>
            <a:endParaRPr lang="en-GB" sz="2200" dirty="0" smtClean="0">
              <a:latin typeface="Gisha" panose="020B0604020202020204" charset="-79"/>
              <a:cs typeface="Gisha" panose="020B0604020202020204" charset="-79"/>
            </a:endParaRPr>
          </a:p>
          <a:p>
            <a:pPr>
              <a:lnSpc>
                <a:spcPct val="150000"/>
              </a:lnSpc>
            </a:pPr>
            <a:r>
              <a:rPr lang="en-GB" sz="2200" b="1" dirty="0" smtClean="0">
                <a:solidFill>
                  <a:srgbClr val="FF0000"/>
                </a:solidFill>
                <a:latin typeface="Gisha" panose="020B0604020202020204" charset="-79"/>
                <a:cs typeface="Gisha" panose="020B0604020202020204" charset="-79"/>
              </a:rPr>
              <a:t>WG5: </a:t>
            </a:r>
            <a:r>
              <a:rPr lang="en-GB" sz="2200" dirty="0">
                <a:latin typeface="Gisha" panose="020B0604020202020204" charset="-79"/>
                <a:cs typeface="Gisha" panose="020B0604020202020204" charset="-79"/>
              </a:rPr>
              <a:t>Mass Spectrometers </a:t>
            </a:r>
            <a:endParaRPr lang="en-GB" sz="2200" dirty="0" smtClean="0">
              <a:latin typeface="Gisha" panose="020B0604020202020204" charset="-79"/>
              <a:cs typeface="Gisha" panose="020B0604020202020204" charset="-79"/>
            </a:endParaRPr>
          </a:p>
          <a:p>
            <a:pPr>
              <a:lnSpc>
                <a:spcPct val="150000"/>
              </a:lnSpc>
            </a:pPr>
            <a:r>
              <a:rPr lang="en-GB" sz="2200" b="1" dirty="0" smtClean="0">
                <a:solidFill>
                  <a:srgbClr val="FF0000"/>
                </a:solidFill>
                <a:latin typeface="Gisha" panose="020B0604020202020204" charset="-79"/>
                <a:cs typeface="Gisha" panose="020B0604020202020204" charset="-79"/>
              </a:rPr>
              <a:t>WG6: </a:t>
            </a:r>
            <a:r>
              <a:rPr lang="en-GB" sz="2200" dirty="0" smtClean="0">
                <a:latin typeface="Gisha" panose="020B0604020202020204" charset="-79"/>
                <a:cs typeface="Gisha" panose="020B0604020202020204" charset="-79"/>
              </a:rPr>
              <a:t>Front-end </a:t>
            </a:r>
            <a:r>
              <a:rPr lang="en-GB" sz="2200" dirty="0">
                <a:latin typeface="Gisha" panose="020B0604020202020204" charset="-79"/>
                <a:cs typeface="Gisha" panose="020B0604020202020204" charset="-79"/>
              </a:rPr>
              <a:t>and Back-end electronics </a:t>
            </a:r>
            <a:endParaRPr lang="en-GB" sz="2200" dirty="0" smtClean="0">
              <a:latin typeface="Gisha" panose="020B0604020202020204" charset="-79"/>
              <a:cs typeface="Gisha" panose="020B0604020202020204" charset="-79"/>
            </a:endParaRPr>
          </a:p>
          <a:p>
            <a:pPr>
              <a:lnSpc>
                <a:spcPct val="150000"/>
              </a:lnSpc>
            </a:pPr>
            <a:r>
              <a:rPr lang="en-GB" sz="2200" b="1" dirty="0" smtClean="0">
                <a:solidFill>
                  <a:srgbClr val="FF0000"/>
                </a:solidFill>
                <a:latin typeface="Gisha" panose="020B0604020202020204" charset="-79"/>
                <a:cs typeface="Gisha" panose="020B0604020202020204" charset="-79"/>
              </a:rPr>
              <a:t>WG7: </a:t>
            </a:r>
            <a:r>
              <a:rPr lang="en-GB" sz="2200" dirty="0">
                <a:latin typeface="Gisha" panose="020B0604020202020204" charset="-79"/>
                <a:cs typeface="Gisha" panose="020B0604020202020204" charset="-79"/>
              </a:rPr>
              <a:t>Theory for nuclear structure and dynamics</a:t>
            </a:r>
            <a:endParaRPr lang="en-GB" sz="2200" dirty="0" smtClean="0">
              <a:latin typeface="Gisha" panose="020B0604020202020204" charset="-79"/>
              <a:cs typeface="Gisha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22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dirty="0" smtClean="0"/>
              <a:t>task 3</a:t>
            </a:r>
            <a:endParaRPr lang="en-GB" altLang="en-US" sz="5400" dirty="0" smtClean="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95536" y="1484313"/>
            <a:ext cx="604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GB" altLang="en-US" sz="4000" b="1" dirty="0">
                <a:solidFill>
                  <a:srgbClr val="FF0000"/>
                </a:solidFill>
                <a:latin typeface="Candara" pitchFamily="34" charset="0"/>
              </a:rPr>
              <a:t>Collaboration Workshops</a:t>
            </a:r>
            <a:endParaRPr lang="en-GB" altLang="en-US" sz="40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0244" name="CasellaDiTesto 4"/>
          <p:cNvSpPr txBox="1">
            <a:spLocks noChangeArrowheads="1"/>
          </p:cNvSpPr>
          <p:nvPr/>
        </p:nvSpPr>
        <p:spPr bwMode="auto">
          <a:xfrm>
            <a:off x="827584" y="2180888"/>
            <a:ext cx="74882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GB" altLang="en-US" sz="2400" dirty="0">
                <a:solidFill>
                  <a:srgbClr val="000066"/>
                </a:solidFill>
              </a:rPr>
              <a:t>organized </a:t>
            </a:r>
            <a:r>
              <a:rPr lang="en-GB" altLang="en-US" sz="2400" dirty="0">
                <a:solidFill>
                  <a:srgbClr val="FF0000"/>
                </a:solidFill>
              </a:rPr>
              <a:t>on an annual basis </a:t>
            </a:r>
            <a:r>
              <a:rPr lang="en-GB" altLang="en-US" sz="2400" dirty="0">
                <a:solidFill>
                  <a:srgbClr val="000066"/>
                </a:solidFill>
              </a:rPr>
              <a:t>in different countries, will allow the whole community to meet together, to </a:t>
            </a:r>
            <a:r>
              <a:rPr lang="en-US" altLang="en-US" sz="2400" dirty="0">
                <a:solidFill>
                  <a:srgbClr val="000066"/>
                </a:solidFill>
              </a:rPr>
              <a:t>present scientific results, to discuss on common problems, to strengthen collaborations and to start new ventures</a:t>
            </a:r>
            <a:r>
              <a:rPr lang="en-US" altLang="en-US" sz="2400" dirty="0" smtClean="0">
                <a:solidFill>
                  <a:srgbClr val="000066"/>
                </a:solidFill>
              </a:rPr>
              <a:t>.</a:t>
            </a:r>
            <a:endParaRPr lang="en-US" altLang="en-US" sz="2400" dirty="0">
              <a:solidFill>
                <a:srgbClr val="000066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6059" y="4108430"/>
            <a:ext cx="604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GB" altLang="en-US" sz="4000" b="1" dirty="0" smtClean="0">
                <a:solidFill>
                  <a:srgbClr val="FF0000"/>
                </a:solidFill>
                <a:latin typeface="Candara" pitchFamily="34" charset="0"/>
              </a:rPr>
              <a:t>Topical </a:t>
            </a:r>
            <a:r>
              <a:rPr lang="en-GB" altLang="en-US" sz="4000" b="1" dirty="0">
                <a:solidFill>
                  <a:srgbClr val="FF0000"/>
                </a:solidFill>
                <a:latin typeface="Candara" pitchFamily="34" charset="0"/>
              </a:rPr>
              <a:t>Workshops</a:t>
            </a:r>
            <a:endParaRPr lang="en-GB" altLang="en-US" sz="40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7" name="CasellaDiTesto 4"/>
          <p:cNvSpPr txBox="1">
            <a:spLocks noChangeArrowheads="1"/>
          </p:cNvSpPr>
          <p:nvPr/>
        </p:nvSpPr>
        <p:spPr bwMode="auto">
          <a:xfrm>
            <a:off x="827584" y="4811668"/>
            <a:ext cx="763284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GB" sz="2400" dirty="0">
                <a:solidFill>
                  <a:srgbClr val="000066"/>
                </a:solidFill>
              </a:rPr>
              <a:t>organized by the Working Groups. </a:t>
            </a:r>
            <a:r>
              <a:rPr lang="en-GB" sz="2400" dirty="0" smtClean="0">
                <a:solidFill>
                  <a:srgbClr val="000066"/>
                </a:solidFill>
              </a:rPr>
              <a:t>Focused </a:t>
            </a:r>
            <a:r>
              <a:rPr lang="en-GB" sz="2400" dirty="0">
                <a:solidFill>
                  <a:srgbClr val="000066"/>
                </a:solidFill>
              </a:rPr>
              <a:t>on specific issues to boost the research by strengthening the collaboration between theorists and experimentalists and experts from different communities. </a:t>
            </a:r>
          </a:p>
        </p:txBody>
      </p:sp>
    </p:spTree>
    <p:extLst>
      <p:ext uri="{BB962C8B-B14F-4D97-AF65-F5344CB8AC3E}">
        <p14:creationId xmlns:p14="http://schemas.microsoft.com/office/powerpoint/2010/main" val="355632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-1189038" y="1989138"/>
            <a:ext cx="10153526" cy="38225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1790700" indent="-1790700">
              <a:lnSpc>
                <a:spcPct val="70000"/>
              </a:lnSpc>
              <a:defRPr/>
            </a:pPr>
            <a:r>
              <a:rPr lang="en-GB" sz="2800" b="1" dirty="0">
                <a:solidFill>
                  <a:srgbClr val="009900"/>
                </a:solidFill>
              </a:rPr>
              <a:t>	</a:t>
            </a:r>
            <a:r>
              <a:rPr lang="en-GB" sz="4000" b="1" dirty="0">
                <a:solidFill>
                  <a:srgbClr val="FF0000"/>
                </a:solidFill>
                <a:latin typeface="Candara" pitchFamily="34" charset="0"/>
              </a:rPr>
              <a:t>Transfer of knowledge</a:t>
            </a:r>
          </a:p>
          <a:p>
            <a:pPr marL="1790700" indent="-1790700">
              <a:lnSpc>
                <a:spcPct val="30000"/>
              </a:lnSpc>
              <a:defRPr/>
            </a:pPr>
            <a:r>
              <a:rPr lang="en-GB" sz="2800" b="1" dirty="0"/>
              <a:t>		</a:t>
            </a:r>
          </a:p>
          <a:p>
            <a:pPr marL="1790700" indent="-1790700">
              <a:lnSpc>
                <a:spcPct val="30000"/>
              </a:lnSpc>
              <a:defRPr/>
            </a:pPr>
            <a:r>
              <a:rPr lang="en-GB" sz="2800" b="1" dirty="0"/>
              <a:t>	</a:t>
            </a:r>
          </a:p>
          <a:p>
            <a:pPr marL="1790700" indent="-1790700">
              <a:lnSpc>
                <a:spcPct val="70000"/>
              </a:lnSpc>
              <a:defRPr/>
            </a:pPr>
            <a:r>
              <a:rPr lang="en-GB" sz="2800" b="1" dirty="0"/>
              <a:t>		    </a:t>
            </a:r>
          </a:p>
          <a:p>
            <a:pPr marL="1790700" indent="-1790700">
              <a:lnSpc>
                <a:spcPct val="70000"/>
              </a:lnSpc>
              <a:defRPr/>
            </a:pPr>
            <a:r>
              <a:rPr lang="en-GB" sz="2800" b="1" dirty="0">
                <a:solidFill>
                  <a:schemeClr val="bg2">
                    <a:lumMod val="85000"/>
                    <a:lumOff val="15000"/>
                  </a:schemeClr>
                </a:solidFill>
              </a:rPr>
              <a:t>		</a:t>
            </a:r>
            <a:r>
              <a:rPr lang="en-GB" sz="2800" b="1" dirty="0">
                <a:solidFill>
                  <a:srgbClr val="FF0000"/>
                </a:solidFill>
              </a:rPr>
              <a:t>   </a:t>
            </a:r>
            <a:r>
              <a:rPr lang="en-GB" sz="2800" b="1" dirty="0" smtClean="0">
                <a:solidFill>
                  <a:srgbClr val="FF0000"/>
                </a:solidFill>
              </a:rPr>
              <a:t>On-site </a:t>
            </a:r>
            <a:r>
              <a:rPr lang="en-GB" sz="2800" b="1" dirty="0">
                <a:solidFill>
                  <a:srgbClr val="FF0000"/>
                </a:solidFill>
              </a:rPr>
              <a:t>training courses for new users</a:t>
            </a:r>
          </a:p>
          <a:p>
            <a:pPr>
              <a:defRPr/>
            </a:pPr>
            <a:r>
              <a:rPr lang="en-GB" dirty="0"/>
              <a:t>		</a:t>
            </a:r>
            <a:r>
              <a:rPr lang="en-GB" sz="1800" dirty="0"/>
              <a:t>     	</a:t>
            </a:r>
            <a:r>
              <a:rPr lang="en-US" sz="2000" i="1" dirty="0"/>
              <a:t>for a new generation of researchers, ready to</a:t>
            </a:r>
          </a:p>
          <a:p>
            <a:pPr>
              <a:defRPr/>
            </a:pPr>
            <a:r>
              <a:rPr lang="en-US" sz="2000" i="1" dirty="0"/>
              <a:t>		      	exploit in the best way all the essential tools 				</a:t>
            </a:r>
            <a:r>
              <a:rPr lang="en-US" sz="2000" i="1" dirty="0" smtClean="0"/>
              <a:t>	needed </a:t>
            </a:r>
            <a:r>
              <a:rPr lang="en-US" sz="2000" i="1" dirty="0"/>
              <a:t>for their research</a:t>
            </a:r>
            <a:endParaRPr lang="en-GB" sz="2000" i="1" dirty="0"/>
          </a:p>
          <a:p>
            <a:pPr marL="1790700" indent="-1790700">
              <a:defRPr/>
            </a:pPr>
            <a:r>
              <a:rPr lang="en-GB" sz="1800" dirty="0"/>
              <a:t>	</a:t>
            </a:r>
            <a:endParaRPr lang="en-GB" sz="2000" i="1" dirty="0">
              <a:solidFill>
                <a:schemeClr val="hlink"/>
              </a:solidFill>
            </a:endParaRPr>
          </a:p>
          <a:p>
            <a:pPr marL="1790700" indent="-1790700">
              <a:lnSpc>
                <a:spcPct val="70000"/>
              </a:lnSpc>
              <a:defRPr/>
            </a:pPr>
            <a:r>
              <a:rPr lang="en-GB" sz="2800" dirty="0"/>
              <a:t>			</a:t>
            </a:r>
          </a:p>
          <a:p>
            <a:pPr marL="1790700" indent="-1790700">
              <a:lnSpc>
                <a:spcPct val="70000"/>
              </a:lnSpc>
              <a:defRPr/>
            </a:pPr>
            <a:r>
              <a:rPr lang="en-GB" sz="2800" dirty="0"/>
              <a:t>		    </a:t>
            </a:r>
            <a:r>
              <a:rPr lang="en-GB" sz="2800" b="1" dirty="0">
                <a:solidFill>
                  <a:srgbClr val="FF0000"/>
                </a:solidFill>
              </a:rPr>
              <a:t>E</a:t>
            </a:r>
            <a:r>
              <a:rPr lang="en-GB" sz="2800" b="1" dirty="0" smtClean="0">
                <a:solidFill>
                  <a:srgbClr val="FF0000"/>
                </a:solidFill>
              </a:rPr>
              <a:t>xchange </a:t>
            </a:r>
            <a:r>
              <a:rPr lang="en-GB" sz="2800" b="1" dirty="0">
                <a:solidFill>
                  <a:srgbClr val="FF0000"/>
                </a:solidFill>
              </a:rPr>
              <a:t>of key personnel and networking 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pPr marL="1790700" indent="-1790700">
              <a:lnSpc>
                <a:spcPct val="70000"/>
              </a:lnSpc>
              <a:defRPr/>
            </a:pPr>
            <a:r>
              <a:rPr lang="en-GB" sz="2800" b="1" dirty="0">
                <a:solidFill>
                  <a:srgbClr val="FF0000"/>
                </a:solidFill>
              </a:rPr>
              <a:t>	</a:t>
            </a:r>
            <a:r>
              <a:rPr lang="en-GB" sz="2800" b="1" dirty="0" smtClean="0">
                <a:solidFill>
                  <a:srgbClr val="FF0000"/>
                </a:solidFill>
              </a:rPr>
              <a:t>		of experts </a:t>
            </a:r>
            <a:r>
              <a:rPr lang="en-GB" sz="2800" b="1" dirty="0">
                <a:solidFill>
                  <a:srgbClr val="FF0000"/>
                </a:solidFill>
              </a:rPr>
              <a:t>in detector technology</a:t>
            </a:r>
          </a:p>
          <a:p>
            <a:pPr marL="1790700" indent="-1790700">
              <a:lnSpc>
                <a:spcPct val="90000"/>
              </a:lnSpc>
              <a:defRPr/>
            </a:pPr>
            <a:r>
              <a:rPr lang="en-GB" sz="2400" dirty="0">
                <a:solidFill>
                  <a:srgbClr val="CC0000"/>
                </a:solidFill>
              </a:rPr>
              <a:t>	     	</a:t>
            </a:r>
            <a:endParaRPr lang="en-GB" sz="2400" i="1"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dirty="0" smtClean="0"/>
              <a:t>task 4</a:t>
            </a:r>
            <a:endParaRPr lang="en-GB" alt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10333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84313"/>
            <a:ext cx="8066087" cy="475299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defTabSz="2667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Belgium:   </a:t>
            </a:r>
            <a:r>
              <a:rPr lang="en-GB" sz="1800" dirty="0" smtClean="0">
                <a:solidFill>
                  <a:schemeClr val="bg2"/>
                </a:solidFill>
              </a:rPr>
              <a:t>KU-Leuven</a:t>
            </a:r>
          </a:p>
          <a:p>
            <a:pPr marL="0" indent="0" defTabSz="2667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dirty="0">
                <a:solidFill>
                  <a:srgbClr val="FF0000"/>
                </a:solidFill>
              </a:rPr>
              <a:t>Bulgaria:   </a:t>
            </a:r>
            <a:r>
              <a:rPr lang="en-GB" sz="1800" dirty="0">
                <a:solidFill>
                  <a:schemeClr val="bg2"/>
                </a:solidFill>
              </a:rPr>
              <a:t>INRNE-BAS</a:t>
            </a:r>
            <a:endParaRPr lang="en-GB" sz="1800" dirty="0" smtClean="0">
              <a:solidFill>
                <a:schemeClr val="bg2"/>
              </a:solidFill>
            </a:endParaRPr>
          </a:p>
          <a:p>
            <a:pPr marL="0" indent="0" defTabSz="2667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Finland:    </a:t>
            </a:r>
            <a:r>
              <a:rPr lang="en-GB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JYFL</a:t>
            </a:r>
          </a:p>
          <a:p>
            <a:pPr marL="0" indent="0" defTabSz="2667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France:     </a:t>
            </a:r>
            <a:r>
              <a:rPr lang="en-GB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GANIL, CEA, CSNSM-</a:t>
            </a:r>
            <a:r>
              <a:rPr lang="en-GB" sz="18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Orsay</a:t>
            </a:r>
            <a:r>
              <a:rPr lang="en-GB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, IPN-</a:t>
            </a:r>
            <a:r>
              <a:rPr lang="en-GB" sz="18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Orsay</a:t>
            </a:r>
            <a:r>
              <a:rPr lang="en-GB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, IPN-Lyon, IPHC- 							Strasbourg</a:t>
            </a:r>
          </a:p>
          <a:p>
            <a:pPr marL="0" indent="0" defTabSz="2667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Germany: </a:t>
            </a:r>
            <a:r>
              <a:rPr lang="en-GB" sz="1800" dirty="0" smtClean="0">
                <a:solidFill>
                  <a:schemeClr val="bg2"/>
                </a:solidFill>
              </a:rPr>
              <a:t>FAIR/</a:t>
            </a:r>
            <a:r>
              <a:rPr lang="en-GB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GSI, JLU, IKP, U-Koln, TU-Darmstadt, LMU</a:t>
            </a:r>
          </a:p>
          <a:p>
            <a:pPr marL="0" indent="0" defTabSz="2667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Greece:     </a:t>
            </a:r>
            <a:r>
              <a:rPr lang="en-GB" sz="18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NCSR-Demokritos</a:t>
            </a:r>
            <a:endParaRPr lang="en-GB" sz="18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0" indent="0" defTabSz="2667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Hungary:   </a:t>
            </a:r>
            <a:r>
              <a:rPr lang="en-GB" sz="18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ATOMKI</a:t>
            </a:r>
            <a:r>
              <a:rPr lang="en-GB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-Debrecen</a:t>
            </a:r>
          </a:p>
          <a:p>
            <a:pPr marL="0" indent="0" defTabSz="2667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Italy:          </a:t>
            </a:r>
            <a:r>
              <a:rPr lang="en-GB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INFN: LNL, LNS, </a:t>
            </a:r>
            <a:r>
              <a:rPr lang="en-GB" sz="18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Padova</a:t>
            </a:r>
            <a:r>
              <a:rPr lang="en-GB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, Milano, Firenze, Napoli, Catania, Pisa</a:t>
            </a:r>
          </a:p>
          <a:p>
            <a:pPr marL="0" indent="0" defTabSz="2667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Poland:     </a:t>
            </a:r>
            <a:r>
              <a:rPr lang="en-GB" sz="18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HIL-Warsaw, U-Warsaw, IFJ-PAN </a:t>
            </a:r>
            <a:r>
              <a:rPr lang="en-GB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Krakow</a:t>
            </a:r>
          </a:p>
          <a:p>
            <a:pPr marL="0" indent="0" defTabSz="2667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Romania:  </a:t>
            </a:r>
            <a:r>
              <a:rPr lang="en-GB" sz="18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NIPNE Bucharest, ININ-HH/ELI-NP</a:t>
            </a:r>
            <a:endParaRPr lang="en-GB" sz="18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0" indent="0" defTabSz="2667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Spain:       </a:t>
            </a:r>
            <a:r>
              <a:rPr lang="es-ES" sz="18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IFIC-Valencia, </a:t>
            </a:r>
            <a:r>
              <a:rPr lang="es-ES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UAM-Madrid</a:t>
            </a:r>
            <a:r>
              <a:rPr lang="es-ES" sz="18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, U-Huelva, U-S. de Compostela,  </a:t>
            </a:r>
            <a:r>
              <a:rPr lang="es-ES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						GFN-U-Complutense-Madrid</a:t>
            </a:r>
            <a:r>
              <a:rPr lang="es-ES" sz="18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,  U-Salamanca, </a:t>
            </a:r>
            <a:r>
              <a:rPr lang="es-ES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IEM-CSIC</a:t>
            </a:r>
          </a:p>
          <a:p>
            <a:pPr marL="0" indent="0" defTabSz="2667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Sweden:</a:t>
            </a:r>
            <a:r>
              <a:rPr lang="en-GB" sz="1800" b="1" dirty="0" smtClean="0">
                <a:solidFill>
                  <a:srgbClr val="FF0000"/>
                </a:solidFill>
              </a:rPr>
              <a:t>  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U-Lund, KTH Stockholm, U-Uppsala</a:t>
            </a:r>
          </a:p>
          <a:p>
            <a:pPr marL="0" indent="0" defTabSz="2667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Turkey:     </a:t>
            </a:r>
            <a:r>
              <a:rPr lang="en-GB" sz="1800" dirty="0" err="1">
                <a:solidFill>
                  <a:schemeClr val="bg2"/>
                </a:solidFill>
              </a:rPr>
              <a:t>Nigde</a:t>
            </a:r>
            <a:r>
              <a:rPr lang="en-GB" sz="1800" dirty="0">
                <a:solidFill>
                  <a:schemeClr val="bg2"/>
                </a:solidFill>
              </a:rPr>
              <a:t> </a:t>
            </a:r>
            <a:r>
              <a:rPr lang="en-GB" sz="1800" dirty="0" smtClean="0">
                <a:solidFill>
                  <a:schemeClr val="bg2"/>
                </a:solidFill>
              </a:rPr>
              <a:t>University, U-</a:t>
            </a:r>
            <a:r>
              <a:rPr lang="en-GB" sz="1800" dirty="0" err="1" smtClean="0">
                <a:solidFill>
                  <a:schemeClr val="bg2"/>
                </a:solidFill>
              </a:rPr>
              <a:t>Istambul</a:t>
            </a:r>
            <a:endParaRPr lang="en-GB" sz="1800" dirty="0" smtClean="0">
              <a:solidFill>
                <a:schemeClr val="bg2"/>
              </a:solidFill>
            </a:endParaRPr>
          </a:p>
          <a:p>
            <a:pPr marL="1076325" indent="-1076325" defTabSz="2667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UK:           </a:t>
            </a:r>
            <a:r>
              <a:rPr lang="en-GB" sz="18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STFC</a:t>
            </a:r>
            <a:r>
              <a:rPr lang="en-GB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, U-Liverpool, U-Manchester, U-Surrey, U-York</a:t>
            </a:r>
            <a:r>
              <a:rPr lang="it-IT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, U-Birmingham, U-West Scotland</a:t>
            </a:r>
            <a:endParaRPr lang="en-GB" sz="18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5400" smtClean="0"/>
              <a:t>Participants</a:t>
            </a:r>
          </a:p>
        </p:txBody>
      </p:sp>
    </p:spTree>
    <p:extLst>
      <p:ext uri="{BB962C8B-B14F-4D97-AF65-F5344CB8AC3E}">
        <p14:creationId xmlns:p14="http://schemas.microsoft.com/office/powerpoint/2010/main" val="28229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5832648" cy="1143000"/>
          </a:xfrm>
        </p:spPr>
        <p:txBody>
          <a:bodyPr/>
          <a:lstStyle/>
          <a:p>
            <a:pPr eaLnBrk="1" hangingPunct="1"/>
            <a:r>
              <a:rPr lang="en-US" b="0" dirty="0" smtClean="0">
                <a:solidFill>
                  <a:srgbClr val="FFFF00"/>
                </a:solidFill>
                <a:latin typeface="Candara" panose="020E0502030303020204" pitchFamily="34" charset="0"/>
              </a:rPr>
              <a:t>Nuclear-Spectroscopy</a:t>
            </a:r>
            <a:br>
              <a:rPr lang="en-US" b="0" dirty="0" smtClean="0">
                <a:solidFill>
                  <a:srgbClr val="FFFF00"/>
                </a:solidFill>
                <a:latin typeface="Candara" panose="020E0502030303020204" pitchFamily="34" charset="0"/>
              </a:rPr>
            </a:br>
            <a:r>
              <a:rPr lang="en-US" b="0" dirty="0" smtClean="0">
                <a:solidFill>
                  <a:srgbClr val="FFFF00"/>
                </a:solidFill>
                <a:latin typeface="Candara" panose="020E0502030303020204" pitchFamily="34" charset="0"/>
              </a:rPr>
              <a:t>Instrumentation </a:t>
            </a:r>
            <a:br>
              <a:rPr lang="en-US" b="0" dirty="0" smtClean="0">
                <a:solidFill>
                  <a:srgbClr val="FFFF00"/>
                </a:solidFill>
                <a:latin typeface="Candara" panose="020E0502030303020204" pitchFamily="34" charset="0"/>
              </a:rPr>
            </a:br>
            <a:r>
              <a:rPr lang="en-US" b="0" dirty="0" smtClean="0">
                <a:solidFill>
                  <a:srgbClr val="FFFF00"/>
                </a:solidFill>
                <a:latin typeface="Candara" panose="020E0502030303020204" pitchFamily="34" charset="0"/>
              </a:rPr>
              <a:t>Network</a:t>
            </a:r>
            <a:endParaRPr lang="en-GB" b="0" dirty="0" smtClean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68313" y="2395270"/>
            <a:ext cx="7743825" cy="954087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GB" altLang="it-IT" sz="2800" dirty="0">
                <a:solidFill>
                  <a:schemeClr val="bg1"/>
                </a:solidFill>
              </a:rPr>
              <a:t>the network for the </a:t>
            </a:r>
            <a:r>
              <a:rPr lang="en-GB" altLang="it-IT" sz="2800" dirty="0" smtClean="0">
                <a:solidFill>
                  <a:srgbClr val="66FFFF"/>
                </a:solidFill>
              </a:rPr>
              <a:t>gamma-spectroscopy </a:t>
            </a:r>
            <a:endParaRPr lang="en-GB" altLang="it-IT" sz="2800" dirty="0">
              <a:solidFill>
                <a:srgbClr val="66FFFF"/>
              </a:solidFill>
            </a:endParaRPr>
          </a:p>
          <a:p>
            <a:pPr algn="ctr"/>
            <a:r>
              <a:rPr lang="en-GB" altLang="it-IT" sz="2800" dirty="0">
                <a:solidFill>
                  <a:schemeClr val="bg1"/>
                </a:solidFill>
              </a:rPr>
              <a:t>and </a:t>
            </a:r>
            <a:r>
              <a:rPr lang="en-GB" altLang="it-IT" sz="2800" dirty="0" smtClean="0">
                <a:solidFill>
                  <a:srgbClr val="66FFFF"/>
                </a:solidFill>
              </a:rPr>
              <a:t>complementary-instrumentation</a:t>
            </a:r>
            <a:r>
              <a:rPr lang="en-GB" altLang="it-IT" sz="2800" dirty="0" smtClean="0">
                <a:solidFill>
                  <a:schemeClr val="bg1"/>
                </a:solidFill>
              </a:rPr>
              <a:t> </a:t>
            </a:r>
            <a:r>
              <a:rPr lang="en-GB" altLang="it-IT" sz="2800" dirty="0">
                <a:solidFill>
                  <a:schemeClr val="bg1"/>
                </a:solidFill>
              </a:rPr>
              <a:t>community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50825" y="3645024"/>
            <a:ext cx="8604250" cy="2586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rgbClr val="66FFFF"/>
                </a:solidFill>
                <a:cs typeface="Times New Roman" pitchFamily="18" charset="0"/>
              </a:rPr>
              <a:t>Promotion and Coordination</a:t>
            </a:r>
            <a:r>
              <a:rPr lang="en-GB" sz="2000" dirty="0">
                <a:solidFill>
                  <a:srgbClr val="66FFFF"/>
                </a:solidFill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GB" sz="2000" dirty="0">
                <a:solidFill>
                  <a:srgbClr val="0000FF"/>
                </a:solidFill>
                <a:cs typeface="Times New Roman" pitchFamily="18" charset="0"/>
              </a:rPr>
              <a:t>	</a:t>
            </a:r>
            <a:r>
              <a:rPr lang="en-GB" sz="2000" dirty="0">
                <a:solidFill>
                  <a:schemeClr val="bg2">
                    <a:lumMod val="85000"/>
                    <a:lumOff val="15000"/>
                  </a:schemeClr>
                </a:solidFill>
                <a:cs typeface="Times New Roman" pitchFamily="18" charset="0"/>
              </a:rPr>
              <a:t>of scientific and technological activities for frontline research</a:t>
            </a:r>
          </a:p>
          <a:p>
            <a:pPr>
              <a:lnSpc>
                <a:spcPct val="70000"/>
              </a:lnSpc>
              <a:defRPr/>
            </a:pPr>
            <a:endParaRPr lang="en-GB" sz="2000" dirty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rgbClr val="66FFFF"/>
                </a:solidFill>
                <a:cs typeface="Times New Roman" pitchFamily="18" charset="0"/>
              </a:rPr>
              <a:t>Exchange of knowledge and transfer of expertise</a:t>
            </a: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rgbClr val="009900"/>
                </a:solidFill>
                <a:cs typeface="Times New Roman" pitchFamily="18" charset="0"/>
              </a:rPr>
              <a:t>	</a:t>
            </a:r>
            <a:r>
              <a:rPr lang="en-GB" sz="2000" dirty="0">
                <a:solidFill>
                  <a:schemeClr val="bg2">
                    <a:lumMod val="85000"/>
                    <a:lumOff val="15000"/>
                  </a:schemeClr>
                </a:solidFill>
                <a:cs typeface="Times New Roman" pitchFamily="18" charset="0"/>
              </a:rPr>
              <a:t>between the working groups and towards young researchers</a:t>
            </a:r>
          </a:p>
          <a:p>
            <a:pPr>
              <a:lnSpc>
                <a:spcPct val="60000"/>
              </a:lnSpc>
              <a:defRPr/>
            </a:pPr>
            <a:endParaRPr lang="en-GB" sz="2400" dirty="0">
              <a:solidFill>
                <a:srgbClr val="0099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rgbClr val="66FFFF"/>
                </a:solidFill>
                <a:cs typeface="Times New Roman" pitchFamily="18" charset="0"/>
              </a:rPr>
              <a:t>Optimization</a:t>
            </a:r>
            <a:r>
              <a:rPr lang="en-GB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GB" sz="2000" dirty="0">
                <a:solidFill>
                  <a:srgbClr val="0000FF"/>
                </a:solidFill>
                <a:cs typeface="Times New Roman" pitchFamily="18" charset="0"/>
              </a:rPr>
              <a:t>	</a:t>
            </a:r>
            <a:r>
              <a:rPr lang="en-GB" sz="2000" dirty="0">
                <a:solidFill>
                  <a:schemeClr val="bg2">
                    <a:lumMod val="85000"/>
                    <a:lumOff val="15000"/>
                  </a:schemeClr>
                </a:solidFill>
                <a:cs typeface="Times New Roman" pitchFamily="18" charset="0"/>
              </a:rPr>
              <a:t>of the use, construction and maintenance of the resources</a:t>
            </a:r>
          </a:p>
          <a:p>
            <a:pPr>
              <a:defRPr/>
            </a:pPr>
            <a:endParaRPr lang="en-GB" sz="20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/>
              <a:t>organization </a:t>
            </a:r>
            <a:br>
              <a:rPr lang="en-US" altLang="it-IT" dirty="0"/>
            </a:br>
            <a:r>
              <a:rPr lang="en-US" altLang="it-IT" dirty="0"/>
              <a:t>and budget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1520" y="2276475"/>
            <a:ext cx="842486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538163" indent="-538163">
              <a:defRPr sz="16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9pPr>
          </a:lstStyle>
          <a:p>
            <a:pPr marL="622300" indent="-622300">
              <a:defRPr/>
            </a:pPr>
            <a:r>
              <a:rPr lang="en-GB" altLang="it-IT" sz="2800" dirty="0" smtClean="0">
                <a:solidFill>
                  <a:srgbClr val="66FFFF"/>
                </a:solidFill>
                <a:cs typeface="Arial" charset="0"/>
              </a:rPr>
              <a:t>The network is managed by a Steering Committee</a:t>
            </a:r>
            <a:r>
              <a:rPr lang="en-GB" altLang="it-IT" sz="2400" dirty="0" smtClean="0">
                <a:solidFill>
                  <a:srgbClr val="66FFFF"/>
                </a:solidFill>
                <a:cs typeface="Arial" charset="0"/>
              </a:rPr>
              <a:t>:</a:t>
            </a:r>
          </a:p>
          <a:p>
            <a:pPr marL="622300" indent="-622300">
              <a:defRPr/>
            </a:pPr>
            <a:r>
              <a:rPr lang="en-GB" altLang="it-IT" sz="2400" dirty="0" smtClean="0">
                <a:solidFill>
                  <a:srgbClr val="FF0000"/>
                </a:solidFill>
                <a:cs typeface="Arial" charset="0"/>
              </a:rPr>
              <a:t>	</a:t>
            </a:r>
            <a:r>
              <a:rPr lang="en-GB" altLang="it-IT" sz="2400" dirty="0" err="1" smtClean="0">
                <a:cs typeface="Arial" charset="0"/>
              </a:rPr>
              <a:t>INFN-Padova</a:t>
            </a:r>
            <a:r>
              <a:rPr lang="en-GB" altLang="it-IT" sz="2400" dirty="0" smtClean="0">
                <a:cs typeface="Arial" charset="0"/>
              </a:rPr>
              <a:t>: Silvia M. </a:t>
            </a:r>
            <a:r>
              <a:rPr lang="en-GB" altLang="it-IT" sz="2400" dirty="0" err="1" smtClean="0">
                <a:cs typeface="Arial" charset="0"/>
              </a:rPr>
              <a:t>Lenzi</a:t>
            </a:r>
            <a:r>
              <a:rPr lang="en-GB" altLang="it-IT" sz="2400" dirty="0" smtClean="0">
                <a:cs typeface="Arial" charset="0"/>
              </a:rPr>
              <a:t> (coordinator)</a:t>
            </a:r>
          </a:p>
          <a:p>
            <a:pPr marL="622300" indent="-622300">
              <a:defRPr/>
            </a:pPr>
            <a:r>
              <a:rPr lang="en-GB" altLang="it-IT" sz="2400" dirty="0" smtClean="0">
                <a:cs typeface="Arial" charset="0"/>
              </a:rPr>
              <a:t>	</a:t>
            </a:r>
            <a:r>
              <a:rPr lang="en-GB" altLang="it-IT" sz="2400" dirty="0" err="1" smtClean="0">
                <a:cs typeface="Arial" charset="0"/>
              </a:rPr>
              <a:t>GSI</a:t>
            </a:r>
            <a:r>
              <a:rPr lang="en-GB" altLang="it-IT" sz="2400" dirty="0" smtClean="0">
                <a:cs typeface="Arial" charset="0"/>
              </a:rPr>
              <a:t>:                 Magdalena </a:t>
            </a:r>
            <a:r>
              <a:rPr lang="en-GB" altLang="it-IT" sz="2400" dirty="0" err="1" smtClean="0">
                <a:cs typeface="Arial" charset="0"/>
              </a:rPr>
              <a:t>Gorska</a:t>
            </a:r>
            <a:r>
              <a:rPr lang="en-GB" altLang="it-IT" sz="2400" dirty="0" smtClean="0">
                <a:cs typeface="Arial" charset="0"/>
              </a:rPr>
              <a:t> (deputy-coordinator)</a:t>
            </a:r>
          </a:p>
          <a:p>
            <a:pPr marL="622300" indent="-622300">
              <a:defRPr/>
            </a:pPr>
            <a:r>
              <a:rPr lang="en-GB" altLang="it-IT" sz="2400" dirty="0" smtClean="0">
                <a:cs typeface="Arial" charset="0"/>
              </a:rPr>
              <a:t>	</a:t>
            </a:r>
            <a:r>
              <a:rPr lang="en-GB" altLang="it-IT" sz="2400" dirty="0" err="1" smtClean="0">
                <a:cs typeface="Arial" charset="0"/>
              </a:rPr>
              <a:t>IN2P3-Orsay</a:t>
            </a:r>
            <a:r>
              <a:rPr lang="en-GB" altLang="it-IT" sz="2400" dirty="0" smtClean="0">
                <a:cs typeface="Arial" charset="0"/>
              </a:rPr>
              <a:t>:  Araceli Lopez-Martens</a:t>
            </a:r>
          </a:p>
          <a:p>
            <a:pPr marL="622300" indent="-622300">
              <a:defRPr/>
            </a:pPr>
            <a:r>
              <a:rPr lang="en-GB" altLang="it-IT" sz="2400" dirty="0" smtClean="0">
                <a:cs typeface="Arial" charset="0"/>
              </a:rPr>
              <a:t>	</a:t>
            </a:r>
            <a:r>
              <a:rPr lang="en-GB" altLang="it-IT" sz="2400" dirty="0" err="1" smtClean="0">
                <a:cs typeface="Arial" charset="0"/>
              </a:rPr>
              <a:t>IFIC</a:t>
            </a:r>
            <a:r>
              <a:rPr lang="en-GB" altLang="it-IT" sz="2400" dirty="0" smtClean="0">
                <a:cs typeface="Arial" charset="0"/>
              </a:rPr>
              <a:t>-Valencia: Andres </a:t>
            </a:r>
            <a:r>
              <a:rPr lang="en-GB" altLang="it-IT" sz="2400" dirty="0" err="1" smtClean="0">
                <a:cs typeface="Arial" charset="0"/>
              </a:rPr>
              <a:t>Gadea</a:t>
            </a:r>
            <a:endParaRPr lang="en-GB" altLang="it-IT" sz="2400" dirty="0" smtClean="0">
              <a:cs typeface="Arial" charset="0"/>
            </a:endParaRPr>
          </a:p>
          <a:p>
            <a:pPr marL="622300" indent="-622300">
              <a:defRPr/>
            </a:pPr>
            <a:r>
              <a:rPr lang="en-GB" altLang="it-IT" sz="2400" dirty="0" smtClean="0">
                <a:cs typeface="Arial" charset="0"/>
              </a:rPr>
              <a:t>	</a:t>
            </a:r>
            <a:r>
              <a:rPr lang="en-GB" altLang="it-IT" sz="2400" dirty="0" err="1" smtClean="0">
                <a:cs typeface="Arial" charset="0"/>
              </a:rPr>
              <a:t>Uni</a:t>
            </a:r>
            <a:r>
              <a:rPr lang="en-GB" altLang="it-IT" sz="2400" dirty="0" smtClean="0">
                <a:cs typeface="Arial" charset="0"/>
              </a:rPr>
              <a:t> Liverpool:  Andrew Boston</a:t>
            </a:r>
          </a:p>
          <a:p>
            <a:pPr>
              <a:defRPr/>
            </a:pPr>
            <a:endParaRPr lang="en-GB" altLang="it-IT" sz="2400" dirty="0" smtClean="0">
              <a:cs typeface="Arial" charset="0"/>
            </a:endParaRPr>
          </a:p>
          <a:p>
            <a:pPr>
              <a:defRPr/>
            </a:pPr>
            <a:r>
              <a:rPr lang="en-GB" altLang="it-IT" sz="2400" dirty="0" smtClean="0">
                <a:solidFill>
                  <a:srgbClr val="66FFFF"/>
                </a:solidFill>
                <a:cs typeface="Arial" charset="0"/>
              </a:rPr>
              <a:t>The total budget is 170 k</a:t>
            </a:r>
            <a:r>
              <a:rPr lang="en-GB" altLang="it-IT" sz="2400" dirty="0" smtClean="0">
                <a:solidFill>
                  <a:srgbClr val="66FFFF"/>
                </a:solidFill>
                <a:latin typeface="Times New Roman"/>
                <a:cs typeface="Times New Roman"/>
              </a:rPr>
              <a:t>€ </a:t>
            </a:r>
            <a:r>
              <a:rPr lang="en-GB" altLang="it-IT" sz="2400" dirty="0" smtClean="0">
                <a:solidFill>
                  <a:srgbClr val="66FFFF"/>
                </a:solidFill>
                <a:cs typeface="Arial" charset="0"/>
              </a:rPr>
              <a:t>distributed in these 5 nodes </a:t>
            </a:r>
            <a:r>
              <a:rPr lang="en-GB" altLang="it-IT" sz="2400" dirty="0" smtClean="0">
                <a:cs typeface="Arial" charset="0"/>
              </a:rPr>
              <a:t>to allow an efficient and optimized use of the funds</a:t>
            </a:r>
          </a:p>
        </p:txBody>
      </p:sp>
    </p:spTree>
    <p:extLst>
      <p:ext uri="{BB962C8B-B14F-4D97-AF65-F5344CB8AC3E}">
        <p14:creationId xmlns:p14="http://schemas.microsoft.com/office/powerpoint/2010/main" val="17327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5536" y="1549241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Since 2016 there have been three Collaboration Workshops where the last results at the different </a:t>
            </a:r>
            <a:r>
              <a:rPr lang="en-US" sz="2000" dirty="0" err="1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TNA</a:t>
            </a:r>
            <a:r>
              <a:rPr lang="en-US" sz="20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and theoretical developments were shown and discussed: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94576" y="2492896"/>
            <a:ext cx="42611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Venice 2016 (85 participants)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Darmstadt 2017 (94 participants)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Valencia 2018 (80 participants)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>
                <a:solidFill>
                  <a:srgbClr val="FFFF00"/>
                </a:solidFill>
              </a:rPr>
              <a:t>Orsay</a:t>
            </a:r>
            <a:r>
              <a:rPr lang="en-US" sz="2000" dirty="0" smtClean="0">
                <a:solidFill>
                  <a:srgbClr val="FFFF00"/>
                </a:solidFill>
              </a:rPr>
              <a:t> (24-28 June, 2019)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4221088"/>
            <a:ext cx="82818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 the same week of the Workshops, took place the following meetings: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</a:t>
            </a:r>
            <a:r>
              <a:rPr lang="en-US" sz="2000" dirty="0" smtClean="0">
                <a:solidFill>
                  <a:srgbClr val="66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he Working Groups</a:t>
            </a:r>
            <a:r>
              <a:rPr lang="en-US" sz="20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presentation of recent developments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discussion on collaboration and exchange of expertise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</a:t>
            </a:r>
            <a:r>
              <a:rPr lang="en-US" sz="2000" dirty="0" smtClean="0">
                <a:solidFill>
                  <a:srgbClr val="66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he Scientific Committee</a:t>
            </a:r>
            <a:r>
              <a:rPr lang="en-US" sz="20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 coordination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5152" y="-27384"/>
            <a:ext cx="5050904" cy="1143000"/>
          </a:xfrm>
        </p:spPr>
        <p:txBody>
          <a:bodyPr/>
          <a:lstStyle/>
          <a:p>
            <a:r>
              <a:rPr lang="en-GB" dirty="0"/>
              <a:t>Activities and achievements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0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" y="-27384"/>
            <a:ext cx="5050904" cy="1143000"/>
          </a:xfrm>
        </p:spPr>
        <p:txBody>
          <a:bodyPr/>
          <a:lstStyle/>
          <a:p>
            <a:r>
              <a:rPr lang="en-GB" dirty="0"/>
              <a:t>Activities and achievements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5537" y="5118283"/>
            <a:ext cx="82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Experts</a:t>
            </a:r>
            <a:r>
              <a:rPr lang="en-US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on Ge detectors have visited other labs to </a:t>
            </a:r>
            <a:r>
              <a:rPr lang="en-US" sz="2400" dirty="0" smtClean="0">
                <a:solidFill>
                  <a:srgbClr val="66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train</a:t>
            </a:r>
            <a:r>
              <a:rPr lang="en-US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400" dirty="0" smtClean="0">
                <a:solidFill>
                  <a:srgbClr val="66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new users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2042994"/>
            <a:ext cx="7920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The workshops have also hosted the two </a:t>
            </a:r>
            <a:r>
              <a:rPr lang="en-US" sz="24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AGATA</a:t>
            </a:r>
            <a:r>
              <a:rPr lang="en-US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 Physics Workshops (2016, 2018)  and the Annual Collaboration Council Meetings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3371508"/>
            <a:ext cx="8208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In February 2018 the </a:t>
            </a:r>
            <a:r>
              <a:rPr lang="en-US" sz="2400" dirty="0" smtClean="0">
                <a:solidFill>
                  <a:srgbClr val="66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Coordination</a:t>
            </a:r>
            <a:r>
              <a:rPr lang="en-US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 meeting between the </a:t>
            </a:r>
            <a:r>
              <a:rPr lang="en-US" sz="2400" dirty="0" smtClean="0">
                <a:solidFill>
                  <a:srgbClr val="66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AGATA management  </a:t>
            </a:r>
            <a:r>
              <a:rPr lang="en-US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and the </a:t>
            </a:r>
            <a:r>
              <a:rPr lang="en-US" sz="2400" dirty="0" smtClean="0">
                <a:solidFill>
                  <a:srgbClr val="66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Directors of the Hosting Labs</a:t>
            </a:r>
            <a:r>
              <a:rPr lang="en-US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 (GANIL, LNL, GSI, ISOLDE) took place in GANIL. </a:t>
            </a:r>
          </a:p>
        </p:txBody>
      </p:sp>
    </p:spTree>
    <p:extLst>
      <p:ext uri="{BB962C8B-B14F-4D97-AF65-F5344CB8AC3E}">
        <p14:creationId xmlns:p14="http://schemas.microsoft.com/office/powerpoint/2010/main" val="145187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activities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323528" y="530120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smtClean="0">
                <a:solidFill>
                  <a:srgbClr val="66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NUSPIN </a:t>
            </a:r>
            <a:r>
              <a:rPr lang="en-GB" sz="2400" dirty="0">
                <a:solidFill>
                  <a:srgbClr val="66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School </a:t>
            </a:r>
            <a:r>
              <a:rPr lang="en-GB" sz="2400" dirty="0" smtClean="0">
                <a:solidFill>
                  <a:srgbClr val="66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on Gamma-ray detectors</a:t>
            </a:r>
            <a:r>
              <a:rPr lang="en-GB" sz="2400" dirty="0">
                <a:solidFill>
                  <a:srgbClr val="66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 for PhD and </a:t>
            </a:r>
            <a:r>
              <a:rPr lang="en-GB" sz="2400" dirty="0" smtClean="0">
                <a:solidFill>
                  <a:srgbClr val="66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postdocs, Liverpool, 3-7 June 2019</a:t>
            </a:r>
            <a:endParaRPr lang="en-GB" sz="2400" dirty="0">
              <a:solidFill>
                <a:srgbClr val="66FF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3528" y="162880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66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Hands-on Workshop on Ge detectors </a:t>
            </a:r>
            <a:r>
              <a:rPr lang="en-GB" sz="2400" dirty="0" smtClean="0">
                <a:solidFill>
                  <a:srgbClr val="66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 </a:t>
            </a:r>
            <a:r>
              <a:rPr lang="en-GB" sz="2400" dirty="0">
                <a:solidFill>
                  <a:srgbClr val="66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Cologne </a:t>
            </a:r>
            <a:endParaRPr lang="en-GB" sz="2400" dirty="0" smtClean="0">
              <a:solidFill>
                <a:srgbClr val="66FF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defRPr/>
            </a:pPr>
            <a:r>
              <a:rPr lang="en-GB" sz="2400" dirty="0" smtClean="0">
                <a:solidFill>
                  <a:srgbClr val="66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(September 4-7, </a:t>
            </a:r>
            <a:r>
              <a:rPr lang="en-GB" sz="2400" dirty="0">
                <a:solidFill>
                  <a:srgbClr val="66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2018): </a:t>
            </a:r>
            <a:r>
              <a:rPr lang="en-GB" sz="2400" dirty="0" smtClean="0">
                <a:solidFill>
                  <a:srgbClr val="66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for </a:t>
            </a:r>
            <a:r>
              <a:rPr lang="en-GB" sz="2400" dirty="0">
                <a:solidFill>
                  <a:srgbClr val="66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physicists, engineers and technician working in the maintenance and repairing of Ge </a:t>
            </a:r>
            <a:r>
              <a:rPr lang="en-GB" sz="2400" dirty="0" smtClean="0">
                <a:solidFill>
                  <a:srgbClr val="66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detectors: </a:t>
            </a:r>
            <a:r>
              <a:rPr lang="en-GB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thought for 20 participants </a:t>
            </a:r>
            <a:r>
              <a:rPr lang="en-GB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  <a:sym typeface="Wingdings" panose="05000000000000000000" pitchFamily="2" charset="2"/>
              </a:rPr>
              <a:t> 40 accepted (the request was larger but the goal was really a “hand-on”)</a:t>
            </a:r>
            <a:endParaRPr lang="en-GB" sz="24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1560" y="3659540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66FFFF"/>
                </a:solidFill>
              </a:rPr>
              <a:t>Extract of a message from a </a:t>
            </a:r>
            <a:r>
              <a:rPr lang="en-US" i="1" dirty="0">
                <a:solidFill>
                  <a:srgbClr val="66FFFF"/>
                </a:solidFill>
              </a:rPr>
              <a:t>participant</a:t>
            </a:r>
            <a:r>
              <a:rPr lang="en-US" i="1" dirty="0"/>
              <a:t>“…I spent a valuable 4 days gaining new and strengthening some of my existing </a:t>
            </a:r>
            <a:r>
              <a:rPr lang="en-US" i="1" dirty="0" smtClean="0"/>
              <a:t>knowledge…I </a:t>
            </a:r>
            <a:r>
              <a:rPr lang="en-US" i="1" dirty="0"/>
              <a:t>wish I could </a:t>
            </a:r>
            <a:r>
              <a:rPr lang="en-US" i="1" dirty="0" smtClean="0"/>
              <a:t>attended </a:t>
            </a:r>
            <a:r>
              <a:rPr lang="en-US" i="1" dirty="0"/>
              <a:t>this type of workshop a number of years </a:t>
            </a:r>
            <a:r>
              <a:rPr lang="en-US" i="1" dirty="0" smtClean="0"/>
              <a:t>ago…Meeting </a:t>
            </a:r>
            <a:r>
              <a:rPr lang="en-US" i="1" dirty="0"/>
              <a:t>with  users of  Ge detectors within the European NP Community  emphasized the importance of cross community communication where issues /problems /best techniques could be shared</a:t>
            </a:r>
            <a:r>
              <a:rPr lang="en-US" i="1" dirty="0" smtClean="0"/>
              <a:t>...”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9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4968552" cy="1470025"/>
          </a:xfrm>
        </p:spPr>
        <p:txBody>
          <a:bodyPr/>
          <a:lstStyle/>
          <a:p>
            <a:pPr algn="l"/>
            <a:r>
              <a:rPr lang="en-US" sz="48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ERINS:</a:t>
            </a:r>
            <a:r>
              <a:rPr lang="en-US" sz="4800" dirty="0" smtClean="0">
                <a:latin typeface="Candara" panose="020E0502030303020204" pitchFamily="34" charset="0"/>
              </a:rPr>
              <a:t> </a:t>
            </a:r>
            <a:br>
              <a:rPr lang="en-US" sz="4800" dirty="0" smtClean="0">
                <a:latin typeface="Candara" panose="020E0502030303020204" pitchFamily="34" charset="0"/>
              </a:rPr>
            </a:br>
            <a:r>
              <a:rPr lang="en-GB" sz="24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European </a:t>
            </a:r>
            <a:r>
              <a:rPr lang="en-GB" sz="2400" dirty="0">
                <a:solidFill>
                  <a:srgbClr val="FF0000"/>
                </a:solidFill>
                <a:latin typeface="Candara" panose="020E0502030303020204" pitchFamily="34" charset="0"/>
              </a:rPr>
              <a:t>Research Infrastructures </a:t>
            </a:r>
            <a:r>
              <a:rPr lang="en-GB" sz="2400" dirty="0">
                <a:latin typeface="Candara" panose="020E0502030303020204" pitchFamily="34" charset="0"/>
              </a:rPr>
              <a:t>for Nuclear Science: Nuclear Structure, </a:t>
            </a:r>
            <a:r>
              <a:rPr lang="en-GB" sz="2400" dirty="0" smtClean="0">
                <a:latin typeface="Candara" panose="020E0502030303020204" pitchFamily="34" charset="0"/>
              </a:rPr>
              <a:t>Astrophysics </a:t>
            </a:r>
            <a:r>
              <a:rPr lang="en-GB" sz="2400" dirty="0">
                <a:latin typeface="Candara" panose="020E0502030303020204" pitchFamily="34" charset="0"/>
              </a:rPr>
              <a:t>and</a:t>
            </a:r>
            <a:br>
              <a:rPr lang="en-GB" sz="2400" dirty="0">
                <a:latin typeface="Candara" panose="020E0502030303020204" pitchFamily="34" charset="0"/>
              </a:rPr>
            </a:br>
            <a:r>
              <a:rPr lang="en-GB" sz="2400" dirty="0">
                <a:latin typeface="Candara" panose="020E0502030303020204" pitchFamily="34" charset="0"/>
              </a:rPr>
              <a:t>Applications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3068960"/>
            <a:ext cx="5451364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Gisha" panose="020B0604020202020204" charset="-79"/>
                <a:cs typeface="Gisha" panose="020B0604020202020204" charset="-79"/>
              </a:rPr>
              <a:t>10</a:t>
            </a:r>
            <a:r>
              <a:rPr lang="en-GB" sz="2800" dirty="0" smtClean="0">
                <a:latin typeface="Gisha" panose="020B0604020202020204" charset="-79"/>
                <a:cs typeface="Gisha" panose="020B0604020202020204" charset="-79"/>
              </a:rPr>
              <a:t> Transnational Access Activities</a:t>
            </a:r>
          </a:p>
          <a:p>
            <a:r>
              <a:rPr lang="en-GB" sz="2800" dirty="0">
                <a:latin typeface="Gisha" panose="020B0604020202020204" charset="-79"/>
                <a:cs typeface="Gisha" panose="020B0604020202020204" charset="-79"/>
              </a:rPr>
              <a:t> </a:t>
            </a:r>
            <a:r>
              <a:rPr lang="en-GB" sz="2800" dirty="0" smtClean="0">
                <a:latin typeface="Gisha" panose="020B0604020202020204" charset="-79"/>
                <a:cs typeface="Gisha" panose="020B0604020202020204" charset="-79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Gisha" panose="020B0604020202020204" charset="-79"/>
                <a:cs typeface="Gisha" panose="020B0604020202020204" charset="-79"/>
              </a:rPr>
              <a:t>6</a:t>
            </a:r>
            <a:r>
              <a:rPr lang="en-GB" sz="2800" dirty="0" smtClean="0">
                <a:latin typeface="Gisha" panose="020B0604020202020204" charset="-79"/>
                <a:cs typeface="Gisha" panose="020B0604020202020204" charset="-79"/>
              </a:rPr>
              <a:t> Network Activities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Gisha" panose="020B0604020202020204" charset="-79"/>
                <a:cs typeface="Gisha" panose="020B0604020202020204" charset="-79"/>
              </a:rPr>
              <a:t>10</a:t>
            </a:r>
            <a:r>
              <a:rPr lang="en-GB" sz="2800" dirty="0" smtClean="0">
                <a:latin typeface="Gisha" panose="020B0604020202020204" charset="-79"/>
                <a:cs typeface="Gisha" panose="020B0604020202020204" charset="-79"/>
              </a:rPr>
              <a:t> Joint Research Activities</a:t>
            </a:r>
            <a:endParaRPr lang="en-GB" sz="2800" dirty="0">
              <a:latin typeface="Gisha" panose="020B0604020202020204" charset="-79"/>
              <a:cs typeface="Gisha" panose="020B060402020202020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5013176"/>
            <a:ext cx="5966249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/>
              <a:t>Total </a:t>
            </a:r>
            <a:r>
              <a:rPr lang="en-GB" sz="2400" dirty="0" smtClean="0"/>
              <a:t>ERINS </a:t>
            </a:r>
            <a:r>
              <a:rPr lang="en-GB" sz="2400" dirty="0" smtClean="0"/>
              <a:t>request </a:t>
            </a:r>
            <a:r>
              <a:rPr lang="en-GB" sz="2400" dirty="0" smtClean="0"/>
              <a:t>for 48 months: 10 M</a:t>
            </a:r>
            <a:r>
              <a:rPr lang="en-GB" sz="2400" dirty="0" smtClean="0"/>
              <a:t>€</a:t>
            </a:r>
          </a:p>
          <a:p>
            <a:pPr algn="ctr"/>
            <a:r>
              <a:rPr lang="en-GB" sz="2400" dirty="0" smtClean="0"/>
              <a:t>Request for NUSREB: </a:t>
            </a:r>
            <a:r>
              <a:rPr lang="en-GB" sz="2400" smtClean="0"/>
              <a:t>200 k€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6331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0281" y="2636912"/>
            <a:ext cx="7286225" cy="17287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Nuclear Spectroscopy and Reaction Dynamics with Exotic Beams</a:t>
            </a:r>
            <a:endParaRPr lang="en-GB" altLang="it-IT" sz="3600" dirty="0" smtClean="0"/>
          </a:p>
        </p:txBody>
      </p:sp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2497227" y="1340768"/>
            <a:ext cx="384432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GB" altLang="it-IT" sz="8000" b="1" dirty="0" smtClean="0">
                <a:solidFill>
                  <a:schemeClr val="hlink"/>
                </a:solidFill>
                <a:latin typeface="Candara" pitchFamily="34" charset="0"/>
              </a:rPr>
              <a:t>NUSREB</a:t>
            </a:r>
            <a:endParaRPr lang="en-GB" altLang="it-IT" sz="8000" b="1" dirty="0">
              <a:solidFill>
                <a:schemeClr val="hlink"/>
              </a:solidFill>
              <a:latin typeface="Candara" pitchFamily="34" charset="0"/>
            </a:endParaRP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537073" y="4851177"/>
            <a:ext cx="7601761" cy="954107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GB" altLang="it-IT" sz="2800" dirty="0" smtClean="0">
                <a:solidFill>
                  <a:srgbClr val="5F5F5F"/>
                </a:solidFill>
              </a:rPr>
              <a:t>a common forum for </a:t>
            </a:r>
            <a:r>
              <a:rPr lang="en-GB" altLang="it-IT" sz="2800" dirty="0">
                <a:solidFill>
                  <a:srgbClr val="5F5F5F"/>
                </a:solidFill>
              </a:rPr>
              <a:t>the </a:t>
            </a:r>
            <a:r>
              <a:rPr lang="en-GB" altLang="it-IT" sz="2800" dirty="0" smtClean="0">
                <a:solidFill>
                  <a:srgbClr val="5F5F5F"/>
                </a:solidFill>
              </a:rPr>
              <a:t>nuclear </a:t>
            </a:r>
            <a:r>
              <a:rPr lang="en-GB" altLang="it-IT" sz="2800" dirty="0" smtClean="0">
                <a:solidFill>
                  <a:srgbClr val="FF0000"/>
                </a:solidFill>
              </a:rPr>
              <a:t>spectroscopy</a:t>
            </a:r>
            <a:r>
              <a:rPr lang="en-GB" altLang="it-IT" sz="2800" dirty="0" smtClean="0">
                <a:solidFill>
                  <a:srgbClr val="5F5F5F"/>
                </a:solidFill>
              </a:rPr>
              <a:t> </a:t>
            </a:r>
            <a:endParaRPr lang="en-GB" altLang="it-IT" sz="2800" dirty="0">
              <a:solidFill>
                <a:srgbClr val="5F5F5F"/>
              </a:solidFill>
            </a:endParaRPr>
          </a:p>
          <a:p>
            <a:pPr algn="ctr"/>
            <a:r>
              <a:rPr lang="en-GB" altLang="it-IT" sz="2800" dirty="0">
                <a:solidFill>
                  <a:srgbClr val="5F5F5F"/>
                </a:solidFill>
              </a:rPr>
              <a:t>and </a:t>
            </a:r>
            <a:r>
              <a:rPr lang="en-GB" altLang="it-IT" sz="2800" dirty="0" smtClean="0">
                <a:solidFill>
                  <a:srgbClr val="FF0000"/>
                </a:solidFill>
              </a:rPr>
              <a:t>reaction dynamics</a:t>
            </a:r>
            <a:r>
              <a:rPr lang="en-GB" altLang="it-IT" sz="2800" dirty="0" smtClean="0">
                <a:solidFill>
                  <a:srgbClr val="5F5F5F"/>
                </a:solidFill>
              </a:rPr>
              <a:t> communities</a:t>
            </a:r>
            <a:endParaRPr lang="en-GB" altLang="it-IT" sz="2800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it-IT" dirty="0" smtClean="0"/>
              <a:t>motivations</a:t>
            </a:r>
            <a:endParaRPr lang="en-GB" altLang="it-IT" dirty="0" smtClean="0"/>
          </a:p>
        </p:txBody>
      </p:sp>
      <p:sp>
        <p:nvSpPr>
          <p:cNvPr id="3075" name="Rettangolo 2"/>
          <p:cNvSpPr>
            <a:spLocks noChangeArrowheads="1"/>
          </p:cNvSpPr>
          <p:nvPr/>
        </p:nvSpPr>
        <p:spPr bwMode="auto">
          <a:xfrm>
            <a:off x="280471" y="1844824"/>
            <a:ext cx="7127999" cy="23083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GB" sz="2400" dirty="0">
                <a:latin typeface="Gisha" panose="020B0502040204020203" pitchFamily="34" charset="-79"/>
                <a:cs typeface="Gisha" panose="020B0502040204020203" pitchFamily="34" charset="-79"/>
              </a:rPr>
              <a:t>The study of </a:t>
            </a:r>
            <a:r>
              <a:rPr lang="en-GB" sz="24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Nuclear Structure </a:t>
            </a:r>
            <a:r>
              <a:rPr lang="en-GB" sz="2400" dirty="0">
                <a:latin typeface="Gisha" panose="020B0502040204020203" pitchFamily="34" charset="-79"/>
                <a:cs typeface="Gisha" panose="020B0502040204020203" pitchFamily="34" charset="-79"/>
              </a:rPr>
              <a:t>at the new facilities with </a:t>
            </a:r>
            <a:r>
              <a:rPr lang="en-GB" sz="24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radioactive beams </a:t>
            </a:r>
            <a:r>
              <a:rPr lang="en-GB" sz="2400" dirty="0">
                <a:latin typeface="Gisha" panose="020B0502040204020203" pitchFamily="34" charset="-79"/>
                <a:cs typeface="Gisha" panose="020B0502040204020203" pitchFamily="34" charset="-79"/>
              </a:rPr>
              <a:t>requires a </a:t>
            </a:r>
            <a:r>
              <a:rPr lang="en-GB" sz="24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deep </a:t>
            </a:r>
            <a:r>
              <a:rPr lang="en-GB" sz="2400" dirty="0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knowledge of </a:t>
            </a:r>
            <a:r>
              <a:rPr lang="en-GB" sz="24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 reaction dynamics and mechanisms</a:t>
            </a:r>
            <a:r>
              <a:rPr lang="en-GB" sz="2400" dirty="0">
                <a:latin typeface="Gisha" panose="020B0502040204020203" pitchFamily="34" charset="-79"/>
                <a:cs typeface="Gisha" panose="020B0502040204020203" pitchFamily="34" charset="-79"/>
              </a:rPr>
              <a:t> involved in order to </a:t>
            </a:r>
            <a:r>
              <a:rPr lang="en-GB" sz="24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optimize the </a:t>
            </a:r>
            <a:r>
              <a:rPr lang="en-GB" sz="2400" dirty="0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production and selectivity </a:t>
            </a:r>
            <a:r>
              <a:rPr lang="en-GB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with </a:t>
            </a:r>
            <a:r>
              <a:rPr lang="en-GB" sz="2400" dirty="0">
                <a:latin typeface="Gisha" panose="020B0502040204020203" pitchFamily="34" charset="-79"/>
                <a:cs typeface="Gisha" panose="020B0502040204020203" pitchFamily="34" charset="-79"/>
              </a:rPr>
              <a:t>reduced beam intensities with </a:t>
            </a:r>
            <a:r>
              <a:rPr lang="en-GB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respect </a:t>
            </a:r>
            <a:r>
              <a:rPr lang="en-GB" sz="2400" dirty="0">
                <a:latin typeface="Gisha" panose="020B0502040204020203" pitchFamily="34" charset="-79"/>
                <a:cs typeface="Gisha" panose="020B0502040204020203" pitchFamily="34" charset="-79"/>
              </a:rPr>
              <a:t>to those delivered by stable ion facilities.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80472" y="4869160"/>
            <a:ext cx="7632848" cy="1200329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Gisha" panose="020B0502040204020203" pitchFamily="34" charset="-79"/>
                <a:cs typeface="Gisha" panose="020B0502040204020203" pitchFamily="34" charset="-79"/>
              </a:rPr>
              <a:t>Historically, the </a:t>
            </a:r>
            <a:r>
              <a:rPr lang="en-GB" sz="24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nuclear spectroscopy and reaction dynamics </a:t>
            </a:r>
            <a:r>
              <a:rPr lang="en-GB" sz="2400" dirty="0">
                <a:latin typeface="Gisha" panose="020B0502040204020203" pitchFamily="34" charset="-79"/>
                <a:cs typeface="Gisha" panose="020B0502040204020203" pitchFamily="34" charset="-79"/>
              </a:rPr>
              <a:t>communities have </a:t>
            </a:r>
            <a:r>
              <a:rPr lang="en-GB" sz="24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grown in parallel </a:t>
            </a:r>
            <a:r>
              <a:rPr lang="en-GB" sz="2400" dirty="0">
                <a:latin typeface="Gisha" panose="020B0502040204020203" pitchFamily="34" charset="-79"/>
                <a:cs typeface="Gisha" panose="020B0502040204020203" pitchFamily="34" charset="-79"/>
              </a:rPr>
              <a:t>with </a:t>
            </a:r>
            <a:r>
              <a:rPr lang="en-GB" sz="2400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small interaction </a:t>
            </a:r>
            <a:r>
              <a:rPr lang="en-GB" sz="2400" dirty="0">
                <a:latin typeface="Gisha" panose="020B0502040204020203" pitchFamily="34" charset="-79"/>
                <a:cs typeface="Gisha" panose="020B0502040204020203" pitchFamily="34" charset="-79"/>
              </a:rPr>
              <a:t>and overlap. </a:t>
            </a:r>
            <a:endParaRPr lang="en-GB" sz="24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2_Modern">
  <a:themeElements>
    <a:clrScheme name="1_Moder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1_Modern">
      <a:majorFont>
        <a:latin typeface="Tahom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oder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r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r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G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835</Words>
  <Application>Microsoft Office PowerPoint</Application>
  <PresentationFormat>On-screen Show (4:3)</PresentationFormat>
  <Paragraphs>124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Wingdings</vt:lpstr>
      <vt:lpstr>Tahoma</vt:lpstr>
      <vt:lpstr>Comic Sans MS</vt:lpstr>
      <vt:lpstr>Gisha</vt:lpstr>
      <vt:lpstr>Candara</vt:lpstr>
      <vt:lpstr>Times New Roman</vt:lpstr>
      <vt:lpstr>Arial</vt:lpstr>
      <vt:lpstr>2_Modern</vt:lpstr>
      <vt:lpstr>EGAN</vt:lpstr>
      <vt:lpstr>PowerPoint Presentation</vt:lpstr>
      <vt:lpstr>Nuclear-Spectroscopy Instrumentation  Network</vt:lpstr>
      <vt:lpstr>organization  and budget</vt:lpstr>
      <vt:lpstr>Activities and achievements</vt:lpstr>
      <vt:lpstr>Activities and achievements</vt:lpstr>
      <vt:lpstr>Training activities</vt:lpstr>
      <vt:lpstr>ERINS:  European Research Infrastructures for Nuclear Science: Nuclear Structure, Astrophysics and Applications</vt:lpstr>
      <vt:lpstr>Nuclear Spectroscopy and Reaction Dynamics with Exotic Beams</vt:lpstr>
      <vt:lpstr>motivations</vt:lpstr>
      <vt:lpstr>motivations</vt:lpstr>
      <vt:lpstr>motivations</vt:lpstr>
      <vt:lpstr>goal</vt:lpstr>
      <vt:lpstr>The tasks</vt:lpstr>
      <vt:lpstr>task 1</vt:lpstr>
      <vt:lpstr>task 2</vt:lpstr>
      <vt:lpstr>task 3</vt:lpstr>
      <vt:lpstr>task 4</vt:lpstr>
      <vt:lpstr>Participants</vt:lpstr>
    </vt:vector>
  </TitlesOfParts>
  <Company>GSI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ensar2</dc:title>
  <dc:creator>lenzi</dc:creator>
  <cp:lastModifiedBy>lenzi</cp:lastModifiedBy>
  <cp:revision>405</cp:revision>
  <cp:lastPrinted>2003-05-21T14:35:36Z</cp:lastPrinted>
  <dcterms:created xsi:type="dcterms:W3CDTF">2003-02-25T13:44:20Z</dcterms:created>
  <dcterms:modified xsi:type="dcterms:W3CDTF">2019-06-23T12:59:38Z</dcterms:modified>
</cp:coreProperties>
</file>