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  <p:sldMasterId id="2147483721" r:id="rId2"/>
    <p:sldMasterId id="2147483803" r:id="rId3"/>
  </p:sldMasterIdLst>
  <p:notesMasterIdLst>
    <p:notesMasterId r:id="rId30"/>
  </p:notesMasterIdLst>
  <p:sldIdLst>
    <p:sldId id="256" r:id="rId4"/>
    <p:sldId id="362" r:id="rId5"/>
    <p:sldId id="330" r:id="rId6"/>
    <p:sldId id="331" r:id="rId7"/>
    <p:sldId id="270" r:id="rId8"/>
    <p:sldId id="268" r:id="rId9"/>
    <p:sldId id="356" r:id="rId10"/>
    <p:sldId id="273" r:id="rId11"/>
    <p:sldId id="347" r:id="rId12"/>
    <p:sldId id="348" r:id="rId13"/>
    <p:sldId id="350" r:id="rId14"/>
    <p:sldId id="351" r:id="rId15"/>
    <p:sldId id="352" r:id="rId16"/>
    <p:sldId id="354" r:id="rId17"/>
    <p:sldId id="355" r:id="rId18"/>
    <p:sldId id="274" r:id="rId19"/>
    <p:sldId id="358" r:id="rId20"/>
    <p:sldId id="359" r:id="rId21"/>
    <p:sldId id="363" r:id="rId22"/>
    <p:sldId id="364" r:id="rId23"/>
    <p:sldId id="365" r:id="rId24"/>
    <p:sldId id="360" r:id="rId25"/>
    <p:sldId id="361" r:id="rId26"/>
    <p:sldId id="366" r:id="rId27"/>
    <p:sldId id="323" r:id="rId28"/>
    <p:sldId id="342" r:id="rId29"/>
  </p:sldIdLst>
  <p:sldSz cx="13004800" cy="9753600"/>
  <p:notesSz cx="6858000" cy="9144000"/>
  <p:defaultTextStyle>
    <a:defPPr marL="0" marR="0" indent="0" algn="l" defTabSz="91355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3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342589" algn="ctr" defTabSz="583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685168" algn="ctr" defTabSz="583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1027753" algn="ctr" defTabSz="583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1370332" algn="ctr" defTabSz="583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712922" algn="ctr" defTabSz="583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2055506" algn="ctr" defTabSz="583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2398087" algn="ctr" defTabSz="583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2740673" algn="ctr" defTabSz="583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/>
              </a:solidFill>
              <a:prstDash val="solid"/>
              <a:miter lim="400000"/>
            </a:ln>
          </a:left>
          <a:right>
            <a:ln w="12700" cap="flat">
              <a:solidFill>
                <a:srgbClr val="79A0AF"/>
              </a:solidFill>
              <a:prstDash val="solid"/>
              <a:miter lim="400000"/>
            </a:ln>
          </a:right>
          <a:top>
            <a:ln w="12700" cap="flat">
              <a:solidFill>
                <a:srgbClr val="79A0AF"/>
              </a:solidFill>
              <a:prstDash val="solid"/>
              <a:miter lim="400000"/>
            </a:ln>
          </a:top>
          <a:bottom>
            <a:ln w="12700" cap="flat">
              <a:solidFill>
                <a:srgbClr val="79A0AF"/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/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9"/>
        </a:fontRef>
        <a:srgbClr val="F5F5E9"/>
      </a:tcTxStyle>
      <a:tcStyle>
        <a:tcBdr>
          <a:left>
            <a:ln w="12700" cap="flat">
              <a:solidFill>
                <a:srgbClr val="79A0AF"/>
              </a:solidFill>
              <a:prstDash val="solid"/>
              <a:miter lim="400000"/>
            </a:ln>
          </a:left>
          <a:right>
            <a:ln w="12700" cap="flat">
              <a:solidFill>
                <a:srgbClr val="79A0AF"/>
              </a:solidFill>
              <a:prstDash val="solid"/>
              <a:miter lim="400000"/>
            </a:ln>
          </a:right>
          <a:top>
            <a:ln w="12700" cap="flat">
              <a:solidFill>
                <a:srgbClr val="79A0AF"/>
              </a:solidFill>
              <a:prstDash val="solid"/>
              <a:miter lim="400000"/>
            </a:ln>
          </a:top>
          <a:bottom>
            <a:ln w="12700" cap="flat">
              <a:solidFill>
                <a:srgbClr val="79A0AF"/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/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9"/>
        </a:fontRef>
        <a:srgbClr val="F5F5E9"/>
      </a:tcTxStyle>
      <a:tcStyle>
        <a:tcBdr>
          <a:left>
            <a:ln w="12700" cap="flat">
              <a:solidFill>
                <a:srgbClr val="79A0AF"/>
              </a:solidFill>
              <a:prstDash val="solid"/>
              <a:miter lim="400000"/>
            </a:ln>
          </a:left>
          <a:right>
            <a:ln w="12700" cap="flat">
              <a:solidFill>
                <a:srgbClr val="79A0AF"/>
              </a:solidFill>
              <a:prstDash val="solid"/>
              <a:miter lim="400000"/>
            </a:ln>
          </a:right>
          <a:top>
            <a:ln w="12700" cap="flat">
              <a:solidFill>
                <a:srgbClr val="79A0AF"/>
              </a:solidFill>
              <a:prstDash val="solid"/>
              <a:miter lim="400000"/>
            </a:ln>
          </a:top>
          <a:bottom>
            <a:ln w="12700" cap="flat">
              <a:solidFill>
                <a:srgbClr val="79A0AF"/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/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9"/>
        </a:fontRef>
        <a:srgbClr val="F5F5E9"/>
      </a:tcTxStyle>
      <a:tcStyle>
        <a:tcBdr>
          <a:left>
            <a:ln w="12700" cap="flat">
              <a:solidFill>
                <a:srgbClr val="79A0AF"/>
              </a:solidFill>
              <a:prstDash val="solid"/>
              <a:miter lim="400000"/>
            </a:ln>
          </a:left>
          <a:right>
            <a:ln w="12700" cap="flat">
              <a:solidFill>
                <a:srgbClr val="79A0AF"/>
              </a:solidFill>
              <a:prstDash val="solid"/>
              <a:miter lim="400000"/>
            </a:ln>
          </a:right>
          <a:top>
            <a:ln w="12700" cap="flat">
              <a:solidFill>
                <a:srgbClr val="79A0AF"/>
              </a:solidFill>
              <a:prstDash val="solid"/>
              <a:miter lim="400000"/>
            </a:ln>
          </a:top>
          <a:bottom>
            <a:ln w="12700" cap="flat">
              <a:solidFill>
                <a:srgbClr val="79A0AF"/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/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960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mascali:Documents:INFN:Pandora:PremialePANDORA:Pandora_Manpower&amp;Budget%20(versione%20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(Foglio2!$B$8,Foglio2!$B$10,Foglio2!$B$14,Foglio2!$B$18,Foglio2!$B$20)</c:f>
              <c:numCache>
                <c:formatCode>General</c:formatCode>
                <c:ptCount val="5"/>
                <c:pt idx="0">
                  <c:v>810.0</c:v>
                </c:pt>
                <c:pt idx="1">
                  <c:v>1120.0</c:v>
                </c:pt>
                <c:pt idx="2">
                  <c:v>145.0</c:v>
                </c:pt>
                <c:pt idx="3">
                  <c:v>150.0</c:v>
                </c:pt>
                <c:pt idx="4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3938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3662" latinLnBrk="0">
      <a:defRPr sz="2100">
        <a:latin typeface="Lucida Grande"/>
        <a:ea typeface="Lucida Grande"/>
        <a:cs typeface="Lucida Grande"/>
        <a:sym typeface="Lucida Grande"/>
      </a:defRPr>
    </a:lvl1pPr>
    <a:lvl2pPr indent="228390" defTabSz="583662" latinLnBrk="0">
      <a:defRPr sz="2100">
        <a:latin typeface="Lucida Grande"/>
        <a:ea typeface="Lucida Grande"/>
        <a:cs typeface="Lucida Grande"/>
        <a:sym typeface="Lucida Grande"/>
      </a:defRPr>
    </a:lvl2pPr>
    <a:lvl3pPr indent="456775" defTabSz="583662" latinLnBrk="0">
      <a:defRPr sz="2100">
        <a:latin typeface="Lucida Grande"/>
        <a:ea typeface="Lucida Grande"/>
        <a:cs typeface="Lucida Grande"/>
        <a:sym typeface="Lucida Grande"/>
      </a:defRPr>
    </a:lvl3pPr>
    <a:lvl4pPr indent="685168" defTabSz="583662" latinLnBrk="0">
      <a:defRPr sz="2100">
        <a:latin typeface="Lucida Grande"/>
        <a:ea typeface="Lucida Grande"/>
        <a:cs typeface="Lucida Grande"/>
        <a:sym typeface="Lucida Grande"/>
      </a:defRPr>
    </a:lvl4pPr>
    <a:lvl5pPr indent="913556" defTabSz="583662" latinLnBrk="0">
      <a:defRPr sz="2100">
        <a:latin typeface="Lucida Grande"/>
        <a:ea typeface="Lucida Grande"/>
        <a:cs typeface="Lucida Grande"/>
        <a:sym typeface="Lucida Grande"/>
      </a:defRPr>
    </a:lvl5pPr>
    <a:lvl6pPr indent="1141950" defTabSz="583662" latinLnBrk="0">
      <a:defRPr sz="2100">
        <a:latin typeface="Lucida Grande"/>
        <a:ea typeface="Lucida Grande"/>
        <a:cs typeface="Lucida Grande"/>
        <a:sym typeface="Lucida Grande"/>
      </a:defRPr>
    </a:lvl6pPr>
    <a:lvl7pPr indent="1370332" defTabSz="583662" latinLnBrk="0">
      <a:defRPr sz="2100">
        <a:latin typeface="Lucida Grande"/>
        <a:ea typeface="Lucida Grande"/>
        <a:cs typeface="Lucida Grande"/>
        <a:sym typeface="Lucida Grande"/>
      </a:defRPr>
    </a:lvl7pPr>
    <a:lvl8pPr indent="1598723" defTabSz="583662" latinLnBrk="0">
      <a:defRPr sz="2100">
        <a:latin typeface="Lucida Grande"/>
        <a:ea typeface="Lucida Grande"/>
        <a:cs typeface="Lucida Grande"/>
        <a:sym typeface="Lucida Grande"/>
      </a:defRPr>
    </a:lvl8pPr>
    <a:lvl9pPr indent="1827115" defTabSz="583662" latinLnBrk="0">
      <a:defRPr sz="21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56" y="8685725"/>
            <a:ext cx="2972241" cy="456124"/>
          </a:xfrm>
          <a:prstGeom prst="rect">
            <a:avLst/>
          </a:prstGeom>
          <a:ln/>
        </p:spPr>
        <p:txBody>
          <a:bodyPr/>
          <a:lstStyle/>
          <a:p>
            <a:fld id="{B54961DF-8D97-8848-A748-D54EC3B4C209}" type="slidenum">
              <a:rPr lang="en-US">
                <a:latin typeface="Calibri"/>
              </a:rPr>
              <a:pPr/>
              <a:t>4</a:t>
            </a:fld>
            <a:endParaRPr lang="en-US">
              <a:latin typeface="Calibri"/>
            </a:endParaRPr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1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974AD4F-B870-44F2-BC28-2FE68B1C307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45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701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75360" y="2384213"/>
            <a:ext cx="11054080" cy="2600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05F0B1-2806-BD46-8897-43DED37F70E1}" type="slidenum">
              <a:rPr lang="en-US" altLang="en-US">
                <a:solidFill>
                  <a:srgbClr val="FFFFFF"/>
                </a:solidFill>
              </a:rPr>
              <a:pPr/>
              <a:t>‹n.›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1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utoUpdateAnimBg="0"/>
      <p:bldP spid="184323" grpId="0" build="p" autoUpdateAnimBg="0" advAuto="0">
        <p:tmplLst>
          <p:tmpl lvl="1">
            <p:tnLst>
              <p:par>
                <p:cTn xmlns:p14="http://schemas.microsoft.com/office/powerpoint/2010/main"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843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7501D-B1AC-AE44-B019-0CCEC59E444E}" type="slidenum">
              <a:rPr lang="en-US" altLang="en-US">
                <a:solidFill>
                  <a:srgbClr val="FFFFFF"/>
                </a:solidFill>
              </a:rPr>
              <a:pPr/>
              <a:t>‹n.›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2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541867"/>
            <a:ext cx="2926080" cy="812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2" y="541867"/>
            <a:ext cx="8578166" cy="812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1AAC3-2952-A940-920D-B86B0559951E}" type="slidenum">
              <a:rPr lang="en-US" altLang="en-US">
                <a:solidFill>
                  <a:srgbClr val="FFFFFF"/>
                </a:solidFill>
              </a:rPr>
              <a:pPr/>
              <a:t>‹n.›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0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41867"/>
            <a:ext cx="11704320" cy="1950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0242" y="2817707"/>
            <a:ext cx="5752122" cy="585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441" y="2817707"/>
            <a:ext cx="5752122" cy="585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8882098"/>
            <a:ext cx="4118187" cy="67733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fld id="{4BCCC760-16FA-BA46-878C-3F249DCE0F0F}" type="slidenum">
              <a:rPr lang="en-US" altLang="en-US">
                <a:solidFill>
                  <a:srgbClr val="FFFFFF"/>
                </a:solidFill>
              </a:rPr>
              <a:pPr/>
              <a:t>‹n.›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71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50240" y="541867"/>
            <a:ext cx="11704320" cy="812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8882098"/>
            <a:ext cx="4118187" cy="67733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fld id="{149F76E0-492B-F34C-ACFD-47F9EF823FA0}" type="slidenum">
              <a:rPr lang="en-US" altLang="en-US">
                <a:solidFill>
                  <a:srgbClr val="FFFFFF"/>
                </a:solidFill>
              </a:rPr>
              <a:pPr/>
              <a:t>‹n.›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29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41867"/>
            <a:ext cx="11704320" cy="1950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0242" y="2817707"/>
            <a:ext cx="5752122" cy="585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2441" y="2817708"/>
            <a:ext cx="5752122" cy="281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2441" y="5852160"/>
            <a:ext cx="5752122" cy="281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0240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43308" y="8882098"/>
            <a:ext cx="4118187" cy="67733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20108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fld id="{928AF8E1-42F6-4440-80A4-D17B7F0E2A83}" type="slidenum">
              <a:rPr lang="en-US" altLang="en-US">
                <a:solidFill>
                  <a:srgbClr val="FFFFFF"/>
                </a:solidFill>
              </a:rPr>
              <a:pPr/>
              <a:t>‹n.›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2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41867"/>
            <a:ext cx="11704320" cy="1950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0240" y="2817707"/>
            <a:ext cx="11704320" cy="585216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8882098"/>
            <a:ext cx="4118187" cy="67733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fld id="{3080B230-4AB8-1A4C-849D-6DB3720D295C}" type="slidenum">
              <a:rPr lang="en-US" altLang="en-US">
                <a:solidFill>
                  <a:srgbClr val="FFFFFF"/>
                </a:solidFill>
              </a:rPr>
              <a:pPr/>
              <a:t>‹n.›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3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41867"/>
            <a:ext cx="11704320" cy="1950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2" y="2817707"/>
            <a:ext cx="5752122" cy="585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2441" y="2817708"/>
            <a:ext cx="5752122" cy="281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2441" y="5852160"/>
            <a:ext cx="5752122" cy="281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0240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43308" y="8882098"/>
            <a:ext cx="4118187" cy="67733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20108" y="8882098"/>
            <a:ext cx="3034453" cy="677333"/>
          </a:xfrm>
        </p:spPr>
        <p:txBody>
          <a:bodyPr/>
          <a:lstStyle>
            <a:lvl1pPr>
              <a:defRPr/>
            </a:lvl1pPr>
          </a:lstStyle>
          <a:p>
            <a:fld id="{7B23E2A4-3C83-5F40-9E76-A46B04E26A41}" type="slidenum">
              <a:rPr lang="en-US" altLang="en-US">
                <a:solidFill>
                  <a:srgbClr val="FFFFFF"/>
                </a:solidFill>
              </a:rPr>
              <a:pPr/>
              <a:t>‹n.›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9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8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8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AU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E898-F062-40E1-ADD8-2B32D153A72A}" type="datetime1">
              <a:rPr lang="it-IT" smtClean="0">
                <a:solidFill>
                  <a:srgbClr val="438086"/>
                </a:solidFill>
                <a:latin typeface="Georgia"/>
              </a:rPr>
              <a:pPr/>
              <a:t>25/06/19</a:t>
            </a:fld>
            <a:endParaRPr lang="it-IT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>
                <a:solidFill>
                  <a:prstClr val="white"/>
                </a:solidFill>
                <a:latin typeface="Georgia"/>
              </a:rPr>
              <a:pPr/>
              <a:t>‹n.›</a:t>
            </a:fld>
            <a:endParaRPr lang="it-IT">
              <a:solidFill>
                <a:prstClr val="white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10033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0632-0E25-4997-B590-25A4E57E568C}" type="datetime1">
              <a:rPr lang="it-IT" smtClean="0">
                <a:solidFill>
                  <a:srgbClr val="438086"/>
                </a:solidFill>
                <a:latin typeface="Georgia"/>
              </a:rPr>
              <a:pPr/>
              <a:t>25/06/19</a:t>
            </a:fld>
            <a:endParaRPr lang="it-IT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>
                <a:latin typeface="Georgia"/>
              </a:rPr>
              <a:pPr/>
              <a:t>‹n.›</a:t>
            </a:fld>
            <a:endParaRPr lang="it-IT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55779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290" y="626761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290" y="413401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5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92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90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88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85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83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81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4E2D-D765-4395-A877-31335EB73C05}" type="datetime1">
              <a:rPr lang="it-IT" smtClean="0">
                <a:solidFill>
                  <a:srgbClr val="438086"/>
                </a:solidFill>
                <a:latin typeface="Georgia"/>
              </a:rPr>
              <a:pPr/>
              <a:t>25/06/19</a:t>
            </a:fld>
            <a:endParaRPr lang="it-IT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>
                <a:latin typeface="Georgia"/>
              </a:rPr>
              <a:pPr/>
              <a:t>‹n.›</a:t>
            </a:fld>
            <a:endParaRPr lang="it-IT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9772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00D32-8154-3D49-A8BA-706427E858C8}" type="slidenum">
              <a:rPr lang="en-US" altLang="en-US">
                <a:solidFill>
                  <a:srgbClr val="FFFFFF"/>
                </a:solidFill>
              </a:rPr>
              <a:pPr/>
              <a:t>‹n.›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13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240" y="227586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610773" y="227586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99259"/>
            <a:fld id="{A1F96961-B8FE-41A0-A76F-E37D0D54C896}" type="datetime1">
              <a:rPr lang="it-IT" kern="1200" smtClean="0">
                <a:solidFill>
                  <a:srgbClr val="438086"/>
                </a:solidFill>
                <a:latin typeface="Georgia"/>
              </a:rPr>
              <a:pPr defTabSz="1299259"/>
              <a:t>25/06/19</a:t>
            </a:fld>
            <a:endParaRPr lang="it-IT" kern="1200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99259"/>
            <a:endParaRPr lang="it-IT" kern="1200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99259"/>
            <a:fld id="{825A1364-9D83-4D37-A282-5E5560CE45FB}" type="slidenum">
              <a:rPr lang="it-IT" kern="1200" smtClean="0">
                <a:latin typeface="Georgia"/>
              </a:rPr>
              <a:pPr defTabSz="1299259"/>
              <a:t>‹n.›</a:t>
            </a:fld>
            <a:endParaRPr lang="it-IT" kern="120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602134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759" indent="0">
              <a:buNone/>
              <a:defRPr sz="2800" b="1"/>
            </a:lvl2pPr>
            <a:lvl3pPr marL="1299525" indent="0">
              <a:buNone/>
              <a:defRPr sz="2600" b="1"/>
            </a:lvl3pPr>
            <a:lvl4pPr marL="1949296" indent="0">
              <a:buNone/>
              <a:defRPr sz="2300" b="1"/>
            </a:lvl4pPr>
            <a:lvl5pPr marL="2599058" indent="0">
              <a:buNone/>
              <a:defRPr sz="2300" b="1"/>
            </a:lvl5pPr>
            <a:lvl6pPr marL="3248820" indent="0">
              <a:buNone/>
              <a:defRPr sz="2300" b="1"/>
            </a:lvl6pPr>
            <a:lvl7pPr marL="3898589" indent="0">
              <a:buNone/>
              <a:defRPr sz="2300" b="1"/>
            </a:lvl7pPr>
            <a:lvl8pPr marL="4548344" indent="0">
              <a:buNone/>
              <a:defRPr sz="2300" b="1"/>
            </a:lvl8pPr>
            <a:lvl9pPr marL="5198115" indent="0">
              <a:buNone/>
              <a:defRPr sz="23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759" indent="0">
              <a:buNone/>
              <a:defRPr sz="2800" b="1"/>
            </a:lvl2pPr>
            <a:lvl3pPr marL="1299525" indent="0">
              <a:buNone/>
              <a:defRPr sz="2600" b="1"/>
            </a:lvl3pPr>
            <a:lvl4pPr marL="1949296" indent="0">
              <a:buNone/>
              <a:defRPr sz="2300" b="1"/>
            </a:lvl4pPr>
            <a:lvl5pPr marL="2599058" indent="0">
              <a:buNone/>
              <a:defRPr sz="2300" b="1"/>
            </a:lvl5pPr>
            <a:lvl6pPr marL="3248820" indent="0">
              <a:buNone/>
              <a:defRPr sz="2300" b="1"/>
            </a:lvl6pPr>
            <a:lvl7pPr marL="3898589" indent="0">
              <a:buNone/>
              <a:defRPr sz="2300" b="1"/>
            </a:lvl7pPr>
            <a:lvl8pPr marL="4548344" indent="0">
              <a:buNone/>
              <a:defRPr sz="2300" b="1"/>
            </a:lvl8pPr>
            <a:lvl9pPr marL="5198115" indent="0">
              <a:buNone/>
              <a:defRPr sz="23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22A6-C957-4E5F-AFC7-7440C2DCC31C}" type="datetime1">
              <a:rPr lang="it-IT" smtClean="0">
                <a:solidFill>
                  <a:srgbClr val="438086"/>
                </a:solidFill>
                <a:latin typeface="Georgia"/>
              </a:rPr>
              <a:pPr/>
              <a:t>25/06/19</a:t>
            </a:fld>
            <a:endParaRPr lang="it-IT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>
                <a:latin typeface="Georgia"/>
              </a:rPr>
              <a:pPr/>
              <a:t>‹n.›</a:t>
            </a:fld>
            <a:endParaRPr lang="it-IT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868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A8F5-25E0-49CA-A8B7-7E3844122BA4}" type="datetime1">
              <a:rPr lang="it-IT" smtClean="0">
                <a:solidFill>
                  <a:srgbClr val="438086"/>
                </a:solidFill>
                <a:latin typeface="Georgia"/>
              </a:rPr>
              <a:pPr/>
              <a:t>25/06/19</a:t>
            </a:fld>
            <a:endParaRPr lang="it-IT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>
                <a:latin typeface="Georgia"/>
              </a:rPr>
              <a:pPr/>
              <a:t>‹n.›</a:t>
            </a:fld>
            <a:endParaRPr lang="it-IT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48385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C46F-3153-8847-B7A7-95123CB09244}" type="datetimeFigureOut">
              <a:rPr lang="it-IT" smtClean="0"/>
              <a:t>25/06/19</a:t>
            </a:fld>
            <a:endParaRPr lang="en-AU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>
                <a:latin typeface="Georgia"/>
              </a:rPr>
              <a:pPr/>
              <a:t>‹n.›</a:t>
            </a:fld>
            <a:endParaRPr lang="nb-NO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26780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516" y="38835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759" indent="0">
              <a:buNone/>
              <a:defRPr sz="1700"/>
            </a:lvl2pPr>
            <a:lvl3pPr marL="1299525" indent="0">
              <a:buNone/>
              <a:defRPr sz="1400"/>
            </a:lvl3pPr>
            <a:lvl4pPr marL="1949296" indent="0">
              <a:buNone/>
              <a:defRPr sz="1300"/>
            </a:lvl4pPr>
            <a:lvl5pPr marL="2599058" indent="0">
              <a:buNone/>
              <a:defRPr sz="1300"/>
            </a:lvl5pPr>
            <a:lvl6pPr marL="3248820" indent="0">
              <a:buNone/>
              <a:defRPr sz="1300"/>
            </a:lvl6pPr>
            <a:lvl7pPr marL="3898589" indent="0">
              <a:buNone/>
              <a:defRPr sz="1300"/>
            </a:lvl7pPr>
            <a:lvl8pPr marL="4548344" indent="0">
              <a:buNone/>
              <a:defRPr sz="1300"/>
            </a:lvl8pPr>
            <a:lvl9pPr marL="5198115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26BB-B5E9-4A15-B13C-F51C864C1301}" type="datetime1">
              <a:rPr lang="it-IT" smtClean="0">
                <a:solidFill>
                  <a:srgbClr val="438086"/>
                </a:solidFill>
                <a:latin typeface="Georgia"/>
              </a:rPr>
              <a:pPr/>
              <a:t>25/06/19</a:t>
            </a:fld>
            <a:endParaRPr lang="it-IT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>
                <a:latin typeface="Georgia"/>
              </a:rPr>
              <a:pPr/>
              <a:t>‹n.›</a:t>
            </a:fld>
            <a:endParaRPr lang="it-IT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98470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759" indent="0">
              <a:buNone/>
              <a:defRPr sz="4000"/>
            </a:lvl2pPr>
            <a:lvl3pPr marL="1299525" indent="0">
              <a:buNone/>
              <a:defRPr sz="3400"/>
            </a:lvl3pPr>
            <a:lvl4pPr marL="1949296" indent="0">
              <a:buNone/>
              <a:defRPr sz="2800"/>
            </a:lvl4pPr>
            <a:lvl5pPr marL="2599058" indent="0">
              <a:buNone/>
              <a:defRPr sz="2800"/>
            </a:lvl5pPr>
            <a:lvl6pPr marL="3248820" indent="0">
              <a:buNone/>
              <a:defRPr sz="2800"/>
            </a:lvl6pPr>
            <a:lvl7pPr marL="3898589" indent="0">
              <a:buNone/>
              <a:defRPr sz="2800"/>
            </a:lvl7pPr>
            <a:lvl8pPr marL="4548344" indent="0">
              <a:buNone/>
              <a:defRPr sz="2800"/>
            </a:lvl8pPr>
            <a:lvl9pPr marL="5198115" indent="0">
              <a:buNone/>
              <a:defRPr sz="2800"/>
            </a:lvl9pPr>
          </a:lstStyle>
          <a:p>
            <a:endParaRPr lang="en-AU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759" indent="0">
              <a:buNone/>
              <a:defRPr sz="1700"/>
            </a:lvl2pPr>
            <a:lvl3pPr marL="1299525" indent="0">
              <a:buNone/>
              <a:defRPr sz="1400"/>
            </a:lvl3pPr>
            <a:lvl4pPr marL="1949296" indent="0">
              <a:buNone/>
              <a:defRPr sz="1300"/>
            </a:lvl4pPr>
            <a:lvl5pPr marL="2599058" indent="0">
              <a:buNone/>
              <a:defRPr sz="1300"/>
            </a:lvl5pPr>
            <a:lvl6pPr marL="3248820" indent="0">
              <a:buNone/>
              <a:defRPr sz="1300"/>
            </a:lvl6pPr>
            <a:lvl7pPr marL="3898589" indent="0">
              <a:buNone/>
              <a:defRPr sz="1300"/>
            </a:lvl7pPr>
            <a:lvl8pPr marL="4548344" indent="0">
              <a:buNone/>
              <a:defRPr sz="1300"/>
            </a:lvl8pPr>
            <a:lvl9pPr marL="5198115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0FC-C364-4091-BB61-0B94F9DED633}" type="datetime1">
              <a:rPr lang="it-IT" smtClean="0">
                <a:solidFill>
                  <a:srgbClr val="438086"/>
                </a:solidFill>
                <a:latin typeface="Georgia"/>
              </a:rPr>
              <a:pPr/>
              <a:t>25/06/19</a:t>
            </a:fld>
            <a:endParaRPr lang="it-IT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>
                <a:latin typeface="Georgia"/>
              </a:rPr>
              <a:pPr/>
              <a:t>‹n.›</a:t>
            </a:fld>
            <a:endParaRPr lang="it-IT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79411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10EF-10A8-4D9C-B049-72DB8F4F09A9}" type="datetime1">
              <a:rPr lang="it-IT" smtClean="0">
                <a:solidFill>
                  <a:srgbClr val="438086"/>
                </a:solidFill>
                <a:latin typeface="Georgia"/>
              </a:rPr>
              <a:pPr/>
              <a:t>25/06/19</a:t>
            </a:fld>
            <a:endParaRPr lang="it-IT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1364-9D83-4D37-A282-5E5560CE45FB}" type="slidenum">
              <a:rPr lang="it-IT" smtClean="0">
                <a:latin typeface="Georgia"/>
              </a:rPr>
              <a:pPr/>
              <a:t>‹n.›</a:t>
            </a:fld>
            <a:endParaRPr lang="it-IT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16660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480" y="390617"/>
            <a:ext cx="2926080" cy="832216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240" y="390617"/>
            <a:ext cx="8561493" cy="832216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99259"/>
            <a:fld id="{A1F96961-B8FE-41A0-A76F-E37D0D54C896}" type="datetime1">
              <a:rPr lang="it-IT" kern="1200" smtClean="0">
                <a:solidFill>
                  <a:srgbClr val="438086"/>
                </a:solidFill>
                <a:latin typeface="Georgia"/>
              </a:rPr>
              <a:pPr defTabSz="1299259"/>
              <a:t>25/06/19</a:t>
            </a:fld>
            <a:endParaRPr lang="it-IT" kern="1200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99259"/>
            <a:endParaRPr lang="it-IT" kern="1200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99259"/>
            <a:fld id="{825A1364-9D83-4D37-A282-5E5560CE45FB}" type="slidenum">
              <a:rPr lang="it-IT" kern="1200" smtClean="0">
                <a:latin typeface="Georgia"/>
              </a:rPr>
              <a:pPr defTabSz="1299259"/>
              <a:t>‹n.›</a:t>
            </a:fld>
            <a:endParaRPr lang="it-IT" kern="120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6605198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AU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C46F-3153-8847-B7A7-95123CB09244}" type="datetimeFigureOut">
              <a:rPr lang="it-IT" smtClean="0"/>
              <a:t>25/06/19</a:t>
            </a:fld>
            <a:endParaRPr lang="en-AU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‹n.›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033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C46F-3153-8847-B7A7-95123CB09244}" type="datetimeFigureOut">
              <a:rPr lang="it-IT" smtClean="0"/>
              <a:t>25/06/19</a:t>
            </a:fld>
            <a:endParaRPr lang="en-AU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‹n.›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77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828" y="2431628"/>
            <a:ext cx="11216640" cy="4057226"/>
          </a:xfrm>
        </p:spPr>
        <p:txBody>
          <a:bodyPr anchor="b"/>
          <a:lstStyle>
            <a:lvl1pPr>
              <a:defRPr sz="8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828" y="6527264"/>
            <a:ext cx="11216640" cy="2133599"/>
          </a:xfrm>
        </p:spPr>
        <p:txBody>
          <a:bodyPr/>
          <a:lstStyle>
            <a:lvl1pPr marL="0" indent="0">
              <a:buNone/>
              <a:defRPr sz="3300"/>
            </a:lvl1pPr>
            <a:lvl2pPr marL="620032" indent="0">
              <a:buNone/>
              <a:defRPr sz="2700"/>
            </a:lvl2pPr>
            <a:lvl3pPr marL="1240066" indent="0">
              <a:buNone/>
              <a:defRPr sz="2400"/>
            </a:lvl3pPr>
            <a:lvl4pPr marL="1860110" indent="0">
              <a:buNone/>
              <a:defRPr sz="2100"/>
            </a:lvl4pPr>
            <a:lvl5pPr marL="2480130" indent="0">
              <a:buNone/>
              <a:defRPr sz="2100"/>
            </a:lvl5pPr>
            <a:lvl6pPr marL="3100190" indent="0">
              <a:buNone/>
              <a:defRPr sz="2100"/>
            </a:lvl6pPr>
            <a:lvl7pPr marL="3720219" indent="0">
              <a:buNone/>
              <a:defRPr sz="2100"/>
            </a:lvl7pPr>
            <a:lvl8pPr marL="4340257" indent="0">
              <a:buNone/>
              <a:defRPr sz="2100"/>
            </a:lvl8pPr>
            <a:lvl9pPr marL="4960297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ED42C-D8AE-7943-B37E-57B06D9A6EE0}" type="slidenum">
              <a:rPr lang="en-US" altLang="en-US">
                <a:solidFill>
                  <a:srgbClr val="FFFFFF"/>
                </a:solidFill>
              </a:rPr>
              <a:pPr/>
              <a:t>‹n.›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290" y="626760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290" y="413400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9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9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98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98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98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97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97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97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C46F-3153-8847-B7A7-95123CB09244}" type="datetimeFigureOut">
              <a:rPr lang="it-IT" smtClean="0"/>
              <a:t>25/06/19</a:t>
            </a:fld>
            <a:endParaRPr lang="en-AU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‹n.›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7725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240" y="227585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610773" y="227585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C46F-3153-8847-B7A7-95123CB09244}" type="datetimeFigureOut">
              <a:rPr lang="it-IT" smtClean="0"/>
              <a:t>25/06/19</a:t>
            </a:fld>
            <a:endParaRPr lang="en-AU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‹n.›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21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961" indent="0">
              <a:buNone/>
              <a:defRPr sz="2800" b="1"/>
            </a:lvl2pPr>
            <a:lvl3pPr marL="1299925" indent="0">
              <a:buNone/>
              <a:defRPr sz="2600" b="1"/>
            </a:lvl3pPr>
            <a:lvl4pPr marL="1949893" indent="0">
              <a:buNone/>
              <a:defRPr sz="2300" b="1"/>
            </a:lvl4pPr>
            <a:lvl5pPr marL="2599856" indent="0">
              <a:buNone/>
              <a:defRPr sz="2300" b="1"/>
            </a:lvl5pPr>
            <a:lvl6pPr marL="3249818" indent="0">
              <a:buNone/>
              <a:defRPr sz="2300" b="1"/>
            </a:lvl6pPr>
            <a:lvl7pPr marL="3899785" indent="0">
              <a:buNone/>
              <a:defRPr sz="2300" b="1"/>
            </a:lvl7pPr>
            <a:lvl8pPr marL="4549743" indent="0">
              <a:buNone/>
              <a:defRPr sz="2300" b="1"/>
            </a:lvl8pPr>
            <a:lvl9pPr marL="5199711" indent="0">
              <a:buNone/>
              <a:defRPr sz="23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961" indent="0">
              <a:buNone/>
              <a:defRPr sz="2800" b="1"/>
            </a:lvl2pPr>
            <a:lvl3pPr marL="1299925" indent="0">
              <a:buNone/>
              <a:defRPr sz="2600" b="1"/>
            </a:lvl3pPr>
            <a:lvl4pPr marL="1949893" indent="0">
              <a:buNone/>
              <a:defRPr sz="2300" b="1"/>
            </a:lvl4pPr>
            <a:lvl5pPr marL="2599856" indent="0">
              <a:buNone/>
              <a:defRPr sz="2300" b="1"/>
            </a:lvl5pPr>
            <a:lvl6pPr marL="3249818" indent="0">
              <a:buNone/>
              <a:defRPr sz="2300" b="1"/>
            </a:lvl6pPr>
            <a:lvl7pPr marL="3899785" indent="0">
              <a:buNone/>
              <a:defRPr sz="2300" b="1"/>
            </a:lvl7pPr>
            <a:lvl8pPr marL="4549743" indent="0">
              <a:buNone/>
              <a:defRPr sz="2300" b="1"/>
            </a:lvl8pPr>
            <a:lvl9pPr marL="5199711" indent="0">
              <a:buNone/>
              <a:defRPr sz="23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C46F-3153-8847-B7A7-95123CB09244}" type="datetimeFigureOut">
              <a:rPr lang="it-IT" smtClean="0"/>
              <a:t>25/06/19</a:t>
            </a:fld>
            <a:endParaRPr lang="en-AU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‹n.›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8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C46F-3153-8847-B7A7-95123CB09244}" type="datetimeFigureOut">
              <a:rPr lang="it-IT" smtClean="0"/>
              <a:t>25/06/19</a:t>
            </a:fld>
            <a:endParaRPr lang="en-AU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‹n.›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8385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C46F-3153-8847-B7A7-95123CB09244}" type="datetimeFigureOut">
              <a:rPr lang="it-IT" smtClean="0"/>
              <a:t>25/06/19</a:t>
            </a:fld>
            <a:endParaRPr lang="en-AU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‹n.›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6780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516" y="38835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961" indent="0">
              <a:buNone/>
              <a:defRPr sz="1700"/>
            </a:lvl2pPr>
            <a:lvl3pPr marL="1299925" indent="0">
              <a:buNone/>
              <a:defRPr sz="1400"/>
            </a:lvl3pPr>
            <a:lvl4pPr marL="1949893" indent="0">
              <a:buNone/>
              <a:defRPr sz="1300"/>
            </a:lvl4pPr>
            <a:lvl5pPr marL="2599856" indent="0">
              <a:buNone/>
              <a:defRPr sz="1300"/>
            </a:lvl5pPr>
            <a:lvl6pPr marL="3249818" indent="0">
              <a:buNone/>
              <a:defRPr sz="1300"/>
            </a:lvl6pPr>
            <a:lvl7pPr marL="3899785" indent="0">
              <a:buNone/>
              <a:defRPr sz="1300"/>
            </a:lvl7pPr>
            <a:lvl8pPr marL="4549743" indent="0">
              <a:buNone/>
              <a:defRPr sz="1300"/>
            </a:lvl8pPr>
            <a:lvl9pPr marL="5199711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C46F-3153-8847-B7A7-95123CB09244}" type="datetimeFigureOut">
              <a:rPr lang="it-IT" smtClean="0"/>
              <a:t>25/06/19</a:t>
            </a:fld>
            <a:endParaRPr lang="en-AU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‹n.›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8470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961" indent="0">
              <a:buNone/>
              <a:defRPr sz="4000"/>
            </a:lvl2pPr>
            <a:lvl3pPr marL="1299925" indent="0">
              <a:buNone/>
              <a:defRPr sz="3400"/>
            </a:lvl3pPr>
            <a:lvl4pPr marL="1949893" indent="0">
              <a:buNone/>
              <a:defRPr sz="2800"/>
            </a:lvl4pPr>
            <a:lvl5pPr marL="2599856" indent="0">
              <a:buNone/>
              <a:defRPr sz="2800"/>
            </a:lvl5pPr>
            <a:lvl6pPr marL="3249818" indent="0">
              <a:buNone/>
              <a:defRPr sz="2800"/>
            </a:lvl6pPr>
            <a:lvl7pPr marL="3899785" indent="0">
              <a:buNone/>
              <a:defRPr sz="2800"/>
            </a:lvl7pPr>
            <a:lvl8pPr marL="4549743" indent="0">
              <a:buNone/>
              <a:defRPr sz="2800"/>
            </a:lvl8pPr>
            <a:lvl9pPr marL="5199711" indent="0">
              <a:buNone/>
              <a:defRPr sz="2800"/>
            </a:lvl9pPr>
          </a:lstStyle>
          <a:p>
            <a:endParaRPr lang="en-AU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961" indent="0">
              <a:buNone/>
              <a:defRPr sz="1700"/>
            </a:lvl2pPr>
            <a:lvl3pPr marL="1299925" indent="0">
              <a:buNone/>
              <a:defRPr sz="1400"/>
            </a:lvl3pPr>
            <a:lvl4pPr marL="1949893" indent="0">
              <a:buNone/>
              <a:defRPr sz="1300"/>
            </a:lvl4pPr>
            <a:lvl5pPr marL="2599856" indent="0">
              <a:buNone/>
              <a:defRPr sz="1300"/>
            </a:lvl5pPr>
            <a:lvl6pPr marL="3249818" indent="0">
              <a:buNone/>
              <a:defRPr sz="1300"/>
            </a:lvl6pPr>
            <a:lvl7pPr marL="3899785" indent="0">
              <a:buNone/>
              <a:defRPr sz="1300"/>
            </a:lvl7pPr>
            <a:lvl8pPr marL="4549743" indent="0">
              <a:buNone/>
              <a:defRPr sz="1300"/>
            </a:lvl8pPr>
            <a:lvl9pPr marL="5199711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C46F-3153-8847-B7A7-95123CB09244}" type="datetimeFigureOut">
              <a:rPr lang="it-IT" smtClean="0"/>
              <a:t>25/06/19</a:t>
            </a:fld>
            <a:endParaRPr lang="en-AU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‹n.›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9411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C46F-3153-8847-B7A7-95123CB09244}" type="datetimeFigureOut">
              <a:rPr lang="it-IT" smtClean="0"/>
              <a:t>25/06/19</a:t>
            </a:fld>
            <a:endParaRPr lang="en-AU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‹n.›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660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480" y="390608"/>
            <a:ext cx="2926080" cy="832216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240" y="390608"/>
            <a:ext cx="8561493" cy="832216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C46F-3153-8847-B7A7-95123CB09244}" type="datetimeFigureOut">
              <a:rPr lang="it-IT" smtClean="0"/>
              <a:t>25/06/19</a:t>
            </a:fld>
            <a:endParaRPr lang="en-AU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‹n.›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6051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pic" sz="quarter" idx="13"/>
          </p:nvPr>
        </p:nvSpPr>
        <p:spPr>
          <a:xfrm>
            <a:off x="8534402" y="355600"/>
            <a:ext cx="4114800" cy="6045200"/>
          </a:xfrm>
          <a:prstGeom prst="rect">
            <a:avLst/>
          </a:prstGeom>
          <a:ln w="9525">
            <a:round/>
          </a:ln>
        </p:spPr>
        <p:txBody>
          <a:bodyPr lIns="91356" tIns="45675" rIns="91356" bIns="45675" anchor="t"/>
          <a:lstStyle/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pic" sz="quarter" idx="14"/>
          </p:nvPr>
        </p:nvSpPr>
        <p:spPr>
          <a:xfrm>
            <a:off x="4445001" y="355600"/>
            <a:ext cx="4114800" cy="6045200"/>
          </a:xfrm>
          <a:prstGeom prst="rect">
            <a:avLst/>
          </a:prstGeom>
          <a:ln w="9525">
            <a:round/>
          </a:ln>
        </p:spPr>
        <p:txBody>
          <a:bodyPr lIns="91356" tIns="45675" rIns="91356" bIns="45675" anchor="t"/>
          <a:lstStyle/>
          <a:p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pic" sz="quarter" idx="15"/>
          </p:nvPr>
        </p:nvSpPr>
        <p:spPr>
          <a:xfrm>
            <a:off x="355603" y="355600"/>
            <a:ext cx="4114800" cy="6045200"/>
          </a:xfrm>
          <a:prstGeom prst="rect">
            <a:avLst/>
          </a:prstGeom>
          <a:ln w="9525">
            <a:round/>
          </a:ln>
        </p:spPr>
        <p:txBody>
          <a:bodyPr lIns="91356" tIns="45675" rIns="91356" bIns="45675" anchor="t"/>
          <a:lstStyle/>
          <a:p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47700" y="6578603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 sz="7500">
                <a:solidFill>
                  <a:srgbClr val="546056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647700" y="7988301"/>
            <a:ext cx="11709400" cy="128269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2" y="2817707"/>
            <a:ext cx="5752122" cy="585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441" y="2817707"/>
            <a:ext cx="5752122" cy="585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4621-8A26-E048-B112-5D12F74E8D2E}" type="slidenum">
              <a:rPr lang="en-US" altLang="en-US">
                <a:solidFill>
                  <a:srgbClr val="FFFFFF"/>
                </a:solidFill>
              </a:rPr>
              <a:pPr/>
              <a:t>‹n.›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3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66" y="519317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163" y="2390987"/>
            <a:ext cx="5502032" cy="1171786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0032" indent="0">
              <a:buNone/>
              <a:defRPr sz="2700" b="1"/>
            </a:lvl2pPr>
            <a:lvl3pPr marL="1240066" indent="0">
              <a:buNone/>
              <a:defRPr sz="2400" b="1"/>
            </a:lvl3pPr>
            <a:lvl4pPr marL="1860110" indent="0">
              <a:buNone/>
              <a:defRPr sz="2100" b="1"/>
            </a:lvl4pPr>
            <a:lvl5pPr marL="2480130" indent="0">
              <a:buNone/>
              <a:defRPr sz="2100" b="1"/>
            </a:lvl5pPr>
            <a:lvl6pPr marL="3100190" indent="0">
              <a:buNone/>
              <a:defRPr sz="2100" b="1"/>
            </a:lvl6pPr>
            <a:lvl7pPr marL="3720219" indent="0">
              <a:buNone/>
              <a:defRPr sz="2100" b="1"/>
            </a:lvl7pPr>
            <a:lvl8pPr marL="4340257" indent="0">
              <a:buNone/>
              <a:defRPr sz="2100" b="1"/>
            </a:lvl8pPr>
            <a:lvl9pPr marL="49602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163" y="3562773"/>
            <a:ext cx="5502032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3" y="2390987"/>
            <a:ext cx="5529124" cy="1171786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0032" indent="0">
              <a:buNone/>
              <a:defRPr sz="2700" b="1"/>
            </a:lvl2pPr>
            <a:lvl3pPr marL="1240066" indent="0">
              <a:buNone/>
              <a:defRPr sz="2400" b="1"/>
            </a:lvl3pPr>
            <a:lvl4pPr marL="1860110" indent="0">
              <a:buNone/>
              <a:defRPr sz="2100" b="1"/>
            </a:lvl4pPr>
            <a:lvl5pPr marL="2480130" indent="0">
              <a:buNone/>
              <a:defRPr sz="2100" b="1"/>
            </a:lvl5pPr>
            <a:lvl6pPr marL="3100190" indent="0">
              <a:buNone/>
              <a:defRPr sz="2100" b="1"/>
            </a:lvl6pPr>
            <a:lvl7pPr marL="3720219" indent="0">
              <a:buNone/>
              <a:defRPr sz="2100" b="1"/>
            </a:lvl7pPr>
            <a:lvl8pPr marL="4340257" indent="0">
              <a:buNone/>
              <a:defRPr sz="2100" b="1"/>
            </a:lvl8pPr>
            <a:lvl9pPr marL="49602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3" y="3562773"/>
            <a:ext cx="552912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ECCB7-416B-AC4F-B05F-B4D32E60F20F}" type="slidenum">
              <a:rPr lang="en-US" altLang="en-US">
                <a:solidFill>
                  <a:srgbClr val="FFFFFF"/>
                </a:solidFill>
              </a:rPr>
              <a:pPr/>
              <a:t>‹n.›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4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EA386-8DFB-D240-B989-8E04CCBFD87E}" type="slidenum">
              <a:rPr lang="en-US" altLang="en-US">
                <a:solidFill>
                  <a:srgbClr val="FFFFFF"/>
                </a:solidFill>
              </a:rPr>
              <a:pPr/>
              <a:t>‹n.›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1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13DEF-7D11-284C-892E-A110E37BCCA9}" type="slidenum">
              <a:rPr lang="en-US" altLang="en-US">
                <a:solidFill>
                  <a:srgbClr val="FFFFFF"/>
                </a:solidFill>
              </a:rPr>
              <a:pPr/>
              <a:t>‹n.›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4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63" y="650240"/>
            <a:ext cx="4193215" cy="227584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151" y="1404338"/>
            <a:ext cx="6583679" cy="693137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63" y="2926080"/>
            <a:ext cx="4193215" cy="5420925"/>
          </a:xfrm>
        </p:spPr>
        <p:txBody>
          <a:bodyPr/>
          <a:lstStyle>
            <a:lvl1pPr marL="0" indent="0">
              <a:buNone/>
              <a:defRPr sz="2100"/>
            </a:lvl1pPr>
            <a:lvl2pPr marL="620032" indent="0">
              <a:buNone/>
              <a:defRPr sz="1800"/>
            </a:lvl2pPr>
            <a:lvl3pPr marL="1240066" indent="0">
              <a:buNone/>
              <a:defRPr sz="1600"/>
            </a:lvl3pPr>
            <a:lvl4pPr marL="1860110" indent="0">
              <a:buNone/>
              <a:defRPr sz="1400"/>
            </a:lvl4pPr>
            <a:lvl5pPr marL="2480130" indent="0">
              <a:buNone/>
              <a:defRPr sz="1400"/>
            </a:lvl5pPr>
            <a:lvl6pPr marL="3100190" indent="0">
              <a:buNone/>
              <a:defRPr sz="1400"/>
            </a:lvl6pPr>
            <a:lvl7pPr marL="3720219" indent="0">
              <a:buNone/>
              <a:defRPr sz="1400"/>
            </a:lvl7pPr>
            <a:lvl8pPr marL="4340257" indent="0">
              <a:buNone/>
              <a:defRPr sz="1400"/>
            </a:lvl8pPr>
            <a:lvl9pPr marL="496029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515BB-53E1-D344-83EC-A299F49BA38F}" type="slidenum">
              <a:rPr lang="en-US" altLang="en-US">
                <a:solidFill>
                  <a:srgbClr val="FFFFFF"/>
                </a:solidFill>
              </a:rPr>
              <a:pPr/>
              <a:t>‹n.›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4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63" y="650240"/>
            <a:ext cx="4193215" cy="227584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151" y="1404338"/>
            <a:ext cx="6583679" cy="6931378"/>
          </a:xfrm>
        </p:spPr>
        <p:txBody>
          <a:bodyPr/>
          <a:lstStyle>
            <a:lvl1pPr marL="0" indent="0">
              <a:buNone/>
              <a:defRPr sz="4300"/>
            </a:lvl1pPr>
            <a:lvl2pPr marL="620032" indent="0">
              <a:buNone/>
              <a:defRPr sz="3800"/>
            </a:lvl2pPr>
            <a:lvl3pPr marL="1240066" indent="0">
              <a:buNone/>
              <a:defRPr sz="3300"/>
            </a:lvl3pPr>
            <a:lvl4pPr marL="1860110" indent="0">
              <a:buNone/>
              <a:defRPr sz="2700"/>
            </a:lvl4pPr>
            <a:lvl5pPr marL="2480130" indent="0">
              <a:buNone/>
              <a:defRPr sz="2700"/>
            </a:lvl5pPr>
            <a:lvl6pPr marL="3100190" indent="0">
              <a:buNone/>
              <a:defRPr sz="2700"/>
            </a:lvl6pPr>
            <a:lvl7pPr marL="3720219" indent="0">
              <a:buNone/>
              <a:defRPr sz="2700"/>
            </a:lvl7pPr>
            <a:lvl8pPr marL="4340257" indent="0">
              <a:buNone/>
              <a:defRPr sz="2700"/>
            </a:lvl8pPr>
            <a:lvl9pPr marL="49602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63" y="2926080"/>
            <a:ext cx="4193215" cy="5420925"/>
          </a:xfrm>
        </p:spPr>
        <p:txBody>
          <a:bodyPr/>
          <a:lstStyle>
            <a:lvl1pPr marL="0" indent="0">
              <a:buNone/>
              <a:defRPr sz="2100"/>
            </a:lvl1pPr>
            <a:lvl2pPr marL="620032" indent="0">
              <a:buNone/>
              <a:defRPr sz="1800"/>
            </a:lvl2pPr>
            <a:lvl3pPr marL="1240066" indent="0">
              <a:buNone/>
              <a:defRPr sz="1600"/>
            </a:lvl3pPr>
            <a:lvl4pPr marL="1860110" indent="0">
              <a:buNone/>
              <a:defRPr sz="1400"/>
            </a:lvl4pPr>
            <a:lvl5pPr marL="2480130" indent="0">
              <a:buNone/>
              <a:defRPr sz="1400"/>
            </a:lvl5pPr>
            <a:lvl6pPr marL="3100190" indent="0">
              <a:buNone/>
              <a:defRPr sz="1400"/>
            </a:lvl6pPr>
            <a:lvl7pPr marL="3720219" indent="0">
              <a:buNone/>
              <a:defRPr sz="1400"/>
            </a:lvl7pPr>
            <a:lvl8pPr marL="4340257" indent="0">
              <a:buNone/>
              <a:defRPr sz="1400"/>
            </a:lvl8pPr>
            <a:lvl9pPr marL="496029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BB1A9-C89B-7541-AE3E-2B3C97C9BCDB}" type="slidenum">
              <a:rPr lang="en-US" altLang="en-US">
                <a:solidFill>
                  <a:srgbClr val="FFFFFF"/>
                </a:solidFill>
              </a:rPr>
              <a:pPr/>
              <a:t>‹n.›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4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00000"/>
            </a:gs>
            <a:gs pos="50000">
              <a:schemeClr val="bg1">
                <a:lumMod val="50000"/>
              </a:schemeClr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541867"/>
            <a:ext cx="11704320" cy="1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6022" tIns="68014" rIns="136022" bIns="680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817707"/>
            <a:ext cx="1170432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6022" tIns="68014" rIns="136022" bIns="6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6022" tIns="68014" rIns="136022" bIns="68014" numCol="1" anchor="b" anchorCtr="0" compatLnSpc="1">
            <a:prstTxWarp prst="textNoShape">
              <a:avLst/>
            </a:prstTxWarp>
          </a:bodyPr>
          <a:lstStyle>
            <a:lvl1pPr defTabSz="1358481">
              <a:spcBef>
                <a:spcPct val="0"/>
              </a:spcBef>
              <a:buClrTx/>
              <a:buSzTx/>
              <a:buFontTx/>
              <a:buNone/>
              <a:defRPr sz="2100">
                <a:effectLst>
                  <a:outerShdw blurRad="38100" dist="38100" dir="2700000" algn="tl">
                    <a:srgbClr val="003366"/>
                  </a:outerShdw>
                </a:effectLst>
                <a:latin typeface="Arial" charset="0"/>
              </a:defRPr>
            </a:lvl1pPr>
          </a:lstStyle>
          <a:p>
            <a:pPr algn="l" fontAlgn="base" hangingPunct="1">
              <a:spcAft>
                <a:spcPct val="0"/>
              </a:spcAft>
            </a:pPr>
            <a:endParaRPr lang="en-US" altLang="en-US" kern="1200">
              <a:solidFill>
                <a:srgbClr val="FFFFFF"/>
              </a:solidFill>
            </a:endParaRP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6022" tIns="68014" rIns="136022" bIns="68014" numCol="1" anchor="b" anchorCtr="0" compatLnSpc="1">
            <a:prstTxWarp prst="textNoShape">
              <a:avLst/>
            </a:prstTxWarp>
          </a:bodyPr>
          <a:lstStyle>
            <a:lvl1pPr algn="ctr" defTabSz="1358481">
              <a:spcBef>
                <a:spcPct val="0"/>
              </a:spcBef>
              <a:buClrTx/>
              <a:buSzTx/>
              <a:buFontTx/>
              <a:buNone/>
              <a:defRPr sz="2100">
                <a:effectLst>
                  <a:outerShdw blurRad="38100" dist="38100" dir="2700000" algn="tl">
                    <a:srgbClr val="003366"/>
                  </a:outerShdw>
                </a:effectLst>
                <a:latin typeface="Arial" charset="0"/>
              </a:defRPr>
            </a:lvl1pPr>
          </a:lstStyle>
          <a:p>
            <a:pPr fontAlgn="base" hangingPunct="1">
              <a:spcAft>
                <a:spcPct val="0"/>
              </a:spcAft>
            </a:pPr>
            <a:endParaRPr lang="en-US" altLang="en-US" kern="1200">
              <a:solidFill>
                <a:srgbClr val="FFFFFF"/>
              </a:solidFill>
            </a:endParaRP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8" y="8882098"/>
            <a:ext cx="3034453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6022" tIns="68014" rIns="136022" bIns="68014" numCol="1" anchor="b" anchorCtr="0" compatLnSpc="1">
            <a:prstTxWarp prst="textNoShape">
              <a:avLst/>
            </a:prstTxWarp>
          </a:bodyPr>
          <a:lstStyle>
            <a:lvl1pPr algn="r" defTabSz="1358481">
              <a:spcBef>
                <a:spcPct val="0"/>
              </a:spcBef>
              <a:buClrTx/>
              <a:buSzTx/>
              <a:buFontTx/>
              <a:buNone/>
              <a:defRPr sz="2100">
                <a:effectLst>
                  <a:outerShdw blurRad="38100" dist="38100" dir="2700000" algn="tl">
                    <a:srgbClr val="003366"/>
                  </a:outerShdw>
                </a:effectLst>
                <a:latin typeface="Arial" charset="0"/>
              </a:defRPr>
            </a:lvl1pPr>
          </a:lstStyle>
          <a:p>
            <a:pPr fontAlgn="base" hangingPunct="1">
              <a:spcAft>
                <a:spcPct val="0"/>
              </a:spcAft>
            </a:pPr>
            <a:fld id="{9F3FD7E9-49D8-0B40-920E-7DA6C1E74405}" type="slidenum">
              <a:rPr lang="en-US" altLang="en-US" kern="1200">
                <a:solidFill>
                  <a:srgbClr val="FFFFFF"/>
                </a:solidFill>
              </a:rPr>
              <a:pPr fontAlgn="base" hangingPunct="1">
                <a:spcAft>
                  <a:spcPct val="0"/>
                </a:spcAft>
              </a:pPr>
              <a:t>‹n.›</a:t>
            </a:fld>
            <a:endParaRPr lang="en-US" altLang="en-US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248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xStyles>
    <p:titleStyle>
      <a:lvl1pPr algn="ctr" defTabSz="1358481" rtl="0" fontAlgn="base">
        <a:spcBef>
          <a:spcPct val="0"/>
        </a:spcBef>
        <a:spcAft>
          <a:spcPct val="0"/>
        </a:spcAft>
        <a:defRPr sz="6500" kern="12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defTabSz="1358481" rtl="0" fontAlgn="base">
        <a:spcBef>
          <a:spcPct val="0"/>
        </a:spcBef>
        <a:spcAft>
          <a:spcPct val="0"/>
        </a:spcAft>
        <a:defRPr sz="65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2pPr>
      <a:lvl3pPr algn="ctr" defTabSz="1358481" rtl="0" fontAlgn="base">
        <a:spcBef>
          <a:spcPct val="0"/>
        </a:spcBef>
        <a:spcAft>
          <a:spcPct val="0"/>
        </a:spcAft>
        <a:defRPr sz="65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3pPr>
      <a:lvl4pPr algn="ctr" defTabSz="1358481" rtl="0" fontAlgn="base">
        <a:spcBef>
          <a:spcPct val="0"/>
        </a:spcBef>
        <a:spcAft>
          <a:spcPct val="0"/>
        </a:spcAft>
        <a:defRPr sz="65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4pPr>
      <a:lvl5pPr algn="ctr" defTabSz="1358481" rtl="0" fontAlgn="base">
        <a:spcBef>
          <a:spcPct val="0"/>
        </a:spcBef>
        <a:spcAft>
          <a:spcPct val="0"/>
        </a:spcAft>
        <a:defRPr sz="65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5pPr>
      <a:lvl6pPr marL="620032" algn="ctr" defTabSz="1358481" rtl="0" fontAlgn="base">
        <a:spcBef>
          <a:spcPct val="0"/>
        </a:spcBef>
        <a:spcAft>
          <a:spcPct val="0"/>
        </a:spcAft>
        <a:defRPr sz="65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6pPr>
      <a:lvl7pPr marL="1240066" algn="ctr" defTabSz="1358481" rtl="0" fontAlgn="base">
        <a:spcBef>
          <a:spcPct val="0"/>
        </a:spcBef>
        <a:spcAft>
          <a:spcPct val="0"/>
        </a:spcAft>
        <a:defRPr sz="65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7pPr>
      <a:lvl8pPr marL="1860110" algn="ctr" defTabSz="1358481" rtl="0" fontAlgn="base">
        <a:spcBef>
          <a:spcPct val="0"/>
        </a:spcBef>
        <a:spcAft>
          <a:spcPct val="0"/>
        </a:spcAft>
        <a:defRPr sz="65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8pPr>
      <a:lvl9pPr marL="2480130" algn="ctr" defTabSz="1358481" rtl="0" fontAlgn="base">
        <a:spcBef>
          <a:spcPct val="0"/>
        </a:spcBef>
        <a:spcAft>
          <a:spcPct val="0"/>
        </a:spcAft>
        <a:defRPr sz="65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9pPr>
    </p:titleStyle>
    <p:bodyStyle>
      <a:lvl1pPr marL="510231" indent="-510231" algn="l" defTabSz="1358481" rtl="0" fontAlgn="base">
        <a:spcBef>
          <a:spcPct val="20000"/>
        </a:spcBef>
        <a:spcAft>
          <a:spcPct val="0"/>
        </a:spcAft>
        <a:buClr>
          <a:srgbClr val="ED9719"/>
        </a:buClr>
        <a:buSzPct val="65000"/>
        <a:buFont typeface="Wingdings" charset="2"/>
        <a:buChar char="n"/>
        <a:defRPr sz="4800" kern="12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  <a:ea typeface="+mn-ea"/>
          <a:cs typeface="+mn-cs"/>
        </a:defRPr>
      </a:lvl1pPr>
      <a:lvl2pPr marL="1104442" indent="-424130" algn="l" defTabSz="1358481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4100" kern="12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  <a:ea typeface="+mn-ea"/>
          <a:cs typeface="+mn-cs"/>
        </a:defRPr>
      </a:lvl2pPr>
      <a:lvl3pPr marL="1698647" indent="-340165" algn="l" defTabSz="1358481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3600" kern="12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  <a:ea typeface="+mn-ea"/>
          <a:cs typeface="+mn-cs"/>
        </a:defRPr>
      </a:lvl3pPr>
      <a:lvl4pPr marL="2381113" indent="-340165" algn="l" defTabSz="1358481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3000" kern="12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  <a:ea typeface="+mn-ea"/>
          <a:cs typeface="+mn-cs"/>
        </a:defRPr>
      </a:lvl4pPr>
      <a:lvl5pPr marL="3061435" indent="-340165" algn="l" defTabSz="1358481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3000" kern="12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  <a:ea typeface="+mn-ea"/>
          <a:cs typeface="+mn-cs"/>
        </a:defRPr>
      </a:lvl5pPr>
      <a:lvl6pPr marL="3410200" indent="-310015" algn="l" defTabSz="1240066" rtl="0" eaLnBrk="1" latinLnBrk="0" hangingPunct="1">
        <a:lnSpc>
          <a:spcPct val="90000"/>
        </a:lnSpc>
        <a:spcBef>
          <a:spcPts val="678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4030243" indent="-310015" algn="l" defTabSz="1240066" rtl="0" eaLnBrk="1" latinLnBrk="0" hangingPunct="1">
        <a:lnSpc>
          <a:spcPct val="90000"/>
        </a:lnSpc>
        <a:spcBef>
          <a:spcPts val="678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50283" indent="-310015" algn="l" defTabSz="1240066" rtl="0" eaLnBrk="1" latinLnBrk="0" hangingPunct="1">
        <a:lnSpc>
          <a:spcPct val="90000"/>
        </a:lnSpc>
        <a:spcBef>
          <a:spcPts val="678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70315" indent="-310015" algn="l" defTabSz="1240066" rtl="0" eaLnBrk="1" latinLnBrk="0" hangingPunct="1">
        <a:lnSpc>
          <a:spcPct val="90000"/>
        </a:lnSpc>
        <a:spcBef>
          <a:spcPts val="678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40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0032" algn="l" defTabSz="1240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066" algn="l" defTabSz="1240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60110" algn="l" defTabSz="1240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130" algn="l" defTabSz="1240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00190" algn="l" defTabSz="1240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20219" algn="l" defTabSz="1240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40257" algn="l" defTabSz="1240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60297" algn="l" defTabSz="1240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29951" tIns="64976" rIns="129951" bIns="64976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240" y="2275861"/>
            <a:ext cx="11704320" cy="6436925"/>
          </a:xfrm>
          <a:prstGeom prst="rect">
            <a:avLst/>
          </a:prstGeom>
        </p:spPr>
        <p:txBody>
          <a:bodyPr vert="horz" lIns="129951" tIns="64976" rIns="129951" bIns="64976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50240" y="9040163"/>
            <a:ext cx="3034453" cy="519289"/>
          </a:xfrm>
          <a:prstGeom prst="rect">
            <a:avLst/>
          </a:prstGeom>
        </p:spPr>
        <p:txBody>
          <a:bodyPr vert="horz" lIns="129951" tIns="64976" rIns="129951" bIns="64976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base" hangingPunct="1">
              <a:spcAft>
                <a:spcPct val="0"/>
              </a:spcAft>
            </a:pPr>
            <a:endParaRPr lang="en-US" altLang="en-US" kern="1200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443308" y="9040163"/>
            <a:ext cx="4118187" cy="519289"/>
          </a:xfrm>
          <a:prstGeom prst="rect">
            <a:avLst/>
          </a:prstGeom>
        </p:spPr>
        <p:txBody>
          <a:bodyPr vert="horz" lIns="129951" tIns="64976" rIns="129951" bIns="64976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 hangingPunct="1">
              <a:spcAft>
                <a:spcPct val="0"/>
              </a:spcAft>
            </a:pPr>
            <a:endParaRPr lang="en-US" altLang="en-US" kern="1200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20107" y="9040163"/>
            <a:ext cx="3034453" cy="519289"/>
          </a:xfrm>
          <a:prstGeom prst="rect">
            <a:avLst/>
          </a:prstGeom>
        </p:spPr>
        <p:txBody>
          <a:bodyPr vert="horz" lIns="129951" tIns="64976" rIns="129951" bIns="64976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 hangingPunct="1">
              <a:spcAft>
                <a:spcPct val="0"/>
              </a:spcAft>
            </a:pPr>
            <a:fld id="{9F3FD7E9-49D8-0B40-920E-7DA6C1E74405}" type="slidenum">
              <a:rPr lang="en-US" altLang="en-US" kern="1200" smtClean="0">
                <a:solidFill>
                  <a:srgbClr val="FFFFFF"/>
                </a:solidFill>
              </a:rPr>
              <a:pPr fontAlgn="base" hangingPunct="1">
                <a:spcAft>
                  <a:spcPct val="0"/>
                </a:spcAft>
              </a:pPr>
              <a:t>‹n.›</a:t>
            </a:fld>
            <a:endParaRPr lang="en-US" altLang="en-US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1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649759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327" indent="-487327" algn="l" defTabSz="649759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867" indent="-406104" algn="l" defTabSz="649759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406" indent="-324879" algn="l" defTabSz="649759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172" indent="-324879" algn="l" defTabSz="64975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3944" indent="-324879" algn="l" defTabSz="649759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3707" indent="-324879" algn="l" defTabSz="64975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3468" indent="-324879" algn="l" defTabSz="64975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3235" indent="-324879" algn="l" defTabSz="64975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2993" indent="-324879" algn="l" defTabSz="64975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49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59" algn="l" defTabSz="649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525" algn="l" defTabSz="649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296" algn="l" defTabSz="649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058" algn="l" defTabSz="649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820" algn="l" defTabSz="649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589" algn="l" defTabSz="649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344" algn="l" defTabSz="649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8115" algn="l" defTabSz="649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29992" tIns="64997" rIns="129992" bIns="64997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AU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240" y="2275852"/>
            <a:ext cx="11704320" cy="6436925"/>
          </a:xfrm>
          <a:prstGeom prst="rect">
            <a:avLst/>
          </a:prstGeom>
        </p:spPr>
        <p:txBody>
          <a:bodyPr vert="horz" lIns="129992" tIns="64997" rIns="129992" bIns="64997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AU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50240" y="9040154"/>
            <a:ext cx="3034453" cy="519289"/>
          </a:xfrm>
          <a:prstGeom prst="rect">
            <a:avLst/>
          </a:prstGeom>
        </p:spPr>
        <p:txBody>
          <a:bodyPr vert="horz" lIns="129992" tIns="64997" rIns="129992" bIns="6499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base" hangingPunct="1">
              <a:spcAft>
                <a:spcPct val="0"/>
              </a:spcAft>
            </a:pPr>
            <a:endParaRPr lang="en-US" altLang="en-US" kern="1200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443308" y="9040154"/>
            <a:ext cx="4118187" cy="519289"/>
          </a:xfrm>
          <a:prstGeom prst="rect">
            <a:avLst/>
          </a:prstGeom>
        </p:spPr>
        <p:txBody>
          <a:bodyPr vert="horz" lIns="129992" tIns="64997" rIns="129992" bIns="6499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 hangingPunct="1">
              <a:spcAft>
                <a:spcPct val="0"/>
              </a:spcAft>
            </a:pPr>
            <a:endParaRPr lang="en-US" altLang="en-US" kern="1200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20107" y="9040154"/>
            <a:ext cx="3034453" cy="519289"/>
          </a:xfrm>
          <a:prstGeom prst="rect">
            <a:avLst/>
          </a:prstGeom>
        </p:spPr>
        <p:txBody>
          <a:bodyPr vert="horz" lIns="129992" tIns="64997" rIns="129992" bIns="6499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 hangingPunct="1">
              <a:spcAft>
                <a:spcPct val="0"/>
              </a:spcAft>
            </a:pPr>
            <a:fld id="{9F3FD7E9-49D8-0B40-920E-7DA6C1E74405}" type="slidenum">
              <a:rPr lang="en-US" altLang="en-US" kern="1200" smtClean="0">
                <a:solidFill>
                  <a:srgbClr val="FFFFFF"/>
                </a:solidFill>
              </a:rPr>
              <a:pPr fontAlgn="base" hangingPunct="1">
                <a:spcAft>
                  <a:spcPct val="0"/>
                </a:spcAft>
              </a:pPr>
              <a:t>‹n.›</a:t>
            </a:fld>
            <a:endParaRPr lang="en-US" altLang="en-US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1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defTabSz="649961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475" indent="-487475" algn="l" defTabSz="649961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191" indent="-406226" algn="l" defTabSz="649961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906" indent="-324980" algn="l" defTabSz="649961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871" indent="-324980" algn="l" defTabSz="6499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840" indent="-324980" algn="l" defTabSz="649961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4804" indent="-324980" algn="l" defTabSz="64996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765" indent="-324980" algn="l" defTabSz="64996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4730" indent="-324980" algn="l" defTabSz="64996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4691" indent="-324980" algn="l" defTabSz="64996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61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925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893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856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818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785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743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9711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5.jpeg"/><Relationship Id="rId3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emf"/><Relationship Id="rId8" Type="http://schemas.openxmlformats.org/officeDocument/2006/relationships/image" Target="../media/image53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jpe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gif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6a00d8341c684553ef0148c830119f970c-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" t="24" r="387"/>
          <a:stretch>
            <a:fillRect/>
          </a:stretch>
        </p:blipFill>
        <p:spPr>
          <a:xfrm>
            <a:off x="7171720" y="2633709"/>
            <a:ext cx="4356144" cy="4930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8245" y="0"/>
                </a:moveTo>
                <a:lnTo>
                  <a:pt x="8241" y="73"/>
                </a:lnTo>
                <a:cubicBezTo>
                  <a:pt x="8239" y="118"/>
                  <a:pt x="8256" y="162"/>
                  <a:pt x="8280" y="177"/>
                </a:cubicBezTo>
                <a:cubicBezTo>
                  <a:pt x="8317" y="201"/>
                  <a:pt x="8317" y="207"/>
                  <a:pt x="8266" y="231"/>
                </a:cubicBezTo>
                <a:cubicBezTo>
                  <a:pt x="8235" y="246"/>
                  <a:pt x="8184" y="259"/>
                  <a:pt x="8154" y="259"/>
                </a:cubicBezTo>
                <a:cubicBezTo>
                  <a:pt x="8119" y="259"/>
                  <a:pt x="8097" y="278"/>
                  <a:pt x="8091" y="313"/>
                </a:cubicBezTo>
                <a:cubicBezTo>
                  <a:pt x="8084" y="356"/>
                  <a:pt x="8058" y="370"/>
                  <a:pt x="7956" y="388"/>
                </a:cubicBezTo>
                <a:cubicBezTo>
                  <a:pt x="7831" y="409"/>
                  <a:pt x="7827" y="414"/>
                  <a:pt x="7810" y="513"/>
                </a:cubicBezTo>
                <a:cubicBezTo>
                  <a:pt x="7800" y="575"/>
                  <a:pt x="7767" y="635"/>
                  <a:pt x="7728" y="668"/>
                </a:cubicBezTo>
                <a:lnTo>
                  <a:pt x="7663" y="722"/>
                </a:lnTo>
                <a:lnTo>
                  <a:pt x="7582" y="669"/>
                </a:lnTo>
                <a:cubicBezTo>
                  <a:pt x="7538" y="641"/>
                  <a:pt x="7491" y="617"/>
                  <a:pt x="7478" y="617"/>
                </a:cubicBezTo>
                <a:cubicBezTo>
                  <a:pt x="7464" y="617"/>
                  <a:pt x="7437" y="602"/>
                  <a:pt x="7419" y="582"/>
                </a:cubicBezTo>
                <a:cubicBezTo>
                  <a:pt x="7390" y="552"/>
                  <a:pt x="7401" y="539"/>
                  <a:pt x="7482" y="509"/>
                </a:cubicBezTo>
                <a:cubicBezTo>
                  <a:pt x="7582" y="473"/>
                  <a:pt x="7627" y="434"/>
                  <a:pt x="7598" y="409"/>
                </a:cubicBezTo>
                <a:cubicBezTo>
                  <a:pt x="7567" y="382"/>
                  <a:pt x="7123" y="376"/>
                  <a:pt x="7069" y="402"/>
                </a:cubicBezTo>
                <a:cubicBezTo>
                  <a:pt x="7031" y="419"/>
                  <a:pt x="7011" y="417"/>
                  <a:pt x="6998" y="398"/>
                </a:cubicBezTo>
                <a:cubicBezTo>
                  <a:pt x="6985" y="380"/>
                  <a:pt x="6970" y="385"/>
                  <a:pt x="6953" y="412"/>
                </a:cubicBezTo>
                <a:cubicBezTo>
                  <a:pt x="6936" y="439"/>
                  <a:pt x="6914" y="446"/>
                  <a:pt x="6894" y="431"/>
                </a:cubicBezTo>
                <a:cubicBezTo>
                  <a:pt x="6850" y="401"/>
                  <a:pt x="6555" y="376"/>
                  <a:pt x="6538" y="402"/>
                </a:cubicBezTo>
                <a:cubicBezTo>
                  <a:pt x="6530" y="413"/>
                  <a:pt x="6537" y="429"/>
                  <a:pt x="6553" y="438"/>
                </a:cubicBezTo>
                <a:cubicBezTo>
                  <a:pt x="6573" y="449"/>
                  <a:pt x="6571" y="465"/>
                  <a:pt x="6547" y="490"/>
                </a:cubicBezTo>
                <a:cubicBezTo>
                  <a:pt x="6529" y="510"/>
                  <a:pt x="6513" y="577"/>
                  <a:pt x="6512" y="638"/>
                </a:cubicBezTo>
                <a:cubicBezTo>
                  <a:pt x="6511" y="748"/>
                  <a:pt x="6510" y="748"/>
                  <a:pt x="6402" y="765"/>
                </a:cubicBezTo>
                <a:cubicBezTo>
                  <a:pt x="6342" y="774"/>
                  <a:pt x="6242" y="783"/>
                  <a:pt x="6178" y="784"/>
                </a:cubicBezTo>
                <a:cubicBezTo>
                  <a:pt x="6074" y="785"/>
                  <a:pt x="6062" y="791"/>
                  <a:pt x="6077" y="833"/>
                </a:cubicBezTo>
                <a:cubicBezTo>
                  <a:pt x="6104" y="907"/>
                  <a:pt x="6098" y="1119"/>
                  <a:pt x="6070" y="1151"/>
                </a:cubicBezTo>
                <a:cubicBezTo>
                  <a:pt x="6055" y="1167"/>
                  <a:pt x="6038" y="1254"/>
                  <a:pt x="6030" y="1344"/>
                </a:cubicBezTo>
                <a:cubicBezTo>
                  <a:pt x="6022" y="1434"/>
                  <a:pt x="6003" y="1521"/>
                  <a:pt x="5987" y="1535"/>
                </a:cubicBezTo>
                <a:cubicBezTo>
                  <a:pt x="5947" y="1570"/>
                  <a:pt x="5263" y="1566"/>
                  <a:pt x="5214" y="1530"/>
                </a:cubicBezTo>
                <a:cubicBezTo>
                  <a:pt x="5193" y="1515"/>
                  <a:pt x="5183" y="1478"/>
                  <a:pt x="5190" y="1443"/>
                </a:cubicBezTo>
                <a:cubicBezTo>
                  <a:pt x="5199" y="1401"/>
                  <a:pt x="5188" y="1372"/>
                  <a:pt x="5153" y="1349"/>
                </a:cubicBezTo>
                <a:cubicBezTo>
                  <a:pt x="5105" y="1318"/>
                  <a:pt x="5105" y="1314"/>
                  <a:pt x="5149" y="1299"/>
                </a:cubicBezTo>
                <a:cubicBezTo>
                  <a:pt x="5249" y="1264"/>
                  <a:pt x="5189" y="1241"/>
                  <a:pt x="4980" y="1234"/>
                </a:cubicBezTo>
                <a:cubicBezTo>
                  <a:pt x="4861" y="1231"/>
                  <a:pt x="4764" y="1219"/>
                  <a:pt x="4766" y="1207"/>
                </a:cubicBezTo>
                <a:cubicBezTo>
                  <a:pt x="4771" y="1165"/>
                  <a:pt x="4694" y="1152"/>
                  <a:pt x="4526" y="1163"/>
                </a:cubicBezTo>
                <a:lnTo>
                  <a:pt x="4356" y="1175"/>
                </a:lnTo>
                <a:lnTo>
                  <a:pt x="4356" y="1264"/>
                </a:lnTo>
                <a:cubicBezTo>
                  <a:pt x="4356" y="1313"/>
                  <a:pt x="4350" y="1388"/>
                  <a:pt x="4341" y="1429"/>
                </a:cubicBezTo>
                <a:cubicBezTo>
                  <a:pt x="4326" y="1493"/>
                  <a:pt x="4331" y="1504"/>
                  <a:pt x="4376" y="1504"/>
                </a:cubicBezTo>
                <a:cubicBezTo>
                  <a:pt x="4448" y="1504"/>
                  <a:pt x="4530" y="1587"/>
                  <a:pt x="4508" y="1638"/>
                </a:cubicBezTo>
                <a:cubicBezTo>
                  <a:pt x="4492" y="1674"/>
                  <a:pt x="4485" y="1674"/>
                  <a:pt x="4429" y="1627"/>
                </a:cubicBezTo>
                <a:cubicBezTo>
                  <a:pt x="4355" y="1566"/>
                  <a:pt x="4329" y="1580"/>
                  <a:pt x="4329" y="1685"/>
                </a:cubicBezTo>
                <a:cubicBezTo>
                  <a:pt x="4329" y="1744"/>
                  <a:pt x="4343" y="1765"/>
                  <a:pt x="4390" y="1777"/>
                </a:cubicBezTo>
                <a:lnTo>
                  <a:pt x="4451" y="1791"/>
                </a:lnTo>
                <a:lnTo>
                  <a:pt x="4394" y="1832"/>
                </a:lnTo>
                <a:cubicBezTo>
                  <a:pt x="4362" y="1855"/>
                  <a:pt x="4328" y="1908"/>
                  <a:pt x="4317" y="1947"/>
                </a:cubicBezTo>
                <a:cubicBezTo>
                  <a:pt x="4307" y="1987"/>
                  <a:pt x="4285" y="2031"/>
                  <a:pt x="4270" y="2048"/>
                </a:cubicBezTo>
                <a:cubicBezTo>
                  <a:pt x="4235" y="2085"/>
                  <a:pt x="4075" y="2088"/>
                  <a:pt x="3998" y="2052"/>
                </a:cubicBezTo>
                <a:lnTo>
                  <a:pt x="3941" y="2025"/>
                </a:lnTo>
                <a:lnTo>
                  <a:pt x="4006" y="1980"/>
                </a:lnTo>
                <a:lnTo>
                  <a:pt x="4071" y="1935"/>
                </a:lnTo>
                <a:lnTo>
                  <a:pt x="3977" y="1932"/>
                </a:lnTo>
                <a:cubicBezTo>
                  <a:pt x="3781" y="1923"/>
                  <a:pt x="3745" y="1919"/>
                  <a:pt x="3688" y="1902"/>
                </a:cubicBezTo>
                <a:cubicBezTo>
                  <a:pt x="3655" y="1892"/>
                  <a:pt x="3622" y="1895"/>
                  <a:pt x="3613" y="1907"/>
                </a:cubicBezTo>
                <a:cubicBezTo>
                  <a:pt x="3603" y="1921"/>
                  <a:pt x="3565" y="1916"/>
                  <a:pt x="3517" y="1895"/>
                </a:cubicBezTo>
                <a:cubicBezTo>
                  <a:pt x="3450" y="1866"/>
                  <a:pt x="3438" y="1848"/>
                  <a:pt x="3446" y="1789"/>
                </a:cubicBezTo>
                <a:cubicBezTo>
                  <a:pt x="3451" y="1750"/>
                  <a:pt x="3444" y="1712"/>
                  <a:pt x="3432" y="1706"/>
                </a:cubicBezTo>
                <a:cubicBezTo>
                  <a:pt x="3420" y="1699"/>
                  <a:pt x="3422" y="1666"/>
                  <a:pt x="3436" y="1633"/>
                </a:cubicBezTo>
                <a:cubicBezTo>
                  <a:pt x="3480" y="1530"/>
                  <a:pt x="3467" y="1465"/>
                  <a:pt x="3393" y="1422"/>
                </a:cubicBezTo>
                <a:cubicBezTo>
                  <a:pt x="3337" y="1390"/>
                  <a:pt x="3330" y="1375"/>
                  <a:pt x="3355" y="1347"/>
                </a:cubicBezTo>
                <a:cubicBezTo>
                  <a:pt x="3373" y="1329"/>
                  <a:pt x="3401" y="1320"/>
                  <a:pt x="3418" y="1328"/>
                </a:cubicBezTo>
                <a:cubicBezTo>
                  <a:pt x="3435" y="1337"/>
                  <a:pt x="3422" y="1317"/>
                  <a:pt x="3389" y="1285"/>
                </a:cubicBezTo>
                <a:cubicBezTo>
                  <a:pt x="3355" y="1252"/>
                  <a:pt x="3328" y="1214"/>
                  <a:pt x="3328" y="1200"/>
                </a:cubicBezTo>
                <a:cubicBezTo>
                  <a:pt x="3328" y="1169"/>
                  <a:pt x="3235" y="1143"/>
                  <a:pt x="3202" y="1165"/>
                </a:cubicBezTo>
                <a:cubicBezTo>
                  <a:pt x="3189" y="1173"/>
                  <a:pt x="3150" y="1217"/>
                  <a:pt x="3115" y="1260"/>
                </a:cubicBezTo>
                <a:cubicBezTo>
                  <a:pt x="3069" y="1319"/>
                  <a:pt x="3059" y="1347"/>
                  <a:pt x="3080" y="1370"/>
                </a:cubicBezTo>
                <a:cubicBezTo>
                  <a:pt x="3114" y="1406"/>
                  <a:pt x="3092" y="1433"/>
                  <a:pt x="3027" y="1433"/>
                </a:cubicBezTo>
                <a:cubicBezTo>
                  <a:pt x="2999" y="1433"/>
                  <a:pt x="2969" y="1461"/>
                  <a:pt x="2952" y="1504"/>
                </a:cubicBezTo>
                <a:cubicBezTo>
                  <a:pt x="2927" y="1568"/>
                  <a:pt x="2916" y="1573"/>
                  <a:pt x="2854" y="1553"/>
                </a:cubicBezTo>
                <a:cubicBezTo>
                  <a:pt x="2797" y="1533"/>
                  <a:pt x="2785" y="1536"/>
                  <a:pt x="2785" y="1568"/>
                </a:cubicBezTo>
                <a:cubicBezTo>
                  <a:pt x="2785" y="1623"/>
                  <a:pt x="2705" y="1695"/>
                  <a:pt x="2645" y="1695"/>
                </a:cubicBezTo>
                <a:cubicBezTo>
                  <a:pt x="2585" y="1695"/>
                  <a:pt x="2580" y="1727"/>
                  <a:pt x="2636" y="1768"/>
                </a:cubicBezTo>
                <a:cubicBezTo>
                  <a:pt x="2661" y="1787"/>
                  <a:pt x="2668" y="1807"/>
                  <a:pt x="2653" y="1824"/>
                </a:cubicBezTo>
                <a:cubicBezTo>
                  <a:pt x="2640" y="1838"/>
                  <a:pt x="2623" y="1907"/>
                  <a:pt x="2616" y="1977"/>
                </a:cubicBezTo>
                <a:cubicBezTo>
                  <a:pt x="2608" y="2051"/>
                  <a:pt x="2584" y="2122"/>
                  <a:pt x="2555" y="2151"/>
                </a:cubicBezTo>
                <a:cubicBezTo>
                  <a:pt x="2511" y="2194"/>
                  <a:pt x="2501" y="2195"/>
                  <a:pt x="2460" y="2163"/>
                </a:cubicBezTo>
                <a:cubicBezTo>
                  <a:pt x="2397" y="2112"/>
                  <a:pt x="2371" y="2118"/>
                  <a:pt x="2405" y="2175"/>
                </a:cubicBezTo>
                <a:cubicBezTo>
                  <a:pt x="2442" y="2235"/>
                  <a:pt x="2422" y="2270"/>
                  <a:pt x="2358" y="2255"/>
                </a:cubicBezTo>
                <a:cubicBezTo>
                  <a:pt x="2331" y="2249"/>
                  <a:pt x="2286" y="2265"/>
                  <a:pt x="2258" y="2293"/>
                </a:cubicBezTo>
                <a:cubicBezTo>
                  <a:pt x="2220" y="2330"/>
                  <a:pt x="2198" y="2336"/>
                  <a:pt x="2171" y="2316"/>
                </a:cubicBezTo>
                <a:cubicBezTo>
                  <a:pt x="2130" y="2285"/>
                  <a:pt x="1819" y="2309"/>
                  <a:pt x="1794" y="2345"/>
                </a:cubicBezTo>
                <a:cubicBezTo>
                  <a:pt x="1784" y="2359"/>
                  <a:pt x="1760" y="2357"/>
                  <a:pt x="1735" y="2338"/>
                </a:cubicBezTo>
                <a:cubicBezTo>
                  <a:pt x="1674" y="2294"/>
                  <a:pt x="1360" y="2290"/>
                  <a:pt x="1320" y="2333"/>
                </a:cubicBezTo>
                <a:cubicBezTo>
                  <a:pt x="1277" y="2378"/>
                  <a:pt x="937" y="2378"/>
                  <a:pt x="854" y="2333"/>
                </a:cubicBezTo>
                <a:cubicBezTo>
                  <a:pt x="821" y="2315"/>
                  <a:pt x="769" y="2305"/>
                  <a:pt x="740" y="2307"/>
                </a:cubicBezTo>
                <a:cubicBezTo>
                  <a:pt x="710" y="2309"/>
                  <a:pt x="634" y="2312"/>
                  <a:pt x="570" y="2314"/>
                </a:cubicBezTo>
                <a:cubicBezTo>
                  <a:pt x="475" y="2317"/>
                  <a:pt x="454" y="2326"/>
                  <a:pt x="454" y="2366"/>
                </a:cubicBezTo>
                <a:cubicBezTo>
                  <a:pt x="454" y="2405"/>
                  <a:pt x="474" y="2415"/>
                  <a:pt x="549" y="2415"/>
                </a:cubicBezTo>
                <a:cubicBezTo>
                  <a:pt x="662" y="2415"/>
                  <a:pt x="693" y="2450"/>
                  <a:pt x="631" y="2510"/>
                </a:cubicBezTo>
                <a:cubicBezTo>
                  <a:pt x="594" y="2547"/>
                  <a:pt x="576" y="2550"/>
                  <a:pt x="535" y="2528"/>
                </a:cubicBezTo>
                <a:cubicBezTo>
                  <a:pt x="474" y="2494"/>
                  <a:pt x="435" y="2519"/>
                  <a:pt x="478" y="2564"/>
                </a:cubicBezTo>
                <a:cubicBezTo>
                  <a:pt x="518" y="2607"/>
                  <a:pt x="492" y="2630"/>
                  <a:pt x="397" y="2630"/>
                </a:cubicBezTo>
                <a:cubicBezTo>
                  <a:pt x="326" y="2630"/>
                  <a:pt x="303" y="2653"/>
                  <a:pt x="319" y="2714"/>
                </a:cubicBezTo>
                <a:cubicBezTo>
                  <a:pt x="322" y="2727"/>
                  <a:pt x="330" y="2753"/>
                  <a:pt x="334" y="2773"/>
                </a:cubicBezTo>
                <a:cubicBezTo>
                  <a:pt x="339" y="2793"/>
                  <a:pt x="343" y="2811"/>
                  <a:pt x="344" y="2815"/>
                </a:cubicBezTo>
                <a:cubicBezTo>
                  <a:pt x="345" y="2818"/>
                  <a:pt x="347" y="2829"/>
                  <a:pt x="348" y="2839"/>
                </a:cubicBezTo>
                <a:cubicBezTo>
                  <a:pt x="349" y="2849"/>
                  <a:pt x="369" y="2876"/>
                  <a:pt x="391" y="2898"/>
                </a:cubicBezTo>
                <a:cubicBezTo>
                  <a:pt x="434" y="2939"/>
                  <a:pt x="418" y="3000"/>
                  <a:pt x="372" y="2975"/>
                </a:cubicBezTo>
                <a:cubicBezTo>
                  <a:pt x="336" y="2955"/>
                  <a:pt x="234" y="2987"/>
                  <a:pt x="252" y="3013"/>
                </a:cubicBezTo>
                <a:cubicBezTo>
                  <a:pt x="260" y="3025"/>
                  <a:pt x="284" y="3029"/>
                  <a:pt x="305" y="3022"/>
                </a:cubicBezTo>
                <a:cubicBezTo>
                  <a:pt x="325" y="3015"/>
                  <a:pt x="379" y="3027"/>
                  <a:pt x="425" y="3048"/>
                </a:cubicBezTo>
                <a:cubicBezTo>
                  <a:pt x="494" y="3079"/>
                  <a:pt x="504" y="3093"/>
                  <a:pt x="486" y="3138"/>
                </a:cubicBezTo>
                <a:cubicBezTo>
                  <a:pt x="450" y="3228"/>
                  <a:pt x="447" y="3428"/>
                  <a:pt x="482" y="3409"/>
                </a:cubicBezTo>
                <a:cubicBezTo>
                  <a:pt x="499" y="3400"/>
                  <a:pt x="528" y="3405"/>
                  <a:pt x="549" y="3420"/>
                </a:cubicBezTo>
                <a:cubicBezTo>
                  <a:pt x="569" y="3435"/>
                  <a:pt x="621" y="3443"/>
                  <a:pt x="663" y="3439"/>
                </a:cubicBezTo>
                <a:cubicBezTo>
                  <a:pt x="725" y="3433"/>
                  <a:pt x="740" y="3443"/>
                  <a:pt x="747" y="3488"/>
                </a:cubicBezTo>
                <a:cubicBezTo>
                  <a:pt x="752" y="3518"/>
                  <a:pt x="744" y="3559"/>
                  <a:pt x="726" y="3578"/>
                </a:cubicBezTo>
                <a:cubicBezTo>
                  <a:pt x="699" y="3607"/>
                  <a:pt x="704" y="3611"/>
                  <a:pt x="763" y="3611"/>
                </a:cubicBezTo>
                <a:cubicBezTo>
                  <a:pt x="850" y="3611"/>
                  <a:pt x="904" y="3707"/>
                  <a:pt x="859" y="3781"/>
                </a:cubicBezTo>
                <a:cubicBezTo>
                  <a:pt x="826" y="3836"/>
                  <a:pt x="833" y="3835"/>
                  <a:pt x="537" y="3839"/>
                </a:cubicBezTo>
                <a:cubicBezTo>
                  <a:pt x="410" y="3841"/>
                  <a:pt x="235" y="3845"/>
                  <a:pt x="149" y="3847"/>
                </a:cubicBezTo>
                <a:lnTo>
                  <a:pt x="0" y="3851"/>
                </a:lnTo>
                <a:cubicBezTo>
                  <a:pt x="5" y="4340"/>
                  <a:pt x="12" y="4586"/>
                  <a:pt x="31" y="4579"/>
                </a:cubicBezTo>
                <a:cubicBezTo>
                  <a:pt x="52" y="4572"/>
                  <a:pt x="77" y="4546"/>
                  <a:pt x="85" y="4520"/>
                </a:cubicBezTo>
                <a:cubicBezTo>
                  <a:pt x="102" y="4460"/>
                  <a:pt x="159" y="4461"/>
                  <a:pt x="177" y="4522"/>
                </a:cubicBezTo>
                <a:cubicBezTo>
                  <a:pt x="185" y="4548"/>
                  <a:pt x="201" y="4569"/>
                  <a:pt x="214" y="4569"/>
                </a:cubicBezTo>
                <a:cubicBezTo>
                  <a:pt x="259" y="4569"/>
                  <a:pt x="345" y="4664"/>
                  <a:pt x="330" y="4698"/>
                </a:cubicBezTo>
                <a:cubicBezTo>
                  <a:pt x="322" y="4717"/>
                  <a:pt x="339" y="4736"/>
                  <a:pt x="370" y="4743"/>
                </a:cubicBezTo>
                <a:cubicBezTo>
                  <a:pt x="399" y="4750"/>
                  <a:pt x="438" y="4786"/>
                  <a:pt x="458" y="4823"/>
                </a:cubicBezTo>
                <a:cubicBezTo>
                  <a:pt x="495" y="4889"/>
                  <a:pt x="529" y="4914"/>
                  <a:pt x="627" y="4941"/>
                </a:cubicBezTo>
                <a:cubicBezTo>
                  <a:pt x="707" y="4963"/>
                  <a:pt x="636" y="5011"/>
                  <a:pt x="529" y="5009"/>
                </a:cubicBezTo>
                <a:lnTo>
                  <a:pt x="441" y="5005"/>
                </a:lnTo>
                <a:lnTo>
                  <a:pt x="446" y="5285"/>
                </a:lnTo>
                <a:cubicBezTo>
                  <a:pt x="449" y="5439"/>
                  <a:pt x="451" y="5612"/>
                  <a:pt x="452" y="5671"/>
                </a:cubicBezTo>
                <a:cubicBezTo>
                  <a:pt x="454" y="5731"/>
                  <a:pt x="451" y="5855"/>
                  <a:pt x="446" y="5948"/>
                </a:cubicBezTo>
                <a:lnTo>
                  <a:pt x="439" y="6115"/>
                </a:lnTo>
                <a:lnTo>
                  <a:pt x="574" y="6116"/>
                </a:lnTo>
                <a:cubicBezTo>
                  <a:pt x="668" y="6118"/>
                  <a:pt x="722" y="6107"/>
                  <a:pt x="743" y="6082"/>
                </a:cubicBezTo>
                <a:cubicBezTo>
                  <a:pt x="767" y="6053"/>
                  <a:pt x="783" y="6052"/>
                  <a:pt x="812" y="6073"/>
                </a:cubicBezTo>
                <a:cubicBezTo>
                  <a:pt x="833" y="6088"/>
                  <a:pt x="909" y="6109"/>
                  <a:pt x="983" y="6120"/>
                </a:cubicBezTo>
                <a:cubicBezTo>
                  <a:pt x="1113" y="6139"/>
                  <a:pt x="1119" y="6143"/>
                  <a:pt x="1111" y="6214"/>
                </a:cubicBezTo>
                <a:lnTo>
                  <a:pt x="1103" y="6287"/>
                </a:lnTo>
                <a:lnTo>
                  <a:pt x="1300" y="6290"/>
                </a:lnTo>
                <a:cubicBezTo>
                  <a:pt x="1456" y="6293"/>
                  <a:pt x="1504" y="6302"/>
                  <a:pt x="1530" y="6335"/>
                </a:cubicBezTo>
                <a:cubicBezTo>
                  <a:pt x="1548" y="6359"/>
                  <a:pt x="1582" y="6396"/>
                  <a:pt x="1605" y="6417"/>
                </a:cubicBezTo>
                <a:cubicBezTo>
                  <a:pt x="1660" y="6467"/>
                  <a:pt x="1634" y="6487"/>
                  <a:pt x="1510" y="6487"/>
                </a:cubicBezTo>
                <a:cubicBezTo>
                  <a:pt x="1422" y="6487"/>
                  <a:pt x="1409" y="6492"/>
                  <a:pt x="1422" y="6535"/>
                </a:cubicBezTo>
                <a:cubicBezTo>
                  <a:pt x="1431" y="6567"/>
                  <a:pt x="1415" y="6605"/>
                  <a:pt x="1375" y="6643"/>
                </a:cubicBezTo>
                <a:lnTo>
                  <a:pt x="1312" y="6702"/>
                </a:lnTo>
                <a:lnTo>
                  <a:pt x="1371" y="6756"/>
                </a:lnTo>
                <a:cubicBezTo>
                  <a:pt x="1403" y="6787"/>
                  <a:pt x="1430" y="6827"/>
                  <a:pt x="1430" y="6846"/>
                </a:cubicBezTo>
                <a:cubicBezTo>
                  <a:pt x="1430" y="6874"/>
                  <a:pt x="1483" y="6882"/>
                  <a:pt x="1680" y="6886"/>
                </a:cubicBezTo>
                <a:cubicBezTo>
                  <a:pt x="1817" y="6889"/>
                  <a:pt x="1940" y="6904"/>
                  <a:pt x="1955" y="6918"/>
                </a:cubicBezTo>
                <a:cubicBezTo>
                  <a:pt x="1999" y="6956"/>
                  <a:pt x="2103" y="6945"/>
                  <a:pt x="2158" y="6897"/>
                </a:cubicBezTo>
                <a:cubicBezTo>
                  <a:pt x="2209" y="6851"/>
                  <a:pt x="2248" y="6849"/>
                  <a:pt x="2399" y="6880"/>
                </a:cubicBezTo>
                <a:cubicBezTo>
                  <a:pt x="2448" y="6889"/>
                  <a:pt x="2535" y="6890"/>
                  <a:pt x="2592" y="6881"/>
                </a:cubicBezTo>
                <a:cubicBezTo>
                  <a:pt x="2683" y="6868"/>
                  <a:pt x="2693" y="6859"/>
                  <a:pt x="2683" y="6810"/>
                </a:cubicBezTo>
                <a:cubicBezTo>
                  <a:pt x="2673" y="6764"/>
                  <a:pt x="2690" y="6746"/>
                  <a:pt x="2769" y="6713"/>
                </a:cubicBezTo>
                <a:cubicBezTo>
                  <a:pt x="2885" y="6664"/>
                  <a:pt x="2948" y="6679"/>
                  <a:pt x="2948" y="6754"/>
                </a:cubicBezTo>
                <a:cubicBezTo>
                  <a:pt x="2948" y="6784"/>
                  <a:pt x="2961" y="6825"/>
                  <a:pt x="2976" y="6845"/>
                </a:cubicBezTo>
                <a:cubicBezTo>
                  <a:pt x="2994" y="6870"/>
                  <a:pt x="3001" y="6824"/>
                  <a:pt x="3001" y="6695"/>
                </a:cubicBezTo>
                <a:cubicBezTo>
                  <a:pt x="3002" y="6579"/>
                  <a:pt x="3015" y="6488"/>
                  <a:pt x="3039" y="6455"/>
                </a:cubicBezTo>
                <a:cubicBezTo>
                  <a:pt x="3093" y="6379"/>
                  <a:pt x="3118" y="6269"/>
                  <a:pt x="3080" y="6276"/>
                </a:cubicBezTo>
                <a:cubicBezTo>
                  <a:pt x="3013" y="6289"/>
                  <a:pt x="3033" y="6230"/>
                  <a:pt x="3111" y="6179"/>
                </a:cubicBezTo>
                <a:cubicBezTo>
                  <a:pt x="3168" y="6142"/>
                  <a:pt x="3235" y="6123"/>
                  <a:pt x="3324" y="6122"/>
                </a:cubicBezTo>
                <a:lnTo>
                  <a:pt x="3454" y="6118"/>
                </a:lnTo>
                <a:lnTo>
                  <a:pt x="3460" y="6021"/>
                </a:lnTo>
                <a:cubicBezTo>
                  <a:pt x="3469" y="5832"/>
                  <a:pt x="3478" y="5803"/>
                  <a:pt x="3532" y="5803"/>
                </a:cubicBezTo>
                <a:cubicBezTo>
                  <a:pt x="3561" y="5803"/>
                  <a:pt x="3599" y="5787"/>
                  <a:pt x="3617" y="5767"/>
                </a:cubicBezTo>
                <a:cubicBezTo>
                  <a:pt x="3635" y="5747"/>
                  <a:pt x="3652" y="5741"/>
                  <a:pt x="3652" y="5753"/>
                </a:cubicBezTo>
                <a:cubicBezTo>
                  <a:pt x="3653" y="5764"/>
                  <a:pt x="3670" y="5760"/>
                  <a:pt x="3694" y="5742"/>
                </a:cubicBezTo>
                <a:cubicBezTo>
                  <a:pt x="3739" y="5710"/>
                  <a:pt x="3900" y="5709"/>
                  <a:pt x="4181" y="5739"/>
                </a:cubicBezTo>
                <a:lnTo>
                  <a:pt x="4343" y="5755"/>
                </a:lnTo>
                <a:lnTo>
                  <a:pt x="4343" y="5856"/>
                </a:lnTo>
                <a:cubicBezTo>
                  <a:pt x="4343" y="5928"/>
                  <a:pt x="4359" y="5966"/>
                  <a:pt x="4398" y="5993"/>
                </a:cubicBezTo>
                <a:cubicBezTo>
                  <a:pt x="4452" y="6029"/>
                  <a:pt x="4450" y="6030"/>
                  <a:pt x="4390" y="6045"/>
                </a:cubicBezTo>
                <a:cubicBezTo>
                  <a:pt x="4356" y="6053"/>
                  <a:pt x="4329" y="6074"/>
                  <a:pt x="4329" y="6090"/>
                </a:cubicBezTo>
                <a:cubicBezTo>
                  <a:pt x="4329" y="6116"/>
                  <a:pt x="4488" y="6121"/>
                  <a:pt x="4815" y="6104"/>
                </a:cubicBezTo>
                <a:cubicBezTo>
                  <a:pt x="4820" y="6104"/>
                  <a:pt x="4809" y="6088"/>
                  <a:pt x="4791" y="6069"/>
                </a:cubicBezTo>
                <a:cubicBezTo>
                  <a:pt x="4768" y="6045"/>
                  <a:pt x="4770" y="6031"/>
                  <a:pt x="4791" y="6019"/>
                </a:cubicBezTo>
                <a:cubicBezTo>
                  <a:pt x="4840" y="5992"/>
                  <a:pt x="4899" y="6025"/>
                  <a:pt x="4899" y="6080"/>
                </a:cubicBezTo>
                <a:cubicBezTo>
                  <a:pt x="4899" y="6126"/>
                  <a:pt x="4911" y="6130"/>
                  <a:pt x="5027" y="6123"/>
                </a:cubicBezTo>
                <a:cubicBezTo>
                  <a:pt x="5170" y="6115"/>
                  <a:pt x="5296" y="6161"/>
                  <a:pt x="5257" y="6207"/>
                </a:cubicBezTo>
                <a:cubicBezTo>
                  <a:pt x="5213" y="6259"/>
                  <a:pt x="5224" y="6337"/>
                  <a:pt x="5279" y="6349"/>
                </a:cubicBezTo>
                <a:cubicBezTo>
                  <a:pt x="5347" y="6365"/>
                  <a:pt x="5348" y="6415"/>
                  <a:pt x="5279" y="6431"/>
                </a:cubicBezTo>
                <a:cubicBezTo>
                  <a:pt x="5249" y="6438"/>
                  <a:pt x="5224" y="6456"/>
                  <a:pt x="5224" y="6471"/>
                </a:cubicBezTo>
                <a:cubicBezTo>
                  <a:pt x="5224" y="6512"/>
                  <a:pt x="5879" y="6507"/>
                  <a:pt x="5936" y="6466"/>
                </a:cubicBezTo>
                <a:cubicBezTo>
                  <a:pt x="6010" y="6411"/>
                  <a:pt x="6091" y="6470"/>
                  <a:pt x="6091" y="6579"/>
                </a:cubicBezTo>
                <a:cubicBezTo>
                  <a:pt x="6091" y="6640"/>
                  <a:pt x="6108" y="6685"/>
                  <a:pt x="6144" y="6714"/>
                </a:cubicBezTo>
                <a:cubicBezTo>
                  <a:pt x="6174" y="6738"/>
                  <a:pt x="6199" y="6782"/>
                  <a:pt x="6199" y="6812"/>
                </a:cubicBezTo>
                <a:cubicBezTo>
                  <a:pt x="6199" y="6842"/>
                  <a:pt x="6212" y="6873"/>
                  <a:pt x="6227" y="6881"/>
                </a:cubicBezTo>
                <a:cubicBezTo>
                  <a:pt x="6242" y="6889"/>
                  <a:pt x="6254" y="6978"/>
                  <a:pt x="6254" y="7078"/>
                </a:cubicBezTo>
                <a:cubicBezTo>
                  <a:pt x="6254" y="7248"/>
                  <a:pt x="6258" y="7258"/>
                  <a:pt x="6309" y="7246"/>
                </a:cubicBezTo>
                <a:cubicBezTo>
                  <a:pt x="6353" y="7236"/>
                  <a:pt x="6371" y="7251"/>
                  <a:pt x="6404" y="7319"/>
                </a:cubicBezTo>
                <a:cubicBezTo>
                  <a:pt x="6426" y="7367"/>
                  <a:pt x="6463" y="7425"/>
                  <a:pt x="6486" y="7448"/>
                </a:cubicBezTo>
                <a:cubicBezTo>
                  <a:pt x="6533" y="7493"/>
                  <a:pt x="6517" y="7540"/>
                  <a:pt x="6455" y="7540"/>
                </a:cubicBezTo>
                <a:cubicBezTo>
                  <a:pt x="6395" y="7540"/>
                  <a:pt x="6408" y="7581"/>
                  <a:pt x="6473" y="7596"/>
                </a:cubicBezTo>
                <a:cubicBezTo>
                  <a:pt x="6518" y="7606"/>
                  <a:pt x="6527" y="7620"/>
                  <a:pt x="6514" y="7667"/>
                </a:cubicBezTo>
                <a:cubicBezTo>
                  <a:pt x="6505" y="7700"/>
                  <a:pt x="6507" y="7764"/>
                  <a:pt x="6518" y="7808"/>
                </a:cubicBezTo>
                <a:lnTo>
                  <a:pt x="6538" y="7888"/>
                </a:lnTo>
                <a:lnTo>
                  <a:pt x="6551" y="7782"/>
                </a:lnTo>
                <a:cubicBezTo>
                  <a:pt x="6566" y="7667"/>
                  <a:pt x="6623" y="7618"/>
                  <a:pt x="6705" y="7646"/>
                </a:cubicBezTo>
                <a:cubicBezTo>
                  <a:pt x="6753" y="7663"/>
                  <a:pt x="6752" y="7666"/>
                  <a:pt x="6707" y="7695"/>
                </a:cubicBezTo>
                <a:cubicBezTo>
                  <a:pt x="6638" y="7740"/>
                  <a:pt x="6650" y="7833"/>
                  <a:pt x="6730" y="7900"/>
                </a:cubicBezTo>
                <a:cubicBezTo>
                  <a:pt x="6769" y="7932"/>
                  <a:pt x="6809" y="7957"/>
                  <a:pt x="6819" y="7954"/>
                </a:cubicBezTo>
                <a:cubicBezTo>
                  <a:pt x="6829" y="7951"/>
                  <a:pt x="6837" y="7971"/>
                  <a:pt x="6837" y="8001"/>
                </a:cubicBezTo>
                <a:cubicBezTo>
                  <a:pt x="6837" y="8040"/>
                  <a:pt x="6822" y="8053"/>
                  <a:pt x="6785" y="8048"/>
                </a:cubicBezTo>
                <a:cubicBezTo>
                  <a:pt x="6750" y="8043"/>
                  <a:pt x="6743" y="8049"/>
                  <a:pt x="6758" y="8070"/>
                </a:cubicBezTo>
                <a:cubicBezTo>
                  <a:pt x="6796" y="8125"/>
                  <a:pt x="6787" y="8186"/>
                  <a:pt x="6736" y="8227"/>
                </a:cubicBezTo>
                <a:cubicBezTo>
                  <a:pt x="6709" y="8249"/>
                  <a:pt x="6687" y="8296"/>
                  <a:pt x="6687" y="8333"/>
                </a:cubicBezTo>
                <a:cubicBezTo>
                  <a:pt x="6687" y="8414"/>
                  <a:pt x="6652" y="8437"/>
                  <a:pt x="6579" y="8403"/>
                </a:cubicBezTo>
                <a:cubicBezTo>
                  <a:pt x="6532" y="8380"/>
                  <a:pt x="6524" y="8384"/>
                  <a:pt x="6524" y="8429"/>
                </a:cubicBezTo>
                <a:cubicBezTo>
                  <a:pt x="6524" y="8457"/>
                  <a:pt x="6479" y="8520"/>
                  <a:pt x="6426" y="8566"/>
                </a:cubicBezTo>
                <a:cubicBezTo>
                  <a:pt x="6342" y="8637"/>
                  <a:pt x="6321" y="8645"/>
                  <a:pt x="6278" y="8622"/>
                </a:cubicBezTo>
                <a:cubicBezTo>
                  <a:pt x="6250" y="8606"/>
                  <a:pt x="6195" y="8594"/>
                  <a:pt x="6158" y="8594"/>
                </a:cubicBezTo>
                <a:cubicBezTo>
                  <a:pt x="6100" y="8594"/>
                  <a:pt x="6089" y="8606"/>
                  <a:pt x="6085" y="8672"/>
                </a:cubicBezTo>
                <a:cubicBezTo>
                  <a:pt x="6083" y="8715"/>
                  <a:pt x="6083" y="8771"/>
                  <a:pt x="6085" y="8797"/>
                </a:cubicBezTo>
                <a:cubicBezTo>
                  <a:pt x="6098" y="8919"/>
                  <a:pt x="6092" y="8986"/>
                  <a:pt x="6066" y="9009"/>
                </a:cubicBezTo>
                <a:cubicBezTo>
                  <a:pt x="6030" y="9041"/>
                  <a:pt x="6028" y="9150"/>
                  <a:pt x="6062" y="9181"/>
                </a:cubicBezTo>
                <a:cubicBezTo>
                  <a:pt x="6075" y="9194"/>
                  <a:pt x="6090" y="9236"/>
                  <a:pt x="6095" y="9275"/>
                </a:cubicBezTo>
                <a:cubicBezTo>
                  <a:pt x="6102" y="9334"/>
                  <a:pt x="6117" y="9349"/>
                  <a:pt x="6178" y="9354"/>
                </a:cubicBezTo>
                <a:cubicBezTo>
                  <a:pt x="6218" y="9356"/>
                  <a:pt x="6260" y="9347"/>
                  <a:pt x="6268" y="9334"/>
                </a:cubicBezTo>
                <a:cubicBezTo>
                  <a:pt x="6277" y="9322"/>
                  <a:pt x="6326" y="9312"/>
                  <a:pt x="6376" y="9312"/>
                </a:cubicBezTo>
                <a:cubicBezTo>
                  <a:pt x="6456" y="9312"/>
                  <a:pt x="6467" y="9303"/>
                  <a:pt x="6475" y="9246"/>
                </a:cubicBezTo>
                <a:cubicBezTo>
                  <a:pt x="6483" y="9181"/>
                  <a:pt x="6486" y="9181"/>
                  <a:pt x="6693" y="9174"/>
                </a:cubicBezTo>
                <a:cubicBezTo>
                  <a:pt x="6808" y="9171"/>
                  <a:pt x="6903" y="9157"/>
                  <a:pt x="6903" y="9145"/>
                </a:cubicBezTo>
                <a:cubicBezTo>
                  <a:pt x="6903" y="9133"/>
                  <a:pt x="6808" y="9119"/>
                  <a:pt x="6693" y="9115"/>
                </a:cubicBezTo>
                <a:cubicBezTo>
                  <a:pt x="6528" y="9110"/>
                  <a:pt x="6485" y="9102"/>
                  <a:pt x="6485" y="9074"/>
                </a:cubicBezTo>
                <a:cubicBezTo>
                  <a:pt x="6485" y="9045"/>
                  <a:pt x="6528" y="9036"/>
                  <a:pt x="6695" y="9030"/>
                </a:cubicBezTo>
                <a:cubicBezTo>
                  <a:pt x="6840" y="9025"/>
                  <a:pt x="6905" y="9014"/>
                  <a:pt x="6898" y="8995"/>
                </a:cubicBezTo>
                <a:cubicBezTo>
                  <a:pt x="6892" y="8980"/>
                  <a:pt x="6901" y="8929"/>
                  <a:pt x="6919" y="8882"/>
                </a:cubicBezTo>
                <a:cubicBezTo>
                  <a:pt x="6953" y="8794"/>
                  <a:pt x="7025" y="8764"/>
                  <a:pt x="7116" y="8799"/>
                </a:cubicBezTo>
                <a:cubicBezTo>
                  <a:pt x="7141" y="8809"/>
                  <a:pt x="7170" y="8815"/>
                  <a:pt x="7183" y="8813"/>
                </a:cubicBezTo>
                <a:cubicBezTo>
                  <a:pt x="7195" y="8810"/>
                  <a:pt x="7244" y="8837"/>
                  <a:pt x="7291" y="8872"/>
                </a:cubicBezTo>
                <a:cubicBezTo>
                  <a:pt x="7354" y="8919"/>
                  <a:pt x="7375" y="8953"/>
                  <a:pt x="7370" y="9001"/>
                </a:cubicBezTo>
                <a:cubicBezTo>
                  <a:pt x="7365" y="9036"/>
                  <a:pt x="7379" y="9078"/>
                  <a:pt x="7401" y="9094"/>
                </a:cubicBezTo>
                <a:cubicBezTo>
                  <a:pt x="7423" y="9111"/>
                  <a:pt x="7435" y="9140"/>
                  <a:pt x="7427" y="9159"/>
                </a:cubicBezTo>
                <a:cubicBezTo>
                  <a:pt x="7415" y="9185"/>
                  <a:pt x="7433" y="9192"/>
                  <a:pt x="7503" y="9187"/>
                </a:cubicBezTo>
                <a:cubicBezTo>
                  <a:pt x="7591" y="9180"/>
                  <a:pt x="7596" y="9184"/>
                  <a:pt x="7604" y="9270"/>
                </a:cubicBezTo>
                <a:cubicBezTo>
                  <a:pt x="7609" y="9333"/>
                  <a:pt x="7594" y="9382"/>
                  <a:pt x="7554" y="9432"/>
                </a:cubicBezTo>
                <a:cubicBezTo>
                  <a:pt x="7523" y="9471"/>
                  <a:pt x="7503" y="9514"/>
                  <a:pt x="7511" y="9526"/>
                </a:cubicBezTo>
                <a:cubicBezTo>
                  <a:pt x="7531" y="9554"/>
                  <a:pt x="7462" y="9604"/>
                  <a:pt x="7415" y="9595"/>
                </a:cubicBezTo>
                <a:cubicBezTo>
                  <a:pt x="7388" y="9590"/>
                  <a:pt x="7375" y="9623"/>
                  <a:pt x="7370" y="9713"/>
                </a:cubicBezTo>
                <a:cubicBezTo>
                  <a:pt x="7361" y="9839"/>
                  <a:pt x="7362" y="9839"/>
                  <a:pt x="7442" y="9839"/>
                </a:cubicBezTo>
                <a:cubicBezTo>
                  <a:pt x="7496" y="9839"/>
                  <a:pt x="7542" y="9859"/>
                  <a:pt x="7576" y="9898"/>
                </a:cubicBezTo>
                <a:cubicBezTo>
                  <a:pt x="7625" y="9953"/>
                  <a:pt x="7632" y="9955"/>
                  <a:pt x="7688" y="9920"/>
                </a:cubicBezTo>
                <a:cubicBezTo>
                  <a:pt x="7733" y="9893"/>
                  <a:pt x="7756" y="9888"/>
                  <a:pt x="7779" y="9908"/>
                </a:cubicBezTo>
                <a:cubicBezTo>
                  <a:pt x="7796" y="9923"/>
                  <a:pt x="7904" y="9936"/>
                  <a:pt x="8032" y="9936"/>
                </a:cubicBezTo>
                <a:cubicBezTo>
                  <a:pt x="8216" y="9936"/>
                  <a:pt x="8305" y="9946"/>
                  <a:pt x="8351" y="9978"/>
                </a:cubicBezTo>
                <a:lnTo>
                  <a:pt x="8353" y="9946"/>
                </a:lnTo>
                <a:lnTo>
                  <a:pt x="8624" y="9946"/>
                </a:lnTo>
                <a:lnTo>
                  <a:pt x="8894" y="9946"/>
                </a:lnTo>
                <a:lnTo>
                  <a:pt x="8912" y="10019"/>
                </a:lnTo>
                <a:cubicBezTo>
                  <a:pt x="8927" y="10089"/>
                  <a:pt x="8915" y="10129"/>
                  <a:pt x="8876" y="10152"/>
                </a:cubicBezTo>
                <a:cubicBezTo>
                  <a:pt x="8883" y="10156"/>
                  <a:pt x="8894" y="10157"/>
                  <a:pt x="8900" y="10164"/>
                </a:cubicBezTo>
                <a:cubicBezTo>
                  <a:pt x="8929" y="10200"/>
                  <a:pt x="8935" y="10197"/>
                  <a:pt x="8963" y="10152"/>
                </a:cubicBezTo>
                <a:cubicBezTo>
                  <a:pt x="9000" y="10090"/>
                  <a:pt x="9045" y="10109"/>
                  <a:pt x="9045" y="10185"/>
                </a:cubicBezTo>
                <a:cubicBezTo>
                  <a:pt x="9045" y="10215"/>
                  <a:pt x="9066" y="10266"/>
                  <a:pt x="9094" y="10298"/>
                </a:cubicBezTo>
                <a:cubicBezTo>
                  <a:pt x="9122" y="10329"/>
                  <a:pt x="9150" y="10376"/>
                  <a:pt x="9155" y="10402"/>
                </a:cubicBezTo>
                <a:cubicBezTo>
                  <a:pt x="9162" y="10431"/>
                  <a:pt x="9193" y="10454"/>
                  <a:pt x="9234" y="10459"/>
                </a:cubicBezTo>
                <a:cubicBezTo>
                  <a:pt x="9271" y="10464"/>
                  <a:pt x="9315" y="10476"/>
                  <a:pt x="9330" y="10487"/>
                </a:cubicBezTo>
                <a:cubicBezTo>
                  <a:pt x="9346" y="10498"/>
                  <a:pt x="9392" y="10503"/>
                  <a:pt x="9433" y="10499"/>
                </a:cubicBezTo>
                <a:cubicBezTo>
                  <a:pt x="9527" y="10490"/>
                  <a:pt x="9569" y="10552"/>
                  <a:pt x="9545" y="10664"/>
                </a:cubicBezTo>
                <a:cubicBezTo>
                  <a:pt x="9522" y="10772"/>
                  <a:pt x="9551" y="10845"/>
                  <a:pt x="9616" y="10845"/>
                </a:cubicBezTo>
                <a:cubicBezTo>
                  <a:pt x="9654" y="10845"/>
                  <a:pt x="9667" y="10828"/>
                  <a:pt x="9667" y="10784"/>
                </a:cubicBezTo>
                <a:cubicBezTo>
                  <a:pt x="9667" y="10707"/>
                  <a:pt x="9744" y="10679"/>
                  <a:pt x="9793" y="10737"/>
                </a:cubicBezTo>
                <a:cubicBezTo>
                  <a:pt x="9819" y="10769"/>
                  <a:pt x="9820" y="10792"/>
                  <a:pt x="9799" y="10828"/>
                </a:cubicBezTo>
                <a:cubicBezTo>
                  <a:pt x="9776" y="10865"/>
                  <a:pt x="9780" y="10881"/>
                  <a:pt x="9812" y="10897"/>
                </a:cubicBezTo>
                <a:cubicBezTo>
                  <a:pt x="9843" y="10912"/>
                  <a:pt x="9849" y="10941"/>
                  <a:pt x="9838" y="11002"/>
                </a:cubicBezTo>
                <a:cubicBezTo>
                  <a:pt x="9829" y="11048"/>
                  <a:pt x="9835" y="11085"/>
                  <a:pt x="9848" y="11085"/>
                </a:cubicBezTo>
                <a:cubicBezTo>
                  <a:pt x="9861" y="11086"/>
                  <a:pt x="9944" y="11089"/>
                  <a:pt x="10035" y="11092"/>
                </a:cubicBezTo>
                <a:cubicBezTo>
                  <a:pt x="10171" y="11096"/>
                  <a:pt x="10216" y="11108"/>
                  <a:pt x="10292" y="11165"/>
                </a:cubicBezTo>
                <a:cubicBezTo>
                  <a:pt x="10385" y="11234"/>
                  <a:pt x="10392" y="11249"/>
                  <a:pt x="10418" y="11391"/>
                </a:cubicBezTo>
                <a:cubicBezTo>
                  <a:pt x="10430" y="11456"/>
                  <a:pt x="10444" y="11470"/>
                  <a:pt x="10493" y="11464"/>
                </a:cubicBezTo>
                <a:cubicBezTo>
                  <a:pt x="10564" y="11456"/>
                  <a:pt x="10705" y="11533"/>
                  <a:pt x="10682" y="11567"/>
                </a:cubicBezTo>
                <a:cubicBezTo>
                  <a:pt x="10656" y="11603"/>
                  <a:pt x="10723" y="11661"/>
                  <a:pt x="10792" y="11661"/>
                </a:cubicBezTo>
                <a:cubicBezTo>
                  <a:pt x="10830" y="11661"/>
                  <a:pt x="10860" y="11642"/>
                  <a:pt x="10868" y="11614"/>
                </a:cubicBezTo>
                <a:cubicBezTo>
                  <a:pt x="10876" y="11588"/>
                  <a:pt x="10899" y="11571"/>
                  <a:pt x="10924" y="11574"/>
                </a:cubicBezTo>
                <a:cubicBezTo>
                  <a:pt x="10985" y="11582"/>
                  <a:pt x="11105" y="11729"/>
                  <a:pt x="11105" y="11798"/>
                </a:cubicBezTo>
                <a:cubicBezTo>
                  <a:pt x="11105" y="11847"/>
                  <a:pt x="11115" y="11855"/>
                  <a:pt x="11185" y="11848"/>
                </a:cubicBezTo>
                <a:cubicBezTo>
                  <a:pt x="11250" y="11842"/>
                  <a:pt x="11278" y="11854"/>
                  <a:pt x="11317" y="11906"/>
                </a:cubicBezTo>
                <a:cubicBezTo>
                  <a:pt x="11344" y="11942"/>
                  <a:pt x="11375" y="11964"/>
                  <a:pt x="11386" y="11954"/>
                </a:cubicBezTo>
                <a:cubicBezTo>
                  <a:pt x="11396" y="11945"/>
                  <a:pt x="11444" y="11939"/>
                  <a:pt x="11494" y="11942"/>
                </a:cubicBezTo>
                <a:cubicBezTo>
                  <a:pt x="11566" y="11947"/>
                  <a:pt x="11588" y="11938"/>
                  <a:pt x="11600" y="11897"/>
                </a:cubicBezTo>
                <a:cubicBezTo>
                  <a:pt x="11608" y="11869"/>
                  <a:pt x="11629" y="11852"/>
                  <a:pt x="11643" y="11861"/>
                </a:cubicBezTo>
                <a:cubicBezTo>
                  <a:pt x="11658" y="11869"/>
                  <a:pt x="11675" y="11867"/>
                  <a:pt x="11683" y="11855"/>
                </a:cubicBezTo>
                <a:cubicBezTo>
                  <a:pt x="11691" y="11844"/>
                  <a:pt x="11761" y="11838"/>
                  <a:pt x="11836" y="11841"/>
                </a:cubicBezTo>
                <a:cubicBezTo>
                  <a:pt x="11946" y="11846"/>
                  <a:pt x="11986" y="11859"/>
                  <a:pt x="12041" y="11911"/>
                </a:cubicBezTo>
                <a:cubicBezTo>
                  <a:pt x="12105" y="11972"/>
                  <a:pt x="12112" y="11975"/>
                  <a:pt x="12145" y="11935"/>
                </a:cubicBezTo>
                <a:cubicBezTo>
                  <a:pt x="12169" y="11906"/>
                  <a:pt x="12185" y="11900"/>
                  <a:pt x="12198" y="11920"/>
                </a:cubicBezTo>
                <a:cubicBezTo>
                  <a:pt x="12212" y="11939"/>
                  <a:pt x="12234" y="11940"/>
                  <a:pt x="12269" y="11923"/>
                </a:cubicBezTo>
                <a:cubicBezTo>
                  <a:pt x="12308" y="11905"/>
                  <a:pt x="12337" y="11912"/>
                  <a:pt x="12397" y="11956"/>
                </a:cubicBezTo>
                <a:cubicBezTo>
                  <a:pt x="12439" y="11987"/>
                  <a:pt x="12497" y="12017"/>
                  <a:pt x="12526" y="12022"/>
                </a:cubicBezTo>
                <a:cubicBezTo>
                  <a:pt x="12575" y="12031"/>
                  <a:pt x="12581" y="12050"/>
                  <a:pt x="12576" y="12194"/>
                </a:cubicBezTo>
                <a:lnTo>
                  <a:pt x="12570" y="12354"/>
                </a:lnTo>
                <a:lnTo>
                  <a:pt x="12656" y="12349"/>
                </a:lnTo>
                <a:cubicBezTo>
                  <a:pt x="12768" y="12341"/>
                  <a:pt x="12779" y="12411"/>
                  <a:pt x="12668" y="12422"/>
                </a:cubicBezTo>
                <a:cubicBezTo>
                  <a:pt x="12627" y="12426"/>
                  <a:pt x="12593" y="12439"/>
                  <a:pt x="12593" y="12452"/>
                </a:cubicBezTo>
                <a:cubicBezTo>
                  <a:pt x="12593" y="12484"/>
                  <a:pt x="12687" y="12480"/>
                  <a:pt x="12725" y="12446"/>
                </a:cubicBezTo>
                <a:cubicBezTo>
                  <a:pt x="12750" y="12424"/>
                  <a:pt x="12764" y="12423"/>
                  <a:pt x="12788" y="12445"/>
                </a:cubicBezTo>
                <a:cubicBezTo>
                  <a:pt x="12836" y="12487"/>
                  <a:pt x="12740" y="12570"/>
                  <a:pt x="12645" y="12570"/>
                </a:cubicBezTo>
                <a:cubicBezTo>
                  <a:pt x="12550" y="12570"/>
                  <a:pt x="12547" y="12598"/>
                  <a:pt x="12635" y="12676"/>
                </a:cubicBezTo>
                <a:cubicBezTo>
                  <a:pt x="12717" y="12749"/>
                  <a:pt x="12722" y="12823"/>
                  <a:pt x="12646" y="12858"/>
                </a:cubicBezTo>
                <a:cubicBezTo>
                  <a:pt x="12607" y="12877"/>
                  <a:pt x="12593" y="12904"/>
                  <a:pt x="12599" y="12949"/>
                </a:cubicBezTo>
                <a:lnTo>
                  <a:pt x="12607" y="13013"/>
                </a:lnTo>
                <a:lnTo>
                  <a:pt x="12947" y="13015"/>
                </a:lnTo>
                <a:cubicBezTo>
                  <a:pt x="13253" y="13017"/>
                  <a:pt x="13435" y="13044"/>
                  <a:pt x="13435" y="13088"/>
                </a:cubicBezTo>
                <a:cubicBezTo>
                  <a:pt x="13435" y="13097"/>
                  <a:pt x="13404" y="13129"/>
                  <a:pt x="13366" y="13159"/>
                </a:cubicBezTo>
                <a:cubicBezTo>
                  <a:pt x="13287" y="13224"/>
                  <a:pt x="13279" y="13284"/>
                  <a:pt x="13347" y="13305"/>
                </a:cubicBezTo>
                <a:cubicBezTo>
                  <a:pt x="13373" y="13313"/>
                  <a:pt x="13416" y="13337"/>
                  <a:pt x="13443" y="13357"/>
                </a:cubicBezTo>
                <a:cubicBezTo>
                  <a:pt x="13508" y="13407"/>
                  <a:pt x="13842" y="13416"/>
                  <a:pt x="13882" y="13370"/>
                </a:cubicBezTo>
                <a:cubicBezTo>
                  <a:pt x="13899" y="13349"/>
                  <a:pt x="13980" y="13338"/>
                  <a:pt x="14116" y="13335"/>
                </a:cubicBezTo>
                <a:cubicBezTo>
                  <a:pt x="14296" y="13331"/>
                  <a:pt x="14326" y="13323"/>
                  <a:pt x="14338" y="13283"/>
                </a:cubicBezTo>
                <a:cubicBezTo>
                  <a:pt x="14349" y="13247"/>
                  <a:pt x="14372" y="13238"/>
                  <a:pt x="14440" y="13244"/>
                </a:cubicBezTo>
                <a:cubicBezTo>
                  <a:pt x="14542" y="13253"/>
                  <a:pt x="14577" y="13310"/>
                  <a:pt x="14493" y="13330"/>
                </a:cubicBezTo>
                <a:cubicBezTo>
                  <a:pt x="14432" y="13344"/>
                  <a:pt x="14420" y="13372"/>
                  <a:pt x="14464" y="13396"/>
                </a:cubicBezTo>
                <a:cubicBezTo>
                  <a:pt x="14503" y="13417"/>
                  <a:pt x="14498" y="13752"/>
                  <a:pt x="14458" y="13787"/>
                </a:cubicBezTo>
                <a:cubicBezTo>
                  <a:pt x="14440" y="13803"/>
                  <a:pt x="14398" y="13815"/>
                  <a:pt x="14363" y="13815"/>
                </a:cubicBezTo>
                <a:cubicBezTo>
                  <a:pt x="14326" y="13815"/>
                  <a:pt x="14301" y="13830"/>
                  <a:pt x="14301" y="13851"/>
                </a:cubicBezTo>
                <a:cubicBezTo>
                  <a:pt x="14301" y="13906"/>
                  <a:pt x="14375" y="13894"/>
                  <a:pt x="14440" y="13829"/>
                </a:cubicBezTo>
                <a:cubicBezTo>
                  <a:pt x="14507" y="13761"/>
                  <a:pt x="14544" y="13769"/>
                  <a:pt x="14544" y="13853"/>
                </a:cubicBezTo>
                <a:cubicBezTo>
                  <a:pt x="14544" y="13888"/>
                  <a:pt x="14560" y="13912"/>
                  <a:pt x="14584" y="13912"/>
                </a:cubicBezTo>
                <a:cubicBezTo>
                  <a:pt x="14645" y="13912"/>
                  <a:pt x="14662" y="13958"/>
                  <a:pt x="14607" y="13976"/>
                </a:cubicBezTo>
                <a:cubicBezTo>
                  <a:pt x="14580" y="13985"/>
                  <a:pt x="14536" y="14017"/>
                  <a:pt x="14509" y="14048"/>
                </a:cubicBezTo>
                <a:cubicBezTo>
                  <a:pt x="14478" y="14083"/>
                  <a:pt x="14432" y="14103"/>
                  <a:pt x="14381" y="14103"/>
                </a:cubicBezTo>
                <a:cubicBezTo>
                  <a:pt x="14329" y="14103"/>
                  <a:pt x="14301" y="14114"/>
                  <a:pt x="14301" y="14138"/>
                </a:cubicBezTo>
                <a:cubicBezTo>
                  <a:pt x="14301" y="14185"/>
                  <a:pt x="14426" y="14185"/>
                  <a:pt x="14529" y="14138"/>
                </a:cubicBezTo>
                <a:cubicBezTo>
                  <a:pt x="14629" y="14092"/>
                  <a:pt x="14707" y="14094"/>
                  <a:pt x="14727" y="14142"/>
                </a:cubicBezTo>
                <a:cubicBezTo>
                  <a:pt x="14741" y="14172"/>
                  <a:pt x="14767" y="14177"/>
                  <a:pt x="14861" y="14164"/>
                </a:cubicBezTo>
                <a:cubicBezTo>
                  <a:pt x="14970" y="14150"/>
                  <a:pt x="14980" y="14153"/>
                  <a:pt x="15005" y="14209"/>
                </a:cubicBezTo>
                <a:cubicBezTo>
                  <a:pt x="15023" y="14252"/>
                  <a:pt x="15052" y="14270"/>
                  <a:pt x="15097" y="14270"/>
                </a:cubicBezTo>
                <a:cubicBezTo>
                  <a:pt x="15172" y="14270"/>
                  <a:pt x="15230" y="14321"/>
                  <a:pt x="15209" y="14369"/>
                </a:cubicBezTo>
                <a:cubicBezTo>
                  <a:pt x="15199" y="14394"/>
                  <a:pt x="15222" y="14402"/>
                  <a:pt x="15298" y="14402"/>
                </a:cubicBezTo>
                <a:cubicBezTo>
                  <a:pt x="15386" y="14402"/>
                  <a:pt x="15400" y="14410"/>
                  <a:pt x="15408" y="14461"/>
                </a:cubicBezTo>
                <a:cubicBezTo>
                  <a:pt x="15419" y="14531"/>
                  <a:pt x="15455" y="14558"/>
                  <a:pt x="15544" y="14559"/>
                </a:cubicBezTo>
                <a:cubicBezTo>
                  <a:pt x="15593" y="14559"/>
                  <a:pt x="15603" y="14548"/>
                  <a:pt x="15589" y="14515"/>
                </a:cubicBezTo>
                <a:cubicBezTo>
                  <a:pt x="15579" y="14492"/>
                  <a:pt x="15569" y="14468"/>
                  <a:pt x="15567" y="14461"/>
                </a:cubicBezTo>
                <a:cubicBezTo>
                  <a:pt x="15565" y="14455"/>
                  <a:pt x="15595" y="14421"/>
                  <a:pt x="15634" y="14385"/>
                </a:cubicBezTo>
                <a:cubicBezTo>
                  <a:pt x="15695" y="14327"/>
                  <a:pt x="15709" y="14322"/>
                  <a:pt x="15738" y="14354"/>
                </a:cubicBezTo>
                <a:cubicBezTo>
                  <a:pt x="15757" y="14373"/>
                  <a:pt x="15761" y="14390"/>
                  <a:pt x="15750" y="14390"/>
                </a:cubicBezTo>
                <a:cubicBezTo>
                  <a:pt x="15739" y="14390"/>
                  <a:pt x="15760" y="14412"/>
                  <a:pt x="15795" y="14437"/>
                </a:cubicBezTo>
                <a:cubicBezTo>
                  <a:pt x="15855" y="14480"/>
                  <a:pt x="15855" y="14484"/>
                  <a:pt x="15809" y="14500"/>
                </a:cubicBezTo>
                <a:cubicBezTo>
                  <a:pt x="15727" y="14528"/>
                  <a:pt x="15812" y="14554"/>
                  <a:pt x="15917" y="14533"/>
                </a:cubicBezTo>
                <a:cubicBezTo>
                  <a:pt x="15981" y="14520"/>
                  <a:pt x="16016" y="14524"/>
                  <a:pt x="16023" y="14543"/>
                </a:cubicBezTo>
                <a:cubicBezTo>
                  <a:pt x="16035" y="14570"/>
                  <a:pt x="16056" y="14921"/>
                  <a:pt x="16061" y="15178"/>
                </a:cubicBezTo>
                <a:cubicBezTo>
                  <a:pt x="16063" y="15297"/>
                  <a:pt x="16068" y="15305"/>
                  <a:pt x="16122" y="15292"/>
                </a:cubicBezTo>
                <a:cubicBezTo>
                  <a:pt x="16205" y="15273"/>
                  <a:pt x="16347" y="15342"/>
                  <a:pt x="16309" y="15383"/>
                </a:cubicBezTo>
                <a:cubicBezTo>
                  <a:pt x="16287" y="15406"/>
                  <a:pt x="16290" y="15422"/>
                  <a:pt x="16320" y="15444"/>
                </a:cubicBezTo>
                <a:cubicBezTo>
                  <a:pt x="16343" y="15460"/>
                  <a:pt x="16360" y="15494"/>
                  <a:pt x="16360" y="15517"/>
                </a:cubicBezTo>
                <a:cubicBezTo>
                  <a:pt x="16360" y="15540"/>
                  <a:pt x="16389" y="15576"/>
                  <a:pt x="16425" y="15597"/>
                </a:cubicBezTo>
                <a:cubicBezTo>
                  <a:pt x="16494" y="15637"/>
                  <a:pt x="16529" y="15752"/>
                  <a:pt x="16490" y="15814"/>
                </a:cubicBezTo>
                <a:cubicBezTo>
                  <a:pt x="16475" y="15836"/>
                  <a:pt x="16430" y="15852"/>
                  <a:pt x="16374" y="15852"/>
                </a:cubicBezTo>
                <a:cubicBezTo>
                  <a:pt x="16239" y="15852"/>
                  <a:pt x="16246" y="15917"/>
                  <a:pt x="16381" y="15927"/>
                </a:cubicBezTo>
                <a:lnTo>
                  <a:pt x="16482" y="15936"/>
                </a:lnTo>
                <a:lnTo>
                  <a:pt x="16488" y="16115"/>
                </a:lnTo>
                <a:cubicBezTo>
                  <a:pt x="16490" y="16214"/>
                  <a:pt x="16496" y="16311"/>
                  <a:pt x="16499" y="16330"/>
                </a:cubicBezTo>
                <a:cubicBezTo>
                  <a:pt x="16503" y="16350"/>
                  <a:pt x="16496" y="16407"/>
                  <a:pt x="16486" y="16456"/>
                </a:cubicBezTo>
                <a:cubicBezTo>
                  <a:pt x="16463" y="16560"/>
                  <a:pt x="16485" y="16576"/>
                  <a:pt x="16604" y="16546"/>
                </a:cubicBezTo>
                <a:cubicBezTo>
                  <a:pt x="16713" y="16518"/>
                  <a:pt x="16749" y="16535"/>
                  <a:pt x="16712" y="16596"/>
                </a:cubicBezTo>
                <a:cubicBezTo>
                  <a:pt x="16692" y="16629"/>
                  <a:pt x="16655" y="16642"/>
                  <a:pt x="16590" y="16642"/>
                </a:cubicBezTo>
                <a:cubicBezTo>
                  <a:pt x="16513" y="16642"/>
                  <a:pt x="16495" y="16651"/>
                  <a:pt x="16495" y="16692"/>
                </a:cubicBezTo>
                <a:cubicBezTo>
                  <a:pt x="16495" y="16722"/>
                  <a:pt x="16475" y="16747"/>
                  <a:pt x="16442" y="16755"/>
                </a:cubicBezTo>
                <a:cubicBezTo>
                  <a:pt x="16413" y="16761"/>
                  <a:pt x="16395" y="16777"/>
                  <a:pt x="16403" y="16788"/>
                </a:cubicBezTo>
                <a:cubicBezTo>
                  <a:pt x="16430" y="16827"/>
                  <a:pt x="16268" y="16874"/>
                  <a:pt x="16147" y="16862"/>
                </a:cubicBezTo>
                <a:cubicBezTo>
                  <a:pt x="16032" y="16852"/>
                  <a:pt x="16028" y="16853"/>
                  <a:pt x="16047" y="16908"/>
                </a:cubicBezTo>
                <a:cubicBezTo>
                  <a:pt x="16058" y="16939"/>
                  <a:pt x="16065" y="17004"/>
                  <a:pt x="16063" y="17054"/>
                </a:cubicBezTo>
                <a:cubicBezTo>
                  <a:pt x="16060" y="17123"/>
                  <a:pt x="16069" y="17141"/>
                  <a:pt x="16100" y="17130"/>
                </a:cubicBezTo>
                <a:cubicBezTo>
                  <a:pt x="16140" y="17117"/>
                  <a:pt x="16216" y="17207"/>
                  <a:pt x="16202" y="17250"/>
                </a:cubicBezTo>
                <a:cubicBezTo>
                  <a:pt x="16199" y="17262"/>
                  <a:pt x="16216" y="17291"/>
                  <a:pt x="16242" y="17316"/>
                </a:cubicBezTo>
                <a:cubicBezTo>
                  <a:pt x="16285" y="17358"/>
                  <a:pt x="16284" y="17363"/>
                  <a:pt x="16238" y="17408"/>
                </a:cubicBezTo>
                <a:cubicBezTo>
                  <a:pt x="16211" y="17435"/>
                  <a:pt x="16161" y="17457"/>
                  <a:pt x="16126" y="17457"/>
                </a:cubicBezTo>
                <a:cubicBezTo>
                  <a:pt x="16076" y="17457"/>
                  <a:pt x="16056" y="17474"/>
                  <a:pt x="16043" y="17532"/>
                </a:cubicBezTo>
                <a:cubicBezTo>
                  <a:pt x="16031" y="17585"/>
                  <a:pt x="16003" y="17615"/>
                  <a:pt x="15943" y="17638"/>
                </a:cubicBezTo>
                <a:cubicBezTo>
                  <a:pt x="15867" y="17667"/>
                  <a:pt x="15856" y="17666"/>
                  <a:pt x="15815" y="17624"/>
                </a:cubicBezTo>
                <a:cubicBezTo>
                  <a:pt x="15756" y="17562"/>
                  <a:pt x="15628" y="17560"/>
                  <a:pt x="15628" y="17620"/>
                </a:cubicBezTo>
                <a:cubicBezTo>
                  <a:pt x="15628" y="17682"/>
                  <a:pt x="15599" y="17700"/>
                  <a:pt x="15555" y="17667"/>
                </a:cubicBezTo>
                <a:cubicBezTo>
                  <a:pt x="15527" y="17647"/>
                  <a:pt x="15504" y="17648"/>
                  <a:pt x="15459" y="17669"/>
                </a:cubicBezTo>
                <a:cubicBezTo>
                  <a:pt x="15413" y="17691"/>
                  <a:pt x="15262" y="17694"/>
                  <a:pt x="15262" y="17673"/>
                </a:cubicBezTo>
                <a:cubicBezTo>
                  <a:pt x="15262" y="17670"/>
                  <a:pt x="15203" y="17663"/>
                  <a:pt x="15129" y="17657"/>
                </a:cubicBezTo>
                <a:cubicBezTo>
                  <a:pt x="14943" y="17642"/>
                  <a:pt x="14908" y="17630"/>
                  <a:pt x="14948" y="17594"/>
                </a:cubicBezTo>
                <a:cubicBezTo>
                  <a:pt x="14965" y="17579"/>
                  <a:pt x="14979" y="17499"/>
                  <a:pt x="14979" y="17414"/>
                </a:cubicBezTo>
                <a:cubicBezTo>
                  <a:pt x="14979" y="17286"/>
                  <a:pt x="14972" y="17262"/>
                  <a:pt x="14942" y="17285"/>
                </a:cubicBezTo>
                <a:cubicBezTo>
                  <a:pt x="14890" y="17323"/>
                  <a:pt x="14833" y="17260"/>
                  <a:pt x="14828" y="17154"/>
                </a:cubicBezTo>
                <a:cubicBezTo>
                  <a:pt x="14824" y="17077"/>
                  <a:pt x="14847" y="17043"/>
                  <a:pt x="14910" y="17036"/>
                </a:cubicBezTo>
                <a:cubicBezTo>
                  <a:pt x="14925" y="17035"/>
                  <a:pt x="14953" y="17031"/>
                  <a:pt x="14971" y="17029"/>
                </a:cubicBezTo>
                <a:cubicBezTo>
                  <a:pt x="14991" y="17027"/>
                  <a:pt x="15007" y="16991"/>
                  <a:pt x="15007" y="16944"/>
                </a:cubicBezTo>
                <a:cubicBezTo>
                  <a:pt x="15007" y="16842"/>
                  <a:pt x="15062" y="16796"/>
                  <a:pt x="15140" y="16833"/>
                </a:cubicBezTo>
                <a:cubicBezTo>
                  <a:pt x="15171" y="16847"/>
                  <a:pt x="15195" y="16874"/>
                  <a:pt x="15195" y="16894"/>
                </a:cubicBezTo>
                <a:cubicBezTo>
                  <a:pt x="15195" y="16934"/>
                  <a:pt x="15238" y="16941"/>
                  <a:pt x="15264" y="16904"/>
                </a:cubicBezTo>
                <a:cubicBezTo>
                  <a:pt x="15274" y="16890"/>
                  <a:pt x="15311" y="16869"/>
                  <a:pt x="15347" y="16857"/>
                </a:cubicBezTo>
                <a:cubicBezTo>
                  <a:pt x="15394" y="16841"/>
                  <a:pt x="15412" y="16817"/>
                  <a:pt x="15412" y="16769"/>
                </a:cubicBezTo>
                <a:cubicBezTo>
                  <a:pt x="15410" y="16669"/>
                  <a:pt x="15358" y="16627"/>
                  <a:pt x="15215" y="16610"/>
                </a:cubicBezTo>
                <a:cubicBezTo>
                  <a:pt x="15087" y="16595"/>
                  <a:pt x="15087" y="16595"/>
                  <a:pt x="15036" y="16689"/>
                </a:cubicBezTo>
                <a:cubicBezTo>
                  <a:pt x="15005" y="16746"/>
                  <a:pt x="14995" y="16791"/>
                  <a:pt x="15011" y="16805"/>
                </a:cubicBezTo>
                <a:cubicBezTo>
                  <a:pt x="15026" y="16819"/>
                  <a:pt x="15009" y="16842"/>
                  <a:pt x="14965" y="16868"/>
                </a:cubicBezTo>
                <a:cubicBezTo>
                  <a:pt x="14926" y="16890"/>
                  <a:pt x="14885" y="16903"/>
                  <a:pt x="14877" y="16895"/>
                </a:cubicBezTo>
                <a:cubicBezTo>
                  <a:pt x="14868" y="16888"/>
                  <a:pt x="14843" y="16895"/>
                  <a:pt x="14822" y="16911"/>
                </a:cubicBezTo>
                <a:cubicBezTo>
                  <a:pt x="14790" y="16934"/>
                  <a:pt x="14776" y="16932"/>
                  <a:pt x="14749" y="16899"/>
                </a:cubicBezTo>
                <a:cubicBezTo>
                  <a:pt x="14702" y="16843"/>
                  <a:pt x="14659" y="16847"/>
                  <a:pt x="14649" y="16909"/>
                </a:cubicBezTo>
                <a:cubicBezTo>
                  <a:pt x="14637" y="16979"/>
                  <a:pt x="14573" y="16995"/>
                  <a:pt x="14554" y="16932"/>
                </a:cubicBezTo>
                <a:cubicBezTo>
                  <a:pt x="14535" y="16866"/>
                  <a:pt x="14507" y="16869"/>
                  <a:pt x="14470" y="16941"/>
                </a:cubicBezTo>
                <a:cubicBezTo>
                  <a:pt x="14453" y="16973"/>
                  <a:pt x="14397" y="17016"/>
                  <a:pt x="14344" y="17038"/>
                </a:cubicBezTo>
                <a:cubicBezTo>
                  <a:pt x="14251" y="17077"/>
                  <a:pt x="14244" y="17077"/>
                  <a:pt x="14124" y="17028"/>
                </a:cubicBezTo>
                <a:cubicBezTo>
                  <a:pt x="14002" y="16977"/>
                  <a:pt x="13999" y="16974"/>
                  <a:pt x="14045" y="16928"/>
                </a:cubicBezTo>
                <a:cubicBezTo>
                  <a:pt x="14082" y="16892"/>
                  <a:pt x="14084" y="16881"/>
                  <a:pt x="14055" y="16880"/>
                </a:cubicBezTo>
                <a:cubicBezTo>
                  <a:pt x="14034" y="16879"/>
                  <a:pt x="13996" y="16874"/>
                  <a:pt x="13970" y="16869"/>
                </a:cubicBezTo>
                <a:cubicBezTo>
                  <a:pt x="13916" y="16860"/>
                  <a:pt x="13880" y="16894"/>
                  <a:pt x="13921" y="16916"/>
                </a:cubicBezTo>
                <a:cubicBezTo>
                  <a:pt x="13938" y="16926"/>
                  <a:pt x="13935" y="16950"/>
                  <a:pt x="13911" y="16984"/>
                </a:cubicBezTo>
                <a:cubicBezTo>
                  <a:pt x="13869" y="17043"/>
                  <a:pt x="13888" y="17253"/>
                  <a:pt x="13935" y="17254"/>
                </a:cubicBezTo>
                <a:cubicBezTo>
                  <a:pt x="13990" y="17254"/>
                  <a:pt x="14033" y="17295"/>
                  <a:pt x="14019" y="17334"/>
                </a:cubicBezTo>
                <a:cubicBezTo>
                  <a:pt x="13999" y="17389"/>
                  <a:pt x="14159" y="17397"/>
                  <a:pt x="14226" y="17344"/>
                </a:cubicBezTo>
                <a:cubicBezTo>
                  <a:pt x="14272" y="17307"/>
                  <a:pt x="14311" y="17315"/>
                  <a:pt x="14318" y="17363"/>
                </a:cubicBezTo>
                <a:cubicBezTo>
                  <a:pt x="14320" y="17375"/>
                  <a:pt x="14322" y="17395"/>
                  <a:pt x="14324" y="17407"/>
                </a:cubicBezTo>
                <a:cubicBezTo>
                  <a:pt x="14326" y="17419"/>
                  <a:pt x="14351" y="17422"/>
                  <a:pt x="14379" y="17415"/>
                </a:cubicBezTo>
                <a:cubicBezTo>
                  <a:pt x="14452" y="17398"/>
                  <a:pt x="14467" y="17437"/>
                  <a:pt x="14421" y="17516"/>
                </a:cubicBezTo>
                <a:cubicBezTo>
                  <a:pt x="14372" y="17599"/>
                  <a:pt x="14406" y="17628"/>
                  <a:pt x="14519" y="17600"/>
                </a:cubicBezTo>
                <a:cubicBezTo>
                  <a:pt x="14577" y="17585"/>
                  <a:pt x="14605" y="17591"/>
                  <a:pt x="14641" y="17626"/>
                </a:cubicBezTo>
                <a:cubicBezTo>
                  <a:pt x="14656" y="17641"/>
                  <a:pt x="14663" y="17649"/>
                  <a:pt x="14666" y="17657"/>
                </a:cubicBezTo>
                <a:cubicBezTo>
                  <a:pt x="14700" y="17649"/>
                  <a:pt x="14739" y="17672"/>
                  <a:pt x="14721" y="17697"/>
                </a:cubicBezTo>
                <a:cubicBezTo>
                  <a:pt x="14713" y="17709"/>
                  <a:pt x="14693" y="17720"/>
                  <a:pt x="14680" y="17720"/>
                </a:cubicBezTo>
                <a:cubicBezTo>
                  <a:pt x="14655" y="17720"/>
                  <a:pt x="14641" y="17702"/>
                  <a:pt x="14641" y="17685"/>
                </a:cubicBezTo>
                <a:cubicBezTo>
                  <a:pt x="14620" y="17690"/>
                  <a:pt x="14591" y="17693"/>
                  <a:pt x="14572" y="17692"/>
                </a:cubicBezTo>
                <a:cubicBezTo>
                  <a:pt x="14550" y="17690"/>
                  <a:pt x="14486" y="17690"/>
                  <a:pt x="14430" y="17692"/>
                </a:cubicBezTo>
                <a:cubicBezTo>
                  <a:pt x="14342" y="17695"/>
                  <a:pt x="14328" y="17703"/>
                  <a:pt x="14328" y="17754"/>
                </a:cubicBezTo>
                <a:cubicBezTo>
                  <a:pt x="14328" y="17819"/>
                  <a:pt x="14249" y="17872"/>
                  <a:pt x="14185" y="17850"/>
                </a:cubicBezTo>
                <a:cubicBezTo>
                  <a:pt x="14122" y="17829"/>
                  <a:pt x="14101" y="17886"/>
                  <a:pt x="14153" y="17937"/>
                </a:cubicBezTo>
                <a:cubicBezTo>
                  <a:pt x="14207" y="17989"/>
                  <a:pt x="14188" y="18082"/>
                  <a:pt x="14133" y="18034"/>
                </a:cubicBezTo>
                <a:cubicBezTo>
                  <a:pt x="14091" y="17997"/>
                  <a:pt x="14033" y="18001"/>
                  <a:pt x="13939" y="18045"/>
                </a:cubicBezTo>
                <a:cubicBezTo>
                  <a:pt x="13875" y="18074"/>
                  <a:pt x="13852" y="18074"/>
                  <a:pt x="13819" y="18050"/>
                </a:cubicBezTo>
                <a:cubicBezTo>
                  <a:pt x="13789" y="18028"/>
                  <a:pt x="13650" y="18019"/>
                  <a:pt x="13317" y="18020"/>
                </a:cubicBezTo>
                <a:cubicBezTo>
                  <a:pt x="12873" y="18021"/>
                  <a:pt x="12856" y="18023"/>
                  <a:pt x="12818" y="18074"/>
                </a:cubicBezTo>
                <a:cubicBezTo>
                  <a:pt x="12762" y="18148"/>
                  <a:pt x="12589" y="18149"/>
                  <a:pt x="12534" y="18076"/>
                </a:cubicBezTo>
                <a:cubicBezTo>
                  <a:pt x="12496" y="18025"/>
                  <a:pt x="12496" y="18025"/>
                  <a:pt x="12448" y="18116"/>
                </a:cubicBezTo>
                <a:cubicBezTo>
                  <a:pt x="12402" y="18202"/>
                  <a:pt x="12396" y="18205"/>
                  <a:pt x="12361" y="18163"/>
                </a:cubicBezTo>
                <a:cubicBezTo>
                  <a:pt x="12341" y="18138"/>
                  <a:pt x="12324" y="18077"/>
                  <a:pt x="12324" y="18027"/>
                </a:cubicBezTo>
                <a:cubicBezTo>
                  <a:pt x="12324" y="17923"/>
                  <a:pt x="12328" y="17924"/>
                  <a:pt x="12226" y="17972"/>
                </a:cubicBezTo>
                <a:cubicBezTo>
                  <a:pt x="12155" y="18004"/>
                  <a:pt x="12143" y="18004"/>
                  <a:pt x="12112" y="17966"/>
                </a:cubicBezTo>
                <a:cubicBezTo>
                  <a:pt x="12093" y="17944"/>
                  <a:pt x="12085" y="17908"/>
                  <a:pt x="12094" y="17888"/>
                </a:cubicBezTo>
                <a:cubicBezTo>
                  <a:pt x="12111" y="17848"/>
                  <a:pt x="12113" y="17839"/>
                  <a:pt x="12110" y="17794"/>
                </a:cubicBezTo>
                <a:cubicBezTo>
                  <a:pt x="12099" y="17796"/>
                  <a:pt x="12093" y="17798"/>
                  <a:pt x="12076" y="17796"/>
                </a:cubicBezTo>
                <a:cubicBezTo>
                  <a:pt x="12022" y="17790"/>
                  <a:pt x="12002" y="17802"/>
                  <a:pt x="11988" y="17845"/>
                </a:cubicBezTo>
                <a:lnTo>
                  <a:pt x="11970" y="17900"/>
                </a:lnTo>
                <a:lnTo>
                  <a:pt x="11927" y="17846"/>
                </a:lnTo>
                <a:cubicBezTo>
                  <a:pt x="11882" y="17790"/>
                  <a:pt x="11759" y="17772"/>
                  <a:pt x="11710" y="17815"/>
                </a:cubicBezTo>
                <a:cubicBezTo>
                  <a:pt x="11696" y="17828"/>
                  <a:pt x="11606" y="17840"/>
                  <a:pt x="11510" y="17841"/>
                </a:cubicBezTo>
                <a:cubicBezTo>
                  <a:pt x="11413" y="17843"/>
                  <a:pt x="11320" y="17856"/>
                  <a:pt x="11301" y="17869"/>
                </a:cubicBezTo>
                <a:cubicBezTo>
                  <a:pt x="11299" y="17870"/>
                  <a:pt x="11297" y="17870"/>
                  <a:pt x="11295" y="17871"/>
                </a:cubicBezTo>
                <a:cubicBezTo>
                  <a:pt x="11294" y="17884"/>
                  <a:pt x="11291" y="17886"/>
                  <a:pt x="11289" y="17906"/>
                </a:cubicBezTo>
                <a:cubicBezTo>
                  <a:pt x="11282" y="18005"/>
                  <a:pt x="11273" y="18020"/>
                  <a:pt x="11219" y="18022"/>
                </a:cubicBezTo>
                <a:cubicBezTo>
                  <a:pt x="11185" y="18024"/>
                  <a:pt x="11149" y="18032"/>
                  <a:pt x="11140" y="18039"/>
                </a:cubicBezTo>
                <a:cubicBezTo>
                  <a:pt x="11115" y="18062"/>
                  <a:pt x="10967" y="17986"/>
                  <a:pt x="10975" y="17954"/>
                </a:cubicBezTo>
                <a:cubicBezTo>
                  <a:pt x="10984" y="17917"/>
                  <a:pt x="10810" y="17845"/>
                  <a:pt x="10717" y="17846"/>
                </a:cubicBezTo>
                <a:cubicBezTo>
                  <a:pt x="10641" y="17848"/>
                  <a:pt x="10622" y="17882"/>
                  <a:pt x="10672" y="17926"/>
                </a:cubicBezTo>
                <a:cubicBezTo>
                  <a:pt x="10691" y="17943"/>
                  <a:pt x="10682" y="17963"/>
                  <a:pt x="10646" y="17992"/>
                </a:cubicBezTo>
                <a:cubicBezTo>
                  <a:pt x="10582" y="18044"/>
                  <a:pt x="10534" y="18025"/>
                  <a:pt x="10534" y="17946"/>
                </a:cubicBezTo>
                <a:cubicBezTo>
                  <a:pt x="10534" y="17903"/>
                  <a:pt x="10520" y="17888"/>
                  <a:pt x="10481" y="17888"/>
                </a:cubicBezTo>
                <a:cubicBezTo>
                  <a:pt x="10414" y="17888"/>
                  <a:pt x="10387" y="17973"/>
                  <a:pt x="10410" y="18104"/>
                </a:cubicBezTo>
                <a:cubicBezTo>
                  <a:pt x="10427" y="18195"/>
                  <a:pt x="10424" y="18200"/>
                  <a:pt x="10332" y="18239"/>
                </a:cubicBezTo>
                <a:cubicBezTo>
                  <a:pt x="10257" y="18271"/>
                  <a:pt x="10224" y="18274"/>
                  <a:pt x="10186" y="18253"/>
                </a:cubicBezTo>
                <a:cubicBezTo>
                  <a:pt x="10147" y="18231"/>
                  <a:pt x="10125" y="18236"/>
                  <a:pt x="10080" y="18276"/>
                </a:cubicBezTo>
                <a:cubicBezTo>
                  <a:pt x="10016" y="18332"/>
                  <a:pt x="9933" y="18319"/>
                  <a:pt x="9940" y="18253"/>
                </a:cubicBezTo>
                <a:cubicBezTo>
                  <a:pt x="9943" y="18230"/>
                  <a:pt x="9944" y="18171"/>
                  <a:pt x="9942" y="18121"/>
                </a:cubicBezTo>
                <a:cubicBezTo>
                  <a:pt x="9940" y="18048"/>
                  <a:pt x="9929" y="18031"/>
                  <a:pt x="9885" y="18031"/>
                </a:cubicBezTo>
                <a:cubicBezTo>
                  <a:pt x="9846" y="18031"/>
                  <a:pt x="9830" y="18048"/>
                  <a:pt x="9830" y="18090"/>
                </a:cubicBezTo>
                <a:cubicBezTo>
                  <a:pt x="9830" y="18155"/>
                  <a:pt x="9709" y="18224"/>
                  <a:pt x="9594" y="18224"/>
                </a:cubicBezTo>
                <a:cubicBezTo>
                  <a:pt x="9529" y="18224"/>
                  <a:pt x="9529" y="18227"/>
                  <a:pt x="9543" y="18385"/>
                </a:cubicBezTo>
                <a:cubicBezTo>
                  <a:pt x="9551" y="18474"/>
                  <a:pt x="9557" y="18589"/>
                  <a:pt x="9557" y="18641"/>
                </a:cubicBezTo>
                <a:cubicBezTo>
                  <a:pt x="9557" y="18734"/>
                  <a:pt x="9557" y="18735"/>
                  <a:pt x="9610" y="18693"/>
                </a:cubicBezTo>
                <a:cubicBezTo>
                  <a:pt x="9674" y="18642"/>
                  <a:pt x="9765" y="18651"/>
                  <a:pt x="9759" y="18709"/>
                </a:cubicBezTo>
                <a:cubicBezTo>
                  <a:pt x="9756" y="18748"/>
                  <a:pt x="9772" y="18755"/>
                  <a:pt x="9946" y="18785"/>
                </a:cubicBezTo>
                <a:cubicBezTo>
                  <a:pt x="9972" y="18790"/>
                  <a:pt x="10001" y="18783"/>
                  <a:pt x="10009" y="18771"/>
                </a:cubicBezTo>
                <a:cubicBezTo>
                  <a:pt x="10034" y="18735"/>
                  <a:pt x="10183" y="18746"/>
                  <a:pt x="10200" y="18785"/>
                </a:cubicBezTo>
                <a:cubicBezTo>
                  <a:pt x="10208" y="18805"/>
                  <a:pt x="10195" y="18861"/>
                  <a:pt x="10170" y="18907"/>
                </a:cubicBezTo>
                <a:cubicBezTo>
                  <a:pt x="10145" y="18953"/>
                  <a:pt x="10128" y="19024"/>
                  <a:pt x="10133" y="19065"/>
                </a:cubicBezTo>
                <a:cubicBezTo>
                  <a:pt x="10141" y="19138"/>
                  <a:pt x="10145" y="19142"/>
                  <a:pt x="10273" y="19143"/>
                </a:cubicBezTo>
                <a:lnTo>
                  <a:pt x="10404" y="19145"/>
                </a:lnTo>
                <a:lnTo>
                  <a:pt x="10418" y="19300"/>
                </a:lnTo>
                <a:cubicBezTo>
                  <a:pt x="10425" y="19386"/>
                  <a:pt x="10444" y="19469"/>
                  <a:pt x="10461" y="19484"/>
                </a:cubicBezTo>
                <a:cubicBezTo>
                  <a:pt x="10479" y="19499"/>
                  <a:pt x="10560" y="19516"/>
                  <a:pt x="10642" y="19521"/>
                </a:cubicBezTo>
                <a:cubicBezTo>
                  <a:pt x="10778" y="19528"/>
                  <a:pt x="10794" y="19523"/>
                  <a:pt x="10802" y="19475"/>
                </a:cubicBezTo>
                <a:cubicBezTo>
                  <a:pt x="10809" y="19428"/>
                  <a:pt x="10796" y="19423"/>
                  <a:pt x="10680" y="19416"/>
                </a:cubicBezTo>
                <a:cubicBezTo>
                  <a:pt x="10566" y="19410"/>
                  <a:pt x="10548" y="19401"/>
                  <a:pt x="10540" y="19352"/>
                </a:cubicBezTo>
                <a:cubicBezTo>
                  <a:pt x="10527" y="19268"/>
                  <a:pt x="10581" y="19229"/>
                  <a:pt x="10631" y="19288"/>
                </a:cubicBezTo>
                <a:cubicBezTo>
                  <a:pt x="10665" y="19329"/>
                  <a:pt x="10704" y="19335"/>
                  <a:pt x="10961" y="19336"/>
                </a:cubicBezTo>
                <a:lnTo>
                  <a:pt x="11252" y="19336"/>
                </a:lnTo>
                <a:lnTo>
                  <a:pt x="11278" y="19439"/>
                </a:lnTo>
                <a:lnTo>
                  <a:pt x="11305" y="19543"/>
                </a:lnTo>
                <a:lnTo>
                  <a:pt x="11490" y="19526"/>
                </a:lnTo>
                <a:cubicBezTo>
                  <a:pt x="11663" y="19511"/>
                  <a:pt x="11677" y="19513"/>
                  <a:pt x="11691" y="19559"/>
                </a:cubicBezTo>
                <a:cubicBezTo>
                  <a:pt x="11699" y="19586"/>
                  <a:pt x="11725" y="19615"/>
                  <a:pt x="11748" y="19623"/>
                </a:cubicBezTo>
                <a:cubicBezTo>
                  <a:pt x="11784" y="19636"/>
                  <a:pt x="11783" y="19642"/>
                  <a:pt x="11742" y="19682"/>
                </a:cubicBezTo>
                <a:cubicBezTo>
                  <a:pt x="11707" y="19717"/>
                  <a:pt x="11701" y="19740"/>
                  <a:pt x="11722" y="19773"/>
                </a:cubicBezTo>
                <a:cubicBezTo>
                  <a:pt x="11747" y="19812"/>
                  <a:pt x="11754" y="19810"/>
                  <a:pt x="11781" y="19747"/>
                </a:cubicBezTo>
                <a:lnTo>
                  <a:pt x="11811" y="19677"/>
                </a:lnTo>
                <a:lnTo>
                  <a:pt x="11891" y="19745"/>
                </a:lnTo>
                <a:cubicBezTo>
                  <a:pt x="11945" y="19790"/>
                  <a:pt x="11967" y="19827"/>
                  <a:pt x="11956" y="19856"/>
                </a:cubicBezTo>
                <a:cubicBezTo>
                  <a:pt x="11944" y="19890"/>
                  <a:pt x="11959" y="19903"/>
                  <a:pt x="12027" y="19915"/>
                </a:cubicBezTo>
                <a:cubicBezTo>
                  <a:pt x="12079" y="19924"/>
                  <a:pt x="12119" y="19948"/>
                  <a:pt x="12127" y="19974"/>
                </a:cubicBezTo>
                <a:cubicBezTo>
                  <a:pt x="12137" y="20007"/>
                  <a:pt x="12163" y="20017"/>
                  <a:pt x="12226" y="20013"/>
                </a:cubicBezTo>
                <a:cubicBezTo>
                  <a:pt x="12336" y="20005"/>
                  <a:pt x="12345" y="20076"/>
                  <a:pt x="12235" y="20087"/>
                </a:cubicBezTo>
                <a:cubicBezTo>
                  <a:pt x="12194" y="20092"/>
                  <a:pt x="12161" y="20105"/>
                  <a:pt x="12161" y="20117"/>
                </a:cubicBezTo>
                <a:cubicBezTo>
                  <a:pt x="12161" y="20149"/>
                  <a:pt x="12252" y="20144"/>
                  <a:pt x="12290" y="20110"/>
                </a:cubicBezTo>
                <a:cubicBezTo>
                  <a:pt x="12315" y="20088"/>
                  <a:pt x="12331" y="20088"/>
                  <a:pt x="12355" y="20110"/>
                </a:cubicBezTo>
                <a:cubicBezTo>
                  <a:pt x="12403" y="20152"/>
                  <a:pt x="12306" y="20235"/>
                  <a:pt x="12210" y="20235"/>
                </a:cubicBezTo>
                <a:cubicBezTo>
                  <a:pt x="12166" y="20235"/>
                  <a:pt x="12133" y="20248"/>
                  <a:pt x="12133" y="20265"/>
                </a:cubicBezTo>
                <a:cubicBezTo>
                  <a:pt x="12133" y="20288"/>
                  <a:pt x="12285" y="20294"/>
                  <a:pt x="12804" y="20294"/>
                </a:cubicBezTo>
                <a:lnTo>
                  <a:pt x="13474" y="20294"/>
                </a:lnTo>
                <a:lnTo>
                  <a:pt x="13469" y="20414"/>
                </a:lnTo>
                <a:lnTo>
                  <a:pt x="13465" y="20534"/>
                </a:lnTo>
                <a:lnTo>
                  <a:pt x="13561" y="20534"/>
                </a:lnTo>
                <a:cubicBezTo>
                  <a:pt x="13670" y="20534"/>
                  <a:pt x="13717" y="20590"/>
                  <a:pt x="13626" y="20611"/>
                </a:cubicBezTo>
                <a:cubicBezTo>
                  <a:pt x="13553" y="20628"/>
                  <a:pt x="13553" y="20666"/>
                  <a:pt x="13626" y="20666"/>
                </a:cubicBezTo>
                <a:cubicBezTo>
                  <a:pt x="13713" y="20666"/>
                  <a:pt x="13899" y="20810"/>
                  <a:pt x="13880" y="20863"/>
                </a:cubicBezTo>
                <a:cubicBezTo>
                  <a:pt x="13869" y="20894"/>
                  <a:pt x="13878" y="20906"/>
                  <a:pt x="13911" y="20906"/>
                </a:cubicBezTo>
                <a:cubicBezTo>
                  <a:pt x="13975" y="20906"/>
                  <a:pt x="14057" y="20974"/>
                  <a:pt x="14057" y="21028"/>
                </a:cubicBezTo>
                <a:cubicBezTo>
                  <a:pt x="14057" y="21064"/>
                  <a:pt x="14069" y="21069"/>
                  <a:pt x="14124" y="21051"/>
                </a:cubicBezTo>
                <a:cubicBezTo>
                  <a:pt x="14163" y="21037"/>
                  <a:pt x="14224" y="21036"/>
                  <a:pt x="14275" y="21049"/>
                </a:cubicBezTo>
                <a:cubicBezTo>
                  <a:pt x="14363" y="21071"/>
                  <a:pt x="14768" y="21063"/>
                  <a:pt x="14814" y="21038"/>
                </a:cubicBezTo>
                <a:cubicBezTo>
                  <a:pt x="14828" y="21031"/>
                  <a:pt x="14848" y="21035"/>
                  <a:pt x="14857" y="21049"/>
                </a:cubicBezTo>
                <a:cubicBezTo>
                  <a:pt x="14880" y="21081"/>
                  <a:pt x="15025" y="21080"/>
                  <a:pt x="15048" y="21047"/>
                </a:cubicBezTo>
                <a:cubicBezTo>
                  <a:pt x="15058" y="21033"/>
                  <a:pt x="15081" y="21027"/>
                  <a:pt x="15099" y="21033"/>
                </a:cubicBezTo>
                <a:cubicBezTo>
                  <a:pt x="15117" y="21039"/>
                  <a:pt x="15134" y="21033"/>
                  <a:pt x="15136" y="21018"/>
                </a:cubicBezTo>
                <a:cubicBezTo>
                  <a:pt x="15139" y="21002"/>
                  <a:pt x="15149" y="20954"/>
                  <a:pt x="15158" y="20912"/>
                </a:cubicBezTo>
                <a:cubicBezTo>
                  <a:pt x="15168" y="20865"/>
                  <a:pt x="15162" y="20819"/>
                  <a:pt x="15142" y="20799"/>
                </a:cubicBezTo>
                <a:cubicBezTo>
                  <a:pt x="15119" y="20773"/>
                  <a:pt x="15118" y="20752"/>
                  <a:pt x="15140" y="20715"/>
                </a:cubicBezTo>
                <a:cubicBezTo>
                  <a:pt x="15159" y="20684"/>
                  <a:pt x="15162" y="20651"/>
                  <a:pt x="15146" y="20625"/>
                </a:cubicBezTo>
                <a:cubicBezTo>
                  <a:pt x="15068" y="20491"/>
                  <a:pt x="15295" y="20424"/>
                  <a:pt x="15445" y="20536"/>
                </a:cubicBezTo>
                <a:cubicBezTo>
                  <a:pt x="15526" y="20596"/>
                  <a:pt x="15533" y="20596"/>
                  <a:pt x="15567" y="20555"/>
                </a:cubicBezTo>
                <a:cubicBezTo>
                  <a:pt x="15611" y="20502"/>
                  <a:pt x="15600" y="20468"/>
                  <a:pt x="15538" y="20459"/>
                </a:cubicBezTo>
                <a:cubicBezTo>
                  <a:pt x="15473" y="20451"/>
                  <a:pt x="15408" y="20402"/>
                  <a:pt x="15428" y="20374"/>
                </a:cubicBezTo>
                <a:cubicBezTo>
                  <a:pt x="15436" y="20362"/>
                  <a:pt x="15476" y="20358"/>
                  <a:pt x="15516" y="20366"/>
                </a:cubicBezTo>
                <a:lnTo>
                  <a:pt x="15589" y="20380"/>
                </a:lnTo>
                <a:lnTo>
                  <a:pt x="15589" y="19974"/>
                </a:lnTo>
                <a:lnTo>
                  <a:pt x="15589" y="19569"/>
                </a:lnTo>
                <a:lnTo>
                  <a:pt x="15506" y="19568"/>
                </a:lnTo>
                <a:cubicBezTo>
                  <a:pt x="15366" y="19564"/>
                  <a:pt x="15334" y="19562"/>
                  <a:pt x="15262" y="19566"/>
                </a:cubicBezTo>
                <a:cubicBezTo>
                  <a:pt x="15147" y="19572"/>
                  <a:pt x="15131" y="19537"/>
                  <a:pt x="15158" y="19331"/>
                </a:cubicBezTo>
                <a:cubicBezTo>
                  <a:pt x="15181" y="19159"/>
                  <a:pt x="15188" y="19144"/>
                  <a:pt x="15251" y="19133"/>
                </a:cubicBezTo>
                <a:cubicBezTo>
                  <a:pt x="15316" y="19121"/>
                  <a:pt x="15343" y="19084"/>
                  <a:pt x="15333" y="19020"/>
                </a:cubicBezTo>
                <a:cubicBezTo>
                  <a:pt x="15325" y="18969"/>
                  <a:pt x="15328" y="18884"/>
                  <a:pt x="15339" y="18822"/>
                </a:cubicBezTo>
                <a:cubicBezTo>
                  <a:pt x="15347" y="18778"/>
                  <a:pt x="15365" y="18763"/>
                  <a:pt x="15412" y="18763"/>
                </a:cubicBezTo>
                <a:cubicBezTo>
                  <a:pt x="15473" y="18763"/>
                  <a:pt x="15475" y="18767"/>
                  <a:pt x="15469" y="18947"/>
                </a:cubicBezTo>
                <a:cubicBezTo>
                  <a:pt x="15463" y="19120"/>
                  <a:pt x="15468" y="19133"/>
                  <a:pt x="15520" y="19133"/>
                </a:cubicBezTo>
                <a:cubicBezTo>
                  <a:pt x="15573" y="19133"/>
                  <a:pt x="15575" y="19120"/>
                  <a:pt x="15575" y="18837"/>
                </a:cubicBezTo>
                <a:cubicBezTo>
                  <a:pt x="15575" y="18569"/>
                  <a:pt x="15579" y="18538"/>
                  <a:pt x="15630" y="18497"/>
                </a:cubicBezTo>
                <a:cubicBezTo>
                  <a:pt x="15667" y="18467"/>
                  <a:pt x="15683" y="18433"/>
                  <a:pt x="15675" y="18396"/>
                </a:cubicBezTo>
                <a:cubicBezTo>
                  <a:pt x="15668" y="18361"/>
                  <a:pt x="15679" y="18333"/>
                  <a:pt x="15703" y="18325"/>
                </a:cubicBezTo>
                <a:cubicBezTo>
                  <a:pt x="15764" y="18304"/>
                  <a:pt x="15802" y="18359"/>
                  <a:pt x="15795" y="18453"/>
                </a:cubicBezTo>
                <a:cubicBezTo>
                  <a:pt x="15792" y="18501"/>
                  <a:pt x="15804" y="18555"/>
                  <a:pt x="15821" y="18573"/>
                </a:cubicBezTo>
                <a:cubicBezTo>
                  <a:pt x="15857" y="18612"/>
                  <a:pt x="16024" y="18618"/>
                  <a:pt x="16049" y="18582"/>
                </a:cubicBezTo>
                <a:cubicBezTo>
                  <a:pt x="16070" y="18552"/>
                  <a:pt x="16542" y="18549"/>
                  <a:pt x="16562" y="18578"/>
                </a:cubicBezTo>
                <a:cubicBezTo>
                  <a:pt x="16571" y="18590"/>
                  <a:pt x="16559" y="18614"/>
                  <a:pt x="16537" y="18631"/>
                </a:cubicBezTo>
                <a:cubicBezTo>
                  <a:pt x="16500" y="18657"/>
                  <a:pt x="16479" y="18750"/>
                  <a:pt x="16509" y="18750"/>
                </a:cubicBezTo>
                <a:cubicBezTo>
                  <a:pt x="16516" y="18750"/>
                  <a:pt x="16564" y="18728"/>
                  <a:pt x="16617" y="18702"/>
                </a:cubicBezTo>
                <a:cubicBezTo>
                  <a:pt x="16670" y="18675"/>
                  <a:pt x="16750" y="18655"/>
                  <a:pt x="16794" y="18655"/>
                </a:cubicBezTo>
                <a:cubicBezTo>
                  <a:pt x="16873" y="18655"/>
                  <a:pt x="16875" y="18650"/>
                  <a:pt x="16875" y="18535"/>
                </a:cubicBezTo>
                <a:cubicBezTo>
                  <a:pt x="16875" y="18470"/>
                  <a:pt x="16888" y="18411"/>
                  <a:pt x="16903" y="18403"/>
                </a:cubicBezTo>
                <a:cubicBezTo>
                  <a:pt x="16918" y="18395"/>
                  <a:pt x="16930" y="18350"/>
                  <a:pt x="16930" y="18305"/>
                </a:cubicBezTo>
                <a:cubicBezTo>
                  <a:pt x="16930" y="18170"/>
                  <a:pt x="17023" y="18044"/>
                  <a:pt x="17145" y="18012"/>
                </a:cubicBezTo>
                <a:cubicBezTo>
                  <a:pt x="17202" y="17996"/>
                  <a:pt x="17269" y="17989"/>
                  <a:pt x="17294" y="17998"/>
                </a:cubicBezTo>
                <a:cubicBezTo>
                  <a:pt x="17330" y="18010"/>
                  <a:pt x="17336" y="18002"/>
                  <a:pt x="17324" y="17956"/>
                </a:cubicBezTo>
                <a:cubicBezTo>
                  <a:pt x="17305" y="17888"/>
                  <a:pt x="17362" y="17781"/>
                  <a:pt x="17418" y="17777"/>
                </a:cubicBezTo>
                <a:cubicBezTo>
                  <a:pt x="17440" y="17775"/>
                  <a:pt x="17474" y="17771"/>
                  <a:pt x="17495" y="17770"/>
                </a:cubicBezTo>
                <a:cubicBezTo>
                  <a:pt x="17520" y="17768"/>
                  <a:pt x="17527" y="17749"/>
                  <a:pt x="17514" y="17706"/>
                </a:cubicBezTo>
                <a:cubicBezTo>
                  <a:pt x="17500" y="17656"/>
                  <a:pt x="17508" y="17641"/>
                  <a:pt x="17552" y="17631"/>
                </a:cubicBezTo>
                <a:cubicBezTo>
                  <a:pt x="17582" y="17624"/>
                  <a:pt x="17607" y="17605"/>
                  <a:pt x="17607" y="17587"/>
                </a:cubicBezTo>
                <a:cubicBezTo>
                  <a:pt x="17607" y="17532"/>
                  <a:pt x="17664" y="17521"/>
                  <a:pt x="17679" y="17573"/>
                </a:cubicBezTo>
                <a:cubicBezTo>
                  <a:pt x="17688" y="17601"/>
                  <a:pt x="17714" y="17624"/>
                  <a:pt x="17737" y="17624"/>
                </a:cubicBezTo>
                <a:cubicBezTo>
                  <a:pt x="17771" y="17624"/>
                  <a:pt x="17774" y="17599"/>
                  <a:pt x="17762" y="17480"/>
                </a:cubicBezTo>
                <a:cubicBezTo>
                  <a:pt x="17754" y="17400"/>
                  <a:pt x="17732" y="17319"/>
                  <a:pt x="17713" y="17299"/>
                </a:cubicBezTo>
                <a:cubicBezTo>
                  <a:pt x="17687" y="17271"/>
                  <a:pt x="17687" y="17255"/>
                  <a:pt x="17711" y="17234"/>
                </a:cubicBezTo>
                <a:cubicBezTo>
                  <a:pt x="17729" y="17218"/>
                  <a:pt x="17742" y="17134"/>
                  <a:pt x="17742" y="17033"/>
                </a:cubicBezTo>
                <a:cubicBezTo>
                  <a:pt x="17742" y="16899"/>
                  <a:pt x="17753" y="16854"/>
                  <a:pt x="17784" y="16843"/>
                </a:cubicBezTo>
                <a:cubicBezTo>
                  <a:pt x="17806" y="16836"/>
                  <a:pt x="17819" y="16819"/>
                  <a:pt x="17811" y="16808"/>
                </a:cubicBezTo>
                <a:cubicBezTo>
                  <a:pt x="17804" y="16798"/>
                  <a:pt x="17846" y="16756"/>
                  <a:pt x="17906" y="16715"/>
                </a:cubicBezTo>
                <a:cubicBezTo>
                  <a:pt x="17965" y="16673"/>
                  <a:pt x="18014" y="16619"/>
                  <a:pt x="18014" y="16596"/>
                </a:cubicBezTo>
                <a:cubicBezTo>
                  <a:pt x="18014" y="16573"/>
                  <a:pt x="18021" y="16548"/>
                  <a:pt x="18030" y="16541"/>
                </a:cubicBezTo>
                <a:cubicBezTo>
                  <a:pt x="18063" y="16511"/>
                  <a:pt x="18153" y="16556"/>
                  <a:pt x="18191" y="16621"/>
                </a:cubicBezTo>
                <a:cubicBezTo>
                  <a:pt x="18229" y="16687"/>
                  <a:pt x="18241" y="16690"/>
                  <a:pt x="18425" y="16690"/>
                </a:cubicBezTo>
                <a:cubicBezTo>
                  <a:pt x="18604" y="16690"/>
                  <a:pt x="18615" y="16687"/>
                  <a:pt x="18602" y="16642"/>
                </a:cubicBezTo>
                <a:cubicBezTo>
                  <a:pt x="18591" y="16605"/>
                  <a:pt x="18609" y="16584"/>
                  <a:pt x="18671" y="16556"/>
                </a:cubicBezTo>
                <a:cubicBezTo>
                  <a:pt x="18731" y="16529"/>
                  <a:pt x="18744" y="16512"/>
                  <a:pt x="18722" y="16492"/>
                </a:cubicBezTo>
                <a:cubicBezTo>
                  <a:pt x="18670" y="16446"/>
                  <a:pt x="18688" y="16358"/>
                  <a:pt x="18757" y="16318"/>
                </a:cubicBezTo>
                <a:lnTo>
                  <a:pt x="18822" y="16280"/>
                </a:lnTo>
                <a:lnTo>
                  <a:pt x="18755" y="16193"/>
                </a:lnTo>
                <a:cubicBezTo>
                  <a:pt x="18714" y="16139"/>
                  <a:pt x="18698" y="16097"/>
                  <a:pt x="18714" y="16084"/>
                </a:cubicBezTo>
                <a:cubicBezTo>
                  <a:pt x="18730" y="16070"/>
                  <a:pt x="18731" y="16036"/>
                  <a:pt x="18714" y="15993"/>
                </a:cubicBezTo>
                <a:cubicBezTo>
                  <a:pt x="18694" y="15942"/>
                  <a:pt x="18696" y="15913"/>
                  <a:pt x="18720" y="15887"/>
                </a:cubicBezTo>
                <a:cubicBezTo>
                  <a:pt x="18747" y="15858"/>
                  <a:pt x="18744" y="15852"/>
                  <a:pt x="18710" y="15852"/>
                </a:cubicBezTo>
                <a:cubicBezTo>
                  <a:pt x="18656" y="15852"/>
                  <a:pt x="18646" y="15837"/>
                  <a:pt x="18626" y="15725"/>
                </a:cubicBezTo>
                <a:cubicBezTo>
                  <a:pt x="18612" y="15651"/>
                  <a:pt x="18620" y="15624"/>
                  <a:pt x="18673" y="15578"/>
                </a:cubicBezTo>
                <a:cubicBezTo>
                  <a:pt x="18721" y="15535"/>
                  <a:pt x="18732" y="15511"/>
                  <a:pt x="18712" y="15480"/>
                </a:cubicBezTo>
                <a:cubicBezTo>
                  <a:pt x="18669" y="15412"/>
                  <a:pt x="18573" y="15338"/>
                  <a:pt x="18529" y="15338"/>
                </a:cubicBezTo>
                <a:cubicBezTo>
                  <a:pt x="18502" y="15337"/>
                  <a:pt x="18483" y="15303"/>
                  <a:pt x="18472" y="15240"/>
                </a:cubicBezTo>
                <a:cubicBezTo>
                  <a:pt x="18463" y="15188"/>
                  <a:pt x="18452" y="15156"/>
                  <a:pt x="18449" y="15169"/>
                </a:cubicBezTo>
                <a:cubicBezTo>
                  <a:pt x="18438" y="15206"/>
                  <a:pt x="18429" y="15238"/>
                  <a:pt x="18425" y="15261"/>
                </a:cubicBezTo>
                <a:cubicBezTo>
                  <a:pt x="18423" y="15273"/>
                  <a:pt x="18402" y="15269"/>
                  <a:pt x="18380" y="15252"/>
                </a:cubicBezTo>
                <a:cubicBezTo>
                  <a:pt x="18357" y="15236"/>
                  <a:pt x="18298" y="15204"/>
                  <a:pt x="18250" y="15181"/>
                </a:cubicBezTo>
                <a:cubicBezTo>
                  <a:pt x="18172" y="15144"/>
                  <a:pt x="18163" y="15129"/>
                  <a:pt x="18171" y="15053"/>
                </a:cubicBezTo>
                <a:cubicBezTo>
                  <a:pt x="18180" y="14967"/>
                  <a:pt x="18179" y="14966"/>
                  <a:pt x="18083" y="14966"/>
                </a:cubicBezTo>
                <a:cubicBezTo>
                  <a:pt x="18021" y="14966"/>
                  <a:pt x="17980" y="14952"/>
                  <a:pt x="17971" y="14929"/>
                </a:cubicBezTo>
                <a:cubicBezTo>
                  <a:pt x="17961" y="14907"/>
                  <a:pt x="17918" y="14893"/>
                  <a:pt x="17860" y="14893"/>
                </a:cubicBezTo>
                <a:cubicBezTo>
                  <a:pt x="17803" y="14893"/>
                  <a:pt x="17762" y="14880"/>
                  <a:pt x="17752" y="14858"/>
                </a:cubicBezTo>
                <a:cubicBezTo>
                  <a:pt x="17744" y="14838"/>
                  <a:pt x="17747" y="14674"/>
                  <a:pt x="17760" y="14493"/>
                </a:cubicBezTo>
                <a:cubicBezTo>
                  <a:pt x="17782" y="14187"/>
                  <a:pt x="17787" y="14163"/>
                  <a:pt x="17837" y="14161"/>
                </a:cubicBezTo>
                <a:cubicBezTo>
                  <a:pt x="18024" y="14153"/>
                  <a:pt x="18014" y="14165"/>
                  <a:pt x="18014" y="13992"/>
                </a:cubicBezTo>
                <a:cubicBezTo>
                  <a:pt x="18014" y="13822"/>
                  <a:pt x="18062" y="13734"/>
                  <a:pt x="18142" y="13761"/>
                </a:cubicBezTo>
                <a:cubicBezTo>
                  <a:pt x="18176" y="13772"/>
                  <a:pt x="18180" y="13755"/>
                  <a:pt x="18169" y="13662"/>
                </a:cubicBezTo>
                <a:cubicBezTo>
                  <a:pt x="18159" y="13569"/>
                  <a:pt x="18167" y="13546"/>
                  <a:pt x="18209" y="13526"/>
                </a:cubicBezTo>
                <a:cubicBezTo>
                  <a:pt x="18237" y="13513"/>
                  <a:pt x="18252" y="13492"/>
                  <a:pt x="18244" y="13481"/>
                </a:cubicBezTo>
                <a:cubicBezTo>
                  <a:pt x="18236" y="13470"/>
                  <a:pt x="18248" y="13448"/>
                  <a:pt x="18270" y="13432"/>
                </a:cubicBezTo>
                <a:cubicBezTo>
                  <a:pt x="18301" y="13409"/>
                  <a:pt x="18332" y="13413"/>
                  <a:pt x="18413" y="13448"/>
                </a:cubicBezTo>
                <a:cubicBezTo>
                  <a:pt x="18469" y="13472"/>
                  <a:pt x="18515" y="13509"/>
                  <a:pt x="18515" y="13528"/>
                </a:cubicBezTo>
                <a:cubicBezTo>
                  <a:pt x="18515" y="13547"/>
                  <a:pt x="18545" y="13569"/>
                  <a:pt x="18582" y="13576"/>
                </a:cubicBezTo>
                <a:cubicBezTo>
                  <a:pt x="18640" y="13589"/>
                  <a:pt x="18651" y="13605"/>
                  <a:pt x="18651" y="13686"/>
                </a:cubicBezTo>
                <a:lnTo>
                  <a:pt x="18651" y="13780"/>
                </a:lnTo>
                <a:lnTo>
                  <a:pt x="18865" y="13780"/>
                </a:lnTo>
                <a:cubicBezTo>
                  <a:pt x="19013" y="13780"/>
                  <a:pt x="19084" y="13789"/>
                  <a:pt x="19092" y="13809"/>
                </a:cubicBezTo>
                <a:cubicBezTo>
                  <a:pt x="19108" y="13853"/>
                  <a:pt x="19251" y="13847"/>
                  <a:pt x="19271" y="13803"/>
                </a:cubicBezTo>
                <a:cubicBezTo>
                  <a:pt x="19283" y="13775"/>
                  <a:pt x="19318" y="13768"/>
                  <a:pt x="19402" y="13773"/>
                </a:cubicBezTo>
                <a:cubicBezTo>
                  <a:pt x="19503" y="13779"/>
                  <a:pt x="19516" y="13786"/>
                  <a:pt x="19518" y="13839"/>
                </a:cubicBezTo>
                <a:cubicBezTo>
                  <a:pt x="19525" y="13989"/>
                  <a:pt x="19539" y="14019"/>
                  <a:pt x="19556" y="13922"/>
                </a:cubicBezTo>
                <a:cubicBezTo>
                  <a:pt x="19576" y="13802"/>
                  <a:pt x="19650" y="13791"/>
                  <a:pt x="19662" y="13905"/>
                </a:cubicBezTo>
                <a:cubicBezTo>
                  <a:pt x="19669" y="13967"/>
                  <a:pt x="19680" y="13981"/>
                  <a:pt x="19725" y="13976"/>
                </a:cubicBezTo>
                <a:cubicBezTo>
                  <a:pt x="19768" y="13972"/>
                  <a:pt x="19783" y="13987"/>
                  <a:pt x="19790" y="14042"/>
                </a:cubicBezTo>
                <a:cubicBezTo>
                  <a:pt x="19795" y="14081"/>
                  <a:pt x="19826" y="14130"/>
                  <a:pt x="19859" y="14152"/>
                </a:cubicBezTo>
                <a:cubicBezTo>
                  <a:pt x="19914" y="14189"/>
                  <a:pt x="19918" y="14207"/>
                  <a:pt x="19906" y="14430"/>
                </a:cubicBezTo>
                <a:cubicBezTo>
                  <a:pt x="19897" y="14585"/>
                  <a:pt x="19898" y="14640"/>
                  <a:pt x="19914" y="14590"/>
                </a:cubicBezTo>
                <a:cubicBezTo>
                  <a:pt x="19941" y="14501"/>
                  <a:pt x="19983" y="14469"/>
                  <a:pt x="20026" y="14507"/>
                </a:cubicBezTo>
                <a:cubicBezTo>
                  <a:pt x="20042" y="14521"/>
                  <a:pt x="20076" y="14534"/>
                  <a:pt x="20101" y="14534"/>
                </a:cubicBezTo>
                <a:cubicBezTo>
                  <a:pt x="20200" y="14534"/>
                  <a:pt x="20241" y="14622"/>
                  <a:pt x="20197" y="14743"/>
                </a:cubicBezTo>
                <a:cubicBezTo>
                  <a:pt x="20185" y="14776"/>
                  <a:pt x="20194" y="14797"/>
                  <a:pt x="20225" y="14807"/>
                </a:cubicBezTo>
                <a:cubicBezTo>
                  <a:pt x="20253" y="14817"/>
                  <a:pt x="20265" y="14840"/>
                  <a:pt x="20256" y="14870"/>
                </a:cubicBezTo>
                <a:cubicBezTo>
                  <a:pt x="20243" y="14915"/>
                  <a:pt x="20254" y="14917"/>
                  <a:pt x="20553" y="14917"/>
                </a:cubicBezTo>
                <a:lnTo>
                  <a:pt x="20866" y="14917"/>
                </a:lnTo>
                <a:lnTo>
                  <a:pt x="20852" y="14807"/>
                </a:lnTo>
                <a:cubicBezTo>
                  <a:pt x="20840" y="14712"/>
                  <a:pt x="20844" y="14694"/>
                  <a:pt x="20889" y="14684"/>
                </a:cubicBezTo>
                <a:cubicBezTo>
                  <a:pt x="20938" y="14673"/>
                  <a:pt x="20940" y="14668"/>
                  <a:pt x="20899" y="14628"/>
                </a:cubicBezTo>
                <a:cubicBezTo>
                  <a:pt x="20866" y="14596"/>
                  <a:pt x="20862" y="14575"/>
                  <a:pt x="20883" y="14540"/>
                </a:cubicBezTo>
                <a:cubicBezTo>
                  <a:pt x="20899" y="14514"/>
                  <a:pt x="20904" y="14487"/>
                  <a:pt x="20895" y="14479"/>
                </a:cubicBezTo>
                <a:cubicBezTo>
                  <a:pt x="20886" y="14471"/>
                  <a:pt x="20893" y="14449"/>
                  <a:pt x="20911" y="14430"/>
                </a:cubicBezTo>
                <a:cubicBezTo>
                  <a:pt x="20934" y="14406"/>
                  <a:pt x="20934" y="14390"/>
                  <a:pt x="20913" y="14378"/>
                </a:cubicBezTo>
                <a:cubicBezTo>
                  <a:pt x="20891" y="14366"/>
                  <a:pt x="20891" y="14353"/>
                  <a:pt x="20913" y="14329"/>
                </a:cubicBezTo>
                <a:cubicBezTo>
                  <a:pt x="20930" y="14311"/>
                  <a:pt x="20939" y="14287"/>
                  <a:pt x="20931" y="14275"/>
                </a:cubicBezTo>
                <a:cubicBezTo>
                  <a:pt x="20922" y="14264"/>
                  <a:pt x="20933" y="14234"/>
                  <a:pt x="20954" y="14209"/>
                </a:cubicBezTo>
                <a:cubicBezTo>
                  <a:pt x="21000" y="14156"/>
                  <a:pt x="21013" y="13780"/>
                  <a:pt x="20968" y="13804"/>
                </a:cubicBezTo>
                <a:cubicBezTo>
                  <a:pt x="20928" y="13826"/>
                  <a:pt x="20904" y="13754"/>
                  <a:pt x="20935" y="13705"/>
                </a:cubicBezTo>
                <a:cubicBezTo>
                  <a:pt x="20955" y="13673"/>
                  <a:pt x="20944" y="13647"/>
                  <a:pt x="20881" y="13592"/>
                </a:cubicBezTo>
                <a:cubicBezTo>
                  <a:pt x="20827" y="13544"/>
                  <a:pt x="20805" y="13502"/>
                  <a:pt x="20811" y="13460"/>
                </a:cubicBezTo>
                <a:cubicBezTo>
                  <a:pt x="20821" y="13383"/>
                  <a:pt x="20885" y="13363"/>
                  <a:pt x="20905" y="13430"/>
                </a:cubicBezTo>
                <a:cubicBezTo>
                  <a:pt x="20919" y="13479"/>
                  <a:pt x="20922" y="13479"/>
                  <a:pt x="20956" y="13439"/>
                </a:cubicBezTo>
                <a:cubicBezTo>
                  <a:pt x="20976" y="13416"/>
                  <a:pt x="20993" y="13388"/>
                  <a:pt x="20994" y="13378"/>
                </a:cubicBezTo>
                <a:cubicBezTo>
                  <a:pt x="20995" y="13350"/>
                  <a:pt x="20846" y="13358"/>
                  <a:pt x="20813" y="13387"/>
                </a:cubicBezTo>
                <a:cubicBezTo>
                  <a:pt x="20770" y="13425"/>
                  <a:pt x="20600" y="13424"/>
                  <a:pt x="20547" y="13385"/>
                </a:cubicBezTo>
                <a:cubicBezTo>
                  <a:pt x="20521" y="13366"/>
                  <a:pt x="20507" y="13328"/>
                  <a:pt x="20514" y="13298"/>
                </a:cubicBezTo>
                <a:cubicBezTo>
                  <a:pt x="20523" y="13256"/>
                  <a:pt x="20511" y="13246"/>
                  <a:pt x="20459" y="13246"/>
                </a:cubicBezTo>
                <a:cubicBezTo>
                  <a:pt x="20364" y="13246"/>
                  <a:pt x="20338" y="13212"/>
                  <a:pt x="20370" y="13137"/>
                </a:cubicBezTo>
                <a:cubicBezTo>
                  <a:pt x="20391" y="13087"/>
                  <a:pt x="20414" y="13072"/>
                  <a:pt x="20478" y="13072"/>
                </a:cubicBezTo>
                <a:cubicBezTo>
                  <a:pt x="20536" y="13072"/>
                  <a:pt x="20561" y="13062"/>
                  <a:pt x="20561" y="13034"/>
                </a:cubicBezTo>
                <a:cubicBezTo>
                  <a:pt x="20561" y="13001"/>
                  <a:pt x="20538" y="12997"/>
                  <a:pt x="20419" y="13010"/>
                </a:cubicBezTo>
                <a:cubicBezTo>
                  <a:pt x="20336" y="13018"/>
                  <a:pt x="20270" y="13039"/>
                  <a:pt x="20256" y="13060"/>
                </a:cubicBezTo>
                <a:cubicBezTo>
                  <a:pt x="20220" y="13117"/>
                  <a:pt x="20100" y="13040"/>
                  <a:pt x="20114" y="12970"/>
                </a:cubicBezTo>
                <a:cubicBezTo>
                  <a:pt x="20126" y="12912"/>
                  <a:pt x="20087" y="12838"/>
                  <a:pt x="20057" y="12864"/>
                </a:cubicBezTo>
                <a:cubicBezTo>
                  <a:pt x="20019" y="12897"/>
                  <a:pt x="19939" y="12830"/>
                  <a:pt x="19922" y="12751"/>
                </a:cubicBezTo>
                <a:lnTo>
                  <a:pt x="19904" y="12667"/>
                </a:lnTo>
                <a:lnTo>
                  <a:pt x="19701" y="12660"/>
                </a:lnTo>
                <a:lnTo>
                  <a:pt x="19497" y="12653"/>
                </a:lnTo>
                <a:lnTo>
                  <a:pt x="19487" y="12572"/>
                </a:lnTo>
                <a:cubicBezTo>
                  <a:pt x="19481" y="12527"/>
                  <a:pt x="19463" y="12475"/>
                  <a:pt x="19446" y="12457"/>
                </a:cubicBezTo>
                <a:cubicBezTo>
                  <a:pt x="19422" y="12432"/>
                  <a:pt x="19422" y="12417"/>
                  <a:pt x="19446" y="12396"/>
                </a:cubicBezTo>
                <a:cubicBezTo>
                  <a:pt x="19476" y="12370"/>
                  <a:pt x="19491" y="12283"/>
                  <a:pt x="19465" y="12283"/>
                </a:cubicBezTo>
                <a:cubicBezTo>
                  <a:pt x="19459" y="12283"/>
                  <a:pt x="19412" y="12303"/>
                  <a:pt x="19363" y="12328"/>
                </a:cubicBezTo>
                <a:cubicBezTo>
                  <a:pt x="19314" y="12354"/>
                  <a:pt x="19256" y="12373"/>
                  <a:pt x="19233" y="12370"/>
                </a:cubicBezTo>
                <a:cubicBezTo>
                  <a:pt x="19166" y="12361"/>
                  <a:pt x="19127" y="12330"/>
                  <a:pt x="19141" y="12299"/>
                </a:cubicBezTo>
                <a:cubicBezTo>
                  <a:pt x="19150" y="12277"/>
                  <a:pt x="19115" y="12271"/>
                  <a:pt x="19005" y="12276"/>
                </a:cubicBezTo>
                <a:cubicBezTo>
                  <a:pt x="18879" y="12282"/>
                  <a:pt x="18851" y="12276"/>
                  <a:pt x="18826" y="12234"/>
                </a:cubicBezTo>
                <a:cubicBezTo>
                  <a:pt x="18810" y="12207"/>
                  <a:pt x="18804" y="12177"/>
                  <a:pt x="18812" y="12165"/>
                </a:cubicBezTo>
                <a:cubicBezTo>
                  <a:pt x="18835" y="12133"/>
                  <a:pt x="18770" y="12102"/>
                  <a:pt x="18677" y="12102"/>
                </a:cubicBezTo>
                <a:cubicBezTo>
                  <a:pt x="18609" y="12102"/>
                  <a:pt x="18597" y="12095"/>
                  <a:pt x="18604" y="12052"/>
                </a:cubicBezTo>
                <a:cubicBezTo>
                  <a:pt x="18608" y="12023"/>
                  <a:pt x="18601" y="11994"/>
                  <a:pt x="18586" y="11986"/>
                </a:cubicBezTo>
                <a:cubicBezTo>
                  <a:pt x="18552" y="11967"/>
                  <a:pt x="18625" y="11836"/>
                  <a:pt x="18686" y="11805"/>
                </a:cubicBezTo>
                <a:cubicBezTo>
                  <a:pt x="18728" y="11784"/>
                  <a:pt x="18726" y="11778"/>
                  <a:pt x="18677" y="11746"/>
                </a:cubicBezTo>
                <a:cubicBezTo>
                  <a:pt x="18626" y="11712"/>
                  <a:pt x="18624" y="11715"/>
                  <a:pt x="18616" y="11779"/>
                </a:cubicBezTo>
                <a:cubicBezTo>
                  <a:pt x="18604" y="11877"/>
                  <a:pt x="18550" y="11906"/>
                  <a:pt x="18421" y="11887"/>
                </a:cubicBezTo>
                <a:cubicBezTo>
                  <a:pt x="18296" y="11868"/>
                  <a:pt x="18265" y="11840"/>
                  <a:pt x="18313" y="11789"/>
                </a:cubicBezTo>
                <a:cubicBezTo>
                  <a:pt x="18357" y="11742"/>
                  <a:pt x="18349" y="11737"/>
                  <a:pt x="18183" y="11718"/>
                </a:cubicBezTo>
                <a:cubicBezTo>
                  <a:pt x="18068" y="11705"/>
                  <a:pt x="18041" y="11707"/>
                  <a:pt x="18041" y="11735"/>
                </a:cubicBezTo>
                <a:cubicBezTo>
                  <a:pt x="18041" y="11755"/>
                  <a:pt x="18011" y="11796"/>
                  <a:pt x="17975" y="11826"/>
                </a:cubicBezTo>
                <a:cubicBezTo>
                  <a:pt x="17920" y="11871"/>
                  <a:pt x="17896" y="11877"/>
                  <a:pt x="17833" y="11859"/>
                </a:cubicBezTo>
                <a:cubicBezTo>
                  <a:pt x="17753" y="11835"/>
                  <a:pt x="17752" y="11830"/>
                  <a:pt x="17740" y="11600"/>
                </a:cubicBezTo>
                <a:lnTo>
                  <a:pt x="17735" y="11504"/>
                </a:lnTo>
                <a:lnTo>
                  <a:pt x="17331" y="11504"/>
                </a:lnTo>
                <a:cubicBezTo>
                  <a:pt x="16933" y="11504"/>
                  <a:pt x="16927" y="11503"/>
                  <a:pt x="16877" y="11445"/>
                </a:cubicBezTo>
                <a:cubicBezTo>
                  <a:pt x="16849" y="11412"/>
                  <a:pt x="16831" y="11377"/>
                  <a:pt x="16838" y="11367"/>
                </a:cubicBezTo>
                <a:cubicBezTo>
                  <a:pt x="16845" y="11357"/>
                  <a:pt x="16830" y="11348"/>
                  <a:pt x="16802" y="11348"/>
                </a:cubicBezTo>
                <a:cubicBezTo>
                  <a:pt x="16729" y="11348"/>
                  <a:pt x="16640" y="11287"/>
                  <a:pt x="16592" y="11202"/>
                </a:cubicBezTo>
                <a:cubicBezTo>
                  <a:pt x="16568" y="11160"/>
                  <a:pt x="16551" y="11123"/>
                  <a:pt x="16551" y="11120"/>
                </a:cubicBezTo>
                <a:cubicBezTo>
                  <a:pt x="16551" y="11102"/>
                  <a:pt x="16832" y="10993"/>
                  <a:pt x="16851" y="11003"/>
                </a:cubicBezTo>
                <a:cubicBezTo>
                  <a:pt x="16864" y="11010"/>
                  <a:pt x="16875" y="10995"/>
                  <a:pt x="16875" y="10969"/>
                </a:cubicBezTo>
                <a:cubicBezTo>
                  <a:pt x="16875" y="10942"/>
                  <a:pt x="16887" y="10914"/>
                  <a:pt x="16901" y="10906"/>
                </a:cubicBezTo>
                <a:cubicBezTo>
                  <a:pt x="16944" y="10882"/>
                  <a:pt x="16967" y="10539"/>
                  <a:pt x="16932" y="10437"/>
                </a:cubicBezTo>
                <a:cubicBezTo>
                  <a:pt x="16915" y="10385"/>
                  <a:pt x="16888" y="10343"/>
                  <a:pt x="16873" y="10343"/>
                </a:cubicBezTo>
                <a:cubicBezTo>
                  <a:pt x="16858" y="10343"/>
                  <a:pt x="16795" y="10320"/>
                  <a:pt x="16733" y="10294"/>
                </a:cubicBezTo>
                <a:cubicBezTo>
                  <a:pt x="16644" y="10256"/>
                  <a:pt x="16566" y="10247"/>
                  <a:pt x="16344" y="10247"/>
                </a:cubicBezTo>
                <a:cubicBezTo>
                  <a:pt x="16188" y="10247"/>
                  <a:pt x="16058" y="10256"/>
                  <a:pt x="16049" y="10270"/>
                </a:cubicBezTo>
                <a:cubicBezTo>
                  <a:pt x="16040" y="10283"/>
                  <a:pt x="15992" y="10294"/>
                  <a:pt x="15943" y="10294"/>
                </a:cubicBezTo>
                <a:cubicBezTo>
                  <a:pt x="15893" y="10294"/>
                  <a:pt x="15839" y="10308"/>
                  <a:pt x="15823" y="10325"/>
                </a:cubicBezTo>
                <a:cubicBezTo>
                  <a:pt x="15793" y="10357"/>
                  <a:pt x="15657" y="10361"/>
                  <a:pt x="15603" y="10331"/>
                </a:cubicBezTo>
                <a:cubicBezTo>
                  <a:pt x="15574" y="10315"/>
                  <a:pt x="15570" y="10126"/>
                  <a:pt x="15597" y="10059"/>
                </a:cubicBezTo>
                <a:cubicBezTo>
                  <a:pt x="15603" y="10043"/>
                  <a:pt x="15661" y="10007"/>
                  <a:pt x="15726" y="9981"/>
                </a:cubicBezTo>
                <a:cubicBezTo>
                  <a:pt x="15825" y="9941"/>
                  <a:pt x="15846" y="9923"/>
                  <a:pt x="15846" y="9868"/>
                </a:cubicBezTo>
                <a:cubicBezTo>
                  <a:pt x="15846" y="9780"/>
                  <a:pt x="15800" y="9743"/>
                  <a:pt x="15689" y="9743"/>
                </a:cubicBezTo>
                <a:cubicBezTo>
                  <a:pt x="15613" y="9743"/>
                  <a:pt x="15595" y="9732"/>
                  <a:pt x="15571" y="9672"/>
                </a:cubicBezTo>
                <a:cubicBezTo>
                  <a:pt x="15530" y="9568"/>
                  <a:pt x="15467" y="9578"/>
                  <a:pt x="15463" y="9689"/>
                </a:cubicBezTo>
                <a:cubicBezTo>
                  <a:pt x="15461" y="9738"/>
                  <a:pt x="15462" y="9792"/>
                  <a:pt x="15465" y="9809"/>
                </a:cubicBezTo>
                <a:cubicBezTo>
                  <a:pt x="15470" y="9841"/>
                  <a:pt x="15359" y="9890"/>
                  <a:pt x="15323" y="9872"/>
                </a:cubicBezTo>
                <a:cubicBezTo>
                  <a:pt x="15312" y="9866"/>
                  <a:pt x="15304" y="9802"/>
                  <a:pt x="15304" y="9731"/>
                </a:cubicBezTo>
                <a:cubicBezTo>
                  <a:pt x="15304" y="9616"/>
                  <a:pt x="15298" y="9600"/>
                  <a:pt x="15251" y="9600"/>
                </a:cubicBezTo>
                <a:cubicBezTo>
                  <a:pt x="15202" y="9600"/>
                  <a:pt x="15195" y="9616"/>
                  <a:pt x="15195" y="9753"/>
                </a:cubicBezTo>
                <a:cubicBezTo>
                  <a:pt x="15195" y="9872"/>
                  <a:pt x="15205" y="9909"/>
                  <a:pt x="15239" y="9920"/>
                </a:cubicBezTo>
                <a:cubicBezTo>
                  <a:pt x="15276" y="9933"/>
                  <a:pt x="15274" y="9944"/>
                  <a:pt x="15219" y="9995"/>
                </a:cubicBezTo>
                <a:cubicBezTo>
                  <a:pt x="15168" y="10042"/>
                  <a:pt x="15150" y="10048"/>
                  <a:pt x="15129" y="10023"/>
                </a:cubicBezTo>
                <a:cubicBezTo>
                  <a:pt x="15114" y="10005"/>
                  <a:pt x="15026" y="9985"/>
                  <a:pt x="14934" y="9978"/>
                </a:cubicBezTo>
                <a:cubicBezTo>
                  <a:pt x="14777" y="9965"/>
                  <a:pt x="14765" y="9968"/>
                  <a:pt x="14757" y="10016"/>
                </a:cubicBezTo>
                <a:cubicBezTo>
                  <a:pt x="14750" y="10057"/>
                  <a:pt x="14731" y="10066"/>
                  <a:pt x="14655" y="10066"/>
                </a:cubicBezTo>
                <a:cubicBezTo>
                  <a:pt x="14580" y="10066"/>
                  <a:pt x="14559" y="10058"/>
                  <a:pt x="14562" y="10025"/>
                </a:cubicBezTo>
                <a:cubicBezTo>
                  <a:pt x="14565" y="9992"/>
                  <a:pt x="14550" y="9983"/>
                  <a:pt x="14495" y="9988"/>
                </a:cubicBezTo>
                <a:cubicBezTo>
                  <a:pt x="14430" y="9994"/>
                  <a:pt x="14424" y="9988"/>
                  <a:pt x="14428" y="9917"/>
                </a:cubicBezTo>
                <a:cubicBezTo>
                  <a:pt x="14433" y="9848"/>
                  <a:pt x="14426" y="9839"/>
                  <a:pt x="14365" y="9839"/>
                </a:cubicBezTo>
                <a:cubicBezTo>
                  <a:pt x="14320" y="9839"/>
                  <a:pt x="14292" y="9824"/>
                  <a:pt x="14283" y="9792"/>
                </a:cubicBezTo>
                <a:cubicBezTo>
                  <a:pt x="14266" y="9734"/>
                  <a:pt x="14251" y="9732"/>
                  <a:pt x="14192" y="9779"/>
                </a:cubicBezTo>
                <a:cubicBezTo>
                  <a:pt x="14154" y="9810"/>
                  <a:pt x="14141" y="9810"/>
                  <a:pt x="14096" y="9781"/>
                </a:cubicBezTo>
                <a:cubicBezTo>
                  <a:pt x="14045" y="9748"/>
                  <a:pt x="14046" y="9746"/>
                  <a:pt x="14098" y="9696"/>
                </a:cubicBezTo>
                <a:cubicBezTo>
                  <a:pt x="14131" y="9664"/>
                  <a:pt x="14175" y="9648"/>
                  <a:pt x="14218" y="9653"/>
                </a:cubicBezTo>
                <a:cubicBezTo>
                  <a:pt x="14266" y="9657"/>
                  <a:pt x="14290" y="9647"/>
                  <a:pt x="14297" y="9618"/>
                </a:cubicBezTo>
                <a:cubicBezTo>
                  <a:pt x="14307" y="9570"/>
                  <a:pt x="14263" y="9566"/>
                  <a:pt x="14102" y="9599"/>
                </a:cubicBezTo>
                <a:cubicBezTo>
                  <a:pt x="13972" y="9625"/>
                  <a:pt x="13868" y="9596"/>
                  <a:pt x="13868" y="9531"/>
                </a:cubicBezTo>
                <a:cubicBezTo>
                  <a:pt x="13868" y="9505"/>
                  <a:pt x="13857" y="9476"/>
                  <a:pt x="13842" y="9468"/>
                </a:cubicBezTo>
                <a:cubicBezTo>
                  <a:pt x="13828" y="9460"/>
                  <a:pt x="13822" y="9439"/>
                  <a:pt x="13830" y="9420"/>
                </a:cubicBezTo>
                <a:cubicBezTo>
                  <a:pt x="13839" y="9400"/>
                  <a:pt x="13838" y="9366"/>
                  <a:pt x="13829" y="9343"/>
                </a:cubicBezTo>
                <a:cubicBezTo>
                  <a:pt x="13813" y="9308"/>
                  <a:pt x="13801" y="9312"/>
                  <a:pt x="13746" y="9373"/>
                </a:cubicBezTo>
                <a:lnTo>
                  <a:pt x="13683" y="9444"/>
                </a:lnTo>
                <a:lnTo>
                  <a:pt x="13642" y="9362"/>
                </a:lnTo>
                <a:cubicBezTo>
                  <a:pt x="13620" y="9317"/>
                  <a:pt x="13609" y="9265"/>
                  <a:pt x="13616" y="9247"/>
                </a:cubicBezTo>
                <a:cubicBezTo>
                  <a:pt x="13629" y="9217"/>
                  <a:pt x="13604" y="9211"/>
                  <a:pt x="13461" y="9207"/>
                </a:cubicBezTo>
                <a:cubicBezTo>
                  <a:pt x="13400" y="9206"/>
                  <a:pt x="13396" y="9196"/>
                  <a:pt x="13404" y="9124"/>
                </a:cubicBezTo>
                <a:cubicBezTo>
                  <a:pt x="13409" y="9073"/>
                  <a:pt x="13402" y="9048"/>
                  <a:pt x="13384" y="9058"/>
                </a:cubicBezTo>
                <a:cubicBezTo>
                  <a:pt x="13369" y="9066"/>
                  <a:pt x="13343" y="9053"/>
                  <a:pt x="13327" y="9027"/>
                </a:cubicBezTo>
                <a:cubicBezTo>
                  <a:pt x="13306" y="8993"/>
                  <a:pt x="13308" y="8975"/>
                  <a:pt x="13331" y="8962"/>
                </a:cubicBezTo>
                <a:cubicBezTo>
                  <a:pt x="13382" y="8934"/>
                  <a:pt x="13527" y="8932"/>
                  <a:pt x="13563" y="8959"/>
                </a:cubicBezTo>
                <a:cubicBezTo>
                  <a:pt x="13587" y="8976"/>
                  <a:pt x="13602" y="8970"/>
                  <a:pt x="13614" y="8941"/>
                </a:cubicBezTo>
                <a:cubicBezTo>
                  <a:pt x="13634" y="8895"/>
                  <a:pt x="13606" y="8865"/>
                  <a:pt x="13530" y="8853"/>
                </a:cubicBezTo>
                <a:cubicBezTo>
                  <a:pt x="13487" y="8846"/>
                  <a:pt x="13477" y="8830"/>
                  <a:pt x="13484" y="8776"/>
                </a:cubicBezTo>
                <a:cubicBezTo>
                  <a:pt x="13492" y="8721"/>
                  <a:pt x="13484" y="8710"/>
                  <a:pt x="13449" y="8722"/>
                </a:cubicBezTo>
                <a:cubicBezTo>
                  <a:pt x="13423" y="8731"/>
                  <a:pt x="13399" y="8723"/>
                  <a:pt x="13390" y="8702"/>
                </a:cubicBezTo>
                <a:cubicBezTo>
                  <a:pt x="13370" y="8657"/>
                  <a:pt x="13299" y="8654"/>
                  <a:pt x="13299" y="8698"/>
                </a:cubicBezTo>
                <a:cubicBezTo>
                  <a:pt x="13299" y="8716"/>
                  <a:pt x="13318" y="8746"/>
                  <a:pt x="13341" y="8762"/>
                </a:cubicBezTo>
                <a:cubicBezTo>
                  <a:pt x="13411" y="8814"/>
                  <a:pt x="13339" y="8848"/>
                  <a:pt x="13258" y="8801"/>
                </a:cubicBezTo>
                <a:cubicBezTo>
                  <a:pt x="13190" y="8761"/>
                  <a:pt x="13190" y="8761"/>
                  <a:pt x="13164" y="8822"/>
                </a:cubicBezTo>
                <a:cubicBezTo>
                  <a:pt x="13149" y="8856"/>
                  <a:pt x="13124" y="8878"/>
                  <a:pt x="13111" y="8870"/>
                </a:cubicBezTo>
                <a:cubicBezTo>
                  <a:pt x="13067" y="8846"/>
                  <a:pt x="13050" y="8725"/>
                  <a:pt x="13081" y="8653"/>
                </a:cubicBezTo>
                <a:cubicBezTo>
                  <a:pt x="13106" y="8595"/>
                  <a:pt x="13104" y="8578"/>
                  <a:pt x="13061" y="8547"/>
                </a:cubicBezTo>
                <a:cubicBezTo>
                  <a:pt x="13001" y="8503"/>
                  <a:pt x="12940" y="8383"/>
                  <a:pt x="12961" y="8352"/>
                </a:cubicBezTo>
                <a:cubicBezTo>
                  <a:pt x="12969" y="8340"/>
                  <a:pt x="12962" y="8310"/>
                  <a:pt x="12945" y="8283"/>
                </a:cubicBezTo>
                <a:cubicBezTo>
                  <a:pt x="12911" y="8226"/>
                  <a:pt x="12952" y="8158"/>
                  <a:pt x="13008" y="8176"/>
                </a:cubicBezTo>
                <a:cubicBezTo>
                  <a:pt x="13071" y="8197"/>
                  <a:pt x="13107" y="8146"/>
                  <a:pt x="13124" y="8013"/>
                </a:cubicBezTo>
                <a:cubicBezTo>
                  <a:pt x="13142" y="7878"/>
                  <a:pt x="13142" y="7880"/>
                  <a:pt x="13065" y="7872"/>
                </a:cubicBezTo>
                <a:cubicBezTo>
                  <a:pt x="13010" y="7867"/>
                  <a:pt x="12984" y="7846"/>
                  <a:pt x="12971" y="7803"/>
                </a:cubicBezTo>
                <a:cubicBezTo>
                  <a:pt x="12961" y="7770"/>
                  <a:pt x="12951" y="7754"/>
                  <a:pt x="12949" y="7766"/>
                </a:cubicBezTo>
                <a:cubicBezTo>
                  <a:pt x="12948" y="7778"/>
                  <a:pt x="12916" y="7763"/>
                  <a:pt x="12881" y="7733"/>
                </a:cubicBezTo>
                <a:cubicBezTo>
                  <a:pt x="12845" y="7704"/>
                  <a:pt x="12794" y="7678"/>
                  <a:pt x="12766" y="7674"/>
                </a:cubicBezTo>
                <a:cubicBezTo>
                  <a:pt x="12732" y="7670"/>
                  <a:pt x="12713" y="7644"/>
                  <a:pt x="12707" y="7591"/>
                </a:cubicBezTo>
                <a:cubicBezTo>
                  <a:pt x="12701" y="7535"/>
                  <a:pt x="12680" y="7508"/>
                  <a:pt x="12633" y="7492"/>
                </a:cubicBezTo>
                <a:cubicBezTo>
                  <a:pt x="12573" y="7472"/>
                  <a:pt x="12568" y="7456"/>
                  <a:pt x="12568" y="7330"/>
                </a:cubicBezTo>
                <a:cubicBezTo>
                  <a:pt x="12568" y="7180"/>
                  <a:pt x="12605" y="7116"/>
                  <a:pt x="12666" y="7161"/>
                </a:cubicBezTo>
                <a:cubicBezTo>
                  <a:pt x="12691" y="7180"/>
                  <a:pt x="12713" y="7179"/>
                  <a:pt x="12737" y="7161"/>
                </a:cubicBezTo>
                <a:cubicBezTo>
                  <a:pt x="12756" y="7147"/>
                  <a:pt x="12826" y="7132"/>
                  <a:pt x="12892" y="7126"/>
                </a:cubicBezTo>
                <a:cubicBezTo>
                  <a:pt x="12966" y="7121"/>
                  <a:pt x="12933" y="7117"/>
                  <a:pt x="12808" y="7116"/>
                </a:cubicBezTo>
                <a:cubicBezTo>
                  <a:pt x="12586" y="7114"/>
                  <a:pt x="12540" y="7103"/>
                  <a:pt x="12540" y="7048"/>
                </a:cubicBezTo>
                <a:cubicBezTo>
                  <a:pt x="12540" y="7029"/>
                  <a:pt x="12522" y="7013"/>
                  <a:pt x="12499" y="7013"/>
                </a:cubicBezTo>
                <a:cubicBezTo>
                  <a:pt x="12476" y="7013"/>
                  <a:pt x="12446" y="6985"/>
                  <a:pt x="12432" y="6953"/>
                </a:cubicBezTo>
                <a:cubicBezTo>
                  <a:pt x="12405" y="6890"/>
                  <a:pt x="12335" y="6877"/>
                  <a:pt x="12228" y="6914"/>
                </a:cubicBezTo>
                <a:cubicBezTo>
                  <a:pt x="12197" y="6925"/>
                  <a:pt x="12154" y="6923"/>
                  <a:pt x="12129" y="6909"/>
                </a:cubicBezTo>
                <a:cubicBezTo>
                  <a:pt x="12096" y="6891"/>
                  <a:pt x="12067" y="6894"/>
                  <a:pt x="12021" y="6921"/>
                </a:cubicBezTo>
                <a:cubicBezTo>
                  <a:pt x="11961" y="6956"/>
                  <a:pt x="11952" y="6954"/>
                  <a:pt x="11836" y="6876"/>
                </a:cubicBezTo>
                <a:cubicBezTo>
                  <a:pt x="11698" y="6783"/>
                  <a:pt x="11678" y="6751"/>
                  <a:pt x="11675" y="6624"/>
                </a:cubicBezTo>
                <a:lnTo>
                  <a:pt x="11673" y="6534"/>
                </a:lnTo>
                <a:lnTo>
                  <a:pt x="11472" y="6534"/>
                </a:lnTo>
                <a:cubicBezTo>
                  <a:pt x="11259" y="6534"/>
                  <a:pt x="11244" y="6527"/>
                  <a:pt x="11234" y="6427"/>
                </a:cubicBezTo>
                <a:cubicBezTo>
                  <a:pt x="11230" y="6386"/>
                  <a:pt x="11215" y="6369"/>
                  <a:pt x="11191" y="6377"/>
                </a:cubicBezTo>
                <a:cubicBezTo>
                  <a:pt x="11144" y="6393"/>
                  <a:pt x="11043" y="6346"/>
                  <a:pt x="11063" y="6318"/>
                </a:cubicBezTo>
                <a:cubicBezTo>
                  <a:pt x="11071" y="6306"/>
                  <a:pt x="11051" y="6283"/>
                  <a:pt x="11018" y="6268"/>
                </a:cubicBezTo>
                <a:lnTo>
                  <a:pt x="10959" y="6240"/>
                </a:lnTo>
                <a:lnTo>
                  <a:pt x="11020" y="6196"/>
                </a:lnTo>
                <a:cubicBezTo>
                  <a:pt x="11054" y="6172"/>
                  <a:pt x="11072" y="6149"/>
                  <a:pt x="11059" y="6148"/>
                </a:cubicBezTo>
                <a:cubicBezTo>
                  <a:pt x="10947" y="6133"/>
                  <a:pt x="10703" y="6135"/>
                  <a:pt x="10670" y="6151"/>
                </a:cubicBezTo>
                <a:cubicBezTo>
                  <a:pt x="10621" y="6174"/>
                  <a:pt x="10465" y="6074"/>
                  <a:pt x="10491" y="6036"/>
                </a:cubicBezTo>
                <a:cubicBezTo>
                  <a:pt x="10500" y="6023"/>
                  <a:pt x="10475" y="5993"/>
                  <a:pt x="10436" y="5970"/>
                </a:cubicBezTo>
                <a:cubicBezTo>
                  <a:pt x="10375" y="5935"/>
                  <a:pt x="10368" y="5919"/>
                  <a:pt x="10381" y="5843"/>
                </a:cubicBezTo>
                <a:cubicBezTo>
                  <a:pt x="10401" y="5725"/>
                  <a:pt x="10368" y="5588"/>
                  <a:pt x="10320" y="5588"/>
                </a:cubicBezTo>
                <a:cubicBezTo>
                  <a:pt x="10265" y="5588"/>
                  <a:pt x="10211" y="5366"/>
                  <a:pt x="10210" y="5129"/>
                </a:cubicBezTo>
                <a:cubicBezTo>
                  <a:pt x="10208" y="4917"/>
                  <a:pt x="10241" y="4864"/>
                  <a:pt x="10316" y="4951"/>
                </a:cubicBezTo>
                <a:cubicBezTo>
                  <a:pt x="10374" y="5020"/>
                  <a:pt x="10405" y="4990"/>
                  <a:pt x="10383" y="4885"/>
                </a:cubicBezTo>
                <a:cubicBezTo>
                  <a:pt x="10370" y="4825"/>
                  <a:pt x="10376" y="4794"/>
                  <a:pt x="10406" y="4774"/>
                </a:cubicBezTo>
                <a:cubicBezTo>
                  <a:pt x="10429" y="4759"/>
                  <a:pt x="10451" y="4727"/>
                  <a:pt x="10457" y="4701"/>
                </a:cubicBezTo>
                <a:cubicBezTo>
                  <a:pt x="10464" y="4672"/>
                  <a:pt x="10486" y="4657"/>
                  <a:pt x="10514" y="4661"/>
                </a:cubicBezTo>
                <a:cubicBezTo>
                  <a:pt x="10542" y="4665"/>
                  <a:pt x="10562" y="4652"/>
                  <a:pt x="10562" y="4630"/>
                </a:cubicBezTo>
                <a:cubicBezTo>
                  <a:pt x="10562" y="4609"/>
                  <a:pt x="10581" y="4587"/>
                  <a:pt x="10603" y="4579"/>
                </a:cubicBezTo>
                <a:cubicBezTo>
                  <a:pt x="10634" y="4569"/>
                  <a:pt x="10642" y="4525"/>
                  <a:pt x="10642" y="4400"/>
                </a:cubicBezTo>
                <a:cubicBezTo>
                  <a:pt x="10642" y="4219"/>
                  <a:pt x="10656" y="4230"/>
                  <a:pt x="10440" y="4225"/>
                </a:cubicBezTo>
                <a:cubicBezTo>
                  <a:pt x="10364" y="4223"/>
                  <a:pt x="10361" y="4217"/>
                  <a:pt x="10369" y="4143"/>
                </a:cubicBezTo>
                <a:cubicBezTo>
                  <a:pt x="10375" y="4087"/>
                  <a:pt x="10363" y="4053"/>
                  <a:pt x="10328" y="4030"/>
                </a:cubicBezTo>
                <a:cubicBezTo>
                  <a:pt x="10280" y="3999"/>
                  <a:pt x="10279" y="3997"/>
                  <a:pt x="10337" y="3948"/>
                </a:cubicBezTo>
                <a:cubicBezTo>
                  <a:pt x="10409" y="3889"/>
                  <a:pt x="10413" y="3864"/>
                  <a:pt x="10359" y="3773"/>
                </a:cubicBezTo>
                <a:cubicBezTo>
                  <a:pt x="10324" y="3712"/>
                  <a:pt x="10323" y="3697"/>
                  <a:pt x="10363" y="3644"/>
                </a:cubicBezTo>
                <a:cubicBezTo>
                  <a:pt x="10396" y="3600"/>
                  <a:pt x="10423" y="3589"/>
                  <a:pt x="10467" y="3599"/>
                </a:cubicBezTo>
                <a:cubicBezTo>
                  <a:pt x="10511" y="3609"/>
                  <a:pt x="10556" y="3588"/>
                  <a:pt x="10629" y="3529"/>
                </a:cubicBezTo>
                <a:cubicBezTo>
                  <a:pt x="10741" y="3438"/>
                  <a:pt x="10818" y="3420"/>
                  <a:pt x="11067" y="3420"/>
                </a:cubicBezTo>
                <a:cubicBezTo>
                  <a:pt x="11244" y="3420"/>
                  <a:pt x="11283" y="3393"/>
                  <a:pt x="11195" y="3336"/>
                </a:cubicBezTo>
                <a:cubicBezTo>
                  <a:pt x="11157" y="3311"/>
                  <a:pt x="11165" y="3301"/>
                  <a:pt x="11266" y="3255"/>
                </a:cubicBezTo>
                <a:cubicBezTo>
                  <a:pt x="11377" y="3203"/>
                  <a:pt x="11478" y="3203"/>
                  <a:pt x="11443" y="3253"/>
                </a:cubicBezTo>
                <a:cubicBezTo>
                  <a:pt x="11434" y="3266"/>
                  <a:pt x="11449" y="3275"/>
                  <a:pt x="11478" y="3275"/>
                </a:cubicBezTo>
                <a:cubicBezTo>
                  <a:pt x="11507" y="3275"/>
                  <a:pt x="11545" y="3291"/>
                  <a:pt x="11563" y="3310"/>
                </a:cubicBezTo>
                <a:cubicBezTo>
                  <a:pt x="11589" y="3338"/>
                  <a:pt x="11584" y="3351"/>
                  <a:pt x="11533" y="3375"/>
                </a:cubicBezTo>
                <a:cubicBezTo>
                  <a:pt x="11471" y="3404"/>
                  <a:pt x="11470" y="3406"/>
                  <a:pt x="11561" y="3427"/>
                </a:cubicBezTo>
                <a:cubicBezTo>
                  <a:pt x="11669" y="3452"/>
                  <a:pt x="11695" y="3435"/>
                  <a:pt x="11651" y="3373"/>
                </a:cubicBezTo>
                <a:cubicBezTo>
                  <a:pt x="11631" y="3344"/>
                  <a:pt x="11631" y="3321"/>
                  <a:pt x="11647" y="3312"/>
                </a:cubicBezTo>
                <a:cubicBezTo>
                  <a:pt x="11690" y="3288"/>
                  <a:pt x="11677" y="3201"/>
                  <a:pt x="11626" y="3168"/>
                </a:cubicBezTo>
                <a:cubicBezTo>
                  <a:pt x="11533" y="3107"/>
                  <a:pt x="11624" y="3081"/>
                  <a:pt x="11899" y="3089"/>
                </a:cubicBezTo>
                <a:cubicBezTo>
                  <a:pt x="12133" y="3096"/>
                  <a:pt x="12159" y="3093"/>
                  <a:pt x="12171" y="3053"/>
                </a:cubicBezTo>
                <a:cubicBezTo>
                  <a:pt x="12188" y="2995"/>
                  <a:pt x="12254" y="3014"/>
                  <a:pt x="12265" y="3081"/>
                </a:cubicBezTo>
                <a:cubicBezTo>
                  <a:pt x="12271" y="3115"/>
                  <a:pt x="12289" y="3132"/>
                  <a:pt x="12318" y="3128"/>
                </a:cubicBezTo>
                <a:cubicBezTo>
                  <a:pt x="12394" y="3117"/>
                  <a:pt x="12390" y="3220"/>
                  <a:pt x="12310" y="3303"/>
                </a:cubicBezTo>
                <a:cubicBezTo>
                  <a:pt x="12237" y="3380"/>
                  <a:pt x="12244" y="3409"/>
                  <a:pt x="12336" y="3423"/>
                </a:cubicBezTo>
                <a:cubicBezTo>
                  <a:pt x="12373" y="3429"/>
                  <a:pt x="12393" y="3415"/>
                  <a:pt x="12405" y="3373"/>
                </a:cubicBezTo>
                <a:cubicBezTo>
                  <a:pt x="12428" y="3286"/>
                  <a:pt x="12502" y="3294"/>
                  <a:pt x="12491" y="3382"/>
                </a:cubicBezTo>
                <a:cubicBezTo>
                  <a:pt x="12484" y="3443"/>
                  <a:pt x="12488" y="3449"/>
                  <a:pt x="12544" y="3435"/>
                </a:cubicBezTo>
                <a:cubicBezTo>
                  <a:pt x="12579" y="3427"/>
                  <a:pt x="12642" y="3420"/>
                  <a:pt x="12684" y="3420"/>
                </a:cubicBezTo>
                <a:cubicBezTo>
                  <a:pt x="12750" y="3419"/>
                  <a:pt x="12756" y="3414"/>
                  <a:pt x="12731" y="3373"/>
                </a:cubicBezTo>
                <a:cubicBezTo>
                  <a:pt x="12699" y="3320"/>
                  <a:pt x="12729" y="3293"/>
                  <a:pt x="12796" y="3315"/>
                </a:cubicBezTo>
                <a:cubicBezTo>
                  <a:pt x="12823" y="3325"/>
                  <a:pt x="12867" y="3309"/>
                  <a:pt x="12908" y="3275"/>
                </a:cubicBezTo>
                <a:cubicBezTo>
                  <a:pt x="12960" y="3232"/>
                  <a:pt x="12973" y="3195"/>
                  <a:pt x="12973" y="3105"/>
                </a:cubicBezTo>
                <a:cubicBezTo>
                  <a:pt x="12973" y="3042"/>
                  <a:pt x="12960" y="2984"/>
                  <a:pt x="12943" y="2975"/>
                </a:cubicBezTo>
                <a:cubicBezTo>
                  <a:pt x="12922" y="2963"/>
                  <a:pt x="12922" y="2952"/>
                  <a:pt x="12943" y="2933"/>
                </a:cubicBezTo>
                <a:cubicBezTo>
                  <a:pt x="12989" y="2893"/>
                  <a:pt x="12980" y="2860"/>
                  <a:pt x="12914" y="2834"/>
                </a:cubicBezTo>
                <a:cubicBezTo>
                  <a:pt x="12881" y="2821"/>
                  <a:pt x="12838" y="2781"/>
                  <a:pt x="12820" y="2749"/>
                </a:cubicBezTo>
                <a:cubicBezTo>
                  <a:pt x="12801" y="2716"/>
                  <a:pt x="12770" y="2690"/>
                  <a:pt x="12751" y="2690"/>
                </a:cubicBezTo>
                <a:cubicBezTo>
                  <a:pt x="12732" y="2689"/>
                  <a:pt x="12676" y="2655"/>
                  <a:pt x="12625" y="2613"/>
                </a:cubicBezTo>
                <a:cubicBezTo>
                  <a:pt x="12533" y="2537"/>
                  <a:pt x="12532" y="2537"/>
                  <a:pt x="12548" y="2370"/>
                </a:cubicBezTo>
                <a:cubicBezTo>
                  <a:pt x="12560" y="2240"/>
                  <a:pt x="12555" y="2196"/>
                  <a:pt x="12525" y="2173"/>
                </a:cubicBezTo>
                <a:cubicBezTo>
                  <a:pt x="12498" y="2154"/>
                  <a:pt x="12493" y="2135"/>
                  <a:pt x="12511" y="2116"/>
                </a:cubicBezTo>
                <a:cubicBezTo>
                  <a:pt x="12543" y="2081"/>
                  <a:pt x="12561" y="1679"/>
                  <a:pt x="12532" y="1610"/>
                </a:cubicBezTo>
                <a:cubicBezTo>
                  <a:pt x="12517" y="1573"/>
                  <a:pt x="12530" y="1542"/>
                  <a:pt x="12582" y="1493"/>
                </a:cubicBezTo>
                <a:cubicBezTo>
                  <a:pt x="12646" y="1432"/>
                  <a:pt x="12648" y="1425"/>
                  <a:pt x="12605" y="1398"/>
                </a:cubicBezTo>
                <a:cubicBezTo>
                  <a:pt x="12553" y="1364"/>
                  <a:pt x="12575" y="1313"/>
                  <a:pt x="12641" y="1313"/>
                </a:cubicBezTo>
                <a:cubicBezTo>
                  <a:pt x="12669" y="1313"/>
                  <a:pt x="12652" y="1287"/>
                  <a:pt x="12589" y="1234"/>
                </a:cubicBezTo>
                <a:cubicBezTo>
                  <a:pt x="12497" y="1157"/>
                  <a:pt x="12491" y="1155"/>
                  <a:pt x="12216" y="1149"/>
                </a:cubicBezTo>
                <a:cubicBezTo>
                  <a:pt x="12062" y="1146"/>
                  <a:pt x="11921" y="1133"/>
                  <a:pt x="11905" y="1121"/>
                </a:cubicBezTo>
                <a:cubicBezTo>
                  <a:pt x="11889" y="1109"/>
                  <a:pt x="11833" y="1098"/>
                  <a:pt x="11781" y="1094"/>
                </a:cubicBezTo>
                <a:cubicBezTo>
                  <a:pt x="11696" y="1086"/>
                  <a:pt x="11686" y="1076"/>
                  <a:pt x="11679" y="1007"/>
                </a:cubicBezTo>
                <a:cubicBezTo>
                  <a:pt x="11671" y="939"/>
                  <a:pt x="11660" y="928"/>
                  <a:pt x="11594" y="928"/>
                </a:cubicBezTo>
                <a:cubicBezTo>
                  <a:pt x="11511" y="928"/>
                  <a:pt x="11360" y="870"/>
                  <a:pt x="11329" y="826"/>
                </a:cubicBezTo>
                <a:cubicBezTo>
                  <a:pt x="11316" y="808"/>
                  <a:pt x="11303" y="819"/>
                  <a:pt x="11293" y="857"/>
                </a:cubicBezTo>
                <a:cubicBezTo>
                  <a:pt x="11278" y="913"/>
                  <a:pt x="11265" y="917"/>
                  <a:pt x="11083" y="923"/>
                </a:cubicBezTo>
                <a:cubicBezTo>
                  <a:pt x="10943" y="928"/>
                  <a:pt x="10871" y="922"/>
                  <a:pt x="10825" y="895"/>
                </a:cubicBezTo>
                <a:cubicBezTo>
                  <a:pt x="10770" y="864"/>
                  <a:pt x="10754" y="861"/>
                  <a:pt x="10709" y="890"/>
                </a:cubicBezTo>
                <a:cubicBezTo>
                  <a:pt x="10636" y="937"/>
                  <a:pt x="10565" y="901"/>
                  <a:pt x="10581" y="824"/>
                </a:cubicBezTo>
                <a:cubicBezTo>
                  <a:pt x="10593" y="772"/>
                  <a:pt x="10583" y="763"/>
                  <a:pt x="10503" y="756"/>
                </a:cubicBezTo>
                <a:cubicBezTo>
                  <a:pt x="10429" y="750"/>
                  <a:pt x="10411" y="739"/>
                  <a:pt x="10404" y="690"/>
                </a:cubicBezTo>
                <a:cubicBezTo>
                  <a:pt x="10389" y="579"/>
                  <a:pt x="10377" y="561"/>
                  <a:pt x="10332" y="595"/>
                </a:cubicBezTo>
                <a:cubicBezTo>
                  <a:pt x="10298" y="619"/>
                  <a:pt x="10281" y="617"/>
                  <a:pt x="10241" y="586"/>
                </a:cubicBezTo>
                <a:cubicBezTo>
                  <a:pt x="10211" y="562"/>
                  <a:pt x="10184" y="555"/>
                  <a:pt x="10168" y="569"/>
                </a:cubicBezTo>
                <a:cubicBezTo>
                  <a:pt x="10153" y="582"/>
                  <a:pt x="10118" y="574"/>
                  <a:pt x="10078" y="548"/>
                </a:cubicBezTo>
                <a:cubicBezTo>
                  <a:pt x="10025" y="512"/>
                  <a:pt x="10019" y="497"/>
                  <a:pt x="10042" y="457"/>
                </a:cubicBezTo>
                <a:cubicBezTo>
                  <a:pt x="10058" y="431"/>
                  <a:pt x="10061" y="400"/>
                  <a:pt x="10048" y="388"/>
                </a:cubicBezTo>
                <a:cubicBezTo>
                  <a:pt x="10036" y="376"/>
                  <a:pt x="10021" y="300"/>
                  <a:pt x="10015" y="219"/>
                </a:cubicBezTo>
                <a:cubicBezTo>
                  <a:pt x="10009" y="138"/>
                  <a:pt x="9987" y="54"/>
                  <a:pt x="9968" y="33"/>
                </a:cubicBezTo>
                <a:cubicBezTo>
                  <a:pt x="9948" y="12"/>
                  <a:pt x="9392" y="4"/>
                  <a:pt x="8245" y="0"/>
                </a:cubicBezTo>
                <a:close/>
                <a:moveTo>
                  <a:pt x="13148" y="28"/>
                </a:moveTo>
                <a:cubicBezTo>
                  <a:pt x="13146" y="35"/>
                  <a:pt x="13142" y="52"/>
                  <a:pt x="13142" y="78"/>
                </a:cubicBezTo>
                <a:cubicBezTo>
                  <a:pt x="13142" y="131"/>
                  <a:pt x="13147" y="155"/>
                  <a:pt x="13154" y="132"/>
                </a:cubicBezTo>
                <a:cubicBezTo>
                  <a:pt x="13161" y="109"/>
                  <a:pt x="13162" y="66"/>
                  <a:pt x="13156" y="37"/>
                </a:cubicBezTo>
                <a:cubicBezTo>
                  <a:pt x="13153" y="22"/>
                  <a:pt x="13150" y="20"/>
                  <a:pt x="13148" y="28"/>
                </a:cubicBezTo>
                <a:close/>
                <a:moveTo>
                  <a:pt x="11049" y="617"/>
                </a:moveTo>
                <a:cubicBezTo>
                  <a:pt x="11013" y="617"/>
                  <a:pt x="10996" y="634"/>
                  <a:pt x="10996" y="666"/>
                </a:cubicBezTo>
                <a:cubicBezTo>
                  <a:pt x="10996" y="698"/>
                  <a:pt x="11013" y="713"/>
                  <a:pt x="11049" y="713"/>
                </a:cubicBezTo>
                <a:cubicBezTo>
                  <a:pt x="11086" y="713"/>
                  <a:pt x="11105" y="698"/>
                  <a:pt x="11105" y="666"/>
                </a:cubicBezTo>
                <a:cubicBezTo>
                  <a:pt x="11105" y="634"/>
                  <a:pt x="11086" y="617"/>
                  <a:pt x="11049" y="617"/>
                </a:cubicBezTo>
                <a:close/>
                <a:moveTo>
                  <a:pt x="11628" y="761"/>
                </a:moveTo>
                <a:cubicBezTo>
                  <a:pt x="11531" y="762"/>
                  <a:pt x="11451" y="802"/>
                  <a:pt x="11512" y="819"/>
                </a:cubicBezTo>
                <a:cubicBezTo>
                  <a:pt x="11534" y="825"/>
                  <a:pt x="11570" y="835"/>
                  <a:pt x="11592" y="841"/>
                </a:cubicBezTo>
                <a:cubicBezTo>
                  <a:pt x="11653" y="859"/>
                  <a:pt x="11685" y="846"/>
                  <a:pt x="11695" y="801"/>
                </a:cubicBezTo>
                <a:cubicBezTo>
                  <a:pt x="11701" y="772"/>
                  <a:pt x="11685" y="761"/>
                  <a:pt x="11628" y="761"/>
                </a:cubicBezTo>
                <a:close/>
                <a:moveTo>
                  <a:pt x="4840" y="1153"/>
                </a:moveTo>
                <a:cubicBezTo>
                  <a:pt x="4819" y="1160"/>
                  <a:pt x="4824" y="1165"/>
                  <a:pt x="4856" y="1167"/>
                </a:cubicBezTo>
                <a:cubicBezTo>
                  <a:pt x="4885" y="1168"/>
                  <a:pt x="4900" y="1162"/>
                  <a:pt x="4891" y="1154"/>
                </a:cubicBezTo>
                <a:cubicBezTo>
                  <a:pt x="4882" y="1146"/>
                  <a:pt x="4860" y="1146"/>
                  <a:pt x="4840" y="1153"/>
                </a:cubicBezTo>
                <a:close/>
                <a:moveTo>
                  <a:pt x="4948" y="1153"/>
                </a:moveTo>
                <a:cubicBezTo>
                  <a:pt x="4927" y="1160"/>
                  <a:pt x="4933" y="1165"/>
                  <a:pt x="4964" y="1167"/>
                </a:cubicBezTo>
                <a:cubicBezTo>
                  <a:pt x="4993" y="1168"/>
                  <a:pt x="5009" y="1162"/>
                  <a:pt x="5000" y="1154"/>
                </a:cubicBezTo>
                <a:cubicBezTo>
                  <a:pt x="4991" y="1146"/>
                  <a:pt x="4968" y="1146"/>
                  <a:pt x="4948" y="1153"/>
                </a:cubicBezTo>
                <a:close/>
                <a:moveTo>
                  <a:pt x="5057" y="1153"/>
                </a:moveTo>
                <a:cubicBezTo>
                  <a:pt x="5035" y="1160"/>
                  <a:pt x="5041" y="1165"/>
                  <a:pt x="5072" y="1167"/>
                </a:cubicBezTo>
                <a:cubicBezTo>
                  <a:pt x="5101" y="1168"/>
                  <a:pt x="5117" y="1162"/>
                  <a:pt x="5108" y="1154"/>
                </a:cubicBezTo>
                <a:cubicBezTo>
                  <a:pt x="5099" y="1146"/>
                  <a:pt x="5076" y="1146"/>
                  <a:pt x="5057" y="1153"/>
                </a:cubicBezTo>
                <a:close/>
                <a:moveTo>
                  <a:pt x="2636" y="1528"/>
                </a:moveTo>
                <a:cubicBezTo>
                  <a:pt x="2613" y="1528"/>
                  <a:pt x="2596" y="1543"/>
                  <a:pt x="2596" y="1563"/>
                </a:cubicBezTo>
                <a:cubicBezTo>
                  <a:pt x="2596" y="1583"/>
                  <a:pt x="2613" y="1599"/>
                  <a:pt x="2636" y="1599"/>
                </a:cubicBezTo>
                <a:cubicBezTo>
                  <a:pt x="2658" y="1599"/>
                  <a:pt x="2677" y="1583"/>
                  <a:pt x="2677" y="1563"/>
                </a:cubicBezTo>
                <a:cubicBezTo>
                  <a:pt x="2677" y="1543"/>
                  <a:pt x="2658" y="1528"/>
                  <a:pt x="2636" y="1528"/>
                </a:cubicBezTo>
                <a:close/>
                <a:moveTo>
                  <a:pt x="17963" y="2208"/>
                </a:moveTo>
                <a:cubicBezTo>
                  <a:pt x="17948" y="2207"/>
                  <a:pt x="17936" y="2208"/>
                  <a:pt x="17927" y="2213"/>
                </a:cubicBezTo>
                <a:cubicBezTo>
                  <a:pt x="17915" y="2220"/>
                  <a:pt x="17906" y="2236"/>
                  <a:pt x="17906" y="2248"/>
                </a:cubicBezTo>
                <a:cubicBezTo>
                  <a:pt x="17906" y="2277"/>
                  <a:pt x="18033" y="2278"/>
                  <a:pt x="18053" y="2250"/>
                </a:cubicBezTo>
                <a:cubicBezTo>
                  <a:pt x="18066" y="2232"/>
                  <a:pt x="18007" y="2210"/>
                  <a:pt x="17963" y="2208"/>
                </a:cubicBezTo>
                <a:close/>
                <a:moveTo>
                  <a:pt x="12959" y="2677"/>
                </a:moveTo>
                <a:cubicBezTo>
                  <a:pt x="12937" y="2677"/>
                  <a:pt x="12920" y="2694"/>
                  <a:pt x="12920" y="2714"/>
                </a:cubicBezTo>
                <a:cubicBezTo>
                  <a:pt x="12920" y="2734"/>
                  <a:pt x="12937" y="2749"/>
                  <a:pt x="12959" y="2749"/>
                </a:cubicBezTo>
                <a:cubicBezTo>
                  <a:pt x="12982" y="2749"/>
                  <a:pt x="13000" y="2734"/>
                  <a:pt x="13000" y="2714"/>
                </a:cubicBezTo>
                <a:cubicBezTo>
                  <a:pt x="13000" y="2694"/>
                  <a:pt x="12982" y="2677"/>
                  <a:pt x="12959" y="2677"/>
                </a:cubicBezTo>
                <a:close/>
                <a:moveTo>
                  <a:pt x="12174" y="3368"/>
                </a:moveTo>
                <a:cubicBezTo>
                  <a:pt x="12160" y="3368"/>
                  <a:pt x="12144" y="3381"/>
                  <a:pt x="12139" y="3395"/>
                </a:cubicBezTo>
                <a:cubicBezTo>
                  <a:pt x="12134" y="3410"/>
                  <a:pt x="12150" y="3420"/>
                  <a:pt x="12174" y="3420"/>
                </a:cubicBezTo>
                <a:cubicBezTo>
                  <a:pt x="12199" y="3420"/>
                  <a:pt x="12215" y="3410"/>
                  <a:pt x="12210" y="3395"/>
                </a:cubicBezTo>
                <a:cubicBezTo>
                  <a:pt x="12205" y="3381"/>
                  <a:pt x="12189" y="3368"/>
                  <a:pt x="12174" y="3368"/>
                </a:cubicBezTo>
                <a:close/>
                <a:moveTo>
                  <a:pt x="11158" y="4689"/>
                </a:moveTo>
                <a:cubicBezTo>
                  <a:pt x="11146" y="4689"/>
                  <a:pt x="11129" y="4706"/>
                  <a:pt x="11120" y="4725"/>
                </a:cubicBezTo>
                <a:cubicBezTo>
                  <a:pt x="11110" y="4750"/>
                  <a:pt x="11122" y="4762"/>
                  <a:pt x="11158" y="4762"/>
                </a:cubicBezTo>
                <a:cubicBezTo>
                  <a:pt x="11193" y="4762"/>
                  <a:pt x="11206" y="4750"/>
                  <a:pt x="11195" y="4725"/>
                </a:cubicBezTo>
                <a:cubicBezTo>
                  <a:pt x="11186" y="4706"/>
                  <a:pt x="11169" y="4689"/>
                  <a:pt x="11158" y="4689"/>
                </a:cubicBezTo>
                <a:close/>
                <a:moveTo>
                  <a:pt x="17113" y="5002"/>
                </a:moveTo>
                <a:cubicBezTo>
                  <a:pt x="17103" y="5002"/>
                  <a:pt x="17090" y="5006"/>
                  <a:pt x="17076" y="5011"/>
                </a:cubicBezTo>
                <a:cubicBezTo>
                  <a:pt x="17034" y="5025"/>
                  <a:pt x="17035" y="5031"/>
                  <a:pt x="17082" y="5077"/>
                </a:cubicBezTo>
                <a:lnTo>
                  <a:pt x="17133" y="5125"/>
                </a:lnTo>
                <a:lnTo>
                  <a:pt x="17143" y="5073"/>
                </a:lnTo>
                <a:cubicBezTo>
                  <a:pt x="17151" y="5024"/>
                  <a:pt x="17142" y="5001"/>
                  <a:pt x="17113" y="5002"/>
                </a:cubicBezTo>
                <a:close/>
                <a:moveTo>
                  <a:pt x="18500" y="5002"/>
                </a:moveTo>
                <a:cubicBezTo>
                  <a:pt x="18478" y="5005"/>
                  <a:pt x="18471" y="5024"/>
                  <a:pt x="18488" y="5049"/>
                </a:cubicBezTo>
                <a:cubicBezTo>
                  <a:pt x="18502" y="5070"/>
                  <a:pt x="18514" y="5069"/>
                  <a:pt x="18531" y="5045"/>
                </a:cubicBezTo>
                <a:cubicBezTo>
                  <a:pt x="18545" y="5026"/>
                  <a:pt x="18542" y="5010"/>
                  <a:pt x="18525" y="5005"/>
                </a:cubicBezTo>
                <a:cubicBezTo>
                  <a:pt x="18515" y="5002"/>
                  <a:pt x="18507" y="5001"/>
                  <a:pt x="18500" y="5002"/>
                </a:cubicBezTo>
                <a:close/>
                <a:moveTo>
                  <a:pt x="2814" y="6822"/>
                </a:moveTo>
                <a:cubicBezTo>
                  <a:pt x="2800" y="6822"/>
                  <a:pt x="2780" y="6832"/>
                  <a:pt x="2771" y="6845"/>
                </a:cubicBezTo>
                <a:cubicBezTo>
                  <a:pt x="2762" y="6858"/>
                  <a:pt x="2774" y="6869"/>
                  <a:pt x="2797" y="6869"/>
                </a:cubicBezTo>
                <a:cubicBezTo>
                  <a:pt x="2820" y="6869"/>
                  <a:pt x="2840" y="6858"/>
                  <a:pt x="2840" y="6845"/>
                </a:cubicBezTo>
                <a:cubicBezTo>
                  <a:pt x="2840" y="6832"/>
                  <a:pt x="2829" y="6822"/>
                  <a:pt x="2814" y="6822"/>
                </a:cubicBezTo>
                <a:close/>
                <a:moveTo>
                  <a:pt x="12540" y="6893"/>
                </a:moveTo>
                <a:cubicBezTo>
                  <a:pt x="12525" y="6893"/>
                  <a:pt x="12513" y="6905"/>
                  <a:pt x="12513" y="6918"/>
                </a:cubicBezTo>
                <a:cubicBezTo>
                  <a:pt x="12513" y="6931"/>
                  <a:pt x="12525" y="6940"/>
                  <a:pt x="12540" y="6940"/>
                </a:cubicBezTo>
                <a:cubicBezTo>
                  <a:pt x="12555" y="6940"/>
                  <a:pt x="12568" y="6931"/>
                  <a:pt x="12568" y="6918"/>
                </a:cubicBezTo>
                <a:cubicBezTo>
                  <a:pt x="12568" y="6905"/>
                  <a:pt x="12555" y="6893"/>
                  <a:pt x="12540" y="6893"/>
                </a:cubicBezTo>
                <a:close/>
                <a:moveTo>
                  <a:pt x="6119" y="6918"/>
                </a:moveTo>
                <a:cubicBezTo>
                  <a:pt x="6103" y="6918"/>
                  <a:pt x="6091" y="6989"/>
                  <a:pt x="6091" y="7085"/>
                </a:cubicBezTo>
                <a:cubicBezTo>
                  <a:pt x="6091" y="7180"/>
                  <a:pt x="6103" y="7253"/>
                  <a:pt x="6119" y="7253"/>
                </a:cubicBezTo>
                <a:cubicBezTo>
                  <a:pt x="6134" y="7253"/>
                  <a:pt x="6144" y="7180"/>
                  <a:pt x="6144" y="7085"/>
                </a:cubicBezTo>
                <a:cubicBezTo>
                  <a:pt x="6144" y="6989"/>
                  <a:pt x="6134" y="6918"/>
                  <a:pt x="6119" y="6918"/>
                </a:cubicBezTo>
                <a:close/>
                <a:moveTo>
                  <a:pt x="17719" y="6999"/>
                </a:moveTo>
                <a:cubicBezTo>
                  <a:pt x="17706" y="7005"/>
                  <a:pt x="17690" y="7028"/>
                  <a:pt x="17679" y="7062"/>
                </a:cubicBezTo>
                <a:cubicBezTo>
                  <a:pt x="17669" y="7099"/>
                  <a:pt x="17682" y="7116"/>
                  <a:pt x="17733" y="7133"/>
                </a:cubicBezTo>
                <a:cubicBezTo>
                  <a:pt x="17784" y="7151"/>
                  <a:pt x="17797" y="7168"/>
                  <a:pt x="17784" y="7205"/>
                </a:cubicBezTo>
                <a:cubicBezTo>
                  <a:pt x="17774" y="7232"/>
                  <a:pt x="17779" y="7253"/>
                  <a:pt x="17796" y="7253"/>
                </a:cubicBezTo>
                <a:cubicBezTo>
                  <a:pt x="17841" y="7253"/>
                  <a:pt x="17830" y="7116"/>
                  <a:pt x="17784" y="7100"/>
                </a:cubicBezTo>
                <a:cubicBezTo>
                  <a:pt x="17761" y="7093"/>
                  <a:pt x="17742" y="7064"/>
                  <a:pt x="17742" y="7036"/>
                </a:cubicBezTo>
                <a:cubicBezTo>
                  <a:pt x="17742" y="7006"/>
                  <a:pt x="17732" y="6994"/>
                  <a:pt x="17719" y="6999"/>
                </a:cubicBezTo>
                <a:close/>
                <a:moveTo>
                  <a:pt x="20960" y="7046"/>
                </a:moveTo>
                <a:cubicBezTo>
                  <a:pt x="20941" y="7054"/>
                  <a:pt x="20906" y="7068"/>
                  <a:pt x="20879" y="7076"/>
                </a:cubicBezTo>
                <a:cubicBezTo>
                  <a:pt x="20832" y="7091"/>
                  <a:pt x="20816" y="7134"/>
                  <a:pt x="20848" y="7163"/>
                </a:cubicBezTo>
                <a:cubicBezTo>
                  <a:pt x="20872" y="7184"/>
                  <a:pt x="20993" y="7102"/>
                  <a:pt x="20994" y="7064"/>
                </a:cubicBezTo>
                <a:cubicBezTo>
                  <a:pt x="20994" y="7055"/>
                  <a:pt x="20990" y="7050"/>
                  <a:pt x="20984" y="7046"/>
                </a:cubicBezTo>
                <a:cubicBezTo>
                  <a:pt x="20978" y="7043"/>
                  <a:pt x="20969" y="7043"/>
                  <a:pt x="20960" y="7046"/>
                </a:cubicBezTo>
                <a:close/>
                <a:moveTo>
                  <a:pt x="13286" y="7109"/>
                </a:moveTo>
                <a:cubicBezTo>
                  <a:pt x="13263" y="7109"/>
                  <a:pt x="13244" y="7120"/>
                  <a:pt x="13244" y="7133"/>
                </a:cubicBezTo>
                <a:cubicBezTo>
                  <a:pt x="13244" y="7147"/>
                  <a:pt x="13263" y="7156"/>
                  <a:pt x="13286" y="7156"/>
                </a:cubicBezTo>
                <a:cubicBezTo>
                  <a:pt x="13308" y="7156"/>
                  <a:pt x="13325" y="7147"/>
                  <a:pt x="13325" y="7133"/>
                </a:cubicBezTo>
                <a:cubicBezTo>
                  <a:pt x="13325" y="7120"/>
                  <a:pt x="13308" y="7109"/>
                  <a:pt x="13286" y="7109"/>
                </a:cubicBezTo>
                <a:close/>
                <a:moveTo>
                  <a:pt x="15081" y="7109"/>
                </a:moveTo>
                <a:cubicBezTo>
                  <a:pt x="15022" y="7110"/>
                  <a:pt x="15020" y="7111"/>
                  <a:pt x="15072" y="7146"/>
                </a:cubicBezTo>
                <a:cubicBezTo>
                  <a:pt x="15137" y="7189"/>
                  <a:pt x="15142" y="7190"/>
                  <a:pt x="15142" y="7146"/>
                </a:cubicBezTo>
                <a:cubicBezTo>
                  <a:pt x="15142" y="7124"/>
                  <a:pt x="15118" y="7109"/>
                  <a:pt x="15081" y="7109"/>
                </a:cubicBezTo>
                <a:close/>
                <a:moveTo>
                  <a:pt x="16472" y="7109"/>
                </a:moveTo>
                <a:cubicBezTo>
                  <a:pt x="16356" y="7110"/>
                  <a:pt x="16350" y="7113"/>
                  <a:pt x="16399" y="7146"/>
                </a:cubicBezTo>
                <a:cubicBezTo>
                  <a:pt x="16428" y="7165"/>
                  <a:pt x="16500" y="7180"/>
                  <a:pt x="16558" y="7180"/>
                </a:cubicBezTo>
                <a:cubicBezTo>
                  <a:pt x="16650" y="7180"/>
                  <a:pt x="16660" y="7176"/>
                  <a:pt x="16631" y="7146"/>
                </a:cubicBezTo>
                <a:cubicBezTo>
                  <a:pt x="16610" y="7123"/>
                  <a:pt x="16551" y="7109"/>
                  <a:pt x="16472" y="7109"/>
                </a:cubicBezTo>
                <a:close/>
                <a:moveTo>
                  <a:pt x="13632" y="7112"/>
                </a:moveTo>
                <a:cubicBezTo>
                  <a:pt x="13509" y="7111"/>
                  <a:pt x="13401" y="7121"/>
                  <a:pt x="13392" y="7133"/>
                </a:cubicBezTo>
                <a:cubicBezTo>
                  <a:pt x="13373" y="7160"/>
                  <a:pt x="13556" y="7162"/>
                  <a:pt x="13732" y="7135"/>
                </a:cubicBezTo>
                <a:cubicBezTo>
                  <a:pt x="13840" y="7119"/>
                  <a:pt x="13829" y="7115"/>
                  <a:pt x="13632" y="7112"/>
                </a:cubicBezTo>
                <a:close/>
                <a:moveTo>
                  <a:pt x="17384" y="7116"/>
                </a:moveTo>
                <a:cubicBezTo>
                  <a:pt x="17363" y="7124"/>
                  <a:pt x="17371" y="7129"/>
                  <a:pt x="17402" y="7130"/>
                </a:cubicBezTo>
                <a:cubicBezTo>
                  <a:pt x="17431" y="7131"/>
                  <a:pt x="17447" y="7126"/>
                  <a:pt x="17438" y="7118"/>
                </a:cubicBezTo>
                <a:cubicBezTo>
                  <a:pt x="17429" y="7110"/>
                  <a:pt x="17404" y="7109"/>
                  <a:pt x="17384" y="7116"/>
                </a:cubicBezTo>
                <a:close/>
                <a:moveTo>
                  <a:pt x="21082" y="7116"/>
                </a:moveTo>
                <a:cubicBezTo>
                  <a:pt x="21056" y="7122"/>
                  <a:pt x="21077" y="7128"/>
                  <a:pt x="21129" y="7128"/>
                </a:cubicBezTo>
                <a:cubicBezTo>
                  <a:pt x="21181" y="7128"/>
                  <a:pt x="21203" y="7122"/>
                  <a:pt x="21176" y="7116"/>
                </a:cubicBezTo>
                <a:cubicBezTo>
                  <a:pt x="21150" y="7110"/>
                  <a:pt x="21108" y="7110"/>
                  <a:pt x="21082" y="7116"/>
                </a:cubicBezTo>
                <a:close/>
                <a:moveTo>
                  <a:pt x="13109" y="7118"/>
                </a:moveTo>
                <a:cubicBezTo>
                  <a:pt x="13093" y="7118"/>
                  <a:pt x="13078" y="7122"/>
                  <a:pt x="13061" y="7130"/>
                </a:cubicBezTo>
                <a:cubicBezTo>
                  <a:pt x="13023" y="7150"/>
                  <a:pt x="13031" y="7156"/>
                  <a:pt x="13109" y="7156"/>
                </a:cubicBezTo>
                <a:cubicBezTo>
                  <a:pt x="13186" y="7156"/>
                  <a:pt x="13195" y="7150"/>
                  <a:pt x="13156" y="7130"/>
                </a:cubicBezTo>
                <a:cubicBezTo>
                  <a:pt x="13140" y="7122"/>
                  <a:pt x="13124" y="7118"/>
                  <a:pt x="13109" y="7118"/>
                </a:cubicBezTo>
                <a:close/>
                <a:moveTo>
                  <a:pt x="15231" y="7118"/>
                </a:moveTo>
                <a:cubicBezTo>
                  <a:pt x="15228" y="7120"/>
                  <a:pt x="15226" y="7128"/>
                  <a:pt x="15225" y="7142"/>
                </a:cubicBezTo>
                <a:cubicBezTo>
                  <a:pt x="15224" y="7167"/>
                  <a:pt x="15230" y="7181"/>
                  <a:pt x="15239" y="7173"/>
                </a:cubicBezTo>
                <a:cubicBezTo>
                  <a:pt x="15248" y="7165"/>
                  <a:pt x="15248" y="7145"/>
                  <a:pt x="15241" y="7128"/>
                </a:cubicBezTo>
                <a:cubicBezTo>
                  <a:pt x="15236" y="7119"/>
                  <a:pt x="15234" y="7115"/>
                  <a:pt x="15231" y="7118"/>
                </a:cubicBezTo>
                <a:close/>
                <a:moveTo>
                  <a:pt x="14777" y="7128"/>
                </a:moveTo>
                <a:cubicBezTo>
                  <a:pt x="14772" y="7126"/>
                  <a:pt x="14769" y="7146"/>
                  <a:pt x="14769" y="7180"/>
                </a:cubicBezTo>
                <a:cubicBezTo>
                  <a:pt x="14769" y="7226"/>
                  <a:pt x="14774" y="7245"/>
                  <a:pt x="14780" y="7222"/>
                </a:cubicBezTo>
                <a:cubicBezTo>
                  <a:pt x="14787" y="7199"/>
                  <a:pt x="14787" y="7162"/>
                  <a:pt x="14780" y="7139"/>
                </a:cubicBezTo>
                <a:cubicBezTo>
                  <a:pt x="14779" y="7133"/>
                  <a:pt x="14778" y="7129"/>
                  <a:pt x="14777" y="7128"/>
                </a:cubicBezTo>
                <a:close/>
                <a:moveTo>
                  <a:pt x="18500" y="7731"/>
                </a:moveTo>
                <a:cubicBezTo>
                  <a:pt x="18460" y="7731"/>
                  <a:pt x="18451" y="7753"/>
                  <a:pt x="18450" y="7851"/>
                </a:cubicBezTo>
                <a:cubicBezTo>
                  <a:pt x="18450" y="7941"/>
                  <a:pt x="18460" y="7971"/>
                  <a:pt x="18490" y="7971"/>
                </a:cubicBezTo>
                <a:cubicBezTo>
                  <a:pt x="18512" y="7971"/>
                  <a:pt x="18537" y="7953"/>
                  <a:pt x="18545" y="7930"/>
                </a:cubicBezTo>
                <a:cubicBezTo>
                  <a:pt x="18553" y="7907"/>
                  <a:pt x="18572" y="7867"/>
                  <a:pt x="18586" y="7843"/>
                </a:cubicBezTo>
                <a:cubicBezTo>
                  <a:pt x="18618" y="7790"/>
                  <a:pt x="18572" y="7731"/>
                  <a:pt x="18500" y="7731"/>
                </a:cubicBezTo>
                <a:close/>
                <a:moveTo>
                  <a:pt x="14192" y="7876"/>
                </a:moveTo>
                <a:cubicBezTo>
                  <a:pt x="14177" y="7876"/>
                  <a:pt x="14167" y="7907"/>
                  <a:pt x="14167" y="7947"/>
                </a:cubicBezTo>
                <a:cubicBezTo>
                  <a:pt x="14167" y="7987"/>
                  <a:pt x="14177" y="8018"/>
                  <a:pt x="14192" y="8018"/>
                </a:cubicBezTo>
                <a:cubicBezTo>
                  <a:pt x="14207" y="8018"/>
                  <a:pt x="14220" y="7987"/>
                  <a:pt x="14220" y="7947"/>
                </a:cubicBezTo>
                <a:cubicBezTo>
                  <a:pt x="14220" y="7907"/>
                  <a:pt x="14207" y="7876"/>
                  <a:pt x="14192" y="7876"/>
                </a:cubicBezTo>
                <a:close/>
                <a:moveTo>
                  <a:pt x="16509" y="7876"/>
                </a:moveTo>
                <a:cubicBezTo>
                  <a:pt x="16366" y="7876"/>
                  <a:pt x="16360" y="7877"/>
                  <a:pt x="16360" y="7938"/>
                </a:cubicBezTo>
                <a:cubicBezTo>
                  <a:pt x="16360" y="8001"/>
                  <a:pt x="16360" y="8003"/>
                  <a:pt x="16415" y="7959"/>
                </a:cubicBezTo>
                <a:cubicBezTo>
                  <a:pt x="16469" y="7916"/>
                  <a:pt x="16472" y="7915"/>
                  <a:pt x="16488" y="7966"/>
                </a:cubicBezTo>
                <a:cubicBezTo>
                  <a:pt x="16499" y="8005"/>
                  <a:pt x="16522" y="8018"/>
                  <a:pt x="16580" y="8018"/>
                </a:cubicBezTo>
                <a:cubicBezTo>
                  <a:pt x="16649" y="8018"/>
                  <a:pt x="16659" y="8010"/>
                  <a:pt x="16659" y="7947"/>
                </a:cubicBezTo>
                <a:cubicBezTo>
                  <a:pt x="16659" y="7876"/>
                  <a:pt x="16657" y="7876"/>
                  <a:pt x="16509" y="7876"/>
                </a:cubicBezTo>
                <a:close/>
                <a:moveTo>
                  <a:pt x="17445" y="7876"/>
                </a:moveTo>
                <a:cubicBezTo>
                  <a:pt x="17431" y="7876"/>
                  <a:pt x="17418" y="7907"/>
                  <a:pt x="17418" y="7947"/>
                </a:cubicBezTo>
                <a:cubicBezTo>
                  <a:pt x="17418" y="7987"/>
                  <a:pt x="17431" y="8018"/>
                  <a:pt x="17445" y="8018"/>
                </a:cubicBezTo>
                <a:cubicBezTo>
                  <a:pt x="17460" y="8018"/>
                  <a:pt x="17471" y="7987"/>
                  <a:pt x="17471" y="7947"/>
                </a:cubicBezTo>
                <a:cubicBezTo>
                  <a:pt x="17471" y="7907"/>
                  <a:pt x="17460" y="7876"/>
                  <a:pt x="17445" y="7876"/>
                </a:cubicBezTo>
                <a:close/>
                <a:moveTo>
                  <a:pt x="14464" y="7904"/>
                </a:moveTo>
                <a:cubicBezTo>
                  <a:pt x="14392" y="7899"/>
                  <a:pt x="14328" y="7903"/>
                  <a:pt x="14328" y="7921"/>
                </a:cubicBezTo>
                <a:cubicBezTo>
                  <a:pt x="14328" y="7933"/>
                  <a:pt x="14341" y="7951"/>
                  <a:pt x="14356" y="7959"/>
                </a:cubicBezTo>
                <a:cubicBezTo>
                  <a:pt x="14371" y="7967"/>
                  <a:pt x="14377" y="7998"/>
                  <a:pt x="14369" y="8027"/>
                </a:cubicBezTo>
                <a:cubicBezTo>
                  <a:pt x="14354" y="8086"/>
                  <a:pt x="14395" y="8159"/>
                  <a:pt x="14428" y="8130"/>
                </a:cubicBezTo>
                <a:cubicBezTo>
                  <a:pt x="14440" y="8119"/>
                  <a:pt x="14450" y="8076"/>
                  <a:pt x="14450" y="8034"/>
                </a:cubicBezTo>
                <a:cubicBezTo>
                  <a:pt x="14450" y="7964"/>
                  <a:pt x="14458" y="7959"/>
                  <a:pt x="14552" y="7952"/>
                </a:cubicBezTo>
                <a:cubicBezTo>
                  <a:pt x="14662" y="7944"/>
                  <a:pt x="14714" y="7991"/>
                  <a:pt x="14659" y="8050"/>
                </a:cubicBezTo>
                <a:cubicBezTo>
                  <a:pt x="14643" y="8067"/>
                  <a:pt x="14637" y="8107"/>
                  <a:pt x="14647" y="8138"/>
                </a:cubicBezTo>
                <a:cubicBezTo>
                  <a:pt x="14663" y="8192"/>
                  <a:pt x="14665" y="8194"/>
                  <a:pt x="14684" y="8150"/>
                </a:cubicBezTo>
                <a:cubicBezTo>
                  <a:pt x="14695" y="8125"/>
                  <a:pt x="14709" y="8085"/>
                  <a:pt x="14718" y="8062"/>
                </a:cubicBezTo>
                <a:cubicBezTo>
                  <a:pt x="14728" y="8032"/>
                  <a:pt x="14764" y="8019"/>
                  <a:pt x="14836" y="8017"/>
                </a:cubicBezTo>
                <a:lnTo>
                  <a:pt x="14938" y="8013"/>
                </a:lnTo>
                <a:lnTo>
                  <a:pt x="14830" y="7997"/>
                </a:lnTo>
                <a:cubicBezTo>
                  <a:pt x="14770" y="7989"/>
                  <a:pt x="14692" y="7963"/>
                  <a:pt x="14655" y="7942"/>
                </a:cubicBezTo>
                <a:cubicBezTo>
                  <a:pt x="14618" y="7921"/>
                  <a:pt x="14536" y="7908"/>
                  <a:pt x="14464" y="7904"/>
                </a:cubicBezTo>
                <a:close/>
                <a:moveTo>
                  <a:pt x="5696" y="8046"/>
                </a:moveTo>
                <a:cubicBezTo>
                  <a:pt x="5676" y="8045"/>
                  <a:pt x="5658" y="8047"/>
                  <a:pt x="5645" y="8051"/>
                </a:cubicBezTo>
                <a:cubicBezTo>
                  <a:pt x="5593" y="8069"/>
                  <a:pt x="5585" y="8377"/>
                  <a:pt x="5635" y="8422"/>
                </a:cubicBezTo>
                <a:cubicBezTo>
                  <a:pt x="5674" y="8456"/>
                  <a:pt x="5810" y="8460"/>
                  <a:pt x="5834" y="8427"/>
                </a:cubicBezTo>
                <a:cubicBezTo>
                  <a:pt x="5843" y="8414"/>
                  <a:pt x="5892" y="8403"/>
                  <a:pt x="5944" y="8403"/>
                </a:cubicBezTo>
                <a:lnTo>
                  <a:pt x="6036" y="8403"/>
                </a:lnTo>
                <a:lnTo>
                  <a:pt x="6034" y="8288"/>
                </a:lnTo>
                <a:cubicBezTo>
                  <a:pt x="6032" y="8201"/>
                  <a:pt x="6027" y="8188"/>
                  <a:pt x="6012" y="8234"/>
                </a:cubicBezTo>
                <a:cubicBezTo>
                  <a:pt x="5988" y="8311"/>
                  <a:pt x="5919" y="8313"/>
                  <a:pt x="5906" y="8236"/>
                </a:cubicBezTo>
                <a:cubicBezTo>
                  <a:pt x="5901" y="8203"/>
                  <a:pt x="5872" y="8161"/>
                  <a:pt x="5843" y="8143"/>
                </a:cubicBezTo>
                <a:cubicBezTo>
                  <a:pt x="5815" y="8126"/>
                  <a:pt x="5800" y="8101"/>
                  <a:pt x="5808" y="8090"/>
                </a:cubicBezTo>
                <a:cubicBezTo>
                  <a:pt x="5822" y="8069"/>
                  <a:pt x="5754" y="8048"/>
                  <a:pt x="5696" y="8046"/>
                </a:cubicBezTo>
                <a:close/>
                <a:moveTo>
                  <a:pt x="18529" y="8067"/>
                </a:moveTo>
                <a:cubicBezTo>
                  <a:pt x="18514" y="8067"/>
                  <a:pt x="18502" y="8078"/>
                  <a:pt x="18502" y="8091"/>
                </a:cubicBezTo>
                <a:cubicBezTo>
                  <a:pt x="18502" y="8104"/>
                  <a:pt x="18514" y="8114"/>
                  <a:pt x="18529" y="8114"/>
                </a:cubicBezTo>
                <a:cubicBezTo>
                  <a:pt x="18544" y="8114"/>
                  <a:pt x="18555" y="8104"/>
                  <a:pt x="18555" y="8091"/>
                </a:cubicBezTo>
                <a:cubicBezTo>
                  <a:pt x="18555" y="8078"/>
                  <a:pt x="18544" y="8067"/>
                  <a:pt x="18529" y="8067"/>
                </a:cubicBezTo>
                <a:close/>
                <a:moveTo>
                  <a:pt x="1573" y="8194"/>
                </a:moveTo>
                <a:cubicBezTo>
                  <a:pt x="1547" y="8200"/>
                  <a:pt x="1568" y="8206"/>
                  <a:pt x="1621" y="8206"/>
                </a:cubicBezTo>
                <a:cubicBezTo>
                  <a:pt x="1673" y="8206"/>
                  <a:pt x="1694" y="8200"/>
                  <a:pt x="1668" y="8194"/>
                </a:cubicBezTo>
                <a:cubicBezTo>
                  <a:pt x="1642" y="8188"/>
                  <a:pt x="1600" y="8188"/>
                  <a:pt x="1573" y="8194"/>
                </a:cubicBezTo>
                <a:close/>
                <a:moveTo>
                  <a:pt x="6127" y="8449"/>
                </a:moveTo>
                <a:cubicBezTo>
                  <a:pt x="6116" y="8448"/>
                  <a:pt x="6100" y="8458"/>
                  <a:pt x="6095" y="8472"/>
                </a:cubicBezTo>
                <a:cubicBezTo>
                  <a:pt x="6083" y="8505"/>
                  <a:pt x="6190" y="8506"/>
                  <a:pt x="6213" y="8474"/>
                </a:cubicBezTo>
                <a:cubicBezTo>
                  <a:pt x="6222" y="8461"/>
                  <a:pt x="6211" y="8449"/>
                  <a:pt x="6188" y="8449"/>
                </a:cubicBezTo>
                <a:cubicBezTo>
                  <a:pt x="6164" y="8449"/>
                  <a:pt x="6137" y="8450"/>
                  <a:pt x="6127" y="8449"/>
                </a:cubicBezTo>
                <a:close/>
                <a:moveTo>
                  <a:pt x="17799" y="8642"/>
                </a:moveTo>
                <a:cubicBezTo>
                  <a:pt x="17748" y="8642"/>
                  <a:pt x="17712" y="8737"/>
                  <a:pt x="17731" y="8823"/>
                </a:cubicBezTo>
                <a:cubicBezTo>
                  <a:pt x="17740" y="8870"/>
                  <a:pt x="17762" y="8903"/>
                  <a:pt x="17778" y="8898"/>
                </a:cubicBezTo>
                <a:cubicBezTo>
                  <a:pt x="17816" y="8887"/>
                  <a:pt x="17837" y="8642"/>
                  <a:pt x="17799" y="8642"/>
                </a:cubicBezTo>
                <a:close/>
                <a:moveTo>
                  <a:pt x="19178" y="8714"/>
                </a:moveTo>
                <a:cubicBezTo>
                  <a:pt x="19148" y="8714"/>
                  <a:pt x="19125" y="8730"/>
                  <a:pt x="19125" y="8750"/>
                </a:cubicBezTo>
                <a:cubicBezTo>
                  <a:pt x="19125" y="8770"/>
                  <a:pt x="19148" y="8785"/>
                  <a:pt x="19178" y="8785"/>
                </a:cubicBezTo>
                <a:cubicBezTo>
                  <a:pt x="19208" y="8785"/>
                  <a:pt x="19233" y="8770"/>
                  <a:pt x="19233" y="8750"/>
                </a:cubicBezTo>
                <a:cubicBezTo>
                  <a:pt x="19233" y="8730"/>
                  <a:pt x="19208" y="8714"/>
                  <a:pt x="19178" y="8714"/>
                </a:cubicBezTo>
                <a:close/>
                <a:moveTo>
                  <a:pt x="4872" y="8834"/>
                </a:moveTo>
                <a:cubicBezTo>
                  <a:pt x="4836" y="8834"/>
                  <a:pt x="4824" y="8844"/>
                  <a:pt x="4834" y="8868"/>
                </a:cubicBezTo>
                <a:cubicBezTo>
                  <a:pt x="4843" y="8888"/>
                  <a:pt x="4860" y="8905"/>
                  <a:pt x="4872" y="8905"/>
                </a:cubicBezTo>
                <a:cubicBezTo>
                  <a:pt x="4883" y="8905"/>
                  <a:pt x="4901" y="8888"/>
                  <a:pt x="4909" y="8868"/>
                </a:cubicBezTo>
                <a:cubicBezTo>
                  <a:pt x="4920" y="8844"/>
                  <a:pt x="4907" y="8834"/>
                  <a:pt x="4872" y="8834"/>
                </a:cubicBezTo>
                <a:close/>
                <a:moveTo>
                  <a:pt x="18043" y="8834"/>
                </a:moveTo>
                <a:cubicBezTo>
                  <a:pt x="18029" y="8834"/>
                  <a:pt x="18010" y="8844"/>
                  <a:pt x="18000" y="8858"/>
                </a:cubicBezTo>
                <a:cubicBezTo>
                  <a:pt x="17988" y="8875"/>
                  <a:pt x="17969" y="8875"/>
                  <a:pt x="17943" y="8856"/>
                </a:cubicBezTo>
                <a:cubicBezTo>
                  <a:pt x="17912" y="8834"/>
                  <a:pt x="17906" y="8838"/>
                  <a:pt x="17906" y="8879"/>
                </a:cubicBezTo>
                <a:cubicBezTo>
                  <a:pt x="17906" y="8945"/>
                  <a:pt x="17990" y="8945"/>
                  <a:pt x="18035" y="8881"/>
                </a:cubicBezTo>
                <a:cubicBezTo>
                  <a:pt x="18054" y="8854"/>
                  <a:pt x="18058" y="8834"/>
                  <a:pt x="18043" y="8834"/>
                </a:cubicBezTo>
                <a:close/>
                <a:moveTo>
                  <a:pt x="18148" y="8834"/>
                </a:moveTo>
                <a:cubicBezTo>
                  <a:pt x="18132" y="8834"/>
                  <a:pt x="18127" y="8845"/>
                  <a:pt x="18136" y="8858"/>
                </a:cubicBezTo>
                <a:cubicBezTo>
                  <a:pt x="18145" y="8871"/>
                  <a:pt x="18159" y="8881"/>
                  <a:pt x="18165" y="8881"/>
                </a:cubicBezTo>
                <a:cubicBezTo>
                  <a:pt x="18172" y="8881"/>
                  <a:pt x="18177" y="8871"/>
                  <a:pt x="18177" y="8858"/>
                </a:cubicBezTo>
                <a:cubicBezTo>
                  <a:pt x="18177" y="8845"/>
                  <a:pt x="18163" y="8834"/>
                  <a:pt x="18148" y="8834"/>
                </a:cubicBezTo>
                <a:close/>
                <a:moveTo>
                  <a:pt x="13830" y="9207"/>
                </a:moveTo>
                <a:cubicBezTo>
                  <a:pt x="13823" y="9204"/>
                  <a:pt x="13811" y="9205"/>
                  <a:pt x="13797" y="9209"/>
                </a:cubicBezTo>
                <a:cubicBezTo>
                  <a:pt x="13762" y="9221"/>
                  <a:pt x="13762" y="9228"/>
                  <a:pt x="13791" y="9244"/>
                </a:cubicBezTo>
                <a:cubicBezTo>
                  <a:pt x="13839" y="9271"/>
                  <a:pt x="13840" y="9271"/>
                  <a:pt x="13840" y="9230"/>
                </a:cubicBezTo>
                <a:cubicBezTo>
                  <a:pt x="13840" y="9219"/>
                  <a:pt x="13838" y="9211"/>
                  <a:pt x="13830" y="9207"/>
                </a:cubicBezTo>
                <a:close/>
                <a:moveTo>
                  <a:pt x="6565" y="9439"/>
                </a:moveTo>
                <a:cubicBezTo>
                  <a:pt x="6560" y="9440"/>
                  <a:pt x="6555" y="9441"/>
                  <a:pt x="6547" y="9446"/>
                </a:cubicBezTo>
                <a:cubicBezTo>
                  <a:pt x="6530" y="9455"/>
                  <a:pt x="6421" y="9461"/>
                  <a:pt x="6304" y="9458"/>
                </a:cubicBezTo>
                <a:cubicBezTo>
                  <a:pt x="6106" y="9453"/>
                  <a:pt x="6091" y="9457"/>
                  <a:pt x="6091" y="9501"/>
                </a:cubicBezTo>
                <a:cubicBezTo>
                  <a:pt x="6091" y="9542"/>
                  <a:pt x="6111" y="9551"/>
                  <a:pt x="6219" y="9557"/>
                </a:cubicBezTo>
                <a:cubicBezTo>
                  <a:pt x="6290" y="9561"/>
                  <a:pt x="6347" y="9575"/>
                  <a:pt x="6345" y="9588"/>
                </a:cubicBezTo>
                <a:cubicBezTo>
                  <a:pt x="6342" y="9601"/>
                  <a:pt x="6336" y="9628"/>
                  <a:pt x="6331" y="9647"/>
                </a:cubicBezTo>
                <a:cubicBezTo>
                  <a:pt x="6326" y="9670"/>
                  <a:pt x="6339" y="9682"/>
                  <a:pt x="6368" y="9680"/>
                </a:cubicBezTo>
                <a:cubicBezTo>
                  <a:pt x="6395" y="9679"/>
                  <a:pt x="6443" y="9709"/>
                  <a:pt x="6477" y="9746"/>
                </a:cubicBezTo>
                <a:cubicBezTo>
                  <a:pt x="6539" y="9817"/>
                  <a:pt x="6625" y="9824"/>
                  <a:pt x="6707" y="9764"/>
                </a:cubicBezTo>
                <a:cubicBezTo>
                  <a:pt x="6781" y="9709"/>
                  <a:pt x="6717" y="9516"/>
                  <a:pt x="6630" y="9533"/>
                </a:cubicBezTo>
                <a:cubicBezTo>
                  <a:pt x="6610" y="9536"/>
                  <a:pt x="6591" y="9525"/>
                  <a:pt x="6589" y="9505"/>
                </a:cubicBezTo>
                <a:cubicBezTo>
                  <a:pt x="6583" y="9452"/>
                  <a:pt x="6579" y="9436"/>
                  <a:pt x="6565" y="9439"/>
                </a:cubicBezTo>
                <a:close/>
                <a:moveTo>
                  <a:pt x="7427" y="9465"/>
                </a:moveTo>
                <a:cubicBezTo>
                  <a:pt x="7422" y="9467"/>
                  <a:pt x="7419" y="9472"/>
                  <a:pt x="7419" y="9479"/>
                </a:cubicBezTo>
                <a:cubicBezTo>
                  <a:pt x="7419" y="9493"/>
                  <a:pt x="7431" y="9505"/>
                  <a:pt x="7446" y="9505"/>
                </a:cubicBezTo>
                <a:cubicBezTo>
                  <a:pt x="7461" y="9505"/>
                  <a:pt x="7474" y="9500"/>
                  <a:pt x="7474" y="9494"/>
                </a:cubicBezTo>
                <a:cubicBezTo>
                  <a:pt x="7474" y="9489"/>
                  <a:pt x="7461" y="9476"/>
                  <a:pt x="7446" y="9468"/>
                </a:cubicBezTo>
                <a:cubicBezTo>
                  <a:pt x="7439" y="9464"/>
                  <a:pt x="7432" y="9463"/>
                  <a:pt x="7427" y="9465"/>
                </a:cubicBezTo>
                <a:close/>
                <a:moveTo>
                  <a:pt x="6878" y="9599"/>
                </a:moveTo>
                <a:cubicBezTo>
                  <a:pt x="6872" y="9598"/>
                  <a:pt x="6866" y="9602"/>
                  <a:pt x="6860" y="9607"/>
                </a:cubicBezTo>
                <a:cubicBezTo>
                  <a:pt x="6851" y="9615"/>
                  <a:pt x="6854" y="9634"/>
                  <a:pt x="6866" y="9651"/>
                </a:cubicBezTo>
                <a:cubicBezTo>
                  <a:pt x="6883" y="9675"/>
                  <a:pt x="6888" y="9675"/>
                  <a:pt x="6898" y="9651"/>
                </a:cubicBezTo>
                <a:cubicBezTo>
                  <a:pt x="6907" y="9625"/>
                  <a:pt x="6895" y="9600"/>
                  <a:pt x="6878" y="9599"/>
                </a:cubicBezTo>
                <a:close/>
                <a:moveTo>
                  <a:pt x="15685" y="9600"/>
                </a:moveTo>
                <a:cubicBezTo>
                  <a:pt x="15669" y="9600"/>
                  <a:pt x="15656" y="9610"/>
                  <a:pt x="15656" y="9623"/>
                </a:cubicBezTo>
                <a:cubicBezTo>
                  <a:pt x="15656" y="9636"/>
                  <a:pt x="15661" y="9647"/>
                  <a:pt x="15667" y="9647"/>
                </a:cubicBezTo>
                <a:cubicBezTo>
                  <a:pt x="15674" y="9647"/>
                  <a:pt x="15688" y="9636"/>
                  <a:pt x="15697" y="9623"/>
                </a:cubicBezTo>
                <a:cubicBezTo>
                  <a:pt x="15706" y="9610"/>
                  <a:pt x="15701" y="9600"/>
                  <a:pt x="15685" y="9600"/>
                </a:cubicBezTo>
                <a:close/>
                <a:moveTo>
                  <a:pt x="20215" y="9727"/>
                </a:moveTo>
                <a:cubicBezTo>
                  <a:pt x="20189" y="9733"/>
                  <a:pt x="20210" y="9738"/>
                  <a:pt x="20262" y="9738"/>
                </a:cubicBezTo>
                <a:cubicBezTo>
                  <a:pt x="20314" y="9738"/>
                  <a:pt x="20337" y="9733"/>
                  <a:pt x="20311" y="9727"/>
                </a:cubicBezTo>
                <a:cubicBezTo>
                  <a:pt x="20285" y="9721"/>
                  <a:pt x="20241" y="9721"/>
                  <a:pt x="20215" y="9727"/>
                </a:cubicBezTo>
                <a:close/>
                <a:moveTo>
                  <a:pt x="7039" y="9792"/>
                </a:moveTo>
                <a:cubicBezTo>
                  <a:pt x="6958" y="9792"/>
                  <a:pt x="6959" y="9792"/>
                  <a:pt x="6959" y="9936"/>
                </a:cubicBezTo>
                <a:cubicBezTo>
                  <a:pt x="6959" y="10080"/>
                  <a:pt x="6958" y="10078"/>
                  <a:pt x="7039" y="10078"/>
                </a:cubicBezTo>
                <a:cubicBezTo>
                  <a:pt x="7120" y="10078"/>
                  <a:pt x="7120" y="10080"/>
                  <a:pt x="7120" y="9936"/>
                </a:cubicBezTo>
                <a:cubicBezTo>
                  <a:pt x="7120" y="9792"/>
                  <a:pt x="7120" y="9792"/>
                  <a:pt x="7039" y="9792"/>
                </a:cubicBezTo>
                <a:close/>
                <a:moveTo>
                  <a:pt x="17202" y="9887"/>
                </a:moveTo>
                <a:cubicBezTo>
                  <a:pt x="17187" y="9887"/>
                  <a:pt x="17174" y="9898"/>
                  <a:pt x="17174" y="9912"/>
                </a:cubicBezTo>
                <a:cubicBezTo>
                  <a:pt x="17174" y="9925"/>
                  <a:pt x="17187" y="9936"/>
                  <a:pt x="17202" y="9936"/>
                </a:cubicBezTo>
                <a:cubicBezTo>
                  <a:pt x="17216" y="9936"/>
                  <a:pt x="17227" y="9925"/>
                  <a:pt x="17227" y="9912"/>
                </a:cubicBezTo>
                <a:cubicBezTo>
                  <a:pt x="17227" y="9898"/>
                  <a:pt x="17216" y="9887"/>
                  <a:pt x="17202" y="9887"/>
                </a:cubicBezTo>
                <a:close/>
                <a:moveTo>
                  <a:pt x="18094" y="9983"/>
                </a:moveTo>
                <a:cubicBezTo>
                  <a:pt x="18080" y="9983"/>
                  <a:pt x="18067" y="10015"/>
                  <a:pt x="18067" y="10054"/>
                </a:cubicBezTo>
                <a:cubicBezTo>
                  <a:pt x="18067" y="10094"/>
                  <a:pt x="18080" y="10127"/>
                  <a:pt x="18094" y="10127"/>
                </a:cubicBezTo>
                <a:cubicBezTo>
                  <a:pt x="18109" y="10127"/>
                  <a:pt x="18122" y="10094"/>
                  <a:pt x="18122" y="10054"/>
                </a:cubicBezTo>
                <a:cubicBezTo>
                  <a:pt x="18122" y="10015"/>
                  <a:pt x="18109" y="9983"/>
                  <a:pt x="18094" y="9983"/>
                </a:cubicBezTo>
                <a:close/>
                <a:moveTo>
                  <a:pt x="7669" y="10002"/>
                </a:moveTo>
                <a:cubicBezTo>
                  <a:pt x="7632" y="9994"/>
                  <a:pt x="7621" y="10005"/>
                  <a:pt x="7621" y="10054"/>
                </a:cubicBezTo>
                <a:cubicBezTo>
                  <a:pt x="7621" y="10104"/>
                  <a:pt x="7632" y="10116"/>
                  <a:pt x="7669" y="10108"/>
                </a:cubicBezTo>
                <a:cubicBezTo>
                  <a:pt x="7695" y="10102"/>
                  <a:pt x="7718" y="10077"/>
                  <a:pt x="7718" y="10054"/>
                </a:cubicBezTo>
                <a:cubicBezTo>
                  <a:pt x="7718" y="10031"/>
                  <a:pt x="7695" y="10008"/>
                  <a:pt x="7669" y="10002"/>
                </a:cubicBezTo>
                <a:close/>
                <a:moveTo>
                  <a:pt x="8449" y="10174"/>
                </a:moveTo>
                <a:cubicBezTo>
                  <a:pt x="8434" y="10174"/>
                  <a:pt x="8422" y="10208"/>
                  <a:pt x="8422" y="10247"/>
                </a:cubicBezTo>
                <a:cubicBezTo>
                  <a:pt x="8422" y="10287"/>
                  <a:pt x="8434" y="10318"/>
                  <a:pt x="8449" y="10318"/>
                </a:cubicBezTo>
                <a:cubicBezTo>
                  <a:pt x="8464" y="10318"/>
                  <a:pt x="8475" y="10287"/>
                  <a:pt x="8475" y="10247"/>
                </a:cubicBezTo>
                <a:cubicBezTo>
                  <a:pt x="8475" y="10208"/>
                  <a:pt x="8464" y="10174"/>
                  <a:pt x="8449" y="10174"/>
                </a:cubicBezTo>
                <a:close/>
                <a:moveTo>
                  <a:pt x="3082" y="10270"/>
                </a:moveTo>
                <a:cubicBezTo>
                  <a:pt x="3068" y="10270"/>
                  <a:pt x="3056" y="10281"/>
                  <a:pt x="3056" y="10294"/>
                </a:cubicBezTo>
                <a:cubicBezTo>
                  <a:pt x="3056" y="10307"/>
                  <a:pt x="3074" y="10318"/>
                  <a:pt x="3098" y="10318"/>
                </a:cubicBezTo>
                <a:cubicBezTo>
                  <a:pt x="3121" y="10318"/>
                  <a:pt x="3132" y="10307"/>
                  <a:pt x="3123" y="10294"/>
                </a:cubicBezTo>
                <a:cubicBezTo>
                  <a:pt x="3114" y="10281"/>
                  <a:pt x="3096" y="10270"/>
                  <a:pt x="3082" y="10270"/>
                </a:cubicBezTo>
                <a:close/>
                <a:moveTo>
                  <a:pt x="18686" y="10661"/>
                </a:moveTo>
                <a:cubicBezTo>
                  <a:pt x="18665" y="10669"/>
                  <a:pt x="18671" y="10674"/>
                  <a:pt x="18702" y="10675"/>
                </a:cubicBezTo>
                <a:cubicBezTo>
                  <a:pt x="18731" y="10676"/>
                  <a:pt x="18747" y="10671"/>
                  <a:pt x="18738" y="10663"/>
                </a:cubicBezTo>
                <a:cubicBezTo>
                  <a:pt x="18729" y="10655"/>
                  <a:pt x="18706" y="10654"/>
                  <a:pt x="18686" y="10661"/>
                </a:cubicBezTo>
                <a:close/>
                <a:moveTo>
                  <a:pt x="17225" y="10678"/>
                </a:moveTo>
                <a:cubicBezTo>
                  <a:pt x="17158" y="10678"/>
                  <a:pt x="17146" y="10687"/>
                  <a:pt x="17146" y="10737"/>
                </a:cubicBezTo>
                <a:cubicBezTo>
                  <a:pt x="17146" y="10770"/>
                  <a:pt x="17155" y="10798"/>
                  <a:pt x="17164" y="10798"/>
                </a:cubicBezTo>
                <a:cubicBezTo>
                  <a:pt x="17174" y="10798"/>
                  <a:pt x="17210" y="10770"/>
                  <a:pt x="17245" y="10737"/>
                </a:cubicBezTo>
                <a:lnTo>
                  <a:pt x="17306" y="10678"/>
                </a:lnTo>
                <a:lnTo>
                  <a:pt x="17225" y="10678"/>
                </a:lnTo>
                <a:close/>
                <a:moveTo>
                  <a:pt x="9116" y="10753"/>
                </a:moveTo>
                <a:cubicBezTo>
                  <a:pt x="9119" y="10762"/>
                  <a:pt x="9122" y="10772"/>
                  <a:pt x="9124" y="10786"/>
                </a:cubicBezTo>
                <a:cubicBezTo>
                  <a:pt x="9135" y="10857"/>
                  <a:pt x="9134" y="10857"/>
                  <a:pt x="9151" y="10798"/>
                </a:cubicBezTo>
                <a:cubicBezTo>
                  <a:pt x="9156" y="10782"/>
                  <a:pt x="9164" y="10768"/>
                  <a:pt x="9173" y="10758"/>
                </a:cubicBezTo>
                <a:cubicBezTo>
                  <a:pt x="9163" y="10755"/>
                  <a:pt x="9134" y="10755"/>
                  <a:pt x="9116" y="10753"/>
                </a:cubicBezTo>
                <a:close/>
                <a:moveTo>
                  <a:pt x="19280" y="10753"/>
                </a:moveTo>
                <a:cubicBezTo>
                  <a:pt x="19268" y="10756"/>
                  <a:pt x="19261" y="10778"/>
                  <a:pt x="19261" y="10821"/>
                </a:cubicBezTo>
                <a:cubicBezTo>
                  <a:pt x="19261" y="10885"/>
                  <a:pt x="19269" y="10894"/>
                  <a:pt x="19341" y="10894"/>
                </a:cubicBezTo>
                <a:cubicBezTo>
                  <a:pt x="19386" y="10894"/>
                  <a:pt x="19422" y="10883"/>
                  <a:pt x="19422" y="10870"/>
                </a:cubicBezTo>
                <a:cubicBezTo>
                  <a:pt x="19422" y="10856"/>
                  <a:pt x="19409" y="10849"/>
                  <a:pt x="19391" y="10852"/>
                </a:cubicBezTo>
                <a:cubicBezTo>
                  <a:pt x="19373" y="10855"/>
                  <a:pt x="19345" y="10833"/>
                  <a:pt x="19330" y="10803"/>
                </a:cubicBezTo>
                <a:cubicBezTo>
                  <a:pt x="19310" y="10766"/>
                  <a:pt x="19293" y="10750"/>
                  <a:pt x="19280" y="10753"/>
                </a:cubicBezTo>
                <a:close/>
                <a:moveTo>
                  <a:pt x="17567" y="10790"/>
                </a:moveTo>
                <a:cubicBezTo>
                  <a:pt x="17515" y="10772"/>
                  <a:pt x="17511" y="10847"/>
                  <a:pt x="17560" y="10916"/>
                </a:cubicBezTo>
                <a:cubicBezTo>
                  <a:pt x="17582" y="10948"/>
                  <a:pt x="17621" y="10964"/>
                  <a:pt x="17676" y="10962"/>
                </a:cubicBezTo>
                <a:lnTo>
                  <a:pt x="17756" y="10960"/>
                </a:lnTo>
                <a:lnTo>
                  <a:pt x="17676" y="10944"/>
                </a:lnTo>
                <a:cubicBezTo>
                  <a:pt x="17607" y="10931"/>
                  <a:pt x="17596" y="10918"/>
                  <a:pt x="17603" y="10866"/>
                </a:cubicBezTo>
                <a:cubicBezTo>
                  <a:pt x="17608" y="10827"/>
                  <a:pt x="17594" y="10799"/>
                  <a:pt x="17567" y="10790"/>
                </a:cubicBezTo>
                <a:close/>
                <a:moveTo>
                  <a:pt x="9616" y="10990"/>
                </a:moveTo>
                <a:cubicBezTo>
                  <a:pt x="9579" y="10990"/>
                  <a:pt x="9561" y="11009"/>
                  <a:pt x="9555" y="11056"/>
                </a:cubicBezTo>
                <a:cubicBezTo>
                  <a:pt x="9553" y="11071"/>
                  <a:pt x="9549" y="11083"/>
                  <a:pt x="9545" y="11092"/>
                </a:cubicBezTo>
                <a:cubicBezTo>
                  <a:pt x="9570" y="11097"/>
                  <a:pt x="9591" y="11105"/>
                  <a:pt x="9606" y="11116"/>
                </a:cubicBezTo>
                <a:cubicBezTo>
                  <a:pt x="9612" y="11107"/>
                  <a:pt x="9615" y="11097"/>
                  <a:pt x="9625" y="11094"/>
                </a:cubicBezTo>
                <a:cubicBezTo>
                  <a:pt x="9687" y="11073"/>
                  <a:pt x="9680" y="10990"/>
                  <a:pt x="9616" y="10990"/>
                </a:cubicBezTo>
                <a:close/>
                <a:moveTo>
                  <a:pt x="16810" y="11132"/>
                </a:moveTo>
                <a:cubicBezTo>
                  <a:pt x="16759" y="11132"/>
                  <a:pt x="16748" y="11142"/>
                  <a:pt x="16759" y="11179"/>
                </a:cubicBezTo>
                <a:cubicBezTo>
                  <a:pt x="16767" y="11205"/>
                  <a:pt x="16793" y="11231"/>
                  <a:pt x="16818" y="11236"/>
                </a:cubicBezTo>
                <a:cubicBezTo>
                  <a:pt x="16843" y="11242"/>
                  <a:pt x="16865" y="11249"/>
                  <a:pt x="16869" y="11250"/>
                </a:cubicBezTo>
                <a:cubicBezTo>
                  <a:pt x="16873" y="11252"/>
                  <a:pt x="16875" y="11226"/>
                  <a:pt x="16875" y="11193"/>
                </a:cubicBezTo>
                <a:cubicBezTo>
                  <a:pt x="16875" y="11146"/>
                  <a:pt x="16862" y="11132"/>
                  <a:pt x="16810" y="11132"/>
                </a:cubicBezTo>
                <a:close/>
                <a:moveTo>
                  <a:pt x="7690" y="11325"/>
                </a:moveTo>
                <a:cubicBezTo>
                  <a:pt x="7675" y="11325"/>
                  <a:pt x="7663" y="11357"/>
                  <a:pt x="7663" y="11396"/>
                </a:cubicBezTo>
                <a:cubicBezTo>
                  <a:pt x="7663" y="11436"/>
                  <a:pt x="7675" y="11468"/>
                  <a:pt x="7690" y="11468"/>
                </a:cubicBezTo>
                <a:cubicBezTo>
                  <a:pt x="7705" y="11468"/>
                  <a:pt x="7718" y="11436"/>
                  <a:pt x="7718" y="11396"/>
                </a:cubicBezTo>
                <a:cubicBezTo>
                  <a:pt x="7718" y="11357"/>
                  <a:pt x="7705" y="11325"/>
                  <a:pt x="7690" y="11325"/>
                </a:cubicBezTo>
                <a:close/>
                <a:moveTo>
                  <a:pt x="9399" y="11325"/>
                </a:moveTo>
                <a:cubicBezTo>
                  <a:pt x="9296" y="11325"/>
                  <a:pt x="9291" y="11326"/>
                  <a:pt x="9283" y="11414"/>
                </a:cubicBezTo>
                <a:cubicBezTo>
                  <a:pt x="9276" y="11494"/>
                  <a:pt x="9267" y="11505"/>
                  <a:pt x="9201" y="11504"/>
                </a:cubicBezTo>
                <a:cubicBezTo>
                  <a:pt x="9124" y="11503"/>
                  <a:pt x="9106" y="11539"/>
                  <a:pt x="9142" y="11622"/>
                </a:cubicBezTo>
                <a:cubicBezTo>
                  <a:pt x="9162" y="11670"/>
                  <a:pt x="9177" y="11669"/>
                  <a:pt x="9240" y="11619"/>
                </a:cubicBezTo>
                <a:cubicBezTo>
                  <a:pt x="9274" y="11592"/>
                  <a:pt x="9328" y="11580"/>
                  <a:pt x="9399" y="11584"/>
                </a:cubicBezTo>
                <a:lnTo>
                  <a:pt x="9506" y="11591"/>
                </a:lnTo>
                <a:lnTo>
                  <a:pt x="9506" y="11457"/>
                </a:lnTo>
                <a:lnTo>
                  <a:pt x="9506" y="11325"/>
                </a:lnTo>
                <a:lnTo>
                  <a:pt x="9399" y="11325"/>
                </a:lnTo>
                <a:close/>
                <a:moveTo>
                  <a:pt x="1294" y="11337"/>
                </a:moveTo>
                <a:cubicBezTo>
                  <a:pt x="1279" y="11329"/>
                  <a:pt x="1269" y="11338"/>
                  <a:pt x="1269" y="11358"/>
                </a:cubicBezTo>
                <a:cubicBezTo>
                  <a:pt x="1269" y="11379"/>
                  <a:pt x="1279" y="11396"/>
                  <a:pt x="1294" y="11396"/>
                </a:cubicBezTo>
                <a:cubicBezTo>
                  <a:pt x="1309" y="11396"/>
                  <a:pt x="1322" y="11386"/>
                  <a:pt x="1322" y="11374"/>
                </a:cubicBezTo>
                <a:cubicBezTo>
                  <a:pt x="1322" y="11361"/>
                  <a:pt x="1309" y="11345"/>
                  <a:pt x="1294" y="11337"/>
                </a:cubicBezTo>
                <a:close/>
                <a:moveTo>
                  <a:pt x="20270" y="11396"/>
                </a:moveTo>
                <a:cubicBezTo>
                  <a:pt x="20207" y="11396"/>
                  <a:pt x="20169" y="11509"/>
                  <a:pt x="20215" y="11558"/>
                </a:cubicBezTo>
                <a:cubicBezTo>
                  <a:pt x="20230" y="11574"/>
                  <a:pt x="20266" y="11588"/>
                  <a:pt x="20297" y="11588"/>
                </a:cubicBezTo>
                <a:cubicBezTo>
                  <a:pt x="20340" y="11588"/>
                  <a:pt x="20346" y="11580"/>
                  <a:pt x="20323" y="11560"/>
                </a:cubicBezTo>
                <a:cubicBezTo>
                  <a:pt x="20306" y="11544"/>
                  <a:pt x="20300" y="11502"/>
                  <a:pt x="20309" y="11464"/>
                </a:cubicBezTo>
                <a:cubicBezTo>
                  <a:pt x="20322" y="11407"/>
                  <a:pt x="20315" y="11396"/>
                  <a:pt x="20270" y="11396"/>
                </a:cubicBezTo>
                <a:close/>
                <a:moveTo>
                  <a:pt x="18651" y="11516"/>
                </a:moveTo>
                <a:cubicBezTo>
                  <a:pt x="18623" y="11516"/>
                  <a:pt x="18609" y="11541"/>
                  <a:pt x="18610" y="11595"/>
                </a:cubicBezTo>
                <a:cubicBezTo>
                  <a:pt x="18611" y="11668"/>
                  <a:pt x="18613" y="11670"/>
                  <a:pt x="18651" y="11626"/>
                </a:cubicBezTo>
                <a:cubicBezTo>
                  <a:pt x="18702" y="11566"/>
                  <a:pt x="18703" y="11516"/>
                  <a:pt x="18651" y="11516"/>
                </a:cubicBezTo>
                <a:close/>
                <a:moveTo>
                  <a:pt x="19178" y="11516"/>
                </a:moveTo>
                <a:cubicBezTo>
                  <a:pt x="19163" y="11516"/>
                  <a:pt x="19153" y="11548"/>
                  <a:pt x="19153" y="11588"/>
                </a:cubicBezTo>
                <a:cubicBezTo>
                  <a:pt x="19153" y="11627"/>
                  <a:pt x="19163" y="11661"/>
                  <a:pt x="19178" y="11661"/>
                </a:cubicBezTo>
                <a:cubicBezTo>
                  <a:pt x="19193" y="11661"/>
                  <a:pt x="19206" y="11627"/>
                  <a:pt x="19206" y="11588"/>
                </a:cubicBezTo>
                <a:cubicBezTo>
                  <a:pt x="19206" y="11548"/>
                  <a:pt x="19193" y="11516"/>
                  <a:pt x="19178" y="11516"/>
                </a:cubicBezTo>
                <a:close/>
                <a:moveTo>
                  <a:pt x="4701" y="11530"/>
                </a:moveTo>
                <a:cubicBezTo>
                  <a:pt x="4680" y="11534"/>
                  <a:pt x="4651" y="11546"/>
                  <a:pt x="4616" y="11563"/>
                </a:cubicBezTo>
                <a:cubicBezTo>
                  <a:pt x="4561" y="11590"/>
                  <a:pt x="4482" y="11612"/>
                  <a:pt x="4439" y="11612"/>
                </a:cubicBezTo>
                <a:cubicBezTo>
                  <a:pt x="4345" y="11612"/>
                  <a:pt x="4330" y="11644"/>
                  <a:pt x="4356" y="11774"/>
                </a:cubicBezTo>
                <a:cubicBezTo>
                  <a:pt x="4368" y="11828"/>
                  <a:pt x="4370" y="11880"/>
                  <a:pt x="4362" y="11887"/>
                </a:cubicBezTo>
                <a:cubicBezTo>
                  <a:pt x="4354" y="11894"/>
                  <a:pt x="4299" y="11899"/>
                  <a:pt x="4240" y="11899"/>
                </a:cubicBezTo>
                <a:cubicBezTo>
                  <a:pt x="4143" y="11899"/>
                  <a:pt x="4136" y="11904"/>
                  <a:pt x="4150" y="11953"/>
                </a:cubicBezTo>
                <a:cubicBezTo>
                  <a:pt x="4170" y="12024"/>
                  <a:pt x="4019" y="12245"/>
                  <a:pt x="3963" y="12226"/>
                </a:cubicBezTo>
                <a:cubicBezTo>
                  <a:pt x="3941" y="12218"/>
                  <a:pt x="3926" y="12225"/>
                  <a:pt x="3930" y="12241"/>
                </a:cubicBezTo>
                <a:cubicBezTo>
                  <a:pt x="3939" y="12284"/>
                  <a:pt x="3525" y="12295"/>
                  <a:pt x="3469" y="12253"/>
                </a:cubicBezTo>
                <a:cubicBezTo>
                  <a:pt x="3446" y="12237"/>
                  <a:pt x="3409" y="12222"/>
                  <a:pt x="3385" y="12222"/>
                </a:cubicBezTo>
                <a:cubicBezTo>
                  <a:pt x="3357" y="12222"/>
                  <a:pt x="3337" y="12197"/>
                  <a:pt x="3332" y="12156"/>
                </a:cubicBezTo>
                <a:cubicBezTo>
                  <a:pt x="3327" y="12118"/>
                  <a:pt x="3308" y="12092"/>
                  <a:pt x="3285" y="12092"/>
                </a:cubicBezTo>
                <a:cubicBezTo>
                  <a:pt x="3263" y="12092"/>
                  <a:pt x="3237" y="12075"/>
                  <a:pt x="3228" y="12054"/>
                </a:cubicBezTo>
                <a:cubicBezTo>
                  <a:pt x="3214" y="12021"/>
                  <a:pt x="3181" y="12017"/>
                  <a:pt x="3031" y="12031"/>
                </a:cubicBezTo>
                <a:cubicBezTo>
                  <a:pt x="2932" y="12040"/>
                  <a:pt x="2839" y="12057"/>
                  <a:pt x="2822" y="12069"/>
                </a:cubicBezTo>
                <a:cubicBezTo>
                  <a:pt x="2805" y="12081"/>
                  <a:pt x="2784" y="12164"/>
                  <a:pt x="2773" y="12252"/>
                </a:cubicBezTo>
                <a:cubicBezTo>
                  <a:pt x="2757" y="12384"/>
                  <a:pt x="2761" y="12413"/>
                  <a:pt x="2797" y="12431"/>
                </a:cubicBezTo>
                <a:cubicBezTo>
                  <a:pt x="2824" y="12444"/>
                  <a:pt x="2840" y="12485"/>
                  <a:pt x="2840" y="12537"/>
                </a:cubicBezTo>
                <a:cubicBezTo>
                  <a:pt x="2840" y="12610"/>
                  <a:pt x="2828" y="12624"/>
                  <a:pt x="2752" y="12648"/>
                </a:cubicBezTo>
                <a:cubicBezTo>
                  <a:pt x="2703" y="12663"/>
                  <a:pt x="2657" y="12669"/>
                  <a:pt x="2649" y="12664"/>
                </a:cubicBezTo>
                <a:cubicBezTo>
                  <a:pt x="2629" y="12648"/>
                  <a:pt x="2604" y="13068"/>
                  <a:pt x="2618" y="13196"/>
                </a:cubicBezTo>
                <a:cubicBezTo>
                  <a:pt x="2627" y="13286"/>
                  <a:pt x="2645" y="13319"/>
                  <a:pt x="2712" y="13363"/>
                </a:cubicBezTo>
                <a:cubicBezTo>
                  <a:pt x="2788" y="13412"/>
                  <a:pt x="2802" y="13414"/>
                  <a:pt x="2866" y="13382"/>
                </a:cubicBezTo>
                <a:cubicBezTo>
                  <a:pt x="2923" y="13353"/>
                  <a:pt x="2945" y="13351"/>
                  <a:pt x="3001" y="13377"/>
                </a:cubicBezTo>
                <a:cubicBezTo>
                  <a:pt x="3039" y="13394"/>
                  <a:pt x="3065" y="13425"/>
                  <a:pt x="3060" y="13446"/>
                </a:cubicBezTo>
                <a:cubicBezTo>
                  <a:pt x="3056" y="13467"/>
                  <a:pt x="3063" y="13497"/>
                  <a:pt x="3076" y="13512"/>
                </a:cubicBezTo>
                <a:cubicBezTo>
                  <a:pt x="3105" y="13547"/>
                  <a:pt x="3103" y="13648"/>
                  <a:pt x="3072" y="13691"/>
                </a:cubicBezTo>
                <a:cubicBezTo>
                  <a:pt x="3059" y="13710"/>
                  <a:pt x="3063" y="13735"/>
                  <a:pt x="3080" y="13750"/>
                </a:cubicBezTo>
                <a:cubicBezTo>
                  <a:pt x="3100" y="13768"/>
                  <a:pt x="3101" y="13786"/>
                  <a:pt x="3082" y="13806"/>
                </a:cubicBezTo>
                <a:cubicBezTo>
                  <a:pt x="3039" y="13852"/>
                  <a:pt x="3039" y="14739"/>
                  <a:pt x="3082" y="14785"/>
                </a:cubicBezTo>
                <a:cubicBezTo>
                  <a:pt x="3108" y="14813"/>
                  <a:pt x="3109" y="14830"/>
                  <a:pt x="3086" y="14854"/>
                </a:cubicBezTo>
                <a:cubicBezTo>
                  <a:pt x="3058" y="14884"/>
                  <a:pt x="3036" y="15588"/>
                  <a:pt x="3060" y="15685"/>
                </a:cubicBezTo>
                <a:cubicBezTo>
                  <a:pt x="3066" y="15709"/>
                  <a:pt x="3043" y="15723"/>
                  <a:pt x="2990" y="15729"/>
                </a:cubicBezTo>
                <a:lnTo>
                  <a:pt x="2909" y="15736"/>
                </a:lnTo>
                <a:lnTo>
                  <a:pt x="2976" y="15781"/>
                </a:lnTo>
                <a:cubicBezTo>
                  <a:pt x="3039" y="15823"/>
                  <a:pt x="3039" y="15826"/>
                  <a:pt x="2988" y="15840"/>
                </a:cubicBezTo>
                <a:cubicBezTo>
                  <a:pt x="2840" y="15880"/>
                  <a:pt x="2799" y="15914"/>
                  <a:pt x="2791" y="15997"/>
                </a:cubicBezTo>
                <a:cubicBezTo>
                  <a:pt x="2777" y="16140"/>
                  <a:pt x="2764" y="16153"/>
                  <a:pt x="2693" y="16094"/>
                </a:cubicBezTo>
                <a:lnTo>
                  <a:pt x="2630" y="16040"/>
                </a:lnTo>
                <a:lnTo>
                  <a:pt x="2616" y="16090"/>
                </a:lnTo>
                <a:cubicBezTo>
                  <a:pt x="2593" y="16166"/>
                  <a:pt x="2626" y="16399"/>
                  <a:pt x="2663" y="16426"/>
                </a:cubicBezTo>
                <a:cubicBezTo>
                  <a:pt x="2681" y="16439"/>
                  <a:pt x="2797" y="16455"/>
                  <a:pt x="2921" y="16461"/>
                </a:cubicBezTo>
                <a:cubicBezTo>
                  <a:pt x="3115" y="16470"/>
                  <a:pt x="3150" y="16477"/>
                  <a:pt x="3176" y="16520"/>
                </a:cubicBezTo>
                <a:cubicBezTo>
                  <a:pt x="3198" y="16556"/>
                  <a:pt x="3216" y="16563"/>
                  <a:pt x="3237" y="16544"/>
                </a:cubicBezTo>
                <a:cubicBezTo>
                  <a:pt x="3253" y="16530"/>
                  <a:pt x="3307" y="16523"/>
                  <a:pt x="3357" y="16527"/>
                </a:cubicBezTo>
                <a:cubicBezTo>
                  <a:pt x="3427" y="16533"/>
                  <a:pt x="3448" y="16546"/>
                  <a:pt x="3450" y="16582"/>
                </a:cubicBezTo>
                <a:cubicBezTo>
                  <a:pt x="3451" y="16609"/>
                  <a:pt x="3462" y="16654"/>
                  <a:pt x="3473" y="16683"/>
                </a:cubicBezTo>
                <a:cubicBezTo>
                  <a:pt x="3490" y="16727"/>
                  <a:pt x="3503" y="16734"/>
                  <a:pt x="3544" y="16715"/>
                </a:cubicBezTo>
                <a:cubicBezTo>
                  <a:pt x="3583" y="16696"/>
                  <a:pt x="3602" y="16700"/>
                  <a:pt x="3621" y="16730"/>
                </a:cubicBezTo>
                <a:cubicBezTo>
                  <a:pt x="3643" y="16766"/>
                  <a:pt x="3655" y="16762"/>
                  <a:pt x="3741" y="16704"/>
                </a:cubicBezTo>
                <a:lnTo>
                  <a:pt x="3837" y="16640"/>
                </a:lnTo>
                <a:lnTo>
                  <a:pt x="3879" y="16715"/>
                </a:lnTo>
                <a:cubicBezTo>
                  <a:pt x="3902" y="16756"/>
                  <a:pt x="3915" y="16804"/>
                  <a:pt x="3906" y="16819"/>
                </a:cubicBezTo>
                <a:cubicBezTo>
                  <a:pt x="3896" y="16834"/>
                  <a:pt x="3905" y="16833"/>
                  <a:pt x="3926" y="16815"/>
                </a:cubicBezTo>
                <a:cubicBezTo>
                  <a:pt x="3946" y="16799"/>
                  <a:pt x="3987" y="16786"/>
                  <a:pt x="4020" y="16786"/>
                </a:cubicBezTo>
                <a:cubicBezTo>
                  <a:pt x="4053" y="16786"/>
                  <a:pt x="4087" y="16770"/>
                  <a:pt x="4095" y="16751"/>
                </a:cubicBezTo>
                <a:cubicBezTo>
                  <a:pt x="4103" y="16732"/>
                  <a:pt x="4148" y="16698"/>
                  <a:pt x="4195" y="16676"/>
                </a:cubicBezTo>
                <a:cubicBezTo>
                  <a:pt x="4242" y="16655"/>
                  <a:pt x="4329" y="16594"/>
                  <a:pt x="4386" y="16539"/>
                </a:cubicBezTo>
                <a:cubicBezTo>
                  <a:pt x="4475" y="16453"/>
                  <a:pt x="4501" y="16441"/>
                  <a:pt x="4585" y="16447"/>
                </a:cubicBezTo>
                <a:lnTo>
                  <a:pt x="4681" y="16454"/>
                </a:lnTo>
                <a:lnTo>
                  <a:pt x="4681" y="16285"/>
                </a:lnTo>
                <a:cubicBezTo>
                  <a:pt x="4681" y="16128"/>
                  <a:pt x="4710" y="16058"/>
                  <a:pt x="4750" y="16115"/>
                </a:cubicBezTo>
                <a:cubicBezTo>
                  <a:pt x="4759" y="16129"/>
                  <a:pt x="4775" y="16199"/>
                  <a:pt x="4783" y="16271"/>
                </a:cubicBezTo>
                <a:cubicBezTo>
                  <a:pt x="4792" y="16343"/>
                  <a:pt x="4812" y="16411"/>
                  <a:pt x="4828" y="16423"/>
                </a:cubicBezTo>
                <a:cubicBezTo>
                  <a:pt x="4869" y="16451"/>
                  <a:pt x="5114" y="16470"/>
                  <a:pt x="5192" y="16452"/>
                </a:cubicBezTo>
                <a:lnTo>
                  <a:pt x="5255" y="16438"/>
                </a:lnTo>
                <a:lnTo>
                  <a:pt x="5200" y="16393"/>
                </a:lnTo>
                <a:cubicBezTo>
                  <a:pt x="5126" y="16334"/>
                  <a:pt x="5150" y="16306"/>
                  <a:pt x="5277" y="16306"/>
                </a:cubicBezTo>
                <a:cubicBezTo>
                  <a:pt x="5402" y="16306"/>
                  <a:pt x="5451" y="16261"/>
                  <a:pt x="5434" y="16162"/>
                </a:cubicBezTo>
                <a:cubicBezTo>
                  <a:pt x="5417" y="16060"/>
                  <a:pt x="5465" y="16046"/>
                  <a:pt x="5540" y="16129"/>
                </a:cubicBezTo>
                <a:cubicBezTo>
                  <a:pt x="5600" y="16194"/>
                  <a:pt x="5603" y="16195"/>
                  <a:pt x="5603" y="16146"/>
                </a:cubicBezTo>
                <a:cubicBezTo>
                  <a:pt x="5603" y="16117"/>
                  <a:pt x="5591" y="16086"/>
                  <a:pt x="5576" y="16078"/>
                </a:cubicBezTo>
                <a:cubicBezTo>
                  <a:pt x="5561" y="16070"/>
                  <a:pt x="5548" y="16038"/>
                  <a:pt x="5548" y="16007"/>
                </a:cubicBezTo>
                <a:cubicBezTo>
                  <a:pt x="5548" y="15976"/>
                  <a:pt x="5561" y="15944"/>
                  <a:pt x="5576" y="15936"/>
                </a:cubicBezTo>
                <a:cubicBezTo>
                  <a:pt x="5611" y="15916"/>
                  <a:pt x="5611" y="15581"/>
                  <a:pt x="5576" y="15550"/>
                </a:cubicBezTo>
                <a:cubicBezTo>
                  <a:pt x="5557" y="15533"/>
                  <a:pt x="5561" y="15501"/>
                  <a:pt x="5590" y="15451"/>
                </a:cubicBezTo>
                <a:cubicBezTo>
                  <a:pt x="5627" y="15385"/>
                  <a:pt x="5628" y="15366"/>
                  <a:pt x="5594" y="15292"/>
                </a:cubicBezTo>
                <a:cubicBezTo>
                  <a:pt x="5572" y="15247"/>
                  <a:pt x="5560" y="15202"/>
                  <a:pt x="5568" y="15195"/>
                </a:cubicBezTo>
                <a:cubicBezTo>
                  <a:pt x="5592" y="15174"/>
                  <a:pt x="5595" y="15077"/>
                  <a:pt x="5572" y="15018"/>
                </a:cubicBezTo>
                <a:cubicBezTo>
                  <a:pt x="5556" y="14978"/>
                  <a:pt x="5561" y="14960"/>
                  <a:pt x="5592" y="14950"/>
                </a:cubicBezTo>
                <a:cubicBezTo>
                  <a:pt x="5622" y="14940"/>
                  <a:pt x="5632" y="14909"/>
                  <a:pt x="5627" y="14844"/>
                </a:cubicBezTo>
                <a:cubicBezTo>
                  <a:pt x="5623" y="14794"/>
                  <a:pt x="5628" y="14744"/>
                  <a:pt x="5639" y="14734"/>
                </a:cubicBezTo>
                <a:cubicBezTo>
                  <a:pt x="5649" y="14725"/>
                  <a:pt x="5656" y="14630"/>
                  <a:pt x="5656" y="14521"/>
                </a:cubicBezTo>
                <a:cubicBezTo>
                  <a:pt x="5656" y="14412"/>
                  <a:pt x="5669" y="14315"/>
                  <a:pt x="5684" y="14307"/>
                </a:cubicBezTo>
                <a:cubicBezTo>
                  <a:pt x="5719" y="14287"/>
                  <a:pt x="5720" y="14182"/>
                  <a:pt x="5684" y="14162"/>
                </a:cubicBezTo>
                <a:cubicBezTo>
                  <a:pt x="5669" y="14154"/>
                  <a:pt x="5663" y="14139"/>
                  <a:pt x="5670" y="14128"/>
                </a:cubicBezTo>
                <a:cubicBezTo>
                  <a:pt x="5678" y="14117"/>
                  <a:pt x="5667" y="14102"/>
                  <a:pt x="5645" y="14095"/>
                </a:cubicBezTo>
                <a:cubicBezTo>
                  <a:pt x="5592" y="14077"/>
                  <a:pt x="5612" y="13815"/>
                  <a:pt x="5668" y="13778"/>
                </a:cubicBezTo>
                <a:cubicBezTo>
                  <a:pt x="5689" y="13764"/>
                  <a:pt x="5710" y="13727"/>
                  <a:pt x="5715" y="13695"/>
                </a:cubicBezTo>
                <a:cubicBezTo>
                  <a:pt x="5722" y="13653"/>
                  <a:pt x="5743" y="13634"/>
                  <a:pt x="5786" y="13632"/>
                </a:cubicBezTo>
                <a:cubicBezTo>
                  <a:pt x="5820" y="13631"/>
                  <a:pt x="5871" y="13612"/>
                  <a:pt x="5900" y="13589"/>
                </a:cubicBezTo>
                <a:cubicBezTo>
                  <a:pt x="5941" y="13556"/>
                  <a:pt x="5963" y="13552"/>
                  <a:pt x="5991" y="13573"/>
                </a:cubicBezTo>
                <a:cubicBezTo>
                  <a:pt x="6041" y="13610"/>
                  <a:pt x="6064" y="13584"/>
                  <a:pt x="6064" y="13491"/>
                </a:cubicBezTo>
                <a:cubicBezTo>
                  <a:pt x="6064" y="13434"/>
                  <a:pt x="6053" y="13414"/>
                  <a:pt x="6020" y="13417"/>
                </a:cubicBezTo>
                <a:cubicBezTo>
                  <a:pt x="5982" y="13419"/>
                  <a:pt x="5976" y="13393"/>
                  <a:pt x="5981" y="13234"/>
                </a:cubicBezTo>
                <a:lnTo>
                  <a:pt x="5987" y="13050"/>
                </a:lnTo>
                <a:lnTo>
                  <a:pt x="5902" y="13046"/>
                </a:lnTo>
                <a:cubicBezTo>
                  <a:pt x="5760" y="13041"/>
                  <a:pt x="5753" y="13038"/>
                  <a:pt x="5743" y="12989"/>
                </a:cubicBezTo>
                <a:cubicBezTo>
                  <a:pt x="5737" y="12963"/>
                  <a:pt x="5720" y="12928"/>
                  <a:pt x="5706" y="12912"/>
                </a:cubicBezTo>
                <a:cubicBezTo>
                  <a:pt x="5650" y="12852"/>
                  <a:pt x="5610" y="12517"/>
                  <a:pt x="5607" y="12109"/>
                </a:cubicBezTo>
                <a:cubicBezTo>
                  <a:pt x="5606" y="11854"/>
                  <a:pt x="5554" y="11825"/>
                  <a:pt x="5542" y="12073"/>
                </a:cubicBezTo>
                <a:cubicBezTo>
                  <a:pt x="5536" y="12208"/>
                  <a:pt x="5527" y="12246"/>
                  <a:pt x="5495" y="12246"/>
                </a:cubicBezTo>
                <a:cubicBezTo>
                  <a:pt x="5463" y="12246"/>
                  <a:pt x="5452" y="12207"/>
                  <a:pt x="5446" y="12069"/>
                </a:cubicBezTo>
                <a:cubicBezTo>
                  <a:pt x="5438" y="11897"/>
                  <a:pt x="5436" y="11894"/>
                  <a:pt x="5385" y="11935"/>
                </a:cubicBezTo>
                <a:cubicBezTo>
                  <a:pt x="5335" y="11975"/>
                  <a:pt x="5333" y="11975"/>
                  <a:pt x="5306" y="11913"/>
                </a:cubicBezTo>
                <a:cubicBezTo>
                  <a:pt x="5266" y="11819"/>
                  <a:pt x="5272" y="11761"/>
                  <a:pt x="5326" y="11734"/>
                </a:cubicBezTo>
                <a:cubicBezTo>
                  <a:pt x="5352" y="11720"/>
                  <a:pt x="5363" y="11710"/>
                  <a:pt x="5352" y="11709"/>
                </a:cubicBezTo>
                <a:cubicBezTo>
                  <a:pt x="5340" y="11709"/>
                  <a:pt x="5302" y="11725"/>
                  <a:pt x="5267" y="11746"/>
                </a:cubicBezTo>
                <a:cubicBezTo>
                  <a:pt x="5188" y="11792"/>
                  <a:pt x="5156" y="11760"/>
                  <a:pt x="5165" y="11643"/>
                </a:cubicBezTo>
                <a:lnTo>
                  <a:pt x="5171" y="11563"/>
                </a:lnTo>
                <a:lnTo>
                  <a:pt x="4972" y="11563"/>
                </a:lnTo>
                <a:cubicBezTo>
                  <a:pt x="4863" y="11563"/>
                  <a:pt x="4762" y="11553"/>
                  <a:pt x="4746" y="11539"/>
                </a:cubicBezTo>
                <a:cubicBezTo>
                  <a:pt x="4736" y="11530"/>
                  <a:pt x="4721" y="11526"/>
                  <a:pt x="4701" y="11530"/>
                </a:cubicBezTo>
                <a:close/>
                <a:moveTo>
                  <a:pt x="19544" y="11535"/>
                </a:moveTo>
                <a:cubicBezTo>
                  <a:pt x="19540" y="11533"/>
                  <a:pt x="19536" y="11553"/>
                  <a:pt x="19536" y="11588"/>
                </a:cubicBezTo>
                <a:cubicBezTo>
                  <a:pt x="19536" y="11634"/>
                  <a:pt x="19543" y="11652"/>
                  <a:pt x="19550" y="11629"/>
                </a:cubicBezTo>
                <a:cubicBezTo>
                  <a:pt x="19557" y="11606"/>
                  <a:pt x="19557" y="11569"/>
                  <a:pt x="19550" y="11546"/>
                </a:cubicBezTo>
                <a:cubicBezTo>
                  <a:pt x="19548" y="11540"/>
                  <a:pt x="19545" y="11536"/>
                  <a:pt x="19544" y="11535"/>
                </a:cubicBezTo>
                <a:close/>
                <a:moveTo>
                  <a:pt x="20258" y="11706"/>
                </a:moveTo>
                <a:cubicBezTo>
                  <a:pt x="20245" y="11714"/>
                  <a:pt x="20235" y="11764"/>
                  <a:pt x="20221" y="11881"/>
                </a:cubicBezTo>
                <a:cubicBezTo>
                  <a:pt x="20202" y="12038"/>
                  <a:pt x="20203" y="12043"/>
                  <a:pt x="20262" y="12043"/>
                </a:cubicBezTo>
                <a:cubicBezTo>
                  <a:pt x="20320" y="12043"/>
                  <a:pt x="20324" y="12038"/>
                  <a:pt x="20305" y="11881"/>
                </a:cubicBezTo>
                <a:cubicBezTo>
                  <a:pt x="20295" y="11792"/>
                  <a:pt x="20280" y="11715"/>
                  <a:pt x="20274" y="11709"/>
                </a:cubicBezTo>
                <a:cubicBezTo>
                  <a:pt x="20268" y="11704"/>
                  <a:pt x="20262" y="11703"/>
                  <a:pt x="20258" y="11706"/>
                </a:cubicBezTo>
                <a:close/>
                <a:moveTo>
                  <a:pt x="8424" y="11709"/>
                </a:moveTo>
                <a:cubicBezTo>
                  <a:pt x="8395" y="11725"/>
                  <a:pt x="8394" y="11739"/>
                  <a:pt x="8428" y="11784"/>
                </a:cubicBezTo>
                <a:cubicBezTo>
                  <a:pt x="8426" y="11758"/>
                  <a:pt x="8425" y="11748"/>
                  <a:pt x="8424" y="11709"/>
                </a:cubicBezTo>
                <a:close/>
                <a:moveTo>
                  <a:pt x="8284" y="11768"/>
                </a:moveTo>
                <a:cubicBezTo>
                  <a:pt x="8269" y="11777"/>
                  <a:pt x="8264" y="11793"/>
                  <a:pt x="8272" y="11805"/>
                </a:cubicBezTo>
                <a:cubicBezTo>
                  <a:pt x="8296" y="11838"/>
                  <a:pt x="8314" y="11831"/>
                  <a:pt x="8314" y="11789"/>
                </a:cubicBezTo>
                <a:cubicBezTo>
                  <a:pt x="8314" y="11769"/>
                  <a:pt x="8299" y="11760"/>
                  <a:pt x="8284" y="11768"/>
                </a:cubicBezTo>
                <a:close/>
                <a:moveTo>
                  <a:pt x="3029" y="11899"/>
                </a:moveTo>
                <a:cubicBezTo>
                  <a:pt x="2961" y="11899"/>
                  <a:pt x="2924" y="11909"/>
                  <a:pt x="2934" y="11923"/>
                </a:cubicBezTo>
                <a:cubicBezTo>
                  <a:pt x="2944" y="11936"/>
                  <a:pt x="2986" y="11947"/>
                  <a:pt x="3029" y="11947"/>
                </a:cubicBezTo>
                <a:cubicBezTo>
                  <a:pt x="3072" y="11947"/>
                  <a:pt x="3114" y="11936"/>
                  <a:pt x="3123" y="11923"/>
                </a:cubicBezTo>
                <a:cubicBezTo>
                  <a:pt x="3133" y="11909"/>
                  <a:pt x="3096" y="11899"/>
                  <a:pt x="3029" y="11899"/>
                </a:cubicBezTo>
                <a:close/>
                <a:moveTo>
                  <a:pt x="11209" y="12260"/>
                </a:moveTo>
                <a:cubicBezTo>
                  <a:pt x="11183" y="12257"/>
                  <a:pt x="11157" y="12264"/>
                  <a:pt x="11144" y="12283"/>
                </a:cubicBezTo>
                <a:cubicBezTo>
                  <a:pt x="11134" y="12297"/>
                  <a:pt x="11104" y="12301"/>
                  <a:pt x="11075" y="12293"/>
                </a:cubicBezTo>
                <a:cubicBezTo>
                  <a:pt x="11027" y="12280"/>
                  <a:pt x="11022" y="12292"/>
                  <a:pt x="11022" y="12450"/>
                </a:cubicBezTo>
                <a:cubicBezTo>
                  <a:pt x="11022" y="12607"/>
                  <a:pt x="11027" y="12620"/>
                  <a:pt x="11075" y="12606"/>
                </a:cubicBezTo>
                <a:cubicBezTo>
                  <a:pt x="11104" y="12598"/>
                  <a:pt x="11134" y="12601"/>
                  <a:pt x="11142" y="12613"/>
                </a:cubicBezTo>
                <a:cubicBezTo>
                  <a:pt x="11150" y="12625"/>
                  <a:pt x="11246" y="12631"/>
                  <a:pt x="11354" y="12625"/>
                </a:cubicBezTo>
                <a:cubicBezTo>
                  <a:pt x="11463" y="12620"/>
                  <a:pt x="11581" y="12615"/>
                  <a:pt x="11618" y="12615"/>
                </a:cubicBezTo>
                <a:cubicBezTo>
                  <a:pt x="11684" y="12614"/>
                  <a:pt x="11687" y="12609"/>
                  <a:pt x="11687" y="12446"/>
                </a:cubicBezTo>
                <a:cubicBezTo>
                  <a:pt x="11687" y="12298"/>
                  <a:pt x="11682" y="12280"/>
                  <a:pt x="11639" y="12290"/>
                </a:cubicBezTo>
                <a:cubicBezTo>
                  <a:pt x="11613" y="12296"/>
                  <a:pt x="11555" y="12291"/>
                  <a:pt x="11512" y="12276"/>
                </a:cubicBezTo>
                <a:cubicBezTo>
                  <a:pt x="11444" y="12254"/>
                  <a:pt x="11423" y="12256"/>
                  <a:pt x="11374" y="12295"/>
                </a:cubicBezTo>
                <a:cubicBezTo>
                  <a:pt x="11319" y="12339"/>
                  <a:pt x="11314" y="12340"/>
                  <a:pt x="11282" y="12300"/>
                </a:cubicBezTo>
                <a:cubicBezTo>
                  <a:pt x="11262" y="12277"/>
                  <a:pt x="11235" y="12264"/>
                  <a:pt x="11209" y="12260"/>
                </a:cubicBezTo>
                <a:close/>
                <a:moveTo>
                  <a:pt x="10886" y="12283"/>
                </a:moveTo>
                <a:cubicBezTo>
                  <a:pt x="10871" y="12283"/>
                  <a:pt x="10861" y="12354"/>
                  <a:pt x="10861" y="12450"/>
                </a:cubicBezTo>
                <a:cubicBezTo>
                  <a:pt x="10861" y="12546"/>
                  <a:pt x="10871" y="12619"/>
                  <a:pt x="10886" y="12619"/>
                </a:cubicBezTo>
                <a:cubicBezTo>
                  <a:pt x="10902" y="12619"/>
                  <a:pt x="10914" y="12546"/>
                  <a:pt x="10914" y="12450"/>
                </a:cubicBezTo>
                <a:cubicBezTo>
                  <a:pt x="10914" y="12354"/>
                  <a:pt x="10902" y="12283"/>
                  <a:pt x="10886" y="12283"/>
                </a:cubicBezTo>
                <a:close/>
                <a:moveTo>
                  <a:pt x="9504" y="12474"/>
                </a:moveTo>
                <a:cubicBezTo>
                  <a:pt x="9459" y="12474"/>
                  <a:pt x="9452" y="12501"/>
                  <a:pt x="9456" y="12629"/>
                </a:cubicBezTo>
                <a:cubicBezTo>
                  <a:pt x="9524" y="12632"/>
                  <a:pt x="9530" y="12623"/>
                  <a:pt x="9537" y="12542"/>
                </a:cubicBezTo>
                <a:cubicBezTo>
                  <a:pt x="9539" y="12522"/>
                  <a:pt x="9543" y="12509"/>
                  <a:pt x="9547" y="12495"/>
                </a:cubicBezTo>
                <a:cubicBezTo>
                  <a:pt x="9537" y="12480"/>
                  <a:pt x="9526" y="12474"/>
                  <a:pt x="9504" y="12474"/>
                </a:cubicBezTo>
                <a:close/>
                <a:moveTo>
                  <a:pt x="8740" y="12481"/>
                </a:moveTo>
                <a:cubicBezTo>
                  <a:pt x="8719" y="12489"/>
                  <a:pt x="8727" y="12494"/>
                  <a:pt x="8758" y="12495"/>
                </a:cubicBezTo>
                <a:cubicBezTo>
                  <a:pt x="8787" y="12496"/>
                  <a:pt x="8803" y="12493"/>
                  <a:pt x="8794" y="12485"/>
                </a:cubicBezTo>
                <a:cubicBezTo>
                  <a:pt x="8785" y="12477"/>
                  <a:pt x="8760" y="12474"/>
                  <a:pt x="8740" y="12481"/>
                </a:cubicBezTo>
                <a:close/>
                <a:moveTo>
                  <a:pt x="8748" y="12570"/>
                </a:moveTo>
                <a:cubicBezTo>
                  <a:pt x="8734" y="12570"/>
                  <a:pt x="8714" y="12581"/>
                  <a:pt x="8705" y="12594"/>
                </a:cubicBezTo>
                <a:cubicBezTo>
                  <a:pt x="8696" y="12607"/>
                  <a:pt x="8707" y="12619"/>
                  <a:pt x="8731" y="12619"/>
                </a:cubicBezTo>
                <a:cubicBezTo>
                  <a:pt x="8754" y="12619"/>
                  <a:pt x="8774" y="12607"/>
                  <a:pt x="8774" y="12594"/>
                </a:cubicBezTo>
                <a:cubicBezTo>
                  <a:pt x="8774" y="12581"/>
                  <a:pt x="8762" y="12570"/>
                  <a:pt x="8748" y="12570"/>
                </a:cubicBezTo>
                <a:close/>
                <a:moveTo>
                  <a:pt x="9289" y="12665"/>
                </a:moveTo>
                <a:cubicBezTo>
                  <a:pt x="9274" y="12665"/>
                  <a:pt x="9267" y="12670"/>
                  <a:pt x="9256" y="12672"/>
                </a:cubicBezTo>
                <a:cubicBezTo>
                  <a:pt x="9274" y="12725"/>
                  <a:pt x="9306" y="12724"/>
                  <a:pt x="9323" y="12667"/>
                </a:cubicBezTo>
                <a:cubicBezTo>
                  <a:pt x="9313" y="12666"/>
                  <a:pt x="9303" y="12665"/>
                  <a:pt x="9289" y="12665"/>
                </a:cubicBezTo>
                <a:close/>
                <a:moveTo>
                  <a:pt x="20207" y="12733"/>
                </a:moveTo>
                <a:cubicBezTo>
                  <a:pt x="20196" y="12739"/>
                  <a:pt x="20195" y="12756"/>
                  <a:pt x="20195" y="12789"/>
                </a:cubicBezTo>
                <a:lnTo>
                  <a:pt x="20195" y="12857"/>
                </a:lnTo>
                <a:lnTo>
                  <a:pt x="20378" y="12857"/>
                </a:lnTo>
                <a:cubicBezTo>
                  <a:pt x="20516" y="12857"/>
                  <a:pt x="20561" y="12849"/>
                  <a:pt x="20561" y="12824"/>
                </a:cubicBezTo>
                <a:cubicBezTo>
                  <a:pt x="20561" y="12803"/>
                  <a:pt x="20521" y="12786"/>
                  <a:pt x="20459" y="12778"/>
                </a:cubicBezTo>
                <a:cubicBezTo>
                  <a:pt x="20403" y="12772"/>
                  <a:pt x="20320" y="12757"/>
                  <a:pt x="20276" y="12744"/>
                </a:cubicBezTo>
                <a:cubicBezTo>
                  <a:pt x="20237" y="12732"/>
                  <a:pt x="20217" y="12727"/>
                  <a:pt x="20207" y="12733"/>
                </a:cubicBezTo>
                <a:close/>
                <a:moveTo>
                  <a:pt x="9863" y="13055"/>
                </a:moveTo>
                <a:cubicBezTo>
                  <a:pt x="9808" y="13060"/>
                  <a:pt x="9854" y="13065"/>
                  <a:pt x="9966" y="13065"/>
                </a:cubicBezTo>
                <a:cubicBezTo>
                  <a:pt x="10078" y="13065"/>
                  <a:pt x="10124" y="13060"/>
                  <a:pt x="10068" y="13055"/>
                </a:cubicBezTo>
                <a:cubicBezTo>
                  <a:pt x="10012" y="13050"/>
                  <a:pt x="9919" y="13050"/>
                  <a:pt x="9863" y="13055"/>
                </a:cubicBezTo>
                <a:close/>
                <a:moveTo>
                  <a:pt x="1674" y="13288"/>
                </a:moveTo>
                <a:cubicBezTo>
                  <a:pt x="1659" y="13288"/>
                  <a:pt x="1646" y="13310"/>
                  <a:pt x="1646" y="13337"/>
                </a:cubicBezTo>
                <a:cubicBezTo>
                  <a:pt x="1646" y="13363"/>
                  <a:pt x="1659" y="13385"/>
                  <a:pt x="1674" y="13385"/>
                </a:cubicBezTo>
                <a:cubicBezTo>
                  <a:pt x="1689" y="13385"/>
                  <a:pt x="1701" y="13363"/>
                  <a:pt x="1701" y="13337"/>
                </a:cubicBezTo>
                <a:cubicBezTo>
                  <a:pt x="1701" y="13310"/>
                  <a:pt x="1689" y="13288"/>
                  <a:pt x="1674" y="13288"/>
                </a:cubicBezTo>
                <a:close/>
                <a:moveTo>
                  <a:pt x="14356" y="13420"/>
                </a:moveTo>
                <a:cubicBezTo>
                  <a:pt x="14339" y="13411"/>
                  <a:pt x="14328" y="13468"/>
                  <a:pt x="14328" y="13575"/>
                </a:cubicBezTo>
                <a:cubicBezTo>
                  <a:pt x="14328" y="13672"/>
                  <a:pt x="14340" y="13743"/>
                  <a:pt x="14356" y="13743"/>
                </a:cubicBezTo>
                <a:cubicBezTo>
                  <a:pt x="14371" y="13743"/>
                  <a:pt x="14383" y="13676"/>
                  <a:pt x="14383" y="13589"/>
                </a:cubicBezTo>
                <a:cubicBezTo>
                  <a:pt x="14383" y="13504"/>
                  <a:pt x="14371" y="13428"/>
                  <a:pt x="14356" y="13420"/>
                </a:cubicBezTo>
                <a:close/>
                <a:moveTo>
                  <a:pt x="18325" y="13516"/>
                </a:moveTo>
                <a:cubicBezTo>
                  <a:pt x="18320" y="13517"/>
                  <a:pt x="18320" y="13521"/>
                  <a:pt x="18325" y="13528"/>
                </a:cubicBezTo>
                <a:cubicBezTo>
                  <a:pt x="18334" y="13541"/>
                  <a:pt x="18354" y="13552"/>
                  <a:pt x="18368" y="13552"/>
                </a:cubicBezTo>
                <a:cubicBezTo>
                  <a:pt x="18407" y="13552"/>
                  <a:pt x="18397" y="13535"/>
                  <a:pt x="18350" y="13519"/>
                </a:cubicBezTo>
                <a:cubicBezTo>
                  <a:pt x="18338" y="13515"/>
                  <a:pt x="18329" y="13514"/>
                  <a:pt x="18325" y="13516"/>
                </a:cubicBezTo>
                <a:close/>
                <a:moveTo>
                  <a:pt x="14383" y="13959"/>
                </a:moveTo>
                <a:cubicBezTo>
                  <a:pt x="14353" y="13959"/>
                  <a:pt x="14328" y="13970"/>
                  <a:pt x="14328" y="13983"/>
                </a:cubicBezTo>
                <a:cubicBezTo>
                  <a:pt x="14328" y="13996"/>
                  <a:pt x="14353" y="14008"/>
                  <a:pt x="14383" y="14008"/>
                </a:cubicBezTo>
                <a:cubicBezTo>
                  <a:pt x="14413" y="14008"/>
                  <a:pt x="14436" y="13996"/>
                  <a:pt x="14436" y="13983"/>
                </a:cubicBezTo>
                <a:cubicBezTo>
                  <a:pt x="14436" y="13970"/>
                  <a:pt x="14413" y="13959"/>
                  <a:pt x="14383" y="13959"/>
                </a:cubicBezTo>
                <a:close/>
                <a:moveTo>
                  <a:pt x="21552" y="14030"/>
                </a:moveTo>
                <a:cubicBezTo>
                  <a:pt x="21509" y="14030"/>
                  <a:pt x="21475" y="14096"/>
                  <a:pt x="21499" y="14131"/>
                </a:cubicBezTo>
                <a:cubicBezTo>
                  <a:pt x="21508" y="14144"/>
                  <a:pt x="21531" y="14134"/>
                  <a:pt x="21552" y="14110"/>
                </a:cubicBezTo>
                <a:cubicBezTo>
                  <a:pt x="21600" y="14054"/>
                  <a:pt x="21599" y="14030"/>
                  <a:pt x="21552" y="14030"/>
                </a:cubicBezTo>
                <a:close/>
                <a:moveTo>
                  <a:pt x="18094" y="14199"/>
                </a:moveTo>
                <a:cubicBezTo>
                  <a:pt x="18080" y="14199"/>
                  <a:pt x="18067" y="14231"/>
                  <a:pt x="18067" y="14270"/>
                </a:cubicBezTo>
                <a:cubicBezTo>
                  <a:pt x="18067" y="14310"/>
                  <a:pt x="18080" y="14343"/>
                  <a:pt x="18094" y="14343"/>
                </a:cubicBezTo>
                <a:cubicBezTo>
                  <a:pt x="18109" y="14343"/>
                  <a:pt x="18122" y="14310"/>
                  <a:pt x="18122" y="14270"/>
                </a:cubicBezTo>
                <a:cubicBezTo>
                  <a:pt x="18122" y="14231"/>
                  <a:pt x="18109" y="14199"/>
                  <a:pt x="18094" y="14199"/>
                </a:cubicBezTo>
                <a:close/>
                <a:moveTo>
                  <a:pt x="7690" y="14774"/>
                </a:moveTo>
                <a:cubicBezTo>
                  <a:pt x="7660" y="14774"/>
                  <a:pt x="7635" y="14789"/>
                  <a:pt x="7635" y="14809"/>
                </a:cubicBezTo>
                <a:cubicBezTo>
                  <a:pt x="7635" y="14829"/>
                  <a:pt x="7660" y="14846"/>
                  <a:pt x="7690" y="14846"/>
                </a:cubicBezTo>
                <a:cubicBezTo>
                  <a:pt x="7720" y="14846"/>
                  <a:pt x="7743" y="14829"/>
                  <a:pt x="7743" y="14809"/>
                </a:cubicBezTo>
                <a:cubicBezTo>
                  <a:pt x="7743" y="14789"/>
                  <a:pt x="7720" y="14774"/>
                  <a:pt x="7690" y="14774"/>
                </a:cubicBezTo>
                <a:close/>
                <a:moveTo>
                  <a:pt x="15638" y="14795"/>
                </a:moveTo>
                <a:cubicBezTo>
                  <a:pt x="15636" y="14799"/>
                  <a:pt x="15636" y="14828"/>
                  <a:pt x="15636" y="14887"/>
                </a:cubicBezTo>
                <a:cubicBezTo>
                  <a:pt x="15636" y="14957"/>
                  <a:pt x="15648" y="15020"/>
                  <a:pt x="15660" y="15026"/>
                </a:cubicBezTo>
                <a:cubicBezTo>
                  <a:pt x="15671" y="15033"/>
                  <a:pt x="15672" y="15062"/>
                  <a:pt x="15660" y="15091"/>
                </a:cubicBezTo>
                <a:cubicBezTo>
                  <a:pt x="15641" y="15135"/>
                  <a:pt x="15655" y="15156"/>
                  <a:pt x="15748" y="15221"/>
                </a:cubicBezTo>
                <a:lnTo>
                  <a:pt x="15860" y="15299"/>
                </a:lnTo>
                <a:lnTo>
                  <a:pt x="15868" y="15237"/>
                </a:lnTo>
                <a:cubicBezTo>
                  <a:pt x="15874" y="15197"/>
                  <a:pt x="15861" y="15165"/>
                  <a:pt x="15835" y="15152"/>
                </a:cubicBezTo>
                <a:cubicBezTo>
                  <a:pt x="15811" y="15140"/>
                  <a:pt x="15791" y="15100"/>
                  <a:pt x="15791" y="15065"/>
                </a:cubicBezTo>
                <a:cubicBezTo>
                  <a:pt x="15791" y="15020"/>
                  <a:pt x="15772" y="14994"/>
                  <a:pt x="15730" y="14978"/>
                </a:cubicBezTo>
                <a:cubicBezTo>
                  <a:pt x="15687" y="14961"/>
                  <a:pt x="15666" y="14926"/>
                  <a:pt x="15654" y="14858"/>
                </a:cubicBezTo>
                <a:cubicBezTo>
                  <a:pt x="15646" y="14813"/>
                  <a:pt x="15640" y="14791"/>
                  <a:pt x="15638" y="14795"/>
                </a:cubicBezTo>
                <a:close/>
                <a:moveTo>
                  <a:pt x="8221" y="14946"/>
                </a:moveTo>
                <a:cubicBezTo>
                  <a:pt x="8209" y="14954"/>
                  <a:pt x="8194" y="14958"/>
                  <a:pt x="8170" y="14960"/>
                </a:cubicBezTo>
                <a:cubicBezTo>
                  <a:pt x="8097" y="14968"/>
                  <a:pt x="8095" y="14971"/>
                  <a:pt x="8095" y="15134"/>
                </a:cubicBezTo>
                <a:cubicBezTo>
                  <a:pt x="8095" y="15295"/>
                  <a:pt x="8098" y="15301"/>
                  <a:pt x="8162" y="15301"/>
                </a:cubicBezTo>
                <a:cubicBezTo>
                  <a:pt x="8182" y="15301"/>
                  <a:pt x="8201" y="15305"/>
                  <a:pt x="8217" y="15312"/>
                </a:cubicBezTo>
                <a:lnTo>
                  <a:pt x="8217" y="15073"/>
                </a:lnTo>
                <a:cubicBezTo>
                  <a:pt x="8217" y="15002"/>
                  <a:pt x="8220" y="14991"/>
                  <a:pt x="8221" y="14946"/>
                </a:cubicBezTo>
                <a:close/>
                <a:moveTo>
                  <a:pt x="15073" y="14966"/>
                </a:moveTo>
                <a:cubicBezTo>
                  <a:pt x="15028" y="14966"/>
                  <a:pt x="15027" y="14969"/>
                  <a:pt x="15050" y="15023"/>
                </a:cubicBezTo>
                <a:cubicBezTo>
                  <a:pt x="15073" y="15077"/>
                  <a:pt x="15115" y="15070"/>
                  <a:pt x="15115" y="15013"/>
                </a:cubicBezTo>
                <a:cubicBezTo>
                  <a:pt x="15115" y="14986"/>
                  <a:pt x="15096" y="14966"/>
                  <a:pt x="15073" y="14966"/>
                </a:cubicBezTo>
                <a:close/>
                <a:moveTo>
                  <a:pt x="20913" y="14966"/>
                </a:moveTo>
                <a:cubicBezTo>
                  <a:pt x="20898" y="14966"/>
                  <a:pt x="20885" y="14997"/>
                  <a:pt x="20885" y="15037"/>
                </a:cubicBezTo>
                <a:cubicBezTo>
                  <a:pt x="20885" y="15076"/>
                  <a:pt x="20898" y="15108"/>
                  <a:pt x="20913" y="15108"/>
                </a:cubicBezTo>
                <a:cubicBezTo>
                  <a:pt x="20928" y="15108"/>
                  <a:pt x="20940" y="15076"/>
                  <a:pt x="20940" y="15037"/>
                </a:cubicBezTo>
                <a:cubicBezTo>
                  <a:pt x="20940" y="14997"/>
                  <a:pt x="20928" y="14966"/>
                  <a:pt x="20913" y="14966"/>
                </a:cubicBezTo>
                <a:close/>
                <a:moveTo>
                  <a:pt x="19005" y="14971"/>
                </a:moveTo>
                <a:cubicBezTo>
                  <a:pt x="18910" y="14974"/>
                  <a:pt x="18890" y="14981"/>
                  <a:pt x="18913" y="15006"/>
                </a:cubicBezTo>
                <a:cubicBezTo>
                  <a:pt x="18933" y="15028"/>
                  <a:pt x="18933" y="15046"/>
                  <a:pt x="18911" y="15070"/>
                </a:cubicBezTo>
                <a:cubicBezTo>
                  <a:pt x="18887" y="15095"/>
                  <a:pt x="18886" y="15118"/>
                  <a:pt x="18911" y="15166"/>
                </a:cubicBezTo>
                <a:cubicBezTo>
                  <a:pt x="18951" y="15244"/>
                  <a:pt x="18972" y="15245"/>
                  <a:pt x="19011" y="15169"/>
                </a:cubicBezTo>
                <a:cubicBezTo>
                  <a:pt x="19028" y="15136"/>
                  <a:pt x="19061" y="15108"/>
                  <a:pt x="19084" y="15108"/>
                </a:cubicBezTo>
                <a:cubicBezTo>
                  <a:pt x="19111" y="15108"/>
                  <a:pt x="19125" y="15087"/>
                  <a:pt x="19125" y="15039"/>
                </a:cubicBezTo>
                <a:cubicBezTo>
                  <a:pt x="19125" y="14969"/>
                  <a:pt x="19122" y="14966"/>
                  <a:pt x="19005" y="14971"/>
                </a:cubicBezTo>
                <a:close/>
                <a:moveTo>
                  <a:pt x="14310" y="14973"/>
                </a:moveTo>
                <a:cubicBezTo>
                  <a:pt x="14300" y="14969"/>
                  <a:pt x="14286" y="14991"/>
                  <a:pt x="14263" y="15039"/>
                </a:cubicBezTo>
                <a:cubicBezTo>
                  <a:pt x="14236" y="15096"/>
                  <a:pt x="14232" y="15134"/>
                  <a:pt x="14251" y="15166"/>
                </a:cubicBezTo>
                <a:cubicBezTo>
                  <a:pt x="14293" y="15234"/>
                  <a:pt x="14342" y="15173"/>
                  <a:pt x="14332" y="15066"/>
                </a:cubicBezTo>
                <a:cubicBezTo>
                  <a:pt x="14326" y="15007"/>
                  <a:pt x="14320" y="14977"/>
                  <a:pt x="14310" y="14973"/>
                </a:cubicBezTo>
                <a:close/>
                <a:moveTo>
                  <a:pt x="14857" y="14974"/>
                </a:moveTo>
                <a:cubicBezTo>
                  <a:pt x="14838" y="14974"/>
                  <a:pt x="14828" y="14988"/>
                  <a:pt x="14836" y="15006"/>
                </a:cubicBezTo>
                <a:cubicBezTo>
                  <a:pt x="14843" y="15023"/>
                  <a:pt x="14853" y="15037"/>
                  <a:pt x="14857" y="15037"/>
                </a:cubicBezTo>
                <a:cubicBezTo>
                  <a:pt x="14861" y="15037"/>
                  <a:pt x="14871" y="15023"/>
                  <a:pt x="14879" y="15006"/>
                </a:cubicBezTo>
                <a:cubicBezTo>
                  <a:pt x="14886" y="14988"/>
                  <a:pt x="14877" y="14974"/>
                  <a:pt x="14857" y="14974"/>
                </a:cubicBezTo>
                <a:close/>
                <a:moveTo>
                  <a:pt x="14539" y="14981"/>
                </a:moveTo>
                <a:cubicBezTo>
                  <a:pt x="14493" y="14981"/>
                  <a:pt x="14491" y="14996"/>
                  <a:pt x="14491" y="15054"/>
                </a:cubicBezTo>
                <a:cubicBezTo>
                  <a:pt x="14491" y="15114"/>
                  <a:pt x="14476" y="15139"/>
                  <a:pt x="14432" y="15153"/>
                </a:cubicBezTo>
                <a:cubicBezTo>
                  <a:pt x="14393" y="15166"/>
                  <a:pt x="14384" y="15178"/>
                  <a:pt x="14405" y="15190"/>
                </a:cubicBezTo>
                <a:cubicBezTo>
                  <a:pt x="14422" y="15199"/>
                  <a:pt x="14438" y="15231"/>
                  <a:pt x="14438" y="15259"/>
                </a:cubicBezTo>
                <a:cubicBezTo>
                  <a:pt x="14439" y="15311"/>
                  <a:pt x="14439" y="15312"/>
                  <a:pt x="14478" y="15266"/>
                </a:cubicBezTo>
                <a:cubicBezTo>
                  <a:pt x="14499" y="15241"/>
                  <a:pt x="14519" y="15206"/>
                  <a:pt x="14519" y="15190"/>
                </a:cubicBezTo>
                <a:cubicBezTo>
                  <a:pt x="14519" y="15173"/>
                  <a:pt x="14561" y="15131"/>
                  <a:pt x="14613" y="15096"/>
                </a:cubicBezTo>
                <a:cubicBezTo>
                  <a:pt x="14665" y="15061"/>
                  <a:pt x="14708" y="15023"/>
                  <a:pt x="14708" y="15013"/>
                </a:cubicBezTo>
                <a:cubicBezTo>
                  <a:pt x="14708" y="15002"/>
                  <a:pt x="14659" y="14990"/>
                  <a:pt x="14599" y="14985"/>
                </a:cubicBezTo>
                <a:cubicBezTo>
                  <a:pt x="14573" y="14982"/>
                  <a:pt x="14554" y="14981"/>
                  <a:pt x="14539" y="14981"/>
                </a:cubicBezTo>
                <a:close/>
                <a:moveTo>
                  <a:pt x="13789" y="15004"/>
                </a:moveTo>
                <a:cubicBezTo>
                  <a:pt x="13773" y="14996"/>
                  <a:pt x="13768" y="15014"/>
                  <a:pt x="13756" y="15075"/>
                </a:cubicBezTo>
                <a:cubicBezTo>
                  <a:pt x="13742" y="15147"/>
                  <a:pt x="13746" y="15176"/>
                  <a:pt x="13781" y="15200"/>
                </a:cubicBezTo>
                <a:cubicBezTo>
                  <a:pt x="13822" y="15228"/>
                  <a:pt x="13829" y="15222"/>
                  <a:pt x="13836" y="15145"/>
                </a:cubicBezTo>
                <a:cubicBezTo>
                  <a:pt x="13841" y="15097"/>
                  <a:pt x="13828" y="15040"/>
                  <a:pt x="13809" y="15020"/>
                </a:cubicBezTo>
                <a:cubicBezTo>
                  <a:pt x="13801" y="15011"/>
                  <a:pt x="13794" y="15007"/>
                  <a:pt x="13789" y="15004"/>
                </a:cubicBezTo>
                <a:close/>
                <a:moveTo>
                  <a:pt x="14957" y="15072"/>
                </a:moveTo>
                <a:cubicBezTo>
                  <a:pt x="14949" y="15075"/>
                  <a:pt x="14938" y="15095"/>
                  <a:pt x="14916" y="15133"/>
                </a:cubicBezTo>
                <a:cubicBezTo>
                  <a:pt x="14891" y="15176"/>
                  <a:pt x="14871" y="15217"/>
                  <a:pt x="14871" y="15221"/>
                </a:cubicBezTo>
                <a:cubicBezTo>
                  <a:pt x="14871" y="15245"/>
                  <a:pt x="15002" y="15224"/>
                  <a:pt x="15048" y="15193"/>
                </a:cubicBezTo>
                <a:cubicBezTo>
                  <a:pt x="15096" y="15161"/>
                  <a:pt x="15096" y="15158"/>
                  <a:pt x="15052" y="15157"/>
                </a:cubicBezTo>
                <a:cubicBezTo>
                  <a:pt x="15025" y="15156"/>
                  <a:pt x="14995" y="15133"/>
                  <a:pt x="14983" y="15105"/>
                </a:cubicBezTo>
                <a:cubicBezTo>
                  <a:pt x="14973" y="15080"/>
                  <a:pt x="14966" y="15068"/>
                  <a:pt x="14957" y="15072"/>
                </a:cubicBezTo>
                <a:close/>
                <a:moveTo>
                  <a:pt x="14777" y="15103"/>
                </a:moveTo>
                <a:cubicBezTo>
                  <a:pt x="14768" y="15098"/>
                  <a:pt x="14756" y="15102"/>
                  <a:pt x="14735" y="15113"/>
                </a:cubicBezTo>
                <a:cubicBezTo>
                  <a:pt x="14709" y="15128"/>
                  <a:pt x="14674" y="15177"/>
                  <a:pt x="14659" y="15223"/>
                </a:cubicBezTo>
                <a:lnTo>
                  <a:pt x="14629" y="15306"/>
                </a:lnTo>
                <a:lnTo>
                  <a:pt x="14690" y="15256"/>
                </a:lnTo>
                <a:cubicBezTo>
                  <a:pt x="14724" y="15228"/>
                  <a:pt x="14765" y="15206"/>
                  <a:pt x="14780" y="15206"/>
                </a:cubicBezTo>
                <a:cubicBezTo>
                  <a:pt x="14796" y="15206"/>
                  <a:pt x="14803" y="15179"/>
                  <a:pt x="14796" y="15146"/>
                </a:cubicBezTo>
                <a:cubicBezTo>
                  <a:pt x="14791" y="15122"/>
                  <a:pt x="14785" y="15108"/>
                  <a:pt x="14777" y="15103"/>
                </a:cubicBezTo>
                <a:close/>
                <a:moveTo>
                  <a:pt x="13392" y="15157"/>
                </a:moveTo>
                <a:cubicBezTo>
                  <a:pt x="13292" y="15157"/>
                  <a:pt x="13257" y="15218"/>
                  <a:pt x="13347" y="15235"/>
                </a:cubicBezTo>
                <a:cubicBezTo>
                  <a:pt x="13411" y="15248"/>
                  <a:pt x="13455" y="15233"/>
                  <a:pt x="13473" y="15192"/>
                </a:cubicBezTo>
                <a:cubicBezTo>
                  <a:pt x="13484" y="15166"/>
                  <a:pt x="13462" y="15157"/>
                  <a:pt x="13392" y="15157"/>
                </a:cubicBezTo>
                <a:close/>
                <a:moveTo>
                  <a:pt x="810" y="15744"/>
                </a:moveTo>
                <a:cubicBezTo>
                  <a:pt x="778" y="15727"/>
                  <a:pt x="749" y="15794"/>
                  <a:pt x="769" y="15840"/>
                </a:cubicBezTo>
                <a:cubicBezTo>
                  <a:pt x="789" y="15887"/>
                  <a:pt x="834" y="15862"/>
                  <a:pt x="834" y="15804"/>
                </a:cubicBezTo>
                <a:cubicBezTo>
                  <a:pt x="834" y="15779"/>
                  <a:pt x="824" y="15752"/>
                  <a:pt x="810" y="15744"/>
                </a:cubicBezTo>
                <a:close/>
                <a:moveTo>
                  <a:pt x="20913" y="15804"/>
                </a:moveTo>
                <a:cubicBezTo>
                  <a:pt x="20896" y="15804"/>
                  <a:pt x="20832" y="15911"/>
                  <a:pt x="20832" y="15937"/>
                </a:cubicBezTo>
                <a:cubicBezTo>
                  <a:pt x="20832" y="15943"/>
                  <a:pt x="20868" y="15948"/>
                  <a:pt x="20913" y="15948"/>
                </a:cubicBezTo>
                <a:cubicBezTo>
                  <a:pt x="20958" y="15948"/>
                  <a:pt x="20994" y="15943"/>
                  <a:pt x="20994" y="15937"/>
                </a:cubicBezTo>
                <a:cubicBezTo>
                  <a:pt x="20994" y="15911"/>
                  <a:pt x="20929" y="15804"/>
                  <a:pt x="20913" y="15804"/>
                </a:cubicBezTo>
                <a:close/>
                <a:moveTo>
                  <a:pt x="15359" y="15877"/>
                </a:moveTo>
                <a:cubicBezTo>
                  <a:pt x="15261" y="15878"/>
                  <a:pt x="15191" y="15888"/>
                  <a:pt x="15174" y="15906"/>
                </a:cubicBezTo>
                <a:cubicBezTo>
                  <a:pt x="15151" y="15930"/>
                  <a:pt x="15212" y="15937"/>
                  <a:pt x="15475" y="15943"/>
                </a:cubicBezTo>
                <a:cubicBezTo>
                  <a:pt x="15656" y="15947"/>
                  <a:pt x="15817" y="15960"/>
                  <a:pt x="15831" y="15972"/>
                </a:cubicBezTo>
                <a:cubicBezTo>
                  <a:pt x="15847" y="15986"/>
                  <a:pt x="15867" y="15987"/>
                  <a:pt x="15884" y="15972"/>
                </a:cubicBezTo>
                <a:cubicBezTo>
                  <a:pt x="15925" y="15936"/>
                  <a:pt x="15893" y="15923"/>
                  <a:pt x="15707" y="15899"/>
                </a:cubicBezTo>
                <a:cubicBezTo>
                  <a:pt x="15582" y="15883"/>
                  <a:pt x="15456" y="15875"/>
                  <a:pt x="15359" y="15877"/>
                </a:cubicBezTo>
                <a:close/>
                <a:moveTo>
                  <a:pt x="13294" y="15931"/>
                </a:moveTo>
                <a:cubicBezTo>
                  <a:pt x="13272" y="15938"/>
                  <a:pt x="13278" y="15943"/>
                  <a:pt x="13309" y="15944"/>
                </a:cubicBezTo>
                <a:cubicBezTo>
                  <a:pt x="13338" y="15945"/>
                  <a:pt x="13354" y="15940"/>
                  <a:pt x="13345" y="15932"/>
                </a:cubicBezTo>
                <a:cubicBezTo>
                  <a:pt x="13336" y="15924"/>
                  <a:pt x="13313" y="15924"/>
                  <a:pt x="13294" y="15931"/>
                </a:cubicBezTo>
                <a:close/>
                <a:moveTo>
                  <a:pt x="14796" y="15931"/>
                </a:moveTo>
                <a:cubicBezTo>
                  <a:pt x="14770" y="15937"/>
                  <a:pt x="14791" y="15943"/>
                  <a:pt x="14843" y="15943"/>
                </a:cubicBezTo>
                <a:cubicBezTo>
                  <a:pt x="14896" y="15943"/>
                  <a:pt x="14917" y="15937"/>
                  <a:pt x="14891" y="15931"/>
                </a:cubicBezTo>
                <a:cubicBezTo>
                  <a:pt x="14865" y="15924"/>
                  <a:pt x="14822" y="15924"/>
                  <a:pt x="14796" y="15931"/>
                </a:cubicBezTo>
                <a:close/>
                <a:moveTo>
                  <a:pt x="15239" y="16499"/>
                </a:moveTo>
                <a:cubicBezTo>
                  <a:pt x="15215" y="16499"/>
                  <a:pt x="15195" y="16508"/>
                  <a:pt x="15195" y="16522"/>
                </a:cubicBezTo>
                <a:cubicBezTo>
                  <a:pt x="15195" y="16535"/>
                  <a:pt x="15207" y="16546"/>
                  <a:pt x="15221" y="16546"/>
                </a:cubicBezTo>
                <a:cubicBezTo>
                  <a:pt x="15235" y="16546"/>
                  <a:pt x="15253" y="16535"/>
                  <a:pt x="15262" y="16522"/>
                </a:cubicBezTo>
                <a:cubicBezTo>
                  <a:pt x="15272" y="16508"/>
                  <a:pt x="15262" y="16499"/>
                  <a:pt x="15239" y="16499"/>
                </a:cubicBezTo>
                <a:close/>
                <a:moveTo>
                  <a:pt x="4268" y="16748"/>
                </a:moveTo>
                <a:cubicBezTo>
                  <a:pt x="4249" y="16755"/>
                  <a:pt x="4213" y="16769"/>
                  <a:pt x="4187" y="16777"/>
                </a:cubicBezTo>
                <a:cubicBezTo>
                  <a:pt x="4121" y="16798"/>
                  <a:pt x="4128" y="16827"/>
                  <a:pt x="4201" y="16838"/>
                </a:cubicBezTo>
                <a:cubicBezTo>
                  <a:pt x="4283" y="16850"/>
                  <a:pt x="4303" y="16840"/>
                  <a:pt x="4303" y="16782"/>
                </a:cubicBezTo>
                <a:cubicBezTo>
                  <a:pt x="4303" y="16752"/>
                  <a:pt x="4289" y="16739"/>
                  <a:pt x="4268" y="16748"/>
                </a:cubicBezTo>
                <a:close/>
                <a:moveTo>
                  <a:pt x="18421" y="16786"/>
                </a:moveTo>
                <a:cubicBezTo>
                  <a:pt x="18313" y="16786"/>
                  <a:pt x="18230" y="16797"/>
                  <a:pt x="18230" y="16810"/>
                </a:cubicBezTo>
                <a:cubicBezTo>
                  <a:pt x="18230" y="16824"/>
                  <a:pt x="18313" y="16833"/>
                  <a:pt x="18421" y="16833"/>
                </a:cubicBezTo>
                <a:cubicBezTo>
                  <a:pt x="18529" y="16833"/>
                  <a:pt x="18610" y="16824"/>
                  <a:pt x="18610" y="16810"/>
                </a:cubicBezTo>
                <a:cubicBezTo>
                  <a:pt x="18610" y="16797"/>
                  <a:pt x="18529" y="16786"/>
                  <a:pt x="18421" y="16786"/>
                </a:cubicBezTo>
                <a:close/>
                <a:moveTo>
                  <a:pt x="3536" y="16798"/>
                </a:moveTo>
                <a:cubicBezTo>
                  <a:pt x="3507" y="16795"/>
                  <a:pt x="3489" y="16812"/>
                  <a:pt x="3505" y="16835"/>
                </a:cubicBezTo>
                <a:cubicBezTo>
                  <a:pt x="3513" y="16846"/>
                  <a:pt x="3537" y="16849"/>
                  <a:pt x="3560" y="16842"/>
                </a:cubicBezTo>
                <a:cubicBezTo>
                  <a:pt x="3593" y="16830"/>
                  <a:pt x="3595" y="16823"/>
                  <a:pt x="3568" y="16808"/>
                </a:cubicBezTo>
                <a:cubicBezTo>
                  <a:pt x="3557" y="16803"/>
                  <a:pt x="3546" y="16799"/>
                  <a:pt x="3536" y="16798"/>
                </a:cubicBezTo>
                <a:close/>
                <a:moveTo>
                  <a:pt x="11575" y="16833"/>
                </a:moveTo>
                <a:cubicBezTo>
                  <a:pt x="11529" y="16833"/>
                  <a:pt x="11515" y="16846"/>
                  <a:pt x="11518" y="16887"/>
                </a:cubicBezTo>
                <a:cubicBezTo>
                  <a:pt x="11519" y="16916"/>
                  <a:pt x="11536" y="16959"/>
                  <a:pt x="11557" y="16981"/>
                </a:cubicBezTo>
                <a:cubicBezTo>
                  <a:pt x="11578" y="17003"/>
                  <a:pt x="11635" y="17021"/>
                  <a:pt x="11689" y="17021"/>
                </a:cubicBezTo>
                <a:cubicBezTo>
                  <a:pt x="11771" y="17021"/>
                  <a:pt x="11781" y="17013"/>
                  <a:pt x="11781" y="16956"/>
                </a:cubicBezTo>
                <a:cubicBezTo>
                  <a:pt x="11781" y="16888"/>
                  <a:pt x="11689" y="16833"/>
                  <a:pt x="11575" y="16833"/>
                </a:cubicBezTo>
                <a:close/>
                <a:moveTo>
                  <a:pt x="14346" y="16857"/>
                </a:moveTo>
                <a:cubicBezTo>
                  <a:pt x="14290" y="16857"/>
                  <a:pt x="14272" y="16886"/>
                  <a:pt x="14304" y="16922"/>
                </a:cubicBezTo>
                <a:cubicBezTo>
                  <a:pt x="14321" y="16939"/>
                  <a:pt x="14346" y="16948"/>
                  <a:pt x="14360" y="16941"/>
                </a:cubicBezTo>
                <a:cubicBezTo>
                  <a:pt x="14397" y="16920"/>
                  <a:pt x="14386" y="16857"/>
                  <a:pt x="14346" y="16857"/>
                </a:cubicBezTo>
                <a:close/>
                <a:moveTo>
                  <a:pt x="16086" y="17217"/>
                </a:moveTo>
                <a:cubicBezTo>
                  <a:pt x="16073" y="17217"/>
                  <a:pt x="16063" y="17238"/>
                  <a:pt x="16063" y="17264"/>
                </a:cubicBezTo>
                <a:cubicBezTo>
                  <a:pt x="16063" y="17290"/>
                  <a:pt x="16067" y="17313"/>
                  <a:pt x="16073" y="17313"/>
                </a:cubicBezTo>
                <a:cubicBezTo>
                  <a:pt x="16078" y="17313"/>
                  <a:pt x="16090" y="17290"/>
                  <a:pt x="16098" y="17264"/>
                </a:cubicBezTo>
                <a:cubicBezTo>
                  <a:pt x="16106" y="17238"/>
                  <a:pt x="16100" y="17217"/>
                  <a:pt x="16086" y="17217"/>
                </a:cubicBezTo>
                <a:close/>
                <a:moveTo>
                  <a:pt x="15115" y="17264"/>
                </a:moveTo>
                <a:cubicBezTo>
                  <a:pt x="15100" y="17264"/>
                  <a:pt x="15087" y="17333"/>
                  <a:pt x="15087" y="17420"/>
                </a:cubicBezTo>
                <a:cubicBezTo>
                  <a:pt x="15087" y="17508"/>
                  <a:pt x="15100" y="17577"/>
                  <a:pt x="15115" y="17577"/>
                </a:cubicBezTo>
                <a:cubicBezTo>
                  <a:pt x="15130" y="17577"/>
                  <a:pt x="15142" y="17508"/>
                  <a:pt x="15142" y="17420"/>
                </a:cubicBezTo>
                <a:cubicBezTo>
                  <a:pt x="15142" y="17333"/>
                  <a:pt x="15130" y="17264"/>
                  <a:pt x="15115" y="17264"/>
                </a:cubicBezTo>
                <a:close/>
                <a:moveTo>
                  <a:pt x="11289" y="17629"/>
                </a:moveTo>
                <a:cubicBezTo>
                  <a:pt x="11272" y="17633"/>
                  <a:pt x="11266" y="17641"/>
                  <a:pt x="11266" y="17653"/>
                </a:cubicBezTo>
                <a:cubicBezTo>
                  <a:pt x="11266" y="17672"/>
                  <a:pt x="11275" y="17695"/>
                  <a:pt x="11285" y="17704"/>
                </a:cubicBezTo>
                <a:cubicBezTo>
                  <a:pt x="11296" y="17713"/>
                  <a:pt x="11323" y="17717"/>
                  <a:pt x="11346" y="17711"/>
                </a:cubicBezTo>
                <a:cubicBezTo>
                  <a:pt x="11546" y="17662"/>
                  <a:pt x="11550" y="17649"/>
                  <a:pt x="11376" y="17631"/>
                </a:cubicBezTo>
                <a:cubicBezTo>
                  <a:pt x="11335" y="17627"/>
                  <a:pt x="11306" y="17626"/>
                  <a:pt x="11289" y="17629"/>
                </a:cubicBezTo>
                <a:close/>
                <a:moveTo>
                  <a:pt x="10762" y="17633"/>
                </a:moveTo>
                <a:cubicBezTo>
                  <a:pt x="10732" y="17634"/>
                  <a:pt x="10697" y="17665"/>
                  <a:pt x="10697" y="17699"/>
                </a:cubicBezTo>
                <a:cubicBezTo>
                  <a:pt x="10697" y="17728"/>
                  <a:pt x="10717" y="17744"/>
                  <a:pt x="10752" y="17744"/>
                </a:cubicBezTo>
                <a:cubicBezTo>
                  <a:pt x="10804" y="17744"/>
                  <a:pt x="10829" y="17676"/>
                  <a:pt x="10790" y="17641"/>
                </a:cubicBezTo>
                <a:cubicBezTo>
                  <a:pt x="10782" y="17635"/>
                  <a:pt x="10772" y="17632"/>
                  <a:pt x="10762" y="17633"/>
                </a:cubicBezTo>
                <a:close/>
                <a:moveTo>
                  <a:pt x="10465" y="17634"/>
                </a:moveTo>
                <a:cubicBezTo>
                  <a:pt x="10439" y="17636"/>
                  <a:pt x="10426" y="17658"/>
                  <a:pt x="10426" y="17700"/>
                </a:cubicBezTo>
                <a:cubicBezTo>
                  <a:pt x="10426" y="17728"/>
                  <a:pt x="10447" y="17744"/>
                  <a:pt x="10481" y="17744"/>
                </a:cubicBezTo>
                <a:cubicBezTo>
                  <a:pt x="10544" y="17744"/>
                  <a:pt x="10557" y="17662"/>
                  <a:pt x="10497" y="17641"/>
                </a:cubicBezTo>
                <a:cubicBezTo>
                  <a:pt x="10485" y="17637"/>
                  <a:pt x="10474" y="17634"/>
                  <a:pt x="10465" y="17634"/>
                </a:cubicBezTo>
                <a:close/>
                <a:moveTo>
                  <a:pt x="3092" y="17653"/>
                </a:moveTo>
                <a:cubicBezTo>
                  <a:pt x="3050" y="17646"/>
                  <a:pt x="2983" y="17666"/>
                  <a:pt x="2952" y="17702"/>
                </a:cubicBezTo>
                <a:cubicBezTo>
                  <a:pt x="2933" y="17725"/>
                  <a:pt x="2928" y="17756"/>
                  <a:pt x="2938" y="17772"/>
                </a:cubicBezTo>
                <a:cubicBezTo>
                  <a:pt x="2952" y="17791"/>
                  <a:pt x="2968" y="17785"/>
                  <a:pt x="2995" y="17749"/>
                </a:cubicBezTo>
                <a:cubicBezTo>
                  <a:pt x="3017" y="17720"/>
                  <a:pt x="3059" y="17695"/>
                  <a:pt x="3088" y="17695"/>
                </a:cubicBezTo>
                <a:cubicBezTo>
                  <a:pt x="3118" y="17695"/>
                  <a:pt x="3133" y="17685"/>
                  <a:pt x="3123" y="17671"/>
                </a:cubicBezTo>
                <a:cubicBezTo>
                  <a:pt x="3117" y="17662"/>
                  <a:pt x="3106" y="17656"/>
                  <a:pt x="3092" y="17653"/>
                </a:cubicBezTo>
                <a:close/>
                <a:moveTo>
                  <a:pt x="11158" y="17839"/>
                </a:moveTo>
                <a:cubicBezTo>
                  <a:pt x="11143" y="17839"/>
                  <a:pt x="11130" y="17851"/>
                  <a:pt x="11130" y="17864"/>
                </a:cubicBezTo>
                <a:cubicBezTo>
                  <a:pt x="11130" y="17877"/>
                  <a:pt x="11143" y="17888"/>
                  <a:pt x="11158" y="17888"/>
                </a:cubicBezTo>
                <a:cubicBezTo>
                  <a:pt x="11173" y="17888"/>
                  <a:pt x="11185" y="17877"/>
                  <a:pt x="11185" y="17864"/>
                </a:cubicBezTo>
                <a:cubicBezTo>
                  <a:pt x="11185" y="17851"/>
                  <a:pt x="11173" y="17839"/>
                  <a:pt x="11158" y="17839"/>
                </a:cubicBezTo>
                <a:close/>
                <a:moveTo>
                  <a:pt x="9582" y="18024"/>
                </a:moveTo>
                <a:cubicBezTo>
                  <a:pt x="9538" y="18026"/>
                  <a:pt x="9530" y="18046"/>
                  <a:pt x="9549" y="18090"/>
                </a:cubicBezTo>
                <a:cubicBezTo>
                  <a:pt x="9558" y="18111"/>
                  <a:pt x="9579" y="18123"/>
                  <a:pt x="9596" y="18116"/>
                </a:cubicBezTo>
                <a:cubicBezTo>
                  <a:pt x="9613" y="18109"/>
                  <a:pt x="9649" y="18096"/>
                  <a:pt x="9675" y="18088"/>
                </a:cubicBezTo>
                <a:cubicBezTo>
                  <a:pt x="9747" y="18066"/>
                  <a:pt x="9731" y="18037"/>
                  <a:pt x="9639" y="18025"/>
                </a:cubicBezTo>
                <a:cubicBezTo>
                  <a:pt x="9616" y="18023"/>
                  <a:pt x="9597" y="18023"/>
                  <a:pt x="9582" y="18024"/>
                </a:cubicBezTo>
                <a:close/>
                <a:moveTo>
                  <a:pt x="10003" y="18997"/>
                </a:moveTo>
                <a:cubicBezTo>
                  <a:pt x="10001" y="19005"/>
                  <a:pt x="9999" y="19023"/>
                  <a:pt x="9999" y="19050"/>
                </a:cubicBezTo>
                <a:cubicBezTo>
                  <a:pt x="9999" y="19102"/>
                  <a:pt x="10004" y="19126"/>
                  <a:pt x="10011" y="19103"/>
                </a:cubicBezTo>
                <a:cubicBezTo>
                  <a:pt x="10018" y="19081"/>
                  <a:pt x="10019" y="19038"/>
                  <a:pt x="10013" y="19008"/>
                </a:cubicBezTo>
                <a:cubicBezTo>
                  <a:pt x="10010" y="18993"/>
                  <a:pt x="10005" y="18990"/>
                  <a:pt x="10003" y="18997"/>
                </a:cubicBezTo>
                <a:close/>
                <a:moveTo>
                  <a:pt x="11775" y="19865"/>
                </a:moveTo>
                <a:cubicBezTo>
                  <a:pt x="11746" y="19862"/>
                  <a:pt x="11726" y="19877"/>
                  <a:pt x="11742" y="19900"/>
                </a:cubicBezTo>
                <a:cubicBezTo>
                  <a:pt x="11750" y="19911"/>
                  <a:pt x="11776" y="19914"/>
                  <a:pt x="11799" y="19907"/>
                </a:cubicBezTo>
                <a:cubicBezTo>
                  <a:pt x="11832" y="19895"/>
                  <a:pt x="11832" y="19888"/>
                  <a:pt x="11805" y="19874"/>
                </a:cubicBezTo>
                <a:cubicBezTo>
                  <a:pt x="11794" y="19868"/>
                  <a:pt x="11785" y="19866"/>
                  <a:pt x="11775" y="19865"/>
                </a:cubicBezTo>
                <a:close/>
                <a:moveTo>
                  <a:pt x="19505" y="20044"/>
                </a:moveTo>
                <a:cubicBezTo>
                  <a:pt x="19490" y="20044"/>
                  <a:pt x="19477" y="20053"/>
                  <a:pt x="19477" y="20067"/>
                </a:cubicBezTo>
                <a:cubicBezTo>
                  <a:pt x="19477" y="20080"/>
                  <a:pt x="19490" y="20091"/>
                  <a:pt x="19505" y="20091"/>
                </a:cubicBezTo>
                <a:cubicBezTo>
                  <a:pt x="19520" y="20091"/>
                  <a:pt x="19530" y="20080"/>
                  <a:pt x="19530" y="20067"/>
                </a:cubicBezTo>
                <a:cubicBezTo>
                  <a:pt x="19530" y="20053"/>
                  <a:pt x="19520" y="20044"/>
                  <a:pt x="19505" y="20044"/>
                </a:cubicBezTo>
                <a:close/>
                <a:moveTo>
                  <a:pt x="7497" y="20162"/>
                </a:moveTo>
                <a:cubicBezTo>
                  <a:pt x="7483" y="20162"/>
                  <a:pt x="7474" y="20173"/>
                  <a:pt x="7474" y="20187"/>
                </a:cubicBezTo>
                <a:cubicBezTo>
                  <a:pt x="7474" y="20200"/>
                  <a:pt x="7492" y="20211"/>
                  <a:pt x="7515" y="20211"/>
                </a:cubicBezTo>
                <a:cubicBezTo>
                  <a:pt x="7538" y="20211"/>
                  <a:pt x="7550" y="20200"/>
                  <a:pt x="7541" y="20187"/>
                </a:cubicBezTo>
                <a:cubicBezTo>
                  <a:pt x="7531" y="20173"/>
                  <a:pt x="7511" y="20162"/>
                  <a:pt x="7497" y="20162"/>
                </a:cubicBezTo>
                <a:close/>
                <a:moveTo>
                  <a:pt x="9464" y="20534"/>
                </a:moveTo>
                <a:cubicBezTo>
                  <a:pt x="9366" y="20535"/>
                  <a:pt x="9357" y="20541"/>
                  <a:pt x="9356" y="20600"/>
                </a:cubicBezTo>
                <a:cubicBezTo>
                  <a:pt x="9355" y="20636"/>
                  <a:pt x="9339" y="20678"/>
                  <a:pt x="9321" y="20694"/>
                </a:cubicBezTo>
                <a:cubicBezTo>
                  <a:pt x="9266" y="20742"/>
                  <a:pt x="9283" y="20851"/>
                  <a:pt x="9350" y="20894"/>
                </a:cubicBezTo>
                <a:cubicBezTo>
                  <a:pt x="9394" y="20922"/>
                  <a:pt x="9451" y="20931"/>
                  <a:pt x="9553" y="20924"/>
                </a:cubicBezTo>
                <a:cubicBezTo>
                  <a:pt x="9801" y="20907"/>
                  <a:pt x="9885" y="20767"/>
                  <a:pt x="9694" y="20687"/>
                </a:cubicBezTo>
                <a:cubicBezTo>
                  <a:pt x="9638" y="20664"/>
                  <a:pt x="9595" y="20626"/>
                  <a:pt x="9586" y="20592"/>
                </a:cubicBezTo>
                <a:cubicBezTo>
                  <a:pt x="9573" y="20544"/>
                  <a:pt x="9555" y="20534"/>
                  <a:pt x="9464" y="20534"/>
                </a:cubicBezTo>
                <a:close/>
                <a:moveTo>
                  <a:pt x="8056" y="20543"/>
                </a:moveTo>
                <a:cubicBezTo>
                  <a:pt x="8052" y="20541"/>
                  <a:pt x="8048" y="20559"/>
                  <a:pt x="8048" y="20593"/>
                </a:cubicBezTo>
                <a:cubicBezTo>
                  <a:pt x="8048" y="20639"/>
                  <a:pt x="8053" y="20660"/>
                  <a:pt x="8060" y="20637"/>
                </a:cubicBezTo>
                <a:cubicBezTo>
                  <a:pt x="8067" y="20614"/>
                  <a:pt x="8067" y="20575"/>
                  <a:pt x="8060" y="20552"/>
                </a:cubicBezTo>
                <a:cubicBezTo>
                  <a:pt x="8058" y="20546"/>
                  <a:pt x="8057" y="20544"/>
                  <a:pt x="8056" y="20543"/>
                </a:cubicBezTo>
                <a:close/>
                <a:moveTo>
                  <a:pt x="15538" y="20632"/>
                </a:moveTo>
                <a:cubicBezTo>
                  <a:pt x="15527" y="20630"/>
                  <a:pt x="15516" y="20631"/>
                  <a:pt x="15504" y="20635"/>
                </a:cubicBezTo>
                <a:cubicBezTo>
                  <a:pt x="15471" y="20646"/>
                  <a:pt x="15469" y="20653"/>
                  <a:pt x="15496" y="20668"/>
                </a:cubicBezTo>
                <a:cubicBezTo>
                  <a:pt x="15537" y="20691"/>
                  <a:pt x="15583" y="20673"/>
                  <a:pt x="15561" y="20642"/>
                </a:cubicBezTo>
                <a:cubicBezTo>
                  <a:pt x="15557" y="20636"/>
                  <a:pt x="15548" y="20633"/>
                  <a:pt x="15538" y="20632"/>
                </a:cubicBezTo>
                <a:close/>
                <a:moveTo>
                  <a:pt x="9153" y="20713"/>
                </a:moveTo>
                <a:cubicBezTo>
                  <a:pt x="9139" y="20713"/>
                  <a:pt x="9126" y="20731"/>
                  <a:pt x="9126" y="20752"/>
                </a:cubicBezTo>
                <a:cubicBezTo>
                  <a:pt x="9126" y="20772"/>
                  <a:pt x="9139" y="20782"/>
                  <a:pt x="9153" y="20774"/>
                </a:cubicBezTo>
                <a:cubicBezTo>
                  <a:pt x="9168" y="20766"/>
                  <a:pt x="9179" y="20748"/>
                  <a:pt x="9179" y="20736"/>
                </a:cubicBezTo>
                <a:cubicBezTo>
                  <a:pt x="9179" y="20724"/>
                  <a:pt x="9168" y="20713"/>
                  <a:pt x="9153" y="20713"/>
                </a:cubicBezTo>
                <a:close/>
                <a:moveTo>
                  <a:pt x="9913" y="20713"/>
                </a:moveTo>
                <a:cubicBezTo>
                  <a:pt x="9907" y="20713"/>
                  <a:pt x="9901" y="20715"/>
                  <a:pt x="9895" y="20720"/>
                </a:cubicBezTo>
                <a:cubicBezTo>
                  <a:pt x="9886" y="20728"/>
                  <a:pt x="9889" y="20749"/>
                  <a:pt x="9901" y="20765"/>
                </a:cubicBezTo>
                <a:cubicBezTo>
                  <a:pt x="9918" y="20790"/>
                  <a:pt x="9923" y="20790"/>
                  <a:pt x="9932" y="20765"/>
                </a:cubicBezTo>
                <a:cubicBezTo>
                  <a:pt x="9942" y="20739"/>
                  <a:pt x="9930" y="20715"/>
                  <a:pt x="9913" y="20713"/>
                </a:cubicBezTo>
                <a:close/>
                <a:moveTo>
                  <a:pt x="13909" y="21002"/>
                </a:moveTo>
                <a:cubicBezTo>
                  <a:pt x="13887" y="21002"/>
                  <a:pt x="13868" y="21017"/>
                  <a:pt x="13868" y="21037"/>
                </a:cubicBezTo>
                <a:cubicBezTo>
                  <a:pt x="13868" y="21056"/>
                  <a:pt x="13887" y="21073"/>
                  <a:pt x="13909" y="21073"/>
                </a:cubicBezTo>
                <a:cubicBezTo>
                  <a:pt x="13932" y="21073"/>
                  <a:pt x="13948" y="21056"/>
                  <a:pt x="13948" y="21037"/>
                </a:cubicBezTo>
                <a:cubicBezTo>
                  <a:pt x="13948" y="21017"/>
                  <a:pt x="13932" y="21002"/>
                  <a:pt x="13909" y="21002"/>
                </a:cubicBezTo>
                <a:close/>
                <a:moveTo>
                  <a:pt x="9533" y="21004"/>
                </a:moveTo>
                <a:cubicBezTo>
                  <a:pt x="9523" y="21004"/>
                  <a:pt x="9512" y="21010"/>
                  <a:pt x="9500" y="21021"/>
                </a:cubicBezTo>
                <a:cubicBezTo>
                  <a:pt x="9474" y="21043"/>
                  <a:pt x="9482" y="21049"/>
                  <a:pt x="9533" y="21049"/>
                </a:cubicBezTo>
                <a:cubicBezTo>
                  <a:pt x="9584" y="21049"/>
                  <a:pt x="9590" y="21043"/>
                  <a:pt x="9565" y="21021"/>
                </a:cubicBezTo>
                <a:cubicBezTo>
                  <a:pt x="9552" y="21010"/>
                  <a:pt x="9543" y="21004"/>
                  <a:pt x="9533" y="21004"/>
                </a:cubicBezTo>
                <a:close/>
                <a:moveTo>
                  <a:pt x="11759" y="21091"/>
                </a:moveTo>
                <a:cubicBezTo>
                  <a:pt x="11729" y="21096"/>
                  <a:pt x="11728" y="21108"/>
                  <a:pt x="11750" y="21127"/>
                </a:cubicBezTo>
                <a:cubicBezTo>
                  <a:pt x="11768" y="21144"/>
                  <a:pt x="11767" y="21167"/>
                  <a:pt x="11744" y="21202"/>
                </a:cubicBezTo>
                <a:cubicBezTo>
                  <a:pt x="11722" y="21234"/>
                  <a:pt x="11715" y="21315"/>
                  <a:pt x="11722" y="21426"/>
                </a:cubicBezTo>
                <a:lnTo>
                  <a:pt x="11732" y="21600"/>
                </a:lnTo>
                <a:lnTo>
                  <a:pt x="11931" y="21600"/>
                </a:lnTo>
                <a:cubicBezTo>
                  <a:pt x="12116" y="21600"/>
                  <a:pt x="12130" y="21596"/>
                  <a:pt x="12139" y="21546"/>
                </a:cubicBezTo>
                <a:cubicBezTo>
                  <a:pt x="12144" y="21516"/>
                  <a:pt x="12164" y="21496"/>
                  <a:pt x="12182" y="21499"/>
                </a:cubicBezTo>
                <a:cubicBezTo>
                  <a:pt x="12201" y="21503"/>
                  <a:pt x="12216" y="21479"/>
                  <a:pt x="12216" y="21445"/>
                </a:cubicBezTo>
                <a:cubicBezTo>
                  <a:pt x="12216" y="21413"/>
                  <a:pt x="12226" y="21381"/>
                  <a:pt x="12239" y="21374"/>
                </a:cubicBezTo>
                <a:cubicBezTo>
                  <a:pt x="12279" y="21352"/>
                  <a:pt x="12211" y="21222"/>
                  <a:pt x="12153" y="21209"/>
                </a:cubicBezTo>
                <a:cubicBezTo>
                  <a:pt x="12116" y="21200"/>
                  <a:pt x="12104" y="21180"/>
                  <a:pt x="12113" y="21148"/>
                </a:cubicBezTo>
                <a:cubicBezTo>
                  <a:pt x="12126" y="21106"/>
                  <a:pt x="12110" y="21101"/>
                  <a:pt x="11948" y="21091"/>
                </a:cubicBezTo>
                <a:cubicBezTo>
                  <a:pt x="11852" y="21085"/>
                  <a:pt x="11790" y="21085"/>
                  <a:pt x="11759" y="2109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235874" y="165204"/>
            <a:ext cx="12369857" cy="17860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6775">
              <a:defRPr sz="3300">
                <a:solidFill>
                  <a:schemeClr val="accent1">
                    <a:hueOff val="-33021"/>
                    <a:satOff val="15631"/>
                    <a:lumOff val="-38912"/>
                  </a:schemeClr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it-IT" sz="3600" dirty="0" smtClean="0">
                <a:solidFill>
                  <a:srgbClr val="FF0000"/>
                </a:solidFill>
              </a:rPr>
              <a:t>PANDORA: an </a:t>
            </a:r>
            <a:r>
              <a:rPr lang="it-IT" sz="3600" dirty="0" err="1" smtClean="0">
                <a:solidFill>
                  <a:srgbClr val="FF0000"/>
                </a:solidFill>
              </a:rPr>
              <a:t>experiment</a:t>
            </a:r>
            <a:r>
              <a:rPr lang="it-IT" sz="3600" dirty="0">
                <a:solidFill>
                  <a:srgbClr val="FF0000"/>
                </a:solidFill>
              </a:rPr>
              <a:t> </a:t>
            </a:r>
            <a:r>
              <a:rPr lang="it-IT" sz="3600" dirty="0" smtClean="0">
                <a:solidFill>
                  <a:srgbClr val="FF0000"/>
                </a:solidFill>
              </a:rPr>
              <a:t>to </a:t>
            </a:r>
            <a:r>
              <a:rPr lang="it-IT" sz="3600" dirty="0" err="1" smtClean="0">
                <a:solidFill>
                  <a:srgbClr val="FF0000"/>
                </a:solidFill>
              </a:rPr>
              <a:t>measure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nuclear</a:t>
            </a:r>
            <a:r>
              <a:rPr lang="it-IT" sz="3600" dirty="0" smtClean="0">
                <a:solidFill>
                  <a:srgbClr val="FF0000"/>
                </a:solidFill>
              </a:rPr>
              <a:t> beta </a:t>
            </a:r>
            <a:r>
              <a:rPr lang="it-IT" sz="3600" dirty="0" err="1" smtClean="0">
                <a:solidFill>
                  <a:srgbClr val="FF0000"/>
                </a:solidFill>
              </a:rPr>
              <a:t>decays</a:t>
            </a:r>
            <a:r>
              <a:rPr lang="it-IT" sz="3600" dirty="0" smtClean="0">
                <a:solidFill>
                  <a:srgbClr val="FF0000"/>
                </a:solidFill>
              </a:rPr>
              <a:t> of </a:t>
            </a:r>
            <a:r>
              <a:rPr lang="it-IT" sz="3600" dirty="0" err="1" smtClean="0">
                <a:solidFill>
                  <a:srgbClr val="FF0000"/>
                </a:solidFill>
              </a:rPr>
              <a:t>astrophysical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interest</a:t>
            </a:r>
            <a:r>
              <a:rPr lang="it-IT" sz="3600" dirty="0" smtClean="0">
                <a:solidFill>
                  <a:srgbClr val="FF0000"/>
                </a:solidFill>
              </a:rPr>
              <a:t> in </a:t>
            </a:r>
            <a:r>
              <a:rPr lang="it-IT" sz="3600" dirty="0" err="1" smtClean="0">
                <a:solidFill>
                  <a:srgbClr val="FF0000"/>
                </a:solidFill>
              </a:rPr>
              <a:t>Magnetized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Plasmas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6869896" y="9210231"/>
            <a:ext cx="6577052" cy="561035"/>
          </a:xfrm>
          <a:prstGeom prst="rect">
            <a:avLst/>
          </a:prstGeom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algn="l" defTabSz="456775">
              <a:lnSpc>
                <a:spcPct val="100000"/>
              </a:lnSpc>
              <a:buFontTx/>
              <a:defRPr sz="3600" i="0">
                <a:solidFill>
                  <a:srgbClr val="FEFCDD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it-IT" sz="2400" dirty="0" smtClean="0">
                <a:solidFill>
                  <a:srgbClr val="000090"/>
                </a:solidFill>
                <a:latin typeface="Calibri"/>
                <a:cs typeface="Calibri"/>
              </a:rPr>
              <a:t>Domenico </a:t>
            </a:r>
            <a:r>
              <a:rPr lang="it-IT" sz="2400" dirty="0" err="1" smtClean="0">
                <a:solidFill>
                  <a:srgbClr val="000090"/>
                </a:solidFill>
                <a:latin typeface="Calibri"/>
                <a:cs typeface="Calibri"/>
              </a:rPr>
              <a:t>Santonocito</a:t>
            </a:r>
            <a:r>
              <a:rPr sz="2400" dirty="0" smtClean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it-IT" sz="2400" dirty="0" smtClean="0">
                <a:solidFill>
                  <a:srgbClr val="000090"/>
                </a:solidFill>
                <a:latin typeface="Calibri"/>
                <a:cs typeface="Calibri"/>
              </a:rPr>
              <a:t>26- </a:t>
            </a:r>
            <a:r>
              <a:rPr lang="it-IT" sz="2400" dirty="0" err="1" smtClean="0">
                <a:solidFill>
                  <a:srgbClr val="000090"/>
                </a:solidFill>
                <a:latin typeface="Calibri"/>
                <a:cs typeface="Calibri"/>
              </a:rPr>
              <a:t>june</a:t>
            </a:r>
            <a:r>
              <a:rPr lang="it-IT" sz="2400" dirty="0" smtClean="0">
                <a:solidFill>
                  <a:srgbClr val="000090"/>
                </a:solidFill>
                <a:latin typeface="Calibri"/>
                <a:cs typeface="Calibri"/>
              </a:rPr>
              <a:t>-</a:t>
            </a:r>
            <a:r>
              <a:rPr sz="2400" dirty="0" smtClean="0">
                <a:solidFill>
                  <a:srgbClr val="000090"/>
                </a:solidFill>
                <a:latin typeface="Calibri"/>
                <a:cs typeface="Calibri"/>
              </a:rPr>
              <a:t>2019</a:t>
            </a:r>
            <a:r>
              <a:rPr lang="it-IT" sz="2400" dirty="0" smtClean="0">
                <a:solidFill>
                  <a:srgbClr val="000090"/>
                </a:solidFill>
                <a:latin typeface="Calibri"/>
                <a:cs typeface="Calibri"/>
              </a:rPr>
              <a:t>, Orsay</a:t>
            </a:r>
            <a:endParaRPr sz="24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85481" y="9359900"/>
            <a:ext cx="221138" cy="3871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9935922" y="6700930"/>
            <a:ext cx="417944" cy="596900"/>
          </a:xfrm>
          <a:prstGeom prst="star6">
            <a:avLst>
              <a:gd name="adj" fmla="val 10583"/>
              <a:gd name="hf" fmla="val 115470"/>
            </a:avLst>
          </a:prstGeom>
          <a:solidFill>
            <a:srgbClr val="001E57"/>
          </a:solidFill>
          <a:ln w="12700">
            <a:miter lim="400000"/>
          </a:ln>
        </p:spPr>
        <p:txBody>
          <a:bodyPr lIns="50748" tIns="50748" rIns="50748" bIns="50748" anchor="ctr"/>
          <a:lstStyle/>
          <a:p>
            <a:pPr>
              <a:defRPr sz="2800" b="1">
                <a:solidFill>
                  <a:srgbClr val="F6F8EB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9368095" y="4700581"/>
            <a:ext cx="384950" cy="406400"/>
          </a:xfrm>
          <a:prstGeom prst="star6">
            <a:avLst>
              <a:gd name="adj" fmla="val 10583"/>
              <a:gd name="hf" fmla="val 115470"/>
            </a:avLst>
          </a:prstGeom>
          <a:solidFill>
            <a:srgbClr val="0042AA"/>
          </a:solidFill>
          <a:ln w="12700">
            <a:miter lim="400000"/>
          </a:ln>
        </p:spPr>
        <p:txBody>
          <a:bodyPr lIns="50748" tIns="50748" rIns="50748" bIns="50748" anchor="ctr"/>
          <a:lstStyle/>
          <a:p>
            <a:pPr>
              <a:defRPr sz="2800" b="1">
                <a:solidFill>
                  <a:srgbClr val="F6F8EB"/>
                </a:solidFill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681244" y="3518795"/>
            <a:ext cx="329956" cy="495300"/>
          </a:xfrm>
          <a:prstGeom prst="star6">
            <a:avLst>
              <a:gd name="adj" fmla="val 10583"/>
              <a:gd name="hf" fmla="val 115470"/>
            </a:avLst>
          </a:prstGeom>
          <a:solidFill>
            <a:srgbClr val="0042AA"/>
          </a:solidFill>
          <a:ln w="12700">
            <a:miter lim="400000"/>
          </a:ln>
        </p:spPr>
        <p:txBody>
          <a:bodyPr lIns="50748" tIns="50748" rIns="50748" bIns="50748" anchor="ctr"/>
          <a:lstStyle/>
          <a:p>
            <a:pPr>
              <a:defRPr sz="2800" b="1">
                <a:solidFill>
                  <a:srgbClr val="F6F8EB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8887592" y="3001799"/>
            <a:ext cx="329956" cy="495300"/>
          </a:xfrm>
          <a:prstGeom prst="star6">
            <a:avLst>
              <a:gd name="adj" fmla="val 10583"/>
              <a:gd name="hf" fmla="val 115470"/>
            </a:avLst>
          </a:prstGeom>
          <a:solidFill>
            <a:srgbClr val="0042AA"/>
          </a:solidFill>
          <a:ln w="12700">
            <a:miter lim="400000"/>
          </a:ln>
        </p:spPr>
        <p:txBody>
          <a:bodyPr lIns="50748" tIns="50748" rIns="50748" bIns="50748" anchor="ctr"/>
          <a:lstStyle/>
          <a:p>
            <a:pPr>
              <a:defRPr sz="2800" b="1">
                <a:solidFill>
                  <a:srgbClr val="F6F8EB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0284592" y="6492836"/>
            <a:ext cx="2273300" cy="1025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48" tIns="50748" rIns="50748" bIns="50748" anchor="ctr">
            <a:spAutoFit/>
          </a:bodyPr>
          <a:lstStyle/>
          <a:p>
            <a:pPr>
              <a:defRPr sz="2000" b="1">
                <a:solidFill>
                  <a:srgbClr val="000000"/>
                </a:solidFill>
              </a:defRPr>
            </a:pPr>
            <a:r>
              <a:rPr dirty="0"/>
              <a:t>Laboratori Nazionali del Sud</a:t>
            </a:r>
          </a:p>
          <a:p>
            <a:pPr>
              <a:defRPr sz="2000" b="1">
                <a:solidFill>
                  <a:srgbClr val="000000"/>
                </a:solidFill>
              </a:defRPr>
            </a:pPr>
            <a:r>
              <a:rPr dirty="0"/>
              <a:t>Catania</a:t>
            </a:r>
          </a:p>
        </p:txBody>
      </p:sp>
      <p:sp>
        <p:nvSpPr>
          <p:cNvPr id="147" name="Shape 147"/>
          <p:cNvSpPr/>
          <p:nvPr/>
        </p:nvSpPr>
        <p:spPr>
          <a:xfrm>
            <a:off x="8846222" y="4937401"/>
            <a:ext cx="2273300" cy="34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48" tIns="50748" rIns="50748" bIns="50748" anchor="ctr">
            <a:spAutoFit/>
          </a:bodyPr>
          <a:lstStyle>
            <a:lvl1pPr>
              <a:defRPr sz="1600" b="1">
                <a:solidFill>
                  <a:srgbClr val="000000"/>
                </a:solidFill>
              </a:defRPr>
            </a:lvl1pPr>
          </a:lstStyle>
          <a:p>
            <a:r>
              <a:rPr dirty="0"/>
              <a:t>INFN</a:t>
            </a:r>
            <a:r>
              <a:rPr dirty="0" smtClean="0"/>
              <a:t>-</a:t>
            </a:r>
            <a:r>
              <a:rPr lang="it-IT" dirty="0" err="1" smtClean="0"/>
              <a:t>Pg</a:t>
            </a:r>
            <a:endParaRPr dirty="0"/>
          </a:p>
        </p:txBody>
      </p:sp>
      <p:sp>
        <p:nvSpPr>
          <p:cNvPr id="148" name="Shape 148"/>
          <p:cNvSpPr/>
          <p:nvPr/>
        </p:nvSpPr>
        <p:spPr>
          <a:xfrm>
            <a:off x="8271131" y="3629384"/>
            <a:ext cx="2273300" cy="34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48" tIns="50748" rIns="50748" bIns="50748" anchor="ctr">
            <a:spAutoFit/>
          </a:bodyPr>
          <a:lstStyle>
            <a:lvl1pPr>
              <a:defRPr sz="1600" b="1">
                <a:solidFill>
                  <a:srgbClr val="000000"/>
                </a:solidFill>
              </a:defRPr>
            </a:lvl1pPr>
          </a:lstStyle>
          <a:p>
            <a:r>
              <a:rPr dirty="0"/>
              <a:t>INFN</a:t>
            </a:r>
            <a:r>
              <a:rPr dirty="0" smtClean="0"/>
              <a:t>-</a:t>
            </a:r>
            <a:r>
              <a:rPr lang="it-IT" dirty="0" smtClean="0"/>
              <a:t>Bo</a:t>
            </a:r>
            <a:endParaRPr dirty="0"/>
          </a:p>
        </p:txBody>
      </p:sp>
      <p:sp>
        <p:nvSpPr>
          <p:cNvPr id="149" name="Shape 149"/>
          <p:cNvSpPr/>
          <p:nvPr/>
        </p:nvSpPr>
        <p:spPr>
          <a:xfrm>
            <a:off x="8052858" y="2759394"/>
            <a:ext cx="2273300" cy="34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48" tIns="50748" rIns="50748" bIns="50748" anchor="ctr">
            <a:spAutoFit/>
          </a:bodyPr>
          <a:lstStyle>
            <a:lvl1pPr>
              <a:defRPr sz="1600" b="1">
                <a:solidFill>
                  <a:srgbClr val="000000"/>
                </a:solidFill>
              </a:defRPr>
            </a:lvl1pPr>
          </a:lstStyle>
          <a:p>
            <a:r>
              <a:rPr dirty="0"/>
              <a:t>INFN-LNL</a:t>
            </a:r>
          </a:p>
        </p:txBody>
      </p:sp>
      <p:pic>
        <p:nvPicPr>
          <p:cNvPr id="150" name="pasted-image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548" y="7770843"/>
            <a:ext cx="1741757" cy="880402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51" name="pasted-imag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3235" y="2849900"/>
            <a:ext cx="2455312" cy="3970763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5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62071" y="2992409"/>
            <a:ext cx="2814546" cy="34400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3614507" y="5211077"/>
            <a:ext cx="3226896" cy="311149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6" tIns="45675" rIns="91356" bIns="45675" spcCol="0" rtlCol="0" anchor="ctr"/>
          <a:lstStyle/>
          <a:p>
            <a:pPr algn="ctr"/>
            <a:endParaRPr lang="en-AU"/>
          </a:p>
        </p:txBody>
      </p:sp>
      <p:grpSp>
        <p:nvGrpSpPr>
          <p:cNvPr id="9" name="Gruppo 8"/>
          <p:cNvGrpSpPr/>
          <p:nvPr/>
        </p:nvGrpSpPr>
        <p:grpSpPr>
          <a:xfrm>
            <a:off x="6618364" y="821342"/>
            <a:ext cx="6315230" cy="2936567"/>
            <a:chOff x="4474847" y="1292165"/>
            <a:chExt cx="4536504" cy="1960913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4847" y="1312964"/>
              <a:ext cx="4536504" cy="1940114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6516216" y="1312964"/>
              <a:ext cx="504056" cy="243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7884368" y="1292165"/>
              <a:ext cx="504056" cy="243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zövegdoboz 7"/>
          <p:cNvSpPr txBox="1"/>
          <p:nvPr/>
        </p:nvSpPr>
        <p:spPr>
          <a:xfrm>
            <a:off x="8146266" y="3757910"/>
            <a:ext cx="4240916" cy="1631216"/>
          </a:xfrm>
          <a:prstGeom prst="rect">
            <a:avLst/>
          </a:prstGeom>
          <a:noFill/>
        </p:spPr>
        <p:txBody>
          <a:bodyPr wrap="square" lIns="91356" tIns="45675" rIns="91356" bIns="45675" rtlCol="0">
            <a:spAutoFit/>
          </a:bodyPr>
          <a:lstStyle/>
          <a:p>
            <a:pPr marL="285485" indent="-285485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Q.E. ~ 2 ÷ 15 </a:t>
            </a:r>
            <a:r>
              <a:rPr lang="it-IT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485" indent="-285485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</a:t>
            </a:r>
            <a:r>
              <a:rPr lang="it-IT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26.6 mm x 26.6 mm</a:t>
            </a:r>
          </a:p>
          <a:p>
            <a:pPr algn="l"/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(1024 x 1024 </a:t>
            </a:r>
            <a:r>
              <a:rPr lang="it-IT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Pixels</a:t>
            </a: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485" indent="-285485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Energy </a:t>
            </a:r>
            <a:r>
              <a:rPr lang="it-IT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150 </a:t>
            </a:r>
            <a:r>
              <a:rPr lang="it-IT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endParaRPr lang="it-IT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485" indent="-285485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Lead Pin-</a:t>
            </a:r>
            <a:r>
              <a:rPr lang="it-IT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hole</a:t>
            </a: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it-IT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diameters</a:t>
            </a: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400 </a:t>
            </a:r>
            <a:r>
              <a:rPr lang="el-G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</a:t>
            </a:r>
            <a:r>
              <a:rPr lang="it-IT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m)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1150780" y="167327"/>
            <a:ext cx="10652928" cy="857250"/>
          </a:xfrm>
          <a:prstGeom prst="rect">
            <a:avLst/>
          </a:prstGeom>
        </p:spPr>
        <p:txBody>
          <a:bodyPr lIns="91356" tIns="45675" rIns="91356" bIns="45675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9pPr>
          </a:lstStyle>
          <a:p>
            <a:pPr algn="ctr"/>
            <a:r>
              <a:rPr lang="en-AU" sz="3600" b="1" dirty="0">
                <a:solidFill>
                  <a:srgbClr val="FF0000"/>
                </a:solidFill>
                <a:latin typeface="Chalkduster"/>
                <a:cs typeface="Chalkduster"/>
              </a:rPr>
              <a:t>Space resolved X-ray analysis</a:t>
            </a:r>
            <a:endParaRPr lang="en-AU" sz="3600" b="1" i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694" y="1576668"/>
            <a:ext cx="5746313" cy="265098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" y="5211050"/>
            <a:ext cx="3614505" cy="322019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9524">
            <a:off x="3679998" y="5798979"/>
            <a:ext cx="3097601" cy="1746025"/>
          </a:xfrm>
          <a:prstGeom prst="rect">
            <a:avLst/>
          </a:prstGeom>
        </p:spPr>
      </p:pic>
      <p:pic>
        <p:nvPicPr>
          <p:cNvPr id="78" name="Immagin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9638" y="5513243"/>
            <a:ext cx="5710702" cy="38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6842"/>
            <a:ext cx="13004800" cy="724464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-51928" y="8256375"/>
            <a:ext cx="1433759" cy="5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31" tIns="64966" rIns="129931" bIns="64966"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2111982" y="1150652"/>
            <a:ext cx="614468" cy="710430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31" tIns="64966" rIns="129931" bIns="64966"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5171052" y="1196336"/>
            <a:ext cx="614468" cy="7104307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31" tIns="64966" rIns="129931" bIns="64966"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3122824" y="1170085"/>
            <a:ext cx="716880" cy="7104307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31" tIns="64966" rIns="129931" bIns="64966"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6064677" y="1087579"/>
            <a:ext cx="949780" cy="614468"/>
          </a:xfrm>
          <a:prstGeom prst="ellipse">
            <a:avLst/>
          </a:prstGeom>
          <a:solidFill>
            <a:srgbClr val="E68A1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31" tIns="64966" rIns="129931" bIns="64966"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8215316" y="1398275"/>
            <a:ext cx="949780" cy="614468"/>
          </a:xfrm>
          <a:prstGeom prst="ellipse">
            <a:avLst/>
          </a:prstGeom>
          <a:solidFill>
            <a:srgbClr val="E68A1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31" tIns="64966" rIns="129931" bIns="64966" rtlCol="0" anchor="ctr"/>
          <a:lstStyle/>
          <a:p>
            <a:pPr algn="ctr"/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3979523" y="1791188"/>
            <a:ext cx="949780" cy="71688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31" tIns="64966" rIns="129931" bIns="64966" rtlCol="0" anchor="ctr"/>
          <a:lstStyle/>
          <a:p>
            <a:pPr algn="ctr"/>
            <a:endParaRPr lang="en-US"/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4454174" y="1114615"/>
            <a:ext cx="14279" cy="64051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428904" y="651447"/>
            <a:ext cx="2254205" cy="481499"/>
          </a:xfrm>
          <a:prstGeom prst="rect">
            <a:avLst/>
          </a:prstGeom>
          <a:noFill/>
        </p:spPr>
        <p:txBody>
          <a:bodyPr wrap="square" lIns="129931" tIns="64966" rIns="129931" bIns="64966" rtlCol="0">
            <a:spAutoFit/>
          </a:bodyPr>
          <a:lstStyle/>
          <a:p>
            <a:r>
              <a:rPr lang="it-IT" sz="2300" dirty="0">
                <a:solidFill>
                  <a:schemeClr val="accent3"/>
                </a:solidFill>
              </a:rPr>
              <a:t>Escape </a:t>
            </a:r>
            <a:r>
              <a:rPr lang="it-IT" sz="2300" dirty="0" err="1">
                <a:solidFill>
                  <a:schemeClr val="accent3"/>
                </a:solidFill>
              </a:rPr>
              <a:t>Peak</a:t>
            </a:r>
            <a:endParaRPr lang="en-US" sz="2300" dirty="0">
              <a:solidFill>
                <a:schemeClr val="accent3"/>
              </a:solidFill>
            </a:endParaRPr>
          </a:p>
        </p:txBody>
      </p:sp>
      <p:cxnSp>
        <p:nvCxnSpPr>
          <p:cNvPr id="20" name="Connettore 2 19"/>
          <p:cNvCxnSpPr>
            <a:endCxn id="12" idx="7"/>
          </p:cNvCxnSpPr>
          <p:nvPr/>
        </p:nvCxnSpPr>
        <p:spPr>
          <a:xfrm flipH="1">
            <a:off x="6875365" y="982776"/>
            <a:ext cx="432048" cy="1948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7218125" y="780345"/>
            <a:ext cx="2254205" cy="481499"/>
          </a:xfrm>
          <a:prstGeom prst="rect">
            <a:avLst/>
          </a:prstGeom>
          <a:noFill/>
        </p:spPr>
        <p:txBody>
          <a:bodyPr wrap="square" lIns="129931" tIns="64966" rIns="129931" bIns="64966" rtlCol="0">
            <a:spAutoFit/>
          </a:bodyPr>
          <a:lstStyle/>
          <a:p>
            <a:r>
              <a:rPr lang="it-IT" sz="2300" dirty="0" err="1">
                <a:solidFill>
                  <a:srgbClr val="E68A1A"/>
                </a:solidFill>
              </a:rPr>
              <a:t>Dimer</a:t>
            </a:r>
            <a:r>
              <a:rPr lang="it-IT" sz="2300" dirty="0">
                <a:solidFill>
                  <a:srgbClr val="E68A1A"/>
                </a:solidFill>
              </a:rPr>
              <a:t> </a:t>
            </a:r>
            <a:r>
              <a:rPr lang="it-IT" sz="2300" dirty="0" err="1">
                <a:solidFill>
                  <a:srgbClr val="E68A1A"/>
                </a:solidFill>
              </a:rPr>
              <a:t>Peak</a:t>
            </a:r>
            <a:endParaRPr lang="en-US" sz="2300" dirty="0">
              <a:solidFill>
                <a:srgbClr val="E68A1A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028151" y="8359364"/>
            <a:ext cx="825062" cy="481499"/>
          </a:xfrm>
          <a:prstGeom prst="rect">
            <a:avLst/>
          </a:prstGeom>
          <a:noFill/>
        </p:spPr>
        <p:txBody>
          <a:bodyPr wrap="square" lIns="129931" tIns="64966" rIns="129931" bIns="64966" rtlCol="0">
            <a:spAutoFit/>
          </a:bodyPr>
          <a:lstStyle/>
          <a:p>
            <a:r>
              <a:rPr lang="it-IT" sz="2300" b="1" dirty="0" err="1">
                <a:solidFill>
                  <a:srgbClr val="C00000"/>
                </a:solidFill>
              </a:rPr>
              <a:t>Ar</a:t>
            </a:r>
            <a:endParaRPr lang="en-US" sz="2300" b="1" dirty="0">
              <a:solidFill>
                <a:srgbClr val="C0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065823" y="8360781"/>
            <a:ext cx="825062" cy="481499"/>
          </a:xfrm>
          <a:prstGeom prst="rect">
            <a:avLst/>
          </a:prstGeom>
          <a:noFill/>
        </p:spPr>
        <p:txBody>
          <a:bodyPr wrap="square" lIns="129931" tIns="64966" rIns="129931" bIns="64966" rtlCol="0">
            <a:spAutoFit/>
          </a:bodyPr>
          <a:lstStyle/>
          <a:p>
            <a:r>
              <a:rPr lang="it-IT" sz="2300" b="1" dirty="0">
                <a:solidFill>
                  <a:srgbClr val="0070C0"/>
                </a:solidFill>
              </a:rPr>
              <a:t>Ti</a:t>
            </a:r>
            <a:endParaRPr lang="en-US" sz="2300" b="1" dirty="0">
              <a:solidFill>
                <a:srgbClr val="0070C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094721" y="8358787"/>
            <a:ext cx="825062" cy="481499"/>
          </a:xfrm>
          <a:prstGeom prst="rect">
            <a:avLst/>
          </a:prstGeom>
          <a:noFill/>
        </p:spPr>
        <p:txBody>
          <a:bodyPr wrap="square" lIns="129931" tIns="64966" rIns="129931" bIns="64966" rtlCol="0">
            <a:spAutoFit/>
          </a:bodyPr>
          <a:lstStyle/>
          <a:p>
            <a:r>
              <a:rPr lang="it-IT" sz="2300" b="1" dirty="0" err="1">
                <a:solidFill>
                  <a:srgbClr val="00A249"/>
                </a:solidFill>
              </a:rPr>
              <a:t>Ta</a:t>
            </a:r>
            <a:endParaRPr lang="en-US" sz="2300" b="1" dirty="0">
              <a:solidFill>
                <a:srgbClr val="00A249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854029" y="9096040"/>
            <a:ext cx="11329764" cy="485259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lIns="129931" tIns="64966" rIns="129931" bIns="64966">
            <a:spAutoFit/>
          </a:bodyPr>
          <a:lstStyle/>
          <a:p>
            <a:r>
              <a:rPr lang="en-US" sz="2300" b="1" dirty="0">
                <a:solidFill>
                  <a:srgbClr val="283E6A"/>
                </a:solidFill>
                <a:latin typeface="Chalkduster"/>
                <a:cs typeface="Times New Roman" pitchFamily="18" charset="0"/>
              </a:rPr>
              <a:t>Energy Resolution ~</a:t>
            </a:r>
            <a:r>
              <a:rPr lang="en-US" sz="2300" dirty="0">
                <a:solidFill>
                  <a:srgbClr val="283E6A"/>
                </a:solidFill>
                <a:latin typeface="Chalkduster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283E6A"/>
                </a:solidFill>
                <a:latin typeface="Chalkduster"/>
                <a:cs typeface="Times New Roman" pitchFamily="18" charset="0"/>
              </a:rPr>
              <a:t>230 eV at 8.1 </a:t>
            </a:r>
            <a:r>
              <a:rPr lang="en-US" sz="2300" b="1" dirty="0" err="1">
                <a:solidFill>
                  <a:srgbClr val="283E6A"/>
                </a:solidFill>
                <a:latin typeface="Chalkduster"/>
                <a:cs typeface="Times New Roman" pitchFamily="18" charset="0"/>
              </a:rPr>
              <a:t>keV</a:t>
            </a:r>
            <a:r>
              <a:rPr lang="en-US" sz="2300" b="1" dirty="0">
                <a:solidFill>
                  <a:srgbClr val="283E6A"/>
                </a:solidFill>
                <a:latin typeface="Chalkduster"/>
                <a:cs typeface="Times New Roman" pitchFamily="18" charset="0"/>
              </a:rPr>
              <a:t> </a:t>
            </a:r>
            <a:r>
              <a:rPr lang="en-US" sz="2300" dirty="0">
                <a:solidFill>
                  <a:srgbClr val="283E6A"/>
                </a:solidFill>
                <a:latin typeface="Chalkduster"/>
                <a:cs typeface="Times New Roman" pitchFamily="18" charset="0"/>
              </a:rPr>
              <a:t>(Ta-L</a:t>
            </a:r>
            <a:r>
              <a:rPr lang="en-US" sz="2300" dirty="0">
                <a:solidFill>
                  <a:srgbClr val="283E6A"/>
                </a:solidFill>
                <a:latin typeface="Symbol" panose="05050102010706020507" pitchFamily="18" charset="2"/>
                <a:cs typeface="Times New Roman" pitchFamily="18" charset="0"/>
              </a:rPr>
              <a:t>a </a:t>
            </a:r>
            <a:r>
              <a:rPr lang="en-US" sz="2300" dirty="0">
                <a:solidFill>
                  <a:srgbClr val="283E6A"/>
                </a:solidFill>
                <a:latin typeface="Chalkduster"/>
                <a:cs typeface="Times New Roman" pitchFamily="18" charset="0"/>
              </a:rPr>
              <a:t>fluorescence line)</a:t>
            </a:r>
            <a:endParaRPr lang="hu-HU" sz="2300" dirty="0">
              <a:solidFill>
                <a:srgbClr val="283E6A"/>
              </a:solidFill>
              <a:latin typeface="Chalkduster"/>
              <a:cs typeface="Times New Roman" pitchFamily="18" charset="0"/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2426664" y="56380"/>
            <a:ext cx="8897402" cy="857250"/>
          </a:xfrm>
          <a:prstGeom prst="rect">
            <a:avLst/>
          </a:prstGeom>
        </p:spPr>
        <p:txBody>
          <a:bodyPr lIns="91356" tIns="45675" rIns="91356" bIns="45675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9pPr>
          </a:lstStyle>
          <a:p>
            <a:pPr algn="ctr"/>
            <a:r>
              <a:rPr lang="en-AU" sz="3600" b="1" dirty="0">
                <a:solidFill>
                  <a:srgbClr val="FF0000"/>
                </a:solidFill>
                <a:latin typeface="Chalkduster"/>
                <a:cs typeface="Chalkduster"/>
              </a:rPr>
              <a:t>Space resolved X-ray analysis</a:t>
            </a:r>
            <a:endParaRPr lang="en-AU" sz="3600" b="1" i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58515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8" grpId="0"/>
      <p:bldP spid="21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tangolo 58"/>
          <p:cNvSpPr/>
          <p:nvPr/>
        </p:nvSpPr>
        <p:spPr>
          <a:xfrm>
            <a:off x="5781510" y="7538295"/>
            <a:ext cx="2052240" cy="2215305"/>
          </a:xfrm>
          <a:prstGeom prst="rect">
            <a:avLst/>
          </a:prstGeom>
          <a:solidFill>
            <a:srgbClr val="00A2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38" tIns="64970" rIns="129938" bIns="64970" rtlCol="0" anchor="ctr"/>
          <a:lstStyle/>
          <a:p>
            <a:pPr algn="ctr"/>
            <a:endParaRPr lang="en-US"/>
          </a:p>
        </p:txBody>
      </p:sp>
      <p:sp>
        <p:nvSpPr>
          <p:cNvPr id="58" name="Rettangolo 57"/>
          <p:cNvSpPr/>
          <p:nvPr/>
        </p:nvSpPr>
        <p:spPr>
          <a:xfrm>
            <a:off x="5251752" y="5423119"/>
            <a:ext cx="1916904" cy="2019207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38" tIns="64970" rIns="129938" bIns="64970" rtlCol="0" anchor="ctr"/>
          <a:lstStyle/>
          <a:p>
            <a:pPr algn="ctr"/>
            <a:endParaRPr lang="en-US"/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8" t="764" r="4191"/>
          <a:stretch/>
        </p:blipFill>
        <p:spPr>
          <a:xfrm>
            <a:off x="152895" y="780368"/>
            <a:ext cx="4608512" cy="4374259"/>
          </a:xfrm>
          <a:prstGeom prst="rect">
            <a:avLst/>
          </a:prstGeom>
        </p:spPr>
      </p:pic>
      <p:sp>
        <p:nvSpPr>
          <p:cNvPr id="36" name="Rettangolo 35"/>
          <p:cNvSpPr/>
          <p:nvPr/>
        </p:nvSpPr>
        <p:spPr>
          <a:xfrm>
            <a:off x="1354666" y="3744152"/>
            <a:ext cx="334423" cy="123874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38" tIns="64970" rIns="129938" bIns="64970" rtlCol="0" anchor="ctr"/>
          <a:lstStyle/>
          <a:p>
            <a:pPr algn="ctr"/>
            <a:endParaRPr lang="en-US"/>
          </a:p>
        </p:txBody>
      </p:sp>
      <p:sp>
        <p:nvSpPr>
          <p:cNvPr id="37" name="Rettangolo 36"/>
          <p:cNvSpPr/>
          <p:nvPr/>
        </p:nvSpPr>
        <p:spPr>
          <a:xfrm>
            <a:off x="3053397" y="4144860"/>
            <a:ext cx="268503" cy="836150"/>
          </a:xfrm>
          <a:prstGeom prst="rect">
            <a:avLst/>
          </a:prstGeom>
          <a:solidFill>
            <a:srgbClr val="00A2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38" tIns="64970" rIns="129938" bIns="64970" rtlCol="0" anchor="ctr"/>
          <a:lstStyle/>
          <a:p>
            <a:pPr algn="ctr"/>
            <a:endParaRPr lang="en-US"/>
          </a:p>
        </p:txBody>
      </p:sp>
      <p:sp>
        <p:nvSpPr>
          <p:cNvPr id="38" name="Rettangolo 37"/>
          <p:cNvSpPr/>
          <p:nvPr/>
        </p:nvSpPr>
        <p:spPr>
          <a:xfrm>
            <a:off x="1791477" y="1290297"/>
            <a:ext cx="478788" cy="3705665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38" tIns="64970" rIns="129938" bIns="64970" rtlCol="0" anchor="ctr"/>
          <a:lstStyle/>
          <a:p>
            <a:pPr algn="ctr"/>
            <a:endParaRPr lang="en-US"/>
          </a:p>
        </p:txBody>
      </p:sp>
      <p:sp>
        <p:nvSpPr>
          <p:cNvPr id="39" name="CasellaDiTesto 38"/>
          <p:cNvSpPr txBox="1"/>
          <p:nvPr/>
        </p:nvSpPr>
        <p:spPr>
          <a:xfrm>
            <a:off x="1133588" y="3262653"/>
            <a:ext cx="825062" cy="481499"/>
          </a:xfrm>
          <a:prstGeom prst="rect">
            <a:avLst/>
          </a:prstGeom>
          <a:noFill/>
        </p:spPr>
        <p:txBody>
          <a:bodyPr wrap="square" lIns="129938" tIns="64970" rIns="129938" bIns="64970" rtlCol="0">
            <a:spAutoFit/>
          </a:bodyPr>
          <a:lstStyle/>
          <a:p>
            <a:r>
              <a:rPr lang="it-IT" sz="2300" b="1" dirty="0" err="1">
                <a:solidFill>
                  <a:srgbClr val="FF0000"/>
                </a:solidFill>
              </a:rPr>
              <a:t>Ar</a:t>
            </a:r>
            <a:endParaRPr lang="en-US" sz="2300" b="1" dirty="0">
              <a:solidFill>
                <a:srgbClr val="FF000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2208805" y="1407340"/>
            <a:ext cx="825062" cy="481499"/>
          </a:xfrm>
          <a:prstGeom prst="rect">
            <a:avLst/>
          </a:prstGeom>
          <a:noFill/>
        </p:spPr>
        <p:txBody>
          <a:bodyPr wrap="square" lIns="129938" tIns="64970" rIns="129938" bIns="64970" rtlCol="0">
            <a:spAutoFit/>
          </a:bodyPr>
          <a:lstStyle/>
          <a:p>
            <a:r>
              <a:rPr lang="it-IT" sz="2300" b="1" dirty="0">
                <a:solidFill>
                  <a:srgbClr val="0070C0"/>
                </a:solidFill>
              </a:rPr>
              <a:t>Ti</a:t>
            </a:r>
            <a:endParaRPr lang="en-US" sz="2300" b="1" dirty="0">
              <a:solidFill>
                <a:srgbClr val="0070C0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912231" y="3632802"/>
            <a:ext cx="825062" cy="481499"/>
          </a:xfrm>
          <a:prstGeom prst="rect">
            <a:avLst/>
          </a:prstGeom>
          <a:noFill/>
        </p:spPr>
        <p:txBody>
          <a:bodyPr wrap="square" lIns="129938" tIns="64970" rIns="129938" bIns="64970" rtlCol="0">
            <a:spAutoFit/>
          </a:bodyPr>
          <a:lstStyle/>
          <a:p>
            <a:r>
              <a:rPr lang="it-IT" sz="2300" b="1" dirty="0" err="1">
                <a:solidFill>
                  <a:srgbClr val="00A249"/>
                </a:solidFill>
              </a:rPr>
              <a:t>Ta</a:t>
            </a:r>
            <a:endParaRPr lang="en-US" sz="2300" b="1" dirty="0">
              <a:solidFill>
                <a:srgbClr val="00A249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3737293" y="1228142"/>
            <a:ext cx="929060" cy="656590"/>
          </a:xfrm>
          <a:prstGeom prst="rect">
            <a:avLst/>
          </a:prstGeom>
          <a:noFill/>
        </p:spPr>
        <p:txBody>
          <a:bodyPr wrap="square" lIns="129938" tIns="64970" rIns="129938" bIns="64970" rtlCol="0">
            <a:spAutoFit/>
          </a:bodyPr>
          <a:lstStyle/>
          <a:p>
            <a:r>
              <a:rPr lang="it-IT" sz="1700" dirty="0">
                <a:latin typeface="Chalkduster"/>
              </a:rPr>
              <a:t>L=10</a:t>
            </a:r>
          </a:p>
          <a:p>
            <a:r>
              <a:rPr lang="it-IT" sz="1700" dirty="0">
                <a:latin typeface="Chalkduster"/>
              </a:rPr>
              <a:t>S=5</a:t>
            </a:r>
            <a:endParaRPr lang="en-US" sz="1700" dirty="0">
              <a:latin typeface="Chalkduster"/>
            </a:endParaRPr>
          </a:p>
        </p:txBody>
      </p:sp>
      <p:pic>
        <p:nvPicPr>
          <p:cNvPr id="51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0134" y="5798504"/>
            <a:ext cx="1431912" cy="1433758"/>
          </a:xfrm>
          <a:prstGeom prst="rect">
            <a:avLst/>
          </a:prstGeom>
        </p:spPr>
      </p:pic>
      <p:pic>
        <p:nvPicPr>
          <p:cNvPr id="52" name="Kép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7933" y="8026213"/>
            <a:ext cx="1624855" cy="1513822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5" t="6794" r="24230" b="5355"/>
          <a:stretch/>
        </p:blipFill>
        <p:spPr>
          <a:xfrm>
            <a:off x="7913057" y="1004558"/>
            <a:ext cx="4479217" cy="408672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2" t="4404" r="23034" b="4899"/>
          <a:stretch/>
        </p:blipFill>
        <p:spPr>
          <a:xfrm>
            <a:off x="98261" y="5299837"/>
            <a:ext cx="4765581" cy="4435499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408" y="5299837"/>
            <a:ext cx="616195" cy="4435499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07393" y="882756"/>
            <a:ext cx="580432" cy="427072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310783" y="77523"/>
            <a:ext cx="8603461" cy="685207"/>
          </a:xfrm>
          <a:prstGeom prst="rect">
            <a:avLst/>
          </a:prstGeom>
        </p:spPr>
        <p:txBody>
          <a:bodyPr wrap="square" lIns="129938" tIns="64970" rIns="129938" bIns="64970">
            <a:spAutoFit/>
          </a:bodyPr>
          <a:lstStyle/>
          <a:p>
            <a:pPr marL="70598" defTabSz="1270692">
              <a:spcBef>
                <a:spcPts val="1557"/>
              </a:spcBef>
              <a:buClr>
                <a:srgbClr val="000000"/>
              </a:buClr>
              <a:buSzPct val="100000"/>
            </a:pPr>
            <a:r>
              <a:rPr lang="en-GB" sz="3600" b="1" dirty="0">
                <a:solidFill>
                  <a:srgbClr val="C00000"/>
                </a:solidFill>
                <a:latin typeface="Chalkduster"/>
                <a:ea typeface="+mj-ea"/>
                <a:cs typeface="Chalkduster"/>
              </a:rPr>
              <a:t>Plasma structure inspection</a:t>
            </a:r>
            <a:endParaRPr lang="en-US" sz="3600" b="1" dirty="0">
              <a:solidFill>
                <a:srgbClr val="C00000"/>
              </a:solidFill>
              <a:latin typeface="Chalkduster"/>
              <a:ea typeface="+mj-ea"/>
              <a:cs typeface="Chalkduster"/>
              <a:sym typeface="Arial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9" t="6947" r="23309" b="3837"/>
          <a:stretch/>
        </p:blipFill>
        <p:spPr>
          <a:xfrm>
            <a:off x="7628925" y="5533565"/>
            <a:ext cx="4578466" cy="4258981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8511" y="5547856"/>
            <a:ext cx="711095" cy="4244690"/>
          </a:xfrm>
          <a:prstGeom prst="rect">
            <a:avLst/>
          </a:prstGeom>
        </p:spPr>
      </p:pic>
      <p:sp>
        <p:nvSpPr>
          <p:cNvPr id="46" name="CasellaDiTesto 45"/>
          <p:cNvSpPr txBox="1"/>
          <p:nvPr/>
        </p:nvSpPr>
        <p:spPr>
          <a:xfrm>
            <a:off x="5903968" y="7570055"/>
            <a:ext cx="1724981" cy="481499"/>
          </a:xfrm>
          <a:prstGeom prst="rect">
            <a:avLst/>
          </a:prstGeom>
          <a:noFill/>
        </p:spPr>
        <p:txBody>
          <a:bodyPr wrap="square" lIns="129938" tIns="64970" rIns="129938" bIns="64970" rtlCol="0">
            <a:spAutoFit/>
          </a:bodyPr>
          <a:lstStyle/>
          <a:p>
            <a:r>
              <a:rPr lang="it-IT" sz="2300" b="1" dirty="0" err="1">
                <a:solidFill>
                  <a:srgbClr val="00B050"/>
                </a:solidFill>
              </a:rPr>
              <a:t>Tantalum</a:t>
            </a:r>
            <a:endParaRPr lang="en-US" sz="2300" b="1" dirty="0">
              <a:solidFill>
                <a:srgbClr val="00B050"/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9369942" y="8973255"/>
            <a:ext cx="1724981" cy="481499"/>
          </a:xfrm>
          <a:prstGeom prst="rect">
            <a:avLst/>
          </a:prstGeom>
          <a:noFill/>
        </p:spPr>
        <p:txBody>
          <a:bodyPr wrap="square" lIns="129938" tIns="64970" rIns="129938" bIns="64970" rtlCol="0">
            <a:spAutoFit/>
          </a:bodyPr>
          <a:lstStyle/>
          <a:p>
            <a:r>
              <a:rPr lang="it-IT" sz="2300" b="1" dirty="0" err="1">
                <a:solidFill>
                  <a:srgbClr val="92D050"/>
                </a:solidFill>
              </a:rPr>
              <a:t>Tantalum</a:t>
            </a:r>
            <a:endParaRPr lang="en-US" sz="2300" b="1" dirty="0">
              <a:solidFill>
                <a:srgbClr val="92D05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9472309" y="4363527"/>
            <a:ext cx="1506456" cy="481499"/>
          </a:xfrm>
          <a:prstGeom prst="rect">
            <a:avLst/>
          </a:prstGeom>
          <a:noFill/>
        </p:spPr>
        <p:txBody>
          <a:bodyPr wrap="square" lIns="129938" tIns="64970" rIns="129938" bIns="64970" rtlCol="0">
            <a:spAutoFit/>
          </a:bodyPr>
          <a:lstStyle/>
          <a:p>
            <a:r>
              <a:rPr lang="it-IT" sz="2300" b="1" dirty="0">
                <a:solidFill>
                  <a:srgbClr val="FF0000"/>
                </a:solidFill>
              </a:rPr>
              <a:t>Argon</a:t>
            </a:r>
            <a:endParaRPr lang="en-US" sz="2300" b="1" dirty="0">
              <a:solidFill>
                <a:srgbClr val="FF0000"/>
              </a:solidFill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5377601" y="5366323"/>
            <a:ext cx="1643153" cy="481468"/>
          </a:xfrm>
          <a:prstGeom prst="rect">
            <a:avLst/>
          </a:prstGeom>
          <a:noFill/>
        </p:spPr>
        <p:txBody>
          <a:bodyPr wrap="square" lIns="129938" tIns="64970" rIns="129938" bIns="64970" rtlCol="0">
            <a:spAutoFit/>
          </a:bodyPr>
          <a:lstStyle/>
          <a:p>
            <a:r>
              <a:rPr lang="it-IT" sz="2300" b="1" dirty="0" err="1">
                <a:solidFill>
                  <a:srgbClr val="0070C0"/>
                </a:solidFill>
              </a:rPr>
              <a:t>Titanium</a:t>
            </a:r>
            <a:endParaRPr lang="en-US" sz="2300" b="1" dirty="0">
              <a:solidFill>
                <a:srgbClr val="0070C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1989444" y="8901401"/>
            <a:ext cx="1643153" cy="481468"/>
          </a:xfrm>
          <a:prstGeom prst="rect">
            <a:avLst/>
          </a:prstGeom>
          <a:noFill/>
        </p:spPr>
        <p:txBody>
          <a:bodyPr wrap="square" lIns="129938" tIns="64970" rIns="129938" bIns="64970" rtlCol="0">
            <a:spAutoFit/>
          </a:bodyPr>
          <a:lstStyle/>
          <a:p>
            <a:r>
              <a:rPr lang="it-IT" sz="2300" b="1" dirty="0" err="1">
                <a:solidFill>
                  <a:srgbClr val="00B0F0"/>
                </a:solidFill>
              </a:rPr>
              <a:t>Titanium</a:t>
            </a:r>
            <a:endParaRPr lang="en-US" sz="2300" b="1" dirty="0">
              <a:solidFill>
                <a:srgbClr val="00B0F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704545" y="1402000"/>
            <a:ext cx="3159839" cy="16773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it-IT" dirty="0" smtClean="0"/>
              <a:t>     </a:t>
            </a:r>
            <a:r>
              <a:rPr lang="it-IT" dirty="0" smtClean="0">
                <a:solidFill>
                  <a:schemeClr val="tx1"/>
                </a:solidFill>
              </a:rPr>
              <a:t>   </a:t>
            </a:r>
            <a:r>
              <a:rPr lang="it-IT" sz="2400" dirty="0" smtClean="0">
                <a:solidFill>
                  <a:schemeClr val="tx1"/>
                </a:solidFill>
              </a:rPr>
              <a:t>  Info on:</a:t>
            </a:r>
          </a:p>
          <a:p>
            <a:pPr marL="457200" indent="-457200" algn="l">
              <a:buFont typeface="Arial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Plasma </a:t>
            </a:r>
            <a:r>
              <a:rPr lang="it-IT" sz="2400" dirty="0" err="1" smtClean="0">
                <a:solidFill>
                  <a:schemeClr val="tx1"/>
                </a:solidFill>
              </a:rPr>
              <a:t>density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Intensity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losses</a:t>
            </a:r>
            <a:r>
              <a:rPr lang="it-IT" sz="2400" dirty="0" smtClean="0">
                <a:solidFill>
                  <a:schemeClr val="tx1"/>
                </a:solidFill>
              </a:rPr>
              <a:t> in</a:t>
            </a:r>
          </a:p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     plasma      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4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6" grpId="0"/>
      <p:bldP spid="48" grpId="0"/>
      <p:bldP spid="42" grpId="0"/>
      <p:bldP spid="53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/>
          <p:cNvSpPr/>
          <p:nvPr/>
        </p:nvSpPr>
        <p:spPr>
          <a:xfrm>
            <a:off x="131361" y="5696091"/>
            <a:ext cx="12805336" cy="40964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45" tIns="64973" rIns="129945" bIns="64973" rtlCol="0" anchor="ctr"/>
          <a:lstStyle/>
          <a:p>
            <a:pPr algn="ctr"/>
            <a:endParaRPr lang="en-US"/>
          </a:p>
        </p:txBody>
      </p:sp>
      <p:cxnSp>
        <p:nvCxnSpPr>
          <p:cNvPr id="19" name="Connettore 2 18"/>
          <p:cNvCxnSpPr/>
          <p:nvPr/>
        </p:nvCxnSpPr>
        <p:spPr>
          <a:xfrm>
            <a:off x="263956" y="1695701"/>
            <a:ext cx="12418412" cy="176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ím 1"/>
          <p:cNvSpPr>
            <a:spLocks noGrp="1"/>
          </p:cNvSpPr>
          <p:nvPr>
            <p:ph type="title"/>
          </p:nvPr>
        </p:nvSpPr>
        <p:spPr>
          <a:xfrm>
            <a:off x="874615" y="424746"/>
            <a:ext cx="11465235" cy="84425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halkduster"/>
                <a:cs typeface="Chalkduster"/>
              </a:rPr>
              <a:t>Optical emission spectroscopy at INFN-LNS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59" y="6078837"/>
            <a:ext cx="4707866" cy="3647070"/>
          </a:xfrm>
          <a:prstGeom prst="rect">
            <a:avLst/>
          </a:prstGeom>
        </p:spPr>
      </p:pic>
      <p:sp>
        <p:nvSpPr>
          <p:cNvPr id="26" name="Cím 1"/>
          <p:cNvSpPr txBox="1">
            <a:spLocks/>
          </p:cNvSpPr>
          <p:nvPr/>
        </p:nvSpPr>
        <p:spPr>
          <a:xfrm>
            <a:off x="187058" y="5466310"/>
            <a:ext cx="3379575" cy="844250"/>
          </a:xfrm>
          <a:prstGeom prst="rect">
            <a:avLst/>
          </a:prstGeom>
        </p:spPr>
        <p:txBody>
          <a:bodyPr vert="horz" lIns="129945" tIns="64973" rIns="129945" bIns="64973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spectrum</a:t>
            </a:r>
          </a:p>
        </p:txBody>
      </p:sp>
      <p:sp>
        <p:nvSpPr>
          <p:cNvPr id="38" name="Cím 1"/>
          <p:cNvSpPr txBox="1">
            <a:spLocks/>
          </p:cNvSpPr>
          <p:nvPr/>
        </p:nvSpPr>
        <p:spPr>
          <a:xfrm>
            <a:off x="5452339" y="5406022"/>
            <a:ext cx="3379575" cy="844250"/>
          </a:xfrm>
          <a:prstGeom prst="rect">
            <a:avLst/>
          </a:prstGeom>
        </p:spPr>
        <p:txBody>
          <a:bodyPr vert="horz" lIns="129945" tIns="64973" rIns="129945" bIns="64973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9337557" y="1731261"/>
            <a:ext cx="2019015" cy="481499"/>
          </a:xfrm>
          <a:prstGeom prst="rect">
            <a:avLst/>
          </a:prstGeom>
        </p:spPr>
        <p:txBody>
          <a:bodyPr wrap="square" lIns="129945" tIns="64973" rIns="129945" bIns="64973">
            <a:spAutoFit/>
          </a:bodyPr>
          <a:lstStyle/>
          <a:p>
            <a:pPr algn="just"/>
            <a:r>
              <a:rPr lang="it-IT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cxnSp>
        <p:nvCxnSpPr>
          <p:cNvPr id="35" name="Connettore diritto 34"/>
          <p:cNvCxnSpPr/>
          <p:nvPr/>
        </p:nvCxnSpPr>
        <p:spPr>
          <a:xfrm>
            <a:off x="9472331" y="1731260"/>
            <a:ext cx="2867519" cy="0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166394" y="1691421"/>
            <a:ext cx="1500200" cy="1901030"/>
          </a:xfrm>
          <a:prstGeom prst="rect">
            <a:avLst/>
          </a:prstGeom>
        </p:spPr>
        <p:txBody>
          <a:bodyPr wrap="square" lIns="129945" tIns="64973" rIns="129945" bIns="64973">
            <a:spAutoFit/>
          </a:bodyPr>
          <a:lstStyle/>
          <a:p>
            <a:pPr algn="just"/>
            <a:r>
              <a:rPr lang="it-IT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  <a:p>
            <a:pPr algn="just"/>
            <a:r>
              <a:rPr lang="el-GR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Δλ</a:t>
            </a:r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2nm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250</a:t>
            </a: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it-IT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it-IT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 model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2462373" y="1672272"/>
            <a:ext cx="4403689" cy="1901030"/>
          </a:xfrm>
          <a:prstGeom prst="rect">
            <a:avLst/>
          </a:prstGeom>
        </p:spPr>
        <p:txBody>
          <a:bodyPr wrap="square" lIns="129945" tIns="64973" rIns="129945" bIns="64973">
            <a:spAutoFit/>
          </a:bodyPr>
          <a:lstStyle/>
          <a:p>
            <a:pPr algn="just"/>
            <a:r>
              <a:rPr lang="it-IT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  <a:p>
            <a:pPr algn="just"/>
            <a:r>
              <a:rPr lang="el-GR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Δλ</a:t>
            </a:r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1nm</a:t>
            </a:r>
          </a:p>
          <a:p>
            <a:pPr algn="just"/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500</a:t>
            </a: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 model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7116868" y="1669126"/>
            <a:ext cx="2019015" cy="1901030"/>
          </a:xfrm>
          <a:prstGeom prst="rect">
            <a:avLst/>
          </a:prstGeom>
        </p:spPr>
        <p:txBody>
          <a:bodyPr wrap="square" lIns="129945" tIns="64973" rIns="129945" bIns="64973">
            <a:spAutoFit/>
          </a:bodyPr>
          <a:lstStyle/>
          <a:p>
            <a:pPr algn="just"/>
            <a:r>
              <a:rPr lang="it-IT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pPr algn="just"/>
            <a:r>
              <a:rPr lang="el-GR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Δλ</a:t>
            </a:r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0.04nm</a:t>
            </a: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R=12500nm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it-IT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 model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31697" y="3814903"/>
            <a:ext cx="6866062" cy="1193139"/>
          </a:xfrm>
          <a:prstGeom prst="rect">
            <a:avLst/>
          </a:prstGeom>
        </p:spPr>
        <p:txBody>
          <a:bodyPr wrap="square" lIns="129945" tIns="64973" rIns="129945" bIns="64973">
            <a:spAutoFit/>
          </a:bodyPr>
          <a:lstStyle/>
          <a:p>
            <a:r>
              <a:rPr lang="it-IT" sz="23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YACORA</a:t>
            </a:r>
          </a:p>
          <a:p>
            <a:pPr algn="just"/>
            <a:r>
              <a:rPr lang="it-IT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Collisional</a:t>
            </a:r>
            <a:r>
              <a:rPr lang="it-IT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Radiative (CR) model </a:t>
            </a:r>
            <a:r>
              <a:rPr lang="it-IT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lang="it-IT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it-IT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temperature from line </a:t>
            </a:r>
            <a:r>
              <a:rPr lang="it-IT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ratios</a:t>
            </a:r>
            <a:endParaRPr lang="en-US" sz="2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749494" y="4938230"/>
            <a:ext cx="4702845" cy="656590"/>
          </a:xfrm>
          <a:prstGeom prst="rect">
            <a:avLst/>
          </a:prstGeom>
        </p:spPr>
        <p:txBody>
          <a:bodyPr wrap="square" lIns="129945" tIns="64973" rIns="129945" bIns="64973">
            <a:spAutoFit/>
          </a:bodyPr>
          <a:lstStyle/>
          <a:p>
            <a:r>
              <a:rPr lang="en-US" sz="1700" i="1" dirty="0">
                <a:solidFill>
                  <a:srgbClr val="FF0000"/>
                </a:solidFill>
                <a:latin typeface="Times-Italic"/>
              </a:rPr>
              <a:t>In collaboration with Max Plank Institute Institute of Plasma Physics (Germany)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5140673" y="1682414"/>
            <a:ext cx="2019015" cy="1901030"/>
          </a:xfrm>
          <a:prstGeom prst="rect">
            <a:avLst/>
          </a:prstGeom>
        </p:spPr>
        <p:txBody>
          <a:bodyPr wrap="square" lIns="129945" tIns="64973" rIns="129945" bIns="64973">
            <a:spAutoFit/>
          </a:bodyPr>
          <a:lstStyle/>
          <a:p>
            <a:pPr algn="just"/>
            <a:r>
              <a:rPr lang="it-IT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pPr algn="just"/>
            <a:r>
              <a:rPr lang="el-GR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Δλ</a:t>
            </a:r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0.17nm</a:t>
            </a: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R=3000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it-IT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 model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Connettore 2 45"/>
          <p:cNvCxnSpPr/>
          <p:nvPr/>
        </p:nvCxnSpPr>
        <p:spPr>
          <a:xfrm>
            <a:off x="6866062" y="2285211"/>
            <a:ext cx="29362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1" t="5607" r="1562" b="1965"/>
          <a:stretch/>
        </p:blipFill>
        <p:spPr>
          <a:xfrm>
            <a:off x="6311397" y="5528060"/>
            <a:ext cx="5648973" cy="41672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asellaDiTesto 3"/>
          <p:cNvSpPr txBox="1"/>
          <p:nvPr/>
        </p:nvSpPr>
        <p:spPr>
          <a:xfrm>
            <a:off x="7523036" y="4233375"/>
            <a:ext cx="4816814" cy="1046440"/>
          </a:xfrm>
          <a:prstGeom prst="rect">
            <a:avLst/>
          </a:prstGeom>
          <a:noFill/>
        </p:spPr>
        <p:txBody>
          <a:bodyPr wrap="square" lIns="91374" tIns="45685" rIns="91374" bIns="45685" rtlCol="0">
            <a:spAutoFit/>
          </a:bodyPr>
          <a:lstStyle/>
          <a:p>
            <a:r>
              <a:rPr lang="en-AU" dirty="0" smtClean="0"/>
              <a:t>We started to measure in H2 plasmas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940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4" y="4822349"/>
            <a:ext cx="8150271" cy="4871113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8831915" y="1643070"/>
            <a:ext cx="4122404" cy="4442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45" tIns="64973" rIns="129945" bIns="64973" rtlCol="0" anchor="ctr"/>
          <a:lstStyle/>
          <a:p>
            <a:pPr algn="ctr"/>
            <a:endParaRPr lang="en-US"/>
          </a:p>
        </p:txBody>
      </p:sp>
      <p:cxnSp>
        <p:nvCxnSpPr>
          <p:cNvPr id="19" name="Connettore 2 18"/>
          <p:cNvCxnSpPr/>
          <p:nvPr/>
        </p:nvCxnSpPr>
        <p:spPr>
          <a:xfrm>
            <a:off x="263956" y="1607511"/>
            <a:ext cx="12418412" cy="176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ím 1"/>
          <p:cNvSpPr>
            <a:spLocks noGrp="1"/>
          </p:cNvSpPr>
          <p:nvPr>
            <p:ph type="title"/>
          </p:nvPr>
        </p:nvSpPr>
        <p:spPr>
          <a:xfrm>
            <a:off x="811420" y="318920"/>
            <a:ext cx="11359907" cy="84425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halkduster"/>
                <a:cs typeface="Chalkduster"/>
              </a:rPr>
              <a:t>Optical emission spectroscopy at INFN-LNS</a:t>
            </a:r>
          </a:p>
        </p:txBody>
      </p:sp>
      <p:sp>
        <p:nvSpPr>
          <p:cNvPr id="38" name="Cím 1"/>
          <p:cNvSpPr txBox="1">
            <a:spLocks/>
          </p:cNvSpPr>
          <p:nvPr/>
        </p:nvSpPr>
        <p:spPr>
          <a:xfrm>
            <a:off x="5452339" y="5406022"/>
            <a:ext cx="3379575" cy="844250"/>
          </a:xfrm>
          <a:prstGeom prst="rect">
            <a:avLst/>
          </a:prstGeom>
        </p:spPr>
        <p:txBody>
          <a:bodyPr vert="horz" lIns="129945" tIns="64973" rIns="129945" bIns="64973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9337557" y="1643070"/>
            <a:ext cx="2019015" cy="1547088"/>
          </a:xfrm>
          <a:prstGeom prst="rect">
            <a:avLst/>
          </a:prstGeom>
        </p:spPr>
        <p:txBody>
          <a:bodyPr wrap="square" lIns="129945" tIns="64973" rIns="129945" bIns="64973">
            <a:spAutoFit/>
          </a:bodyPr>
          <a:lstStyle/>
          <a:p>
            <a:pPr algn="just"/>
            <a:r>
              <a:rPr lang="it-IT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  <a:p>
            <a:pPr algn="just"/>
            <a:r>
              <a:rPr lang="el-GR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Δλ</a:t>
            </a:r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0.003nm</a:t>
            </a: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R=164000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endParaRPr lang="it-IT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8860995" y="4103908"/>
            <a:ext cx="3050091" cy="1181862"/>
          </a:xfrm>
          <a:prstGeom prst="rect">
            <a:avLst/>
          </a:prstGeom>
        </p:spPr>
        <p:txBody>
          <a:bodyPr wrap="square" lIns="129945" tIns="64973" rIns="129945" bIns="64973">
            <a:spAutoFit/>
          </a:bodyPr>
          <a:lstStyle/>
          <a:p>
            <a:r>
              <a:rPr lang="it-IT" sz="23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CHIANTI</a:t>
            </a:r>
          </a:p>
          <a:p>
            <a:r>
              <a:rPr lang="it-IT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Astrophysical</a:t>
            </a:r>
            <a:r>
              <a:rPr lang="it-IT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database to ECR </a:t>
            </a:r>
            <a:r>
              <a:rPr lang="it-IT" sz="2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plasmas</a:t>
            </a:r>
            <a:endParaRPr lang="en-US" sz="2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050957" y="5166193"/>
            <a:ext cx="2821628" cy="919226"/>
          </a:xfrm>
          <a:prstGeom prst="rect">
            <a:avLst/>
          </a:prstGeom>
        </p:spPr>
        <p:txBody>
          <a:bodyPr wrap="square" lIns="129945" tIns="64973" rIns="129945" bIns="64973">
            <a:spAutoFit/>
          </a:bodyPr>
          <a:lstStyle/>
          <a:p>
            <a:r>
              <a:rPr lang="en-US" sz="1700" i="1" dirty="0">
                <a:solidFill>
                  <a:srgbClr val="FF0000"/>
                </a:solidFill>
                <a:latin typeface="Times-Italic"/>
              </a:rPr>
              <a:t>In collaboration with</a:t>
            </a:r>
          </a:p>
          <a:p>
            <a:r>
              <a:rPr lang="en-US" sz="1700" i="1" dirty="0">
                <a:solidFill>
                  <a:srgbClr val="FF0000"/>
                </a:solidFill>
                <a:latin typeface="Times-Italic"/>
              </a:rPr>
              <a:t>University of Michigan</a:t>
            </a:r>
          </a:p>
          <a:p>
            <a:r>
              <a:rPr lang="en-US" sz="1700" i="1" dirty="0">
                <a:solidFill>
                  <a:srgbClr val="FF0000"/>
                </a:solidFill>
                <a:latin typeface="Times-Italic"/>
              </a:rPr>
              <a:t>and Cambridge University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860976" y="6257391"/>
            <a:ext cx="4139304" cy="34552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9945" tIns="64973" rIns="129945" bIns="64973" rtlCol="0">
            <a:spAutoFit/>
          </a:bodyPr>
          <a:lstStyle/>
          <a:p>
            <a:pPr algn="l"/>
            <a:r>
              <a:rPr lang="en-GB" sz="2400" dirty="0">
                <a:solidFill>
                  <a:srgbClr val="283E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powerful </a:t>
            </a:r>
            <a:r>
              <a:rPr lang="en-GB" sz="2400" dirty="0" err="1" smtClean="0">
                <a:solidFill>
                  <a:srgbClr val="283E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spectropolarimeter</a:t>
            </a:r>
            <a:r>
              <a:rPr lang="en-GB" sz="2400" dirty="0" smtClean="0">
                <a:solidFill>
                  <a:srgbClr val="283E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SARG </a:t>
            </a:r>
            <a:r>
              <a:rPr lang="en-GB" sz="2400" dirty="0">
                <a:solidFill>
                  <a:srgbClr val="283E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GB" sz="2400" dirty="0" err="1">
                <a:solidFill>
                  <a:srgbClr val="283E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pettrografo</a:t>
            </a:r>
            <a:r>
              <a:rPr lang="en-GB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  <a:r>
              <a:rPr lang="en-GB" sz="2400" dirty="0">
                <a:solidFill>
                  <a:srgbClr val="283E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lta</a:t>
            </a:r>
            <a:r>
              <a:rPr lang="en-GB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GB" sz="2400" dirty="0" err="1">
                <a:solidFill>
                  <a:srgbClr val="283E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isoluzione</a:t>
            </a:r>
            <a:r>
              <a:rPr lang="en-GB" sz="2400" dirty="0">
                <a:solidFill>
                  <a:srgbClr val="283E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GB" sz="2400" dirty="0">
                <a:solidFill>
                  <a:srgbClr val="283E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alileo, moved from TNG – Canary Islands to INFN-LNS), operating at </a:t>
            </a:r>
            <a:r>
              <a:rPr lang="en-GB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R=164000</a:t>
            </a:r>
            <a:r>
              <a:rPr lang="en-GB" sz="2400" dirty="0">
                <a:solidFill>
                  <a:srgbClr val="283E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GB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>
                <a:solidFill>
                  <a:srgbClr val="283E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will allow </a:t>
            </a:r>
            <a:r>
              <a:rPr lang="en-GB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in-plasma on-line charge state distribution </a:t>
            </a:r>
            <a:r>
              <a:rPr lang="en-GB" sz="2400" dirty="0">
                <a:solidFill>
                  <a:srgbClr val="283E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discrimination.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7039" y="4142795"/>
            <a:ext cx="1281321" cy="128732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0534" y="2612548"/>
            <a:ext cx="779196" cy="90259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5713" y="2612549"/>
            <a:ext cx="870928" cy="919598"/>
          </a:xfrm>
          <a:prstGeom prst="rect">
            <a:avLst/>
          </a:prstGeom>
        </p:spPr>
      </p:pic>
      <p:cxnSp>
        <p:nvCxnSpPr>
          <p:cNvPr id="24" name="Connettore diritto 23"/>
          <p:cNvCxnSpPr/>
          <p:nvPr/>
        </p:nvCxnSpPr>
        <p:spPr>
          <a:xfrm>
            <a:off x="9472331" y="1643070"/>
            <a:ext cx="2867519" cy="0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166394" y="1603231"/>
            <a:ext cx="1500200" cy="1901030"/>
          </a:xfrm>
          <a:prstGeom prst="rect">
            <a:avLst/>
          </a:prstGeom>
        </p:spPr>
        <p:txBody>
          <a:bodyPr wrap="square" lIns="129945" tIns="64973" rIns="129945" bIns="64973">
            <a:spAutoFit/>
          </a:bodyPr>
          <a:lstStyle/>
          <a:p>
            <a:pPr algn="just"/>
            <a:r>
              <a:rPr lang="it-IT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  <a:p>
            <a:pPr algn="just"/>
            <a:r>
              <a:rPr lang="el-GR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Δλ</a:t>
            </a:r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2nm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250</a:t>
            </a: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it-IT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it-IT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 model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462373" y="1584082"/>
            <a:ext cx="4403689" cy="1901030"/>
          </a:xfrm>
          <a:prstGeom prst="rect">
            <a:avLst/>
          </a:prstGeom>
        </p:spPr>
        <p:txBody>
          <a:bodyPr wrap="square" lIns="129945" tIns="64973" rIns="129945" bIns="64973">
            <a:spAutoFit/>
          </a:bodyPr>
          <a:lstStyle/>
          <a:p>
            <a:pPr algn="just"/>
            <a:r>
              <a:rPr lang="it-IT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  <a:p>
            <a:pPr algn="just"/>
            <a:r>
              <a:rPr lang="el-GR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Δλ</a:t>
            </a:r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1nm</a:t>
            </a:r>
          </a:p>
          <a:p>
            <a:pPr algn="just"/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500</a:t>
            </a: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 model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7116868" y="1580936"/>
            <a:ext cx="2019015" cy="1901030"/>
          </a:xfrm>
          <a:prstGeom prst="rect">
            <a:avLst/>
          </a:prstGeom>
        </p:spPr>
        <p:txBody>
          <a:bodyPr wrap="square" lIns="129945" tIns="64973" rIns="129945" bIns="64973">
            <a:spAutoFit/>
          </a:bodyPr>
          <a:lstStyle/>
          <a:p>
            <a:pPr algn="just"/>
            <a:r>
              <a:rPr lang="it-IT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pPr algn="just"/>
            <a:r>
              <a:rPr lang="el-GR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Δλ</a:t>
            </a:r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0.04nm</a:t>
            </a: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R=12500nm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it-IT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 model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5140673" y="1594224"/>
            <a:ext cx="2019015" cy="1901030"/>
          </a:xfrm>
          <a:prstGeom prst="rect">
            <a:avLst/>
          </a:prstGeom>
        </p:spPr>
        <p:txBody>
          <a:bodyPr wrap="square" lIns="129945" tIns="64973" rIns="129945" bIns="64973">
            <a:spAutoFit/>
          </a:bodyPr>
          <a:lstStyle/>
          <a:p>
            <a:pPr algn="just"/>
            <a:r>
              <a:rPr lang="it-IT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pPr algn="just"/>
            <a:r>
              <a:rPr lang="el-GR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Δλ</a:t>
            </a:r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0.17nm</a:t>
            </a: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R=3000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it-IT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 model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Connettore 2 33"/>
          <p:cNvCxnSpPr/>
          <p:nvPr/>
        </p:nvCxnSpPr>
        <p:spPr>
          <a:xfrm>
            <a:off x="6866062" y="2197021"/>
            <a:ext cx="29362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2" y="4248901"/>
            <a:ext cx="8414226" cy="707886"/>
          </a:xfrm>
          <a:prstGeom prst="rect">
            <a:avLst/>
          </a:prstGeom>
          <a:noFill/>
        </p:spPr>
        <p:txBody>
          <a:bodyPr wrap="square" lIns="91374" tIns="45685" rIns="91374" bIns="45685" rtlCol="0">
            <a:spAutoFit/>
          </a:bodyPr>
          <a:lstStyle/>
          <a:p>
            <a:r>
              <a:rPr lang="en-AU" sz="2000" b="1" dirty="0"/>
              <a:t>At higher and higher resolutions, it is </a:t>
            </a:r>
            <a:r>
              <a:rPr lang="en-AU" sz="2000" b="1" dirty="0" err="1"/>
              <a:t>possibile</a:t>
            </a:r>
            <a:r>
              <a:rPr lang="en-AU" sz="2000" b="1" dirty="0"/>
              <a:t> to see the shift of emission lines due to multi-ionization</a:t>
            </a:r>
          </a:p>
        </p:txBody>
      </p:sp>
    </p:spTree>
    <p:extLst>
      <p:ext uri="{BB962C8B-B14F-4D97-AF65-F5344CB8AC3E}">
        <p14:creationId xmlns:p14="http://schemas.microsoft.com/office/powerpoint/2010/main" val="96153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uppo 80"/>
          <p:cNvGrpSpPr/>
          <p:nvPr/>
        </p:nvGrpSpPr>
        <p:grpSpPr>
          <a:xfrm>
            <a:off x="255308" y="4357222"/>
            <a:ext cx="6534852" cy="5312734"/>
            <a:chOff x="36506" y="1709708"/>
            <a:chExt cx="4594818" cy="3735516"/>
          </a:xfrm>
        </p:grpSpPr>
        <p:sp>
          <p:nvSpPr>
            <p:cNvPr id="45" name="Rettangolo 44"/>
            <p:cNvSpPr/>
            <p:nvPr/>
          </p:nvSpPr>
          <p:spPr>
            <a:xfrm>
              <a:off x="36506" y="3212976"/>
              <a:ext cx="4537336" cy="129266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endParaRPr lang="en-US" sz="2300" b="1" dirty="0">
                <a:solidFill>
                  <a:srgbClr val="FF0000"/>
                </a:solidFill>
                <a:latin typeface="Chalkduster"/>
              </a:endParaRPr>
            </a:p>
            <a:p>
              <a:r>
                <a:rPr lang="en-US" sz="2300" b="1" dirty="0">
                  <a:solidFill>
                    <a:schemeClr val="bg1"/>
                  </a:solidFill>
                  <a:latin typeface="Chalkduster"/>
                </a:rPr>
                <a:t>          </a:t>
              </a:r>
              <a:r>
                <a:rPr lang="en-US" sz="2000" b="1" dirty="0">
                  <a:solidFill>
                    <a:schemeClr val="bg1"/>
                  </a:solidFill>
                  <a:latin typeface="Chalkduster"/>
                </a:rPr>
                <a:t>X-ray burst	         RF burst: trigger signal</a:t>
              </a:r>
            </a:p>
            <a:p>
              <a:endParaRPr lang="en-US" sz="2300" b="1" dirty="0">
                <a:solidFill>
                  <a:srgbClr val="FFFF00"/>
                </a:solidFill>
                <a:latin typeface="Chalkduster"/>
              </a:endParaRPr>
            </a:p>
            <a:p>
              <a:endParaRPr lang="en-US" sz="2300" b="1" dirty="0">
                <a:solidFill>
                  <a:srgbClr val="FF0000"/>
                </a:solidFill>
                <a:latin typeface="Chalkduster"/>
              </a:endParaRPr>
            </a:p>
          </p:txBody>
        </p:sp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06" y="3926497"/>
              <a:ext cx="4537336" cy="1518727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06" y="1772816"/>
              <a:ext cx="4524325" cy="1512168"/>
            </a:xfrm>
            <a:prstGeom prst="rect">
              <a:avLst/>
            </a:prstGeom>
          </p:spPr>
        </p:pic>
        <p:cxnSp>
          <p:nvCxnSpPr>
            <p:cNvPr id="46" name="Connettore 2 45"/>
            <p:cNvCxnSpPr/>
            <p:nvPr/>
          </p:nvCxnSpPr>
          <p:spPr>
            <a:xfrm flipV="1">
              <a:off x="1218040" y="2575655"/>
              <a:ext cx="185608" cy="92535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/>
            <p:nvPr/>
          </p:nvCxnSpPr>
          <p:spPr>
            <a:xfrm>
              <a:off x="1290048" y="3794280"/>
              <a:ext cx="190936" cy="71024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Connettore 2 50"/>
            <p:cNvCxnSpPr/>
            <p:nvPr/>
          </p:nvCxnSpPr>
          <p:spPr>
            <a:xfrm>
              <a:off x="3198427" y="3794280"/>
              <a:ext cx="290728" cy="107488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Connettore 2 34"/>
            <p:cNvCxnSpPr/>
            <p:nvPr/>
          </p:nvCxnSpPr>
          <p:spPr>
            <a:xfrm flipV="1">
              <a:off x="3198427" y="2780928"/>
              <a:ext cx="281480" cy="68242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5" name="Rettangolo 64"/>
            <p:cNvSpPr/>
            <p:nvPr/>
          </p:nvSpPr>
          <p:spPr>
            <a:xfrm>
              <a:off x="3331870" y="1730016"/>
              <a:ext cx="1256955" cy="2488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700" b="1" dirty="0" err="1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Radial</a:t>
              </a:r>
              <a:r>
                <a:rPr lang="it-IT" sz="1700" b="1" dirty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 X-</a:t>
              </a:r>
              <a:r>
                <a:rPr lang="it-IT" sz="1700" b="1" dirty="0" err="1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ray</a:t>
              </a:r>
              <a:endParaRPr lang="en-US" sz="1700" b="1" dirty="0">
                <a:solidFill>
                  <a:srgbClr val="FFFF00"/>
                </a:solidFill>
                <a:latin typeface="Chalkduster"/>
              </a:endParaRPr>
            </a:p>
          </p:txBody>
        </p:sp>
        <p:sp>
          <p:nvSpPr>
            <p:cNvPr id="66" name="Rettangolo 65"/>
            <p:cNvSpPr/>
            <p:nvPr/>
          </p:nvSpPr>
          <p:spPr>
            <a:xfrm>
              <a:off x="251754" y="1709708"/>
              <a:ext cx="1121702" cy="2488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700" b="1" dirty="0" err="1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Axial</a:t>
              </a:r>
              <a:r>
                <a:rPr lang="it-IT" sz="1700" b="1" dirty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 X-</a:t>
              </a:r>
              <a:r>
                <a:rPr lang="it-IT" sz="1700" b="1" dirty="0" err="1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ray</a:t>
              </a:r>
              <a:endParaRPr lang="en-US" sz="1700" b="1" dirty="0">
                <a:solidFill>
                  <a:srgbClr val="FFFF00"/>
                </a:solidFill>
                <a:latin typeface="Chalkduster"/>
              </a:endParaRPr>
            </a:p>
          </p:txBody>
        </p:sp>
        <p:sp>
          <p:nvSpPr>
            <p:cNvPr id="69" name="Rettangolo 68"/>
            <p:cNvSpPr/>
            <p:nvPr/>
          </p:nvSpPr>
          <p:spPr>
            <a:xfrm>
              <a:off x="178458" y="3878457"/>
              <a:ext cx="1121702" cy="2488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700" b="1" dirty="0" err="1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Axial</a:t>
              </a:r>
              <a:r>
                <a:rPr lang="it-IT" sz="1700" b="1" dirty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 X-</a:t>
              </a:r>
              <a:r>
                <a:rPr lang="it-IT" sz="1700" b="1" dirty="0" err="1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ray</a:t>
              </a:r>
              <a:endParaRPr lang="en-US" sz="1700" b="1" dirty="0">
                <a:solidFill>
                  <a:srgbClr val="FFFF00"/>
                </a:solidFill>
                <a:latin typeface="Chalkduster"/>
              </a:endParaRPr>
            </a:p>
          </p:txBody>
        </p:sp>
        <p:sp>
          <p:nvSpPr>
            <p:cNvPr id="70" name="Rettangolo 69"/>
            <p:cNvSpPr/>
            <p:nvPr/>
          </p:nvSpPr>
          <p:spPr>
            <a:xfrm>
              <a:off x="3328770" y="3878457"/>
              <a:ext cx="1256955" cy="2488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700" b="1" dirty="0" err="1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Radial</a:t>
              </a:r>
              <a:r>
                <a:rPr lang="it-IT" sz="1700" b="1" dirty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 X-</a:t>
              </a:r>
              <a:r>
                <a:rPr lang="it-IT" sz="1700" b="1" dirty="0" err="1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ray</a:t>
              </a:r>
              <a:endParaRPr lang="en-US" sz="1700" b="1" dirty="0">
                <a:solidFill>
                  <a:srgbClr val="FFFF00"/>
                </a:solidFill>
                <a:latin typeface="Chalkduster"/>
              </a:endParaRPr>
            </a:p>
          </p:txBody>
        </p:sp>
        <p:sp>
          <p:nvSpPr>
            <p:cNvPr id="73" name="Rettangolo 72"/>
            <p:cNvSpPr/>
            <p:nvPr/>
          </p:nvSpPr>
          <p:spPr>
            <a:xfrm>
              <a:off x="3428470" y="4685860"/>
              <a:ext cx="1202854" cy="2488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700" b="1" dirty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RF </a:t>
              </a:r>
              <a:r>
                <a:rPr lang="it-IT" sz="1700" b="1" dirty="0" err="1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emission</a:t>
              </a:r>
              <a:endParaRPr lang="en-US" sz="1700" b="1" dirty="0">
                <a:solidFill>
                  <a:srgbClr val="FFFF00"/>
                </a:solidFill>
                <a:latin typeface="Chalkduster"/>
              </a:endParaRPr>
            </a:p>
          </p:txBody>
        </p:sp>
        <p:sp>
          <p:nvSpPr>
            <p:cNvPr id="74" name="Rettangolo 73"/>
            <p:cNvSpPr/>
            <p:nvPr/>
          </p:nvSpPr>
          <p:spPr>
            <a:xfrm>
              <a:off x="3399204" y="2429726"/>
              <a:ext cx="1202854" cy="2488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700" b="1" dirty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RF </a:t>
              </a:r>
              <a:r>
                <a:rPr lang="it-IT" sz="1700" b="1" dirty="0" err="1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emission</a:t>
              </a:r>
              <a:endParaRPr lang="en-US" sz="1700" b="1" dirty="0">
                <a:solidFill>
                  <a:srgbClr val="FFFF00"/>
                </a:solidFill>
                <a:latin typeface="Chalkduster"/>
              </a:endParaRPr>
            </a:p>
          </p:txBody>
        </p:sp>
      </p:grpSp>
      <p:grpSp>
        <p:nvGrpSpPr>
          <p:cNvPr id="97" name="Gruppo 96"/>
          <p:cNvGrpSpPr/>
          <p:nvPr/>
        </p:nvGrpSpPr>
        <p:grpSpPr>
          <a:xfrm>
            <a:off x="7096280" y="3211991"/>
            <a:ext cx="5726197" cy="6478144"/>
            <a:chOff x="5096302" y="1700808"/>
            <a:chExt cx="4026232" cy="4554945"/>
          </a:xfrm>
        </p:grpSpPr>
        <p:grpSp>
          <p:nvGrpSpPr>
            <p:cNvPr id="82" name="Gruppo 81"/>
            <p:cNvGrpSpPr/>
            <p:nvPr/>
          </p:nvGrpSpPr>
          <p:grpSpPr>
            <a:xfrm>
              <a:off x="5096302" y="1700808"/>
              <a:ext cx="3940194" cy="4554945"/>
              <a:chOff x="5567037" y="1412776"/>
              <a:chExt cx="3212924" cy="4554945"/>
            </a:xfrm>
          </p:grpSpPr>
          <p:sp>
            <p:nvSpPr>
              <p:cNvPr id="59" name="Rettangolo 58"/>
              <p:cNvSpPr/>
              <p:nvPr/>
            </p:nvSpPr>
            <p:spPr>
              <a:xfrm>
                <a:off x="5567039" y="3206400"/>
                <a:ext cx="3212921" cy="95410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endParaRPr lang="en-US" sz="2000" b="1" dirty="0">
                  <a:solidFill>
                    <a:srgbClr val="FF0000"/>
                  </a:solidFill>
                  <a:latin typeface="Chalkduster"/>
                </a:endParaRPr>
              </a:p>
              <a:p>
                <a:r>
                  <a:rPr lang="it-IT" sz="2000" b="1" dirty="0">
                    <a:solidFill>
                      <a:schemeClr val="bg1"/>
                    </a:solidFill>
                    <a:latin typeface="Chalkduster"/>
                  </a:rPr>
                  <a:t>Plasma-self </a:t>
                </a:r>
                <a:r>
                  <a:rPr lang="it-IT" sz="2000" b="1" dirty="0" err="1">
                    <a:solidFill>
                      <a:schemeClr val="bg1"/>
                    </a:solidFill>
                    <a:latin typeface="Chalkduster"/>
                  </a:rPr>
                  <a:t>emission</a:t>
                </a:r>
                <a:r>
                  <a:rPr lang="it-IT" sz="2000" b="1" dirty="0">
                    <a:solidFill>
                      <a:schemeClr val="bg1"/>
                    </a:solidFill>
                    <a:latin typeface="Chalkduster"/>
                  </a:rPr>
                  <a:t>:</a:t>
                </a:r>
              </a:p>
              <a:p>
                <a:r>
                  <a:rPr lang="it-IT" sz="2000" b="1" dirty="0">
                    <a:solidFill>
                      <a:schemeClr val="bg1"/>
                    </a:solidFill>
                    <a:latin typeface="Chalkduster"/>
                  </a:rPr>
                  <a:t>Sub-</a:t>
                </a:r>
                <a:r>
                  <a:rPr lang="it-IT" sz="2000" b="1" dirty="0" err="1">
                    <a:solidFill>
                      <a:schemeClr val="bg1"/>
                    </a:solidFill>
                    <a:latin typeface="Chalkduster"/>
                  </a:rPr>
                  <a:t>harmonics</a:t>
                </a:r>
                <a:r>
                  <a:rPr lang="it-IT" sz="2000" b="1" dirty="0">
                    <a:solidFill>
                      <a:schemeClr val="bg1"/>
                    </a:solidFill>
                    <a:latin typeface="Chalkduster"/>
                  </a:rPr>
                  <a:t> </a:t>
                </a:r>
                <a:endParaRPr lang="en-US" sz="2000" b="1" dirty="0">
                  <a:solidFill>
                    <a:schemeClr val="bg1"/>
                  </a:solidFill>
                  <a:latin typeface="Chalkduster"/>
                </a:endParaRPr>
              </a:p>
              <a:p>
                <a:endParaRPr lang="en-US" sz="2000" b="1" dirty="0">
                  <a:solidFill>
                    <a:srgbClr val="FF0000"/>
                  </a:solidFill>
                  <a:latin typeface="Chalkduster"/>
                </a:endParaRPr>
              </a:p>
            </p:txBody>
          </p:sp>
          <p:pic>
            <p:nvPicPr>
              <p:cNvPr id="21" name="Immagine 2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67037" y="4149080"/>
                <a:ext cx="3212923" cy="1818641"/>
              </a:xfrm>
              <a:prstGeom prst="rect">
                <a:avLst/>
              </a:prstGeom>
            </p:spPr>
          </p:pic>
          <p:pic>
            <p:nvPicPr>
              <p:cNvPr id="22" name="Immagine 2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67039" y="1412776"/>
                <a:ext cx="3212922" cy="1928167"/>
              </a:xfrm>
              <a:prstGeom prst="rect">
                <a:avLst/>
              </a:prstGeom>
            </p:spPr>
          </p:pic>
          <p:cxnSp>
            <p:nvCxnSpPr>
              <p:cNvPr id="60" name="Connettore 2 59"/>
              <p:cNvCxnSpPr/>
              <p:nvPr/>
            </p:nvCxnSpPr>
            <p:spPr>
              <a:xfrm>
                <a:off x="6840252" y="3942777"/>
                <a:ext cx="472670" cy="406002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Connettore 2 60"/>
              <p:cNvCxnSpPr/>
              <p:nvPr/>
            </p:nvCxnSpPr>
            <p:spPr>
              <a:xfrm flipV="1">
                <a:off x="6840252" y="1919757"/>
                <a:ext cx="401838" cy="1520063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7" name="Rettangolo 86"/>
            <p:cNvSpPr/>
            <p:nvPr/>
          </p:nvSpPr>
          <p:spPr>
            <a:xfrm>
              <a:off x="7237381" y="3769144"/>
              <a:ext cx="188515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000" b="1" dirty="0" err="1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Main</a:t>
              </a:r>
              <a:r>
                <a:rPr lang="it-IT" sz="2000" b="1" dirty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 RF </a:t>
              </a:r>
              <a:r>
                <a:rPr lang="it-IT" sz="2000" b="1" dirty="0" err="1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frequency</a:t>
              </a:r>
              <a:endParaRPr lang="it-IT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alkduster"/>
              </a:endParaRPr>
            </a:p>
            <a:p>
              <a:r>
                <a:rPr lang="it-IT" sz="2000" b="1" dirty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of plasma </a:t>
              </a:r>
              <a:r>
                <a:rPr lang="it-IT" sz="2000" b="1" dirty="0" err="1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alkduster"/>
                </a:rPr>
                <a:t>heating</a:t>
              </a:r>
              <a:endParaRPr lang="en-US" sz="2000" b="1" dirty="0">
                <a:solidFill>
                  <a:srgbClr val="FFFF00"/>
                </a:solidFill>
                <a:latin typeface="Chalkduster"/>
              </a:endParaRPr>
            </a:p>
          </p:txBody>
        </p:sp>
        <p:cxnSp>
          <p:nvCxnSpPr>
            <p:cNvPr id="88" name="Connettore 2 87"/>
            <p:cNvCxnSpPr/>
            <p:nvPr/>
          </p:nvCxnSpPr>
          <p:spPr>
            <a:xfrm flipH="1" flipV="1">
              <a:off x="8532440" y="2032482"/>
              <a:ext cx="24074" cy="175655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Connettore 2 89"/>
            <p:cNvCxnSpPr/>
            <p:nvPr/>
          </p:nvCxnSpPr>
          <p:spPr>
            <a:xfrm flipH="1">
              <a:off x="8556514" y="4221088"/>
              <a:ext cx="16633" cy="357899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95" name="Rettangolo 94"/>
          <p:cNvSpPr/>
          <p:nvPr/>
        </p:nvSpPr>
        <p:spPr>
          <a:xfrm>
            <a:off x="246961" y="948876"/>
            <a:ext cx="11722761" cy="1006766"/>
          </a:xfrm>
          <a:prstGeom prst="rect">
            <a:avLst/>
          </a:prstGeom>
        </p:spPr>
        <p:txBody>
          <a:bodyPr wrap="square" lIns="129951" tIns="64976" rIns="129951" bIns="64976">
            <a:spAutoFit/>
          </a:bodyPr>
          <a:lstStyle/>
          <a:p>
            <a:r>
              <a:rPr lang="en-US" sz="2800" dirty="0">
                <a:solidFill>
                  <a:srgbClr val="283E6A"/>
                </a:solidFill>
                <a:latin typeface="Times Bold"/>
                <a:cs typeface="Times Bold"/>
              </a:rPr>
              <a:t>When modifying the axial magnetic field profile, the X-ray emission “jumps” and becomes pulsed instead of CW</a:t>
            </a:r>
            <a:endParaRPr lang="en-US" sz="2800" dirty="0">
              <a:latin typeface="Times Bold"/>
              <a:cs typeface="Times Bold"/>
            </a:endParaRPr>
          </a:p>
        </p:txBody>
      </p:sp>
      <p:sp>
        <p:nvSpPr>
          <p:cNvPr id="98" name="Rettangolo 97"/>
          <p:cNvSpPr/>
          <p:nvPr/>
        </p:nvSpPr>
        <p:spPr>
          <a:xfrm>
            <a:off x="-57948" y="2276572"/>
            <a:ext cx="3803251" cy="746869"/>
          </a:xfrm>
          <a:prstGeom prst="rect">
            <a:avLst/>
          </a:prstGeom>
        </p:spPr>
        <p:txBody>
          <a:bodyPr wrap="square" lIns="129951" tIns="64976" rIns="129951" bIns="64976">
            <a:spAutoFit/>
          </a:bodyPr>
          <a:lstStyle/>
          <a:p>
            <a:pPr marL="406104" indent="-406104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latin typeface="Chalkduster"/>
              </a:rPr>
              <a:t> </a:t>
            </a:r>
            <a:r>
              <a:rPr lang="it-IT" sz="2000" b="1" dirty="0">
                <a:solidFill>
                  <a:srgbClr val="283E6A"/>
                </a:solidFill>
                <a:latin typeface="Chalkduster"/>
              </a:rPr>
              <a:t>RF </a:t>
            </a:r>
            <a:r>
              <a:rPr lang="it-IT" sz="2000" b="1" dirty="0" err="1">
                <a:solidFill>
                  <a:srgbClr val="283E6A"/>
                </a:solidFill>
                <a:latin typeface="Chalkduster"/>
              </a:rPr>
              <a:t>burst</a:t>
            </a:r>
            <a:r>
              <a:rPr lang="it-IT" sz="2000" b="1" dirty="0">
                <a:solidFill>
                  <a:srgbClr val="283E6A"/>
                </a:solidFill>
                <a:latin typeface="Chalkduster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Chalkduster"/>
                <a:sym typeface="Wingdings" panose="05000000000000000000" pitchFamily="2" charset="2"/>
              </a:rPr>
              <a:t></a:t>
            </a:r>
            <a:r>
              <a:rPr lang="it-IT" sz="2000" dirty="0">
                <a:solidFill>
                  <a:srgbClr val="283E6A"/>
                </a:solidFill>
                <a:latin typeface="Chalkduster"/>
              </a:rPr>
              <a:t> trigger </a:t>
            </a:r>
            <a:r>
              <a:rPr lang="it-IT" sz="2000" dirty="0" err="1">
                <a:solidFill>
                  <a:srgbClr val="283E6A"/>
                </a:solidFill>
                <a:latin typeface="Chalkduster"/>
              </a:rPr>
              <a:t>signal</a:t>
            </a:r>
            <a:endParaRPr lang="it-IT" sz="2000" b="1" dirty="0">
              <a:solidFill>
                <a:srgbClr val="283E6A"/>
              </a:solidFill>
              <a:latin typeface="Chalkduster"/>
              <a:sym typeface="Wingdings" panose="05000000000000000000" pitchFamily="2" charset="2"/>
            </a:endParaRPr>
          </a:p>
        </p:txBody>
      </p:sp>
      <p:sp>
        <p:nvSpPr>
          <p:cNvPr id="101" name="Rettangolo 100"/>
          <p:cNvSpPr/>
          <p:nvPr/>
        </p:nvSpPr>
        <p:spPr>
          <a:xfrm>
            <a:off x="3845082" y="2013505"/>
            <a:ext cx="8411706" cy="1054646"/>
          </a:xfrm>
          <a:prstGeom prst="rect">
            <a:avLst/>
          </a:prstGeom>
        </p:spPr>
        <p:txBody>
          <a:bodyPr wrap="square" lIns="129951" tIns="64976" rIns="129951" bIns="64976">
            <a:spAutoFit/>
          </a:bodyPr>
          <a:lstStyle/>
          <a:p>
            <a:r>
              <a:rPr lang="it-IT" sz="2000" dirty="0" err="1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Axial</a:t>
            </a:r>
            <a:r>
              <a:rPr lang="it-IT" sz="2000" dirty="0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 and </a:t>
            </a:r>
            <a:r>
              <a:rPr lang="it-IT" sz="2000" dirty="0" err="1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radial</a:t>
            </a:r>
            <a:r>
              <a:rPr lang="it-IT" sz="2000" dirty="0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 X-</a:t>
            </a:r>
            <a:r>
              <a:rPr lang="it-IT" sz="2000" dirty="0" err="1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ray</a:t>
            </a:r>
            <a:r>
              <a:rPr lang="it-IT" sz="2000" dirty="0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 </a:t>
            </a:r>
            <a:r>
              <a:rPr lang="it-IT" sz="2000" dirty="0" err="1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measurements</a:t>
            </a:r>
            <a:r>
              <a:rPr lang="it-IT" sz="2000" dirty="0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Chalkduster"/>
                <a:sym typeface="Wingdings" panose="05000000000000000000" pitchFamily="2" charset="2"/>
              </a:rPr>
              <a:t></a:t>
            </a:r>
            <a:r>
              <a:rPr lang="it-IT" sz="2000" dirty="0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 </a:t>
            </a:r>
            <a:r>
              <a:rPr lang="it-IT" sz="2000" b="1" dirty="0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X-</a:t>
            </a:r>
            <a:r>
              <a:rPr lang="it-IT" sz="2000" b="1" dirty="0" err="1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ray</a:t>
            </a:r>
            <a:r>
              <a:rPr lang="it-IT" sz="2000" b="1" dirty="0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 </a:t>
            </a:r>
            <a:r>
              <a:rPr lang="it-IT" sz="2000" b="1" dirty="0" err="1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burst</a:t>
            </a:r>
            <a:endParaRPr lang="it-IT" sz="2000" b="1" dirty="0">
              <a:solidFill>
                <a:srgbClr val="283E6A"/>
              </a:solidFill>
              <a:latin typeface="Chalkduster"/>
              <a:sym typeface="Wingdings" panose="05000000000000000000" pitchFamily="2" charset="2"/>
            </a:endParaRPr>
          </a:p>
          <a:p>
            <a:r>
              <a:rPr lang="it-IT" sz="2000" dirty="0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	</a:t>
            </a:r>
          </a:p>
          <a:p>
            <a:r>
              <a:rPr lang="it-IT" sz="2000" dirty="0" err="1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Spectrogram</a:t>
            </a:r>
            <a:r>
              <a:rPr lang="it-IT" sz="2000" dirty="0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Chalkduster"/>
                <a:sym typeface="Wingdings" panose="05000000000000000000" pitchFamily="2" charset="2"/>
              </a:rPr>
              <a:t></a:t>
            </a:r>
            <a:r>
              <a:rPr lang="it-IT" sz="2000" dirty="0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 </a:t>
            </a:r>
            <a:r>
              <a:rPr lang="it-IT" sz="2000" b="1" dirty="0" err="1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microwave</a:t>
            </a:r>
            <a:r>
              <a:rPr lang="it-IT" sz="2000" dirty="0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 </a:t>
            </a:r>
            <a:r>
              <a:rPr lang="it-IT" sz="2000" b="1" dirty="0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plasma-self </a:t>
            </a:r>
            <a:r>
              <a:rPr lang="it-IT" sz="2000" b="1" dirty="0" err="1">
                <a:solidFill>
                  <a:srgbClr val="283E6A"/>
                </a:solidFill>
                <a:latin typeface="Chalkduster"/>
                <a:sym typeface="Wingdings" panose="05000000000000000000" pitchFamily="2" charset="2"/>
              </a:rPr>
              <a:t>emission</a:t>
            </a:r>
            <a:endParaRPr lang="it-IT" sz="2000" b="1" dirty="0">
              <a:solidFill>
                <a:srgbClr val="283E6A"/>
              </a:solidFill>
              <a:latin typeface="Chalkduster"/>
              <a:sym typeface="Wingdings" panose="05000000000000000000" pitchFamily="2" charset="2"/>
            </a:endParaRPr>
          </a:p>
        </p:txBody>
      </p:sp>
      <p:cxnSp>
        <p:nvCxnSpPr>
          <p:cNvPr id="103" name="Connettore 2 102"/>
          <p:cNvCxnSpPr/>
          <p:nvPr/>
        </p:nvCxnSpPr>
        <p:spPr>
          <a:xfrm flipV="1">
            <a:off x="3684355" y="2276572"/>
            <a:ext cx="409646" cy="2306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2 103"/>
          <p:cNvCxnSpPr/>
          <p:nvPr/>
        </p:nvCxnSpPr>
        <p:spPr>
          <a:xfrm>
            <a:off x="3684355" y="2760898"/>
            <a:ext cx="389732" cy="2363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74835" y="258272"/>
            <a:ext cx="120340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halkduster"/>
                <a:ea typeface="Cambria" panose="02040503050406030204" pitchFamily="18" charset="0"/>
                <a:cs typeface="Chalkduster"/>
              </a:rPr>
              <a:t>TIME-</a:t>
            </a:r>
            <a:r>
              <a:rPr lang="it-IT" sz="3200" b="1" dirty="0" err="1">
                <a:solidFill>
                  <a:srgbClr val="FF0000"/>
                </a:solidFill>
                <a:latin typeface="Chalkduster"/>
                <a:ea typeface="Cambria" panose="02040503050406030204" pitchFamily="18" charset="0"/>
                <a:cs typeface="Chalkduster"/>
              </a:rPr>
              <a:t>Resolved</a:t>
            </a:r>
            <a:r>
              <a:rPr lang="it-IT" sz="3200" b="1" dirty="0">
                <a:solidFill>
                  <a:srgbClr val="FF0000"/>
                </a:solidFill>
                <a:latin typeface="Chalkduster"/>
                <a:ea typeface="Cambria" panose="02040503050406030204" pitchFamily="18" charset="0"/>
                <a:cs typeface="Chalkduster"/>
              </a:rPr>
              <a:t> RF </a:t>
            </a:r>
            <a:r>
              <a:rPr lang="it-IT" sz="3200" b="1" dirty="0" smtClean="0">
                <a:solidFill>
                  <a:srgbClr val="FF0000"/>
                </a:solidFill>
                <a:latin typeface="Chalkduster"/>
                <a:ea typeface="Cambria" panose="02040503050406030204" pitchFamily="18" charset="0"/>
                <a:cs typeface="Chalkduster"/>
              </a:rPr>
              <a:t>+ Soft</a:t>
            </a:r>
            <a:r>
              <a:rPr lang="it-IT" sz="3200" b="1" dirty="0">
                <a:solidFill>
                  <a:srgbClr val="FF0000"/>
                </a:solidFill>
                <a:latin typeface="Chalkduster"/>
                <a:ea typeface="Cambria" panose="02040503050406030204" pitchFamily="18" charset="0"/>
                <a:cs typeface="Chalkduster"/>
              </a:rPr>
              <a:t>/Hard X </a:t>
            </a:r>
            <a:r>
              <a:rPr lang="it-IT" sz="3200" b="1" dirty="0" err="1">
                <a:solidFill>
                  <a:srgbClr val="FF0000"/>
                </a:solidFill>
                <a:latin typeface="Chalkduster"/>
                <a:ea typeface="Cambria" panose="02040503050406030204" pitchFamily="18" charset="0"/>
                <a:cs typeface="Chalkduster"/>
              </a:rPr>
              <a:t>ray</a:t>
            </a:r>
            <a:r>
              <a:rPr lang="it-IT" sz="3200" b="1" dirty="0">
                <a:solidFill>
                  <a:srgbClr val="FF0000"/>
                </a:solidFill>
                <a:latin typeface="Chalkduster"/>
                <a:ea typeface="Cambria" panose="02040503050406030204" pitchFamily="18" charset="0"/>
                <a:cs typeface="Chalkduster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Chalkduster"/>
                <a:ea typeface="Cambria" panose="02040503050406030204" pitchFamily="18" charset="0"/>
                <a:cs typeface="Chalkduster"/>
              </a:rPr>
              <a:t>Spectroscopy</a:t>
            </a:r>
            <a:endParaRPr lang="it-IT" sz="3200" b="1" dirty="0">
              <a:solidFill>
                <a:srgbClr val="FF0000"/>
              </a:solidFill>
              <a:latin typeface="Chalkduster"/>
              <a:ea typeface="Cambria" panose="02040503050406030204" pitchFamily="18" charset="0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13884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402194" y="5998193"/>
            <a:ext cx="11854313" cy="130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48" tIns="50748" rIns="50748" bIns="50748" anchor="ctr">
            <a:spAutoFit/>
          </a:bodyPr>
          <a:lstStyle/>
          <a:p>
            <a:pPr algn="l">
              <a:buSzPct val="100000"/>
              <a:defRPr sz="2300" b="1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0000"/>
                </a:solidFill>
                <a:latin typeface="+mj-lt"/>
              </a:rPr>
              <a:t>The decay-products can be tagged by </a:t>
            </a:r>
            <a:r>
              <a:rPr lang="it-IT" sz="2800" dirty="0" smtClean="0">
                <a:solidFill>
                  <a:srgbClr val="FF0000"/>
                </a:solidFill>
                <a:latin typeface="+mj-lt"/>
              </a:rPr>
              <a:t>the </a:t>
            </a:r>
            <a:r>
              <a:rPr lang="it-IT" sz="2800" dirty="0" err="1" smtClean="0">
                <a:solidFill>
                  <a:srgbClr val="FF0000"/>
                </a:solidFill>
                <a:latin typeface="+mj-lt"/>
              </a:rPr>
              <a:t>emitted</a:t>
            </a:r>
            <a:r>
              <a:rPr lang="it-IT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sz="2800" dirty="0" smtClean="0">
                <a:solidFill>
                  <a:srgbClr val="FF0000"/>
                </a:solidFill>
                <a:latin typeface="+mj-lt"/>
              </a:rPr>
              <a:t>γ</a:t>
            </a:r>
            <a:r>
              <a:rPr sz="2800" dirty="0">
                <a:solidFill>
                  <a:srgbClr val="FF0000"/>
                </a:solidFill>
                <a:latin typeface="+mj-lt"/>
              </a:rPr>
              <a:t>-rays </a:t>
            </a:r>
            <a:r>
              <a:rPr lang="it-IT" sz="2800" dirty="0" err="1" smtClean="0">
                <a:solidFill>
                  <a:srgbClr val="FF0000"/>
                </a:solidFill>
                <a:latin typeface="+mj-lt"/>
              </a:rPr>
              <a:t>using</a:t>
            </a:r>
            <a:r>
              <a:rPr lang="it-IT" sz="2800" dirty="0" smtClean="0">
                <a:solidFill>
                  <a:srgbClr val="FF0000"/>
                </a:solidFill>
                <a:latin typeface="+mj-lt"/>
              </a:rPr>
              <a:t> an array of GE detectors or </a:t>
            </a:r>
            <a:r>
              <a:rPr lang="it-IT" sz="2800" dirty="0" err="1" smtClean="0">
                <a:solidFill>
                  <a:srgbClr val="FF0000"/>
                </a:solidFill>
                <a:latin typeface="+mj-lt"/>
              </a:rPr>
              <a:t>scintillators</a:t>
            </a:r>
            <a:r>
              <a:rPr lang="it-IT" sz="2800" dirty="0" smtClean="0">
                <a:solidFill>
                  <a:srgbClr val="FF0000"/>
                </a:solidFill>
                <a:latin typeface="+mj-lt"/>
              </a:rPr>
              <a:t> (ex. LaBr3)</a:t>
            </a:r>
          </a:p>
          <a:p>
            <a:pPr algn="l">
              <a:buSzPct val="100000"/>
              <a:defRPr sz="2300" b="1">
                <a:solidFill>
                  <a:srgbClr val="000000"/>
                </a:solidFill>
              </a:defRPr>
            </a:pPr>
            <a:endParaRPr lang="it-IT" sz="1400" dirty="0" smtClean="0">
              <a:solidFill>
                <a:srgbClr val="FF0000"/>
              </a:solidFill>
              <a:latin typeface="+mj-lt"/>
            </a:endParaRPr>
          </a:p>
          <a:p>
            <a:pPr algn="l">
              <a:buSzPct val="100000"/>
              <a:defRPr sz="2300" b="1">
                <a:solidFill>
                  <a:srgbClr val="000000"/>
                </a:solidFill>
              </a:defRPr>
            </a:pPr>
            <a:endParaRPr lang="it-IT" sz="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576" y="1180554"/>
            <a:ext cx="4599738" cy="4525146"/>
          </a:xfrm>
          <a:prstGeom prst="rect">
            <a:avLst/>
          </a:prstGeom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062576" y="205545"/>
            <a:ext cx="11496824" cy="857250"/>
          </a:xfrm>
          <a:prstGeom prst="rect">
            <a:avLst/>
          </a:prstGeom>
        </p:spPr>
        <p:txBody>
          <a:bodyPr lIns="91356" tIns="45675" rIns="91356" bIns="45675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9pPr>
          </a:lstStyle>
          <a:p>
            <a:pPr algn="ctr"/>
            <a:r>
              <a:rPr lang="en-AU" sz="3600" b="1" dirty="0" smtClean="0">
                <a:solidFill>
                  <a:srgbClr val="FF0000"/>
                </a:solidFill>
                <a:latin typeface="Chalkduster"/>
                <a:cs typeface="Chalkduster"/>
              </a:rPr>
              <a:t>Measurement of </a:t>
            </a:r>
            <a:r>
              <a:rPr lang="en-AU" sz="3600" dirty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AU" sz="3600" b="1" dirty="0">
                <a:solidFill>
                  <a:srgbClr val="FF0000"/>
                </a:solidFill>
                <a:latin typeface="Chalkduster"/>
                <a:cs typeface="Chalkduster"/>
              </a:rPr>
              <a:t>-decays in a plasma </a:t>
            </a:r>
            <a:r>
              <a:rPr lang="en-AU" sz="3600" b="1" dirty="0" smtClean="0">
                <a:solidFill>
                  <a:srgbClr val="FF0000"/>
                </a:solidFill>
                <a:latin typeface="Chalkduster"/>
                <a:cs typeface="Chalkduster"/>
              </a:rPr>
              <a:t>trap</a:t>
            </a:r>
            <a:endParaRPr lang="en-AU" sz="3600" b="1" i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075822" y="1235372"/>
            <a:ext cx="6289542" cy="4257511"/>
          </a:xfrm>
          <a:prstGeom prst="rect">
            <a:avLst/>
          </a:prstGeom>
          <a:solidFill>
            <a:srgbClr val="95B3D7"/>
          </a:solidFill>
        </p:spPr>
        <p:txBody>
          <a:bodyPr wrap="square" lIns="91378" tIns="45688" rIns="91378" bIns="45688" rtlCol="0">
            <a:spAutoFit/>
          </a:bodyPr>
          <a:lstStyle/>
          <a:p>
            <a:pPr marL="456893" indent="-456893" algn="l">
              <a:buFont typeface="Arial"/>
              <a:buChar char="•"/>
            </a:pPr>
            <a:r>
              <a:rPr lang="en-AU" sz="2800" dirty="0">
                <a:solidFill>
                  <a:srgbClr val="000000"/>
                </a:solidFill>
              </a:rPr>
              <a:t>A “buffer plasma” is created by He, O or </a:t>
            </a:r>
            <a:r>
              <a:rPr lang="en-AU" sz="2800" dirty="0" err="1">
                <a:solidFill>
                  <a:srgbClr val="000000"/>
                </a:solidFill>
              </a:rPr>
              <a:t>Ar</a:t>
            </a:r>
            <a:r>
              <a:rPr lang="en-AU" sz="2800" dirty="0">
                <a:solidFill>
                  <a:srgbClr val="000000"/>
                </a:solidFill>
              </a:rPr>
              <a:t> up to densities of 10</a:t>
            </a:r>
            <a:r>
              <a:rPr lang="en-AU" sz="2800" baseline="30000" dirty="0">
                <a:solidFill>
                  <a:srgbClr val="000000"/>
                </a:solidFill>
              </a:rPr>
              <a:t>13</a:t>
            </a:r>
            <a:r>
              <a:rPr lang="en-AU" sz="2800" dirty="0">
                <a:solidFill>
                  <a:srgbClr val="000000"/>
                </a:solidFill>
              </a:rPr>
              <a:t> cm</a:t>
            </a:r>
            <a:r>
              <a:rPr lang="en-AU" sz="2800" baseline="30000" dirty="0">
                <a:solidFill>
                  <a:srgbClr val="000000"/>
                </a:solidFill>
              </a:rPr>
              <a:t>-</a:t>
            </a:r>
            <a:r>
              <a:rPr lang="en-AU" sz="2800" baseline="30000" dirty="0" smtClean="0">
                <a:solidFill>
                  <a:srgbClr val="000000"/>
                </a:solidFill>
              </a:rPr>
              <a:t>3</a:t>
            </a:r>
            <a:endParaRPr lang="en-AU" sz="2800" baseline="30000" dirty="0">
              <a:solidFill>
                <a:srgbClr val="000000"/>
              </a:solidFill>
            </a:endParaRPr>
          </a:p>
          <a:p>
            <a:pPr marL="456893" indent="-456893" algn="l">
              <a:buFont typeface="Arial"/>
              <a:buChar char="•"/>
            </a:pPr>
            <a:r>
              <a:rPr lang="en-AU" sz="2800" dirty="0">
                <a:solidFill>
                  <a:srgbClr val="000000"/>
                </a:solidFill>
              </a:rPr>
              <a:t>The isotope is then directly fluxed (if </a:t>
            </a:r>
            <a:r>
              <a:rPr lang="en-AU" sz="2800" dirty="0" err="1">
                <a:solidFill>
                  <a:srgbClr val="000000"/>
                </a:solidFill>
              </a:rPr>
              <a:t>gaseuous</a:t>
            </a:r>
            <a:r>
              <a:rPr lang="en-AU" sz="2800" dirty="0">
                <a:solidFill>
                  <a:srgbClr val="000000"/>
                </a:solidFill>
              </a:rPr>
              <a:t>) or vaporized </a:t>
            </a:r>
            <a:r>
              <a:rPr lang="en-AU" sz="2800" dirty="0" smtClean="0">
                <a:solidFill>
                  <a:srgbClr val="000000"/>
                </a:solidFill>
              </a:rPr>
              <a:t>inside </a:t>
            </a:r>
            <a:r>
              <a:rPr lang="en-AU" sz="2800" dirty="0">
                <a:solidFill>
                  <a:srgbClr val="000000"/>
                </a:solidFill>
              </a:rPr>
              <a:t>the chamber </a:t>
            </a:r>
            <a:endParaRPr lang="en-AU" sz="2800" dirty="0" smtClean="0">
              <a:solidFill>
                <a:srgbClr val="000000"/>
              </a:solidFill>
            </a:endParaRPr>
          </a:p>
          <a:p>
            <a:pPr marL="456893" indent="-456893" algn="l">
              <a:buFont typeface="Arial"/>
              <a:buChar char="•"/>
            </a:pPr>
            <a:r>
              <a:rPr lang="en-AU" sz="2800" dirty="0" smtClean="0">
                <a:solidFill>
                  <a:srgbClr val="000000"/>
                </a:solidFill>
              </a:rPr>
              <a:t>Relative </a:t>
            </a:r>
            <a:r>
              <a:rPr lang="en-AU" sz="2800" dirty="0">
                <a:solidFill>
                  <a:srgbClr val="000000"/>
                </a:solidFill>
              </a:rPr>
              <a:t>abundances of buffer vs. isotope densities range from 100:1 (if the isotope is in metal state) to 3:1 (in case of gaseous elements</a:t>
            </a:r>
          </a:p>
          <a:p>
            <a:pPr marL="456893" indent="-456893" algn="l">
              <a:buFont typeface="Arial"/>
              <a:buChar char="•"/>
            </a:pPr>
            <a:endParaRPr lang="en-AU" sz="2800" baseline="30000" dirty="0">
              <a:solidFill>
                <a:srgbClr val="000000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02194" y="7238224"/>
            <a:ext cx="11675470" cy="795221"/>
            <a:chOff x="402194" y="7238224"/>
            <a:chExt cx="11675470" cy="795221"/>
          </a:xfrm>
        </p:grpSpPr>
        <p:sp>
          <p:nvSpPr>
            <p:cNvPr id="10" name="CasellaDiTesto 9"/>
            <p:cNvSpPr txBox="1"/>
            <p:nvPr/>
          </p:nvSpPr>
          <p:spPr>
            <a:xfrm>
              <a:off x="7312814" y="7325624"/>
              <a:ext cx="4764850" cy="707821"/>
            </a:xfrm>
            <a:prstGeom prst="rect">
              <a:avLst/>
            </a:prstGeom>
            <a:noFill/>
          </p:spPr>
          <p:txBody>
            <a:bodyPr wrap="square" lIns="91378" tIns="45688" rIns="91378" bIns="45688" rtlCol="0">
              <a:spAutoFit/>
            </a:bodyPr>
            <a:lstStyle/>
            <a:p>
              <a:pPr marL="742458" lvl="1" indent="-285558">
                <a:buFont typeface="Wingdings" charset="0"/>
                <a:buChar char="à"/>
              </a:pPr>
              <a:r>
                <a:rPr lang="en-AU" sz="2000" b="1" i="1" dirty="0" smtClean="0">
                  <a:solidFill>
                    <a:srgbClr val="000000"/>
                  </a:solidFill>
                  <a:sym typeface="Wingdings"/>
                </a:rPr>
                <a:t>For </a:t>
              </a:r>
              <a:r>
                <a:rPr lang="en-AU" sz="2000" b="1" i="1" dirty="0">
                  <a:solidFill>
                    <a:srgbClr val="000000"/>
                  </a:solidFill>
                  <a:sym typeface="Wingdings"/>
                </a:rPr>
                <a:t>PANDORA’s trap, expected up to 1 MeV (&lt;1 counts/sec)</a:t>
              </a:r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402194" y="7238224"/>
              <a:ext cx="74506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SzPct val="100000"/>
                <a:defRPr sz="2300" b="1">
                  <a:solidFill>
                    <a:srgbClr val="000000"/>
                  </a:solidFill>
                </a:defRPr>
              </a:pPr>
              <a:r>
                <a:rPr lang="en-AU" sz="2800" dirty="0">
                  <a:solidFill>
                    <a:srgbClr val="000000"/>
                  </a:solidFill>
                </a:rPr>
                <a:t>Plasma self-emission must be taken into account</a:t>
              </a:r>
            </a:p>
            <a:p>
              <a:pPr algn="l">
                <a:buSzPct val="100000"/>
                <a:defRPr sz="2300" b="1">
                  <a:solidFill>
                    <a:srgbClr val="000000"/>
                  </a:solidFill>
                </a:defRPr>
              </a:pPr>
              <a:endParaRPr lang="it-IT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402194" y="8069221"/>
            <a:ext cx="6673747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Simulations</a:t>
            </a:r>
            <a:r>
              <a:rPr lang="it-IT" sz="2800" dirty="0">
                <a:solidFill>
                  <a:schemeClr val="accent5">
                    <a:satOff val="18430"/>
                    <a:lumOff val="-14768"/>
                  </a:schemeClr>
                </a:solidFill>
              </a:rPr>
              <a:t> of </a:t>
            </a:r>
            <a:r>
              <a:rPr lang="it-IT" sz="2800"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efficiencies</a:t>
            </a:r>
            <a:r>
              <a:rPr lang="it-IT" sz="2800" dirty="0">
                <a:solidFill>
                  <a:schemeClr val="accent5">
                    <a:satOff val="18430"/>
                    <a:lumOff val="-14768"/>
                  </a:schemeClr>
                </a:solidFill>
              </a:rPr>
              <a:t>, </a:t>
            </a:r>
            <a:r>
              <a:rPr lang="it-IT" sz="2800"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signal</a:t>
            </a:r>
            <a:r>
              <a:rPr lang="it-IT" sz="2800" dirty="0">
                <a:solidFill>
                  <a:schemeClr val="accent5">
                    <a:satOff val="18430"/>
                    <a:lumOff val="-14768"/>
                  </a:schemeClr>
                </a:solidFill>
              </a:rPr>
              <a:t>/</a:t>
            </a:r>
            <a:r>
              <a:rPr lang="it-IT" sz="2800" dirty="0" err="1">
                <a:solidFill>
                  <a:schemeClr val="accent5">
                    <a:satOff val="18430"/>
                    <a:lumOff val="-14768"/>
                  </a:schemeClr>
                </a:solidFill>
              </a:rPr>
              <a:t>noise</a:t>
            </a:r>
            <a:r>
              <a:rPr lang="it-IT" sz="2800" dirty="0">
                <a:solidFill>
                  <a:schemeClr val="accent5">
                    <a:satOff val="18430"/>
                    <a:lumOff val="-14768"/>
                  </a:schemeClr>
                </a:solidFill>
              </a:rPr>
              <a:t> ratio </a:t>
            </a:r>
          </a:p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216" y="5558139"/>
            <a:ext cx="5478584" cy="4195461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magin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582" y="3824892"/>
            <a:ext cx="5500764" cy="544031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28" y="1809600"/>
            <a:ext cx="2104307" cy="102165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Freccia destra 2"/>
          <p:cNvSpPr/>
          <p:nvPr/>
        </p:nvSpPr>
        <p:spPr>
          <a:xfrm>
            <a:off x="2633660" y="2049297"/>
            <a:ext cx="869279" cy="4208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ctr"/>
            <a:endParaRPr lang="en-AU"/>
          </a:p>
        </p:txBody>
      </p:sp>
      <p:sp>
        <p:nvSpPr>
          <p:cNvPr id="4" name="CasellaDiTesto 3"/>
          <p:cNvSpPr txBox="1"/>
          <p:nvPr/>
        </p:nvSpPr>
        <p:spPr>
          <a:xfrm>
            <a:off x="-29921" y="1232793"/>
            <a:ext cx="3245461" cy="461665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AU" sz="2400" b="1" i="1" dirty="0"/>
              <a:t>Number of decays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53" y="2831258"/>
            <a:ext cx="2676528" cy="763642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V="1">
            <a:off x="1033574" y="3396846"/>
            <a:ext cx="9407" cy="517409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31180" y="3857802"/>
            <a:ext cx="1015231" cy="707886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AU" sz="2000" i="1" dirty="0"/>
              <a:t>Isotope activity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89749" y="4143581"/>
            <a:ext cx="3141323" cy="707821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AU" sz="2000" i="1" dirty="0"/>
              <a:t>Density of the isotope in the plasma (const.)</a:t>
            </a: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1443124" y="3435695"/>
            <a:ext cx="846625" cy="878652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 flipV="1">
            <a:off x="1746411" y="3396847"/>
            <a:ext cx="1175918" cy="255799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922330" y="3435695"/>
            <a:ext cx="1907270" cy="707886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AU" sz="2000" i="1" dirty="0"/>
              <a:t>Plasma volume (const.)</a:t>
            </a:r>
          </a:p>
        </p:txBody>
      </p:sp>
      <p:cxnSp>
        <p:nvCxnSpPr>
          <p:cNvPr id="18" name="Connettore 2 17"/>
          <p:cNvCxnSpPr/>
          <p:nvPr/>
        </p:nvCxnSpPr>
        <p:spPr>
          <a:xfrm>
            <a:off x="3445527" y="3166934"/>
            <a:ext cx="1172417" cy="0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4829616" y="2751452"/>
            <a:ext cx="3213319" cy="830997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AU" sz="2400" b="1" dirty="0"/>
              <a:t>As a consequence of dynamical equilibrium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860" y="1617032"/>
            <a:ext cx="4216724" cy="1293606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9418" y="1694458"/>
            <a:ext cx="4215854" cy="93247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3" name="Freccia destra 22"/>
          <p:cNvSpPr/>
          <p:nvPr/>
        </p:nvSpPr>
        <p:spPr>
          <a:xfrm>
            <a:off x="7741083" y="2049297"/>
            <a:ext cx="869279" cy="4208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ctr"/>
            <a:endParaRPr lang="en-AU"/>
          </a:p>
        </p:txBody>
      </p:sp>
      <p:sp>
        <p:nvSpPr>
          <p:cNvPr id="24" name="CasellaDiTesto 23"/>
          <p:cNvSpPr txBox="1"/>
          <p:nvPr/>
        </p:nvSpPr>
        <p:spPr>
          <a:xfrm>
            <a:off x="9144819" y="2801690"/>
            <a:ext cx="3466438" cy="830932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AU" sz="2400" b="1" i="1" dirty="0"/>
              <a:t>Total decays depend </a:t>
            </a:r>
            <a:r>
              <a:rPr lang="en-AU" sz="2400" b="1" i="1" dirty="0" smtClean="0"/>
              <a:t>linearly </a:t>
            </a:r>
            <a:r>
              <a:rPr lang="en-AU" sz="2400" b="1" i="1" dirty="0"/>
              <a:t>on meas. </a:t>
            </a:r>
            <a:r>
              <a:rPr lang="en-AU" sz="2400" b="1" i="1" dirty="0" smtClean="0"/>
              <a:t>Time !</a:t>
            </a:r>
            <a:r>
              <a:rPr lang="en-AU" sz="2400" b="1" i="1" dirty="0"/>
              <a:t>!</a:t>
            </a:r>
          </a:p>
        </p:txBody>
      </p:sp>
      <p:pic>
        <p:nvPicPr>
          <p:cNvPr id="48" name="Immagin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6" r="7874"/>
          <a:stretch/>
        </p:blipFill>
        <p:spPr>
          <a:xfrm>
            <a:off x="268320" y="4586300"/>
            <a:ext cx="6488055" cy="5024196"/>
          </a:xfrm>
          <a:prstGeom prst="rect">
            <a:avLst/>
          </a:prstGeom>
        </p:spPr>
      </p:pic>
      <p:pic>
        <p:nvPicPr>
          <p:cNvPr id="64" name="Immagine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9574" y="3903779"/>
            <a:ext cx="6181328" cy="5573672"/>
          </a:xfrm>
          <a:prstGeom prst="rect">
            <a:avLst/>
          </a:prstGeom>
        </p:spPr>
      </p:pic>
      <p:sp>
        <p:nvSpPr>
          <p:cNvPr id="77" name="CasellaDiTesto 76"/>
          <p:cNvSpPr txBox="1"/>
          <p:nvPr/>
        </p:nvSpPr>
        <p:spPr>
          <a:xfrm>
            <a:off x="2039590" y="5060807"/>
            <a:ext cx="9293611" cy="1046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378" tIns="45688" rIns="91378" bIns="45688" rtlCol="0">
            <a:spAutoFit/>
          </a:bodyPr>
          <a:lstStyle/>
          <a:p>
            <a:r>
              <a:rPr lang="en-AU" dirty="0" smtClean="0"/>
              <a:t>Monitoring of plasma density, temperature and CSD becomes crucial!!</a:t>
            </a:r>
            <a:endParaRPr lang="en-AU" dirty="0"/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1062576" y="205545"/>
            <a:ext cx="11083453" cy="857250"/>
          </a:xfrm>
          <a:prstGeom prst="rect">
            <a:avLst/>
          </a:prstGeom>
        </p:spPr>
        <p:txBody>
          <a:bodyPr lIns="91356" tIns="45675" rIns="91356" bIns="45675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9pPr>
          </a:lstStyle>
          <a:p>
            <a:pPr algn="ctr"/>
            <a:r>
              <a:rPr lang="en-AU" sz="3600" b="1" dirty="0" smtClean="0">
                <a:solidFill>
                  <a:srgbClr val="FF0000"/>
                </a:solidFill>
                <a:latin typeface="Chalkduster"/>
                <a:cs typeface="Chalkduster"/>
              </a:rPr>
              <a:t>Measurement of </a:t>
            </a:r>
            <a:r>
              <a:rPr lang="en-AU" sz="3600" dirty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AU" sz="3600" b="1" dirty="0">
                <a:solidFill>
                  <a:srgbClr val="FF0000"/>
                </a:solidFill>
                <a:latin typeface="Chalkduster"/>
                <a:cs typeface="Chalkduster"/>
              </a:rPr>
              <a:t>-decays in a plasma </a:t>
            </a:r>
            <a:r>
              <a:rPr lang="en-AU" sz="3600" b="1" dirty="0" smtClean="0">
                <a:solidFill>
                  <a:srgbClr val="FF0000"/>
                </a:solidFill>
                <a:latin typeface="Chalkduster"/>
                <a:cs typeface="Chalkduster"/>
              </a:rPr>
              <a:t>trap</a:t>
            </a:r>
            <a:endParaRPr lang="en-AU" sz="3600" b="1" i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3310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4" y="3250176"/>
            <a:ext cx="9106842" cy="655482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985383" y="3504187"/>
            <a:ext cx="5732049" cy="9335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378" tIns="45688" rIns="91378" bIns="45688" rtlCol="0">
            <a:spAutoFit/>
          </a:bodyPr>
          <a:lstStyle/>
          <a:p>
            <a:pPr algn="l"/>
            <a:r>
              <a:rPr lang="en-AU" sz="2400" dirty="0">
                <a:solidFill>
                  <a:schemeClr val="tx1"/>
                </a:solidFill>
              </a:rPr>
              <a:t>In-plasma isotope concentration = 10</a:t>
            </a:r>
            <a:r>
              <a:rPr lang="en-AU" sz="2400" baseline="30000" dirty="0">
                <a:solidFill>
                  <a:schemeClr val="tx1"/>
                </a:solidFill>
              </a:rPr>
              <a:t>11</a:t>
            </a:r>
            <a:r>
              <a:rPr lang="en-AU" sz="2400" dirty="0">
                <a:solidFill>
                  <a:schemeClr val="tx1"/>
                </a:solidFill>
              </a:rPr>
              <a:t> cm</a:t>
            </a:r>
            <a:r>
              <a:rPr lang="en-AU" sz="2400" baseline="30000" dirty="0">
                <a:solidFill>
                  <a:schemeClr val="tx1"/>
                </a:solidFill>
              </a:rPr>
              <a:t>-3</a:t>
            </a:r>
            <a:endParaRPr lang="en-AU" sz="2400" dirty="0">
              <a:solidFill>
                <a:schemeClr val="tx1"/>
              </a:solidFill>
            </a:endParaRPr>
          </a:p>
          <a:p>
            <a:pPr algn="l"/>
            <a:endParaRPr lang="en-AU" sz="1000" baseline="30000" dirty="0">
              <a:solidFill>
                <a:schemeClr val="tx1"/>
              </a:solidFill>
            </a:endParaRPr>
          </a:p>
          <a:p>
            <a:pPr algn="l"/>
            <a:r>
              <a:rPr lang="en-AU" sz="2400" dirty="0">
                <a:solidFill>
                  <a:schemeClr val="tx1"/>
                </a:solidFill>
              </a:rPr>
              <a:t>Plasma volume=1000 cm</a:t>
            </a:r>
            <a:r>
              <a:rPr lang="en-AU" sz="2400" baseline="30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-232548" y="311873"/>
            <a:ext cx="13702444" cy="857250"/>
          </a:xfrm>
          <a:prstGeom prst="rect">
            <a:avLst/>
          </a:prstGeom>
        </p:spPr>
        <p:txBody>
          <a:bodyPr lIns="91356" tIns="45675" rIns="91356" bIns="45675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9pPr>
          </a:lstStyle>
          <a:p>
            <a:pPr algn="ctr"/>
            <a:r>
              <a:rPr lang="en-AU" sz="3200" b="1" dirty="0">
                <a:solidFill>
                  <a:srgbClr val="FF0000"/>
                </a:solidFill>
                <a:latin typeface="Chalkduster"/>
                <a:cs typeface="Chalkduster"/>
              </a:rPr>
              <a:t>S</a:t>
            </a:r>
            <a:r>
              <a:rPr lang="en-AU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cientific cases under investigations</a:t>
            </a:r>
            <a:endParaRPr lang="en-AU" sz="3200" b="1" i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52083" y="9020720"/>
            <a:ext cx="1385382" cy="461665"/>
          </a:xfrm>
          <a:prstGeom prst="rect">
            <a:avLst/>
          </a:prstGeom>
          <a:noFill/>
        </p:spPr>
        <p:txBody>
          <a:bodyPr wrap="square" lIns="91383" tIns="45690" rIns="91383" bIns="45690" rtlCol="0">
            <a:spAutoFit/>
          </a:bodyPr>
          <a:lstStyle/>
          <a:p>
            <a:r>
              <a:rPr lang="en-AU" sz="2400" b="1" baseline="30000" dirty="0"/>
              <a:t>134</a:t>
            </a:r>
            <a:r>
              <a:rPr lang="en-AU" sz="2400" b="1" dirty="0"/>
              <a:t>Cs</a:t>
            </a: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1544772" y="8076763"/>
            <a:ext cx="0" cy="943957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466026" y="9185748"/>
            <a:ext cx="1385382" cy="461604"/>
          </a:xfrm>
          <a:prstGeom prst="rect">
            <a:avLst/>
          </a:prstGeom>
          <a:noFill/>
        </p:spPr>
        <p:txBody>
          <a:bodyPr wrap="square" lIns="91383" tIns="45690" rIns="91383" bIns="45690" rtlCol="0">
            <a:spAutoFit/>
          </a:bodyPr>
          <a:lstStyle/>
          <a:p>
            <a:r>
              <a:rPr lang="en-AU" sz="2400" b="1" baseline="30000" dirty="0"/>
              <a:t>94</a:t>
            </a:r>
            <a:r>
              <a:rPr lang="en-AU" sz="2400" b="1" dirty="0"/>
              <a:t>Nb</a:t>
            </a:r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4158716" y="8076762"/>
            <a:ext cx="0" cy="1019544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509058" y="4720297"/>
            <a:ext cx="4675581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383" tIns="45690" rIns="91383" bIns="45690" rtlCol="0">
            <a:spAutoFit/>
          </a:bodyPr>
          <a:lstStyle/>
          <a:p>
            <a:pPr algn="just"/>
            <a:r>
              <a:rPr lang="en-AU" sz="2400" b="1" dirty="0">
                <a:solidFill>
                  <a:srgbClr val="000000"/>
                </a:solidFill>
              </a:rPr>
              <a:t>Assuming dynamical equilibrium, the total number of </a:t>
            </a:r>
            <a:r>
              <a:rPr lang="en-AU" sz="2400" b="1" dirty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AU" sz="2400" b="1" dirty="0">
                <a:solidFill>
                  <a:srgbClr val="000000"/>
                </a:solidFill>
              </a:rPr>
              <a:t> emitted over the entire </a:t>
            </a:r>
            <a:r>
              <a:rPr lang="en-AU" sz="2400" b="1" dirty="0" smtClean="0">
                <a:solidFill>
                  <a:srgbClr val="000000"/>
                </a:solidFill>
              </a:rPr>
              <a:t>solid </a:t>
            </a:r>
            <a:r>
              <a:rPr lang="en-AU" sz="2400" b="1" dirty="0">
                <a:solidFill>
                  <a:srgbClr val="000000"/>
                </a:solidFill>
              </a:rPr>
              <a:t>angle can be estimated</a:t>
            </a:r>
          </a:p>
        </p:txBody>
      </p:sp>
      <p:sp>
        <p:nvSpPr>
          <p:cNvPr id="23" name="Freccia angolare bidirezionale 22"/>
          <p:cNvSpPr/>
          <p:nvPr/>
        </p:nvSpPr>
        <p:spPr>
          <a:xfrm rot="16200000">
            <a:off x="10617986" y="5053603"/>
            <a:ext cx="1227934" cy="1244774"/>
          </a:xfrm>
          <a:prstGeom prst="lef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spcCol="0" rtlCol="0" anchor="ctr"/>
          <a:lstStyle/>
          <a:p>
            <a:pPr algn="ctr"/>
            <a:endParaRPr lang="en-AU"/>
          </a:p>
        </p:txBody>
      </p:sp>
      <p:sp>
        <p:nvSpPr>
          <p:cNvPr id="24" name="CasellaDiTesto 23"/>
          <p:cNvSpPr txBox="1"/>
          <p:nvPr/>
        </p:nvSpPr>
        <p:spPr>
          <a:xfrm>
            <a:off x="9291845" y="6468674"/>
            <a:ext cx="3502670" cy="3046927"/>
          </a:xfrm>
          <a:prstGeom prst="rect">
            <a:avLst/>
          </a:prstGeom>
          <a:solidFill>
            <a:srgbClr val="FAC090"/>
          </a:solidFill>
        </p:spPr>
        <p:txBody>
          <a:bodyPr wrap="square" lIns="91383" tIns="45690" rIns="91383" bIns="45690" rtlCol="0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</a:rPr>
              <a:t>Geant-4 simulations have been carried our right for determining </a:t>
            </a:r>
            <a:r>
              <a:rPr lang="en-AU" sz="2400" b="1" dirty="0" smtClean="0">
                <a:solidFill>
                  <a:srgbClr val="000000"/>
                </a:solidFill>
              </a:rPr>
              <a:t>geometrical and photo</a:t>
            </a:r>
            <a:r>
              <a:rPr lang="en-AU" sz="2400" b="1" dirty="0">
                <a:solidFill>
                  <a:srgbClr val="000000"/>
                </a:solidFill>
              </a:rPr>
              <a:t>-peak efficiency, including branching of </a:t>
            </a:r>
            <a:r>
              <a:rPr lang="en-AU" sz="2400" b="1" dirty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AU" sz="2400" b="1" dirty="0">
                <a:solidFill>
                  <a:srgbClr val="000000"/>
                </a:solidFill>
              </a:rPr>
              <a:t>-lines for each of the selected physics cases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22603" y="959204"/>
            <a:ext cx="122190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dirty="0" err="1" smtClean="0">
                <a:solidFill>
                  <a:srgbClr val="000000"/>
                </a:solidFill>
              </a:rPr>
              <a:t>Measurement</a:t>
            </a:r>
            <a:r>
              <a:rPr lang="it-IT" sz="2800" dirty="0" smtClean="0">
                <a:solidFill>
                  <a:srgbClr val="000000"/>
                </a:solidFill>
              </a:rPr>
              <a:t> of </a:t>
            </a:r>
            <a:r>
              <a:rPr lang="it-IT" sz="2800" dirty="0" err="1" smtClean="0">
                <a:solidFill>
                  <a:srgbClr val="000000"/>
                </a:solidFill>
              </a:rPr>
              <a:t>half-lives</a:t>
            </a:r>
            <a:r>
              <a:rPr lang="it-IT" sz="2800" dirty="0" smtClean="0">
                <a:solidFill>
                  <a:srgbClr val="000000"/>
                </a:solidFill>
              </a:rPr>
              <a:t> of </a:t>
            </a:r>
            <a:r>
              <a:rPr lang="it-IT" sz="2800" dirty="0" err="1" smtClean="0">
                <a:solidFill>
                  <a:srgbClr val="000000"/>
                </a:solidFill>
              </a:rPr>
              <a:t>radioactive</a:t>
            </a:r>
            <a:r>
              <a:rPr lang="it-IT" sz="2800" dirty="0" smtClean="0">
                <a:solidFill>
                  <a:srgbClr val="000000"/>
                </a:solidFill>
              </a:rPr>
              <a:t> nuclei </a:t>
            </a:r>
            <a:r>
              <a:rPr lang="it-IT" sz="2800" dirty="0" err="1" smtClean="0">
                <a:solidFill>
                  <a:srgbClr val="000000"/>
                </a:solidFill>
              </a:rPr>
              <a:t>sited</a:t>
            </a:r>
            <a:r>
              <a:rPr lang="it-IT" sz="2800" dirty="0" smtClean="0">
                <a:solidFill>
                  <a:srgbClr val="000000"/>
                </a:solidFill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</a:rPr>
              <a:t>at</a:t>
            </a:r>
            <a:r>
              <a:rPr lang="it-IT" sz="2800" dirty="0" smtClean="0">
                <a:solidFill>
                  <a:srgbClr val="000000"/>
                </a:solidFill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</a:rPr>
              <a:t>possible</a:t>
            </a:r>
            <a:r>
              <a:rPr lang="it-IT" sz="2800" dirty="0" smtClean="0">
                <a:solidFill>
                  <a:srgbClr val="000000"/>
                </a:solidFill>
              </a:rPr>
              <a:t> branching </a:t>
            </a:r>
            <a:r>
              <a:rPr lang="it-IT" sz="2800" dirty="0" err="1" smtClean="0">
                <a:solidFill>
                  <a:srgbClr val="000000"/>
                </a:solidFill>
              </a:rPr>
              <a:t>ratios</a:t>
            </a:r>
            <a:r>
              <a:rPr lang="it-IT" sz="2800" dirty="0" smtClean="0">
                <a:solidFill>
                  <a:srgbClr val="000000"/>
                </a:solidFill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</a:rPr>
              <a:t>along</a:t>
            </a:r>
            <a:r>
              <a:rPr lang="it-IT" sz="2800" dirty="0" smtClean="0">
                <a:solidFill>
                  <a:srgbClr val="000000"/>
                </a:solidFill>
              </a:rPr>
              <a:t> the </a:t>
            </a:r>
            <a:r>
              <a:rPr lang="it-IT" sz="2800" i="1" dirty="0" err="1" smtClean="0">
                <a:solidFill>
                  <a:srgbClr val="000000"/>
                </a:solidFill>
              </a:rPr>
              <a:t>n</a:t>
            </a:r>
            <a:r>
              <a:rPr lang="it-IT" sz="2800" dirty="0" err="1" smtClean="0">
                <a:solidFill>
                  <a:srgbClr val="000000"/>
                </a:solidFill>
              </a:rPr>
              <a:t>-capture</a:t>
            </a:r>
            <a:r>
              <a:rPr lang="it-IT" sz="2800" dirty="0" smtClean="0">
                <a:solidFill>
                  <a:srgbClr val="000000"/>
                </a:solidFill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</a:rPr>
              <a:t>path</a:t>
            </a:r>
            <a:endParaRPr lang="it-IT" sz="2800" dirty="0" smtClean="0">
              <a:solidFill>
                <a:srgbClr val="000000"/>
              </a:solidFill>
            </a:endParaRPr>
          </a:p>
          <a:p>
            <a:pPr algn="l"/>
            <a:r>
              <a:rPr lang="it-IT" sz="2800" dirty="0" smtClean="0">
                <a:solidFill>
                  <a:srgbClr val="000000"/>
                </a:solidFill>
              </a:rPr>
              <a:t>              </a:t>
            </a:r>
            <a:r>
              <a:rPr lang="it-IT" sz="2800" dirty="0" err="1" smtClean="0">
                <a:solidFill>
                  <a:srgbClr val="000000"/>
                </a:solidFill>
              </a:rPr>
              <a:t>Feasibility</a:t>
            </a:r>
            <a:r>
              <a:rPr lang="it-IT" sz="2800" dirty="0" smtClean="0">
                <a:solidFill>
                  <a:srgbClr val="000000"/>
                </a:solidFill>
              </a:rPr>
              <a:t> -&gt; </a:t>
            </a:r>
            <a:r>
              <a:rPr lang="it-IT" sz="2800" dirty="0" err="1" smtClean="0">
                <a:solidFill>
                  <a:srgbClr val="000000"/>
                </a:solidFill>
              </a:rPr>
              <a:t>tagging</a:t>
            </a:r>
            <a:r>
              <a:rPr lang="it-IT" sz="2800" dirty="0" smtClean="0">
                <a:solidFill>
                  <a:srgbClr val="000000"/>
                </a:solidFill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</a:rPr>
              <a:t>using</a:t>
            </a:r>
            <a:r>
              <a:rPr lang="it-IT" sz="2800" dirty="0" smtClean="0">
                <a:solidFill>
                  <a:srgbClr val="000000"/>
                </a:solidFill>
              </a:rPr>
              <a:t> gamma-</a:t>
            </a:r>
            <a:r>
              <a:rPr lang="it-IT" sz="2800" dirty="0" err="1" smtClean="0">
                <a:solidFill>
                  <a:srgbClr val="000000"/>
                </a:solidFill>
              </a:rPr>
              <a:t>ray</a:t>
            </a:r>
            <a:r>
              <a:rPr lang="it-IT" sz="2800" dirty="0" smtClean="0">
                <a:solidFill>
                  <a:srgbClr val="000000"/>
                </a:solidFill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</a:rPr>
              <a:t>emission</a:t>
            </a:r>
            <a:endParaRPr lang="it-IT" sz="2800" dirty="0" smtClean="0">
              <a:solidFill>
                <a:srgbClr val="000000"/>
              </a:solidFill>
            </a:endParaRPr>
          </a:p>
          <a:p>
            <a:pPr algn="l"/>
            <a:r>
              <a:rPr lang="it-IT" sz="2800" dirty="0">
                <a:solidFill>
                  <a:srgbClr val="000000"/>
                </a:solidFill>
              </a:rPr>
              <a:t> </a:t>
            </a:r>
            <a:r>
              <a:rPr lang="it-IT" sz="2800" dirty="0" smtClean="0">
                <a:solidFill>
                  <a:srgbClr val="000000"/>
                </a:solidFill>
              </a:rPr>
              <a:t>                                -&gt; </a:t>
            </a:r>
            <a:r>
              <a:rPr lang="it-IT" sz="2800" dirty="0" err="1" smtClean="0">
                <a:solidFill>
                  <a:srgbClr val="000000"/>
                </a:solidFill>
              </a:rPr>
              <a:t>lifetime</a:t>
            </a:r>
            <a:r>
              <a:rPr lang="it-IT" sz="2800" dirty="0" smtClean="0">
                <a:solidFill>
                  <a:srgbClr val="000000"/>
                </a:solidFill>
              </a:rPr>
              <a:t> in a </a:t>
            </a:r>
            <a:r>
              <a:rPr lang="it-IT" sz="2800" dirty="0" err="1" smtClean="0">
                <a:solidFill>
                  <a:srgbClr val="000000"/>
                </a:solidFill>
              </a:rPr>
              <a:t>measurable</a:t>
            </a:r>
            <a:r>
              <a:rPr lang="it-IT" sz="2800" dirty="0" smtClean="0">
                <a:solidFill>
                  <a:srgbClr val="000000"/>
                </a:solidFill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</a:rPr>
              <a:t>range</a:t>
            </a:r>
            <a:endParaRPr lang="it-IT" sz="2800" dirty="0" smtClean="0">
              <a:solidFill>
                <a:srgbClr val="000000"/>
              </a:solidFill>
            </a:endParaRPr>
          </a:p>
          <a:p>
            <a:pPr algn="l"/>
            <a:r>
              <a:rPr lang="it-IT" sz="2800" dirty="0">
                <a:solidFill>
                  <a:srgbClr val="000000"/>
                </a:solidFill>
              </a:rPr>
              <a:t> </a:t>
            </a:r>
            <a:r>
              <a:rPr lang="it-IT" sz="2800" dirty="0" smtClean="0">
                <a:solidFill>
                  <a:srgbClr val="000000"/>
                </a:solidFill>
              </a:rPr>
              <a:t>                                -&gt; easy </a:t>
            </a:r>
            <a:r>
              <a:rPr lang="it-IT" sz="2800" dirty="0" err="1" smtClean="0">
                <a:solidFill>
                  <a:srgbClr val="000000"/>
                </a:solidFill>
              </a:rPr>
              <a:t>access</a:t>
            </a:r>
            <a:r>
              <a:rPr lang="it-IT" sz="2800" dirty="0" smtClean="0">
                <a:solidFill>
                  <a:srgbClr val="000000"/>
                </a:solidFill>
              </a:rPr>
              <a:t> to the </a:t>
            </a:r>
            <a:r>
              <a:rPr lang="it-IT" sz="2800" dirty="0" err="1" smtClean="0">
                <a:solidFill>
                  <a:srgbClr val="000000"/>
                </a:solidFill>
              </a:rPr>
              <a:t>samples</a:t>
            </a:r>
            <a:r>
              <a:rPr lang="it-IT" sz="2800" dirty="0" smtClean="0">
                <a:solidFill>
                  <a:srgbClr val="000000"/>
                </a:solidFill>
              </a:rPr>
              <a:t> </a:t>
            </a:r>
          </a:p>
          <a:p>
            <a:pPr algn="l"/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156844" y="1646743"/>
            <a:ext cx="3847409" cy="239039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l"/>
            <a:endParaRPr lang="it-IT" sz="2800" baseline="30000" dirty="0" smtClean="0"/>
          </a:p>
          <a:p>
            <a:pPr algn="l"/>
            <a:endParaRPr lang="it-IT" sz="2800" baseline="30000" dirty="0"/>
          </a:p>
          <a:p>
            <a:pPr algn="l"/>
            <a:r>
              <a:rPr lang="it-IT" sz="2800" baseline="30000" dirty="0" smtClean="0">
                <a:solidFill>
                  <a:srgbClr val="000000"/>
                </a:solidFill>
              </a:rPr>
              <a:t>134</a:t>
            </a:r>
            <a:r>
              <a:rPr lang="it-IT" sz="2800" dirty="0" smtClean="0">
                <a:solidFill>
                  <a:srgbClr val="000000"/>
                </a:solidFill>
              </a:rPr>
              <a:t>Cs         2.06       &gt; 600</a:t>
            </a:r>
          </a:p>
          <a:p>
            <a:pPr algn="l"/>
            <a:r>
              <a:rPr lang="it-IT" sz="2800" baseline="30000" dirty="0" smtClean="0">
                <a:solidFill>
                  <a:srgbClr val="000000"/>
                </a:solidFill>
              </a:rPr>
              <a:t> 94</a:t>
            </a:r>
            <a:r>
              <a:rPr lang="it-IT" sz="2800" dirty="0" smtClean="0">
                <a:solidFill>
                  <a:srgbClr val="000000"/>
                </a:solidFill>
              </a:rPr>
              <a:t>Nb     2.03x10</a:t>
            </a:r>
            <a:r>
              <a:rPr lang="it-IT" sz="2800" baseline="30000" dirty="0" smtClean="0">
                <a:solidFill>
                  <a:srgbClr val="000000"/>
                </a:solidFill>
              </a:rPr>
              <a:t>4</a:t>
            </a:r>
            <a:r>
              <a:rPr lang="it-IT" sz="2800" dirty="0" smtClean="0">
                <a:solidFill>
                  <a:srgbClr val="000000"/>
                </a:solidFill>
              </a:rPr>
              <a:t>   &gt; 700 </a:t>
            </a:r>
          </a:p>
          <a:p>
            <a:pPr algn="l"/>
            <a:r>
              <a:rPr lang="it-IT" sz="2800" baseline="30000" dirty="0" smtClean="0">
                <a:solidFill>
                  <a:srgbClr val="000000"/>
                </a:solidFill>
              </a:rPr>
              <a:t>  81</a:t>
            </a:r>
            <a:r>
              <a:rPr lang="it-IT" sz="2800" dirty="0" smtClean="0">
                <a:solidFill>
                  <a:srgbClr val="000000"/>
                </a:solidFill>
              </a:rPr>
              <a:t>Kr      2.29x10</a:t>
            </a:r>
            <a:r>
              <a:rPr lang="it-IT" sz="2800" baseline="30000" dirty="0" smtClean="0">
                <a:solidFill>
                  <a:srgbClr val="000000"/>
                </a:solidFill>
              </a:rPr>
              <a:t>5</a:t>
            </a:r>
            <a:r>
              <a:rPr lang="it-IT" sz="2800" dirty="0" smtClean="0">
                <a:solidFill>
                  <a:srgbClr val="000000"/>
                </a:solidFill>
              </a:rPr>
              <a:t>     276</a:t>
            </a:r>
          </a:p>
          <a:p>
            <a:pPr algn="l"/>
            <a:r>
              <a:rPr lang="it-IT" sz="2800" baseline="30000" dirty="0" smtClean="0">
                <a:solidFill>
                  <a:srgbClr val="000000"/>
                </a:solidFill>
              </a:rPr>
              <a:t>176</a:t>
            </a:r>
            <a:r>
              <a:rPr lang="it-IT" sz="2800" dirty="0" smtClean="0">
                <a:solidFill>
                  <a:srgbClr val="000000"/>
                </a:solidFill>
              </a:rPr>
              <a:t>Lu     3.78x10</a:t>
            </a:r>
            <a:r>
              <a:rPr lang="it-IT" sz="2800" baseline="30000" dirty="0" smtClean="0">
                <a:solidFill>
                  <a:srgbClr val="000000"/>
                </a:solidFill>
              </a:rPr>
              <a:t>10</a:t>
            </a:r>
            <a:r>
              <a:rPr lang="it-IT" sz="2800" dirty="0" smtClean="0">
                <a:solidFill>
                  <a:srgbClr val="000000"/>
                </a:solidFill>
              </a:rPr>
              <a:t>  88-400</a:t>
            </a:r>
            <a:endParaRPr lang="it-IT" sz="2800" dirty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326135" y="1612986"/>
            <a:ext cx="267466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r>
              <a:rPr lang="it-IT" sz="2800" dirty="0" smtClean="0">
                <a:solidFill>
                  <a:schemeClr val="tx1"/>
                </a:solidFill>
              </a:rPr>
              <a:t>t</a:t>
            </a:r>
            <a:r>
              <a:rPr lang="it-IT" sz="2800" baseline="-25000" dirty="0" smtClean="0">
                <a:solidFill>
                  <a:schemeClr val="tx1"/>
                </a:solidFill>
              </a:rPr>
              <a:t>1/2 </a:t>
            </a:r>
            <a:r>
              <a:rPr lang="it-IT" sz="2800" dirty="0" smtClean="0">
                <a:solidFill>
                  <a:schemeClr val="tx1"/>
                </a:solidFill>
              </a:rPr>
              <a:t>(</a:t>
            </a:r>
            <a:r>
              <a:rPr lang="it-IT" sz="2800" dirty="0" err="1" smtClean="0">
                <a:solidFill>
                  <a:schemeClr val="tx1"/>
                </a:solidFill>
              </a:rPr>
              <a:t>yr</a:t>
            </a:r>
            <a:r>
              <a:rPr lang="it-IT" sz="2800" dirty="0" smtClean="0">
                <a:solidFill>
                  <a:schemeClr val="tx1"/>
                </a:solidFill>
              </a:rPr>
              <a:t>)    </a:t>
            </a:r>
            <a:r>
              <a:rPr lang="it-IT" sz="2800" dirty="0" err="1" smtClean="0">
                <a:solidFill>
                  <a:schemeClr val="tx1"/>
                </a:solidFill>
              </a:rPr>
              <a:t>E</a:t>
            </a:r>
            <a:r>
              <a:rPr lang="it-IT" sz="2800" baseline="-25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g</a:t>
            </a:r>
            <a:r>
              <a:rPr lang="it-IT" sz="2800" dirty="0" smtClean="0">
                <a:solidFill>
                  <a:schemeClr val="tx1"/>
                </a:solidFill>
              </a:rPr>
              <a:t>(</a:t>
            </a:r>
            <a:r>
              <a:rPr lang="it-IT" sz="2800" dirty="0" err="1" smtClean="0">
                <a:solidFill>
                  <a:schemeClr val="tx1"/>
                </a:solidFill>
              </a:rPr>
              <a:t>KeV</a:t>
            </a:r>
            <a:r>
              <a:rPr lang="it-IT" sz="2800" dirty="0" smtClean="0">
                <a:solidFill>
                  <a:schemeClr val="tx1"/>
                </a:solidFill>
              </a:rPr>
              <a:t>)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56728" y="9298721"/>
            <a:ext cx="179107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aseline="30000" dirty="0" smtClean="0"/>
              <a:t>     </a:t>
            </a:r>
            <a:r>
              <a:rPr lang="it-IT" sz="2400" b="1" baseline="30000" dirty="0" smtClean="0"/>
              <a:t>187</a:t>
            </a:r>
            <a:r>
              <a:rPr lang="it-IT" sz="2400" b="1" dirty="0" smtClean="0"/>
              <a:t>Re  </a:t>
            </a:r>
            <a:r>
              <a:rPr lang="it-IT" sz="2400" b="1" baseline="30000" dirty="0" smtClean="0"/>
              <a:t>176</a:t>
            </a:r>
            <a:r>
              <a:rPr lang="it-IT" sz="2400" b="1" dirty="0" smtClean="0"/>
              <a:t>Lu </a:t>
            </a:r>
            <a:endParaRPr lang="it-IT" sz="2400" b="1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7932088" y="8404302"/>
            <a:ext cx="0" cy="9123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6779669" y="8038816"/>
            <a:ext cx="209252" cy="12599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94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12558" y="357767"/>
            <a:ext cx="783098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 smtClean="0">
                <a:solidFill>
                  <a:srgbClr val="FF0000"/>
                </a:solidFill>
                <a:latin typeface="Chalkduster"/>
                <a:cs typeface="Chalkduster"/>
              </a:rPr>
              <a:t>176</a:t>
            </a:r>
            <a:r>
              <a:rPr lang="it-IT" dirty="0" smtClean="0">
                <a:solidFill>
                  <a:srgbClr val="FF0000"/>
                </a:solidFill>
                <a:latin typeface="Chalkduster"/>
                <a:cs typeface="Chalkduster"/>
              </a:rPr>
              <a:t>Lu - </a:t>
            </a:r>
            <a:r>
              <a:rPr lang="it-IT" dirty="0" err="1" smtClean="0">
                <a:solidFill>
                  <a:srgbClr val="FF0000"/>
                </a:solidFill>
                <a:latin typeface="Chalkduster"/>
                <a:cs typeface="Chalkduster"/>
              </a:rPr>
              <a:t>cosmochronometer</a:t>
            </a:r>
            <a:endParaRPr lang="it-IT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17" y="1702858"/>
            <a:ext cx="3082384" cy="3720119"/>
          </a:xfrm>
          <a:prstGeom prst="rect">
            <a:avLst/>
          </a:prstGeom>
        </p:spPr>
      </p:pic>
      <p:pic>
        <p:nvPicPr>
          <p:cNvPr id="5" name="Immagine 4" descr="The s-process reaction flow in the Lu region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17" y="5751306"/>
            <a:ext cx="4243361" cy="358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Lu176_plot1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53" y="3042948"/>
            <a:ext cx="6659148" cy="476005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956868" y="2528647"/>
            <a:ext cx="513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Lifetime</a:t>
            </a:r>
            <a:r>
              <a:rPr lang="it-IT" sz="2800" dirty="0" smtClean="0"/>
              <a:t> </a:t>
            </a:r>
            <a:r>
              <a:rPr lang="it-IT" sz="2800" dirty="0" err="1" smtClean="0"/>
              <a:t>variation</a:t>
            </a:r>
            <a:r>
              <a:rPr lang="it-IT" sz="2800" dirty="0" smtClean="0"/>
              <a:t> vs Temperature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490574" y="1826716"/>
            <a:ext cx="44662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tx1"/>
                </a:solidFill>
                <a:sym typeface="Wingdings"/>
              </a:rPr>
              <a:t>176</a:t>
            </a:r>
            <a:r>
              <a:rPr lang="en-US" sz="3200" dirty="0" smtClean="0">
                <a:solidFill>
                  <a:schemeClr val="tx1"/>
                </a:solidFill>
                <a:sym typeface="Wingdings"/>
              </a:rPr>
              <a:t>Lu T</a:t>
            </a:r>
            <a:r>
              <a:rPr lang="en-US" sz="3200" baseline="-25000" dirty="0" smtClean="0">
                <a:solidFill>
                  <a:schemeClr val="tx1"/>
                </a:solidFill>
                <a:sym typeface="Wingdings"/>
              </a:rPr>
              <a:t>1/2 </a:t>
            </a:r>
            <a:r>
              <a:rPr lang="en-US" sz="3200" dirty="0" smtClean="0">
                <a:solidFill>
                  <a:schemeClr val="tx1"/>
                </a:solidFill>
                <a:sym typeface="Wingdings"/>
              </a:rPr>
              <a:t>= 3.78 x 10</a:t>
            </a:r>
            <a:r>
              <a:rPr lang="en-US" sz="3200" baseline="30000" dirty="0" smtClean="0">
                <a:solidFill>
                  <a:schemeClr val="tx1"/>
                </a:solidFill>
                <a:sym typeface="Wingdings"/>
              </a:rPr>
              <a:t>10</a:t>
            </a:r>
            <a:r>
              <a:rPr lang="en-US" sz="32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sym typeface="Wingdings"/>
              </a:rPr>
              <a:t>yr</a:t>
            </a:r>
            <a:endParaRPr lang="en-US" sz="3200" dirty="0" smtClean="0">
              <a:solidFill>
                <a:schemeClr val="tx1"/>
              </a:solidFill>
              <a:sym typeface="Wingding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600062" y="7802590"/>
            <a:ext cx="269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i="1" dirty="0" err="1" smtClean="0"/>
              <a:t>Calculation</a:t>
            </a:r>
            <a:r>
              <a:rPr lang="it-IT" sz="1800" i="1" dirty="0" smtClean="0"/>
              <a:t> by A. </a:t>
            </a:r>
            <a:r>
              <a:rPr lang="it-IT" sz="1800" i="1" dirty="0" err="1" smtClean="0"/>
              <a:t>Mengoni</a:t>
            </a:r>
            <a:endParaRPr lang="it-IT" sz="1800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526830" y="6784986"/>
            <a:ext cx="834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N</a:t>
            </a:r>
            <a:r>
              <a:rPr lang="it-IT" sz="1400" baseline="-25000" dirty="0" smtClean="0"/>
              <a:t>e</a:t>
            </a:r>
            <a:r>
              <a:rPr lang="it-IT" sz="1400" dirty="0" smtClean="0"/>
              <a:t> =10</a:t>
            </a:r>
            <a:r>
              <a:rPr lang="it-IT" sz="1400" baseline="30000" dirty="0" smtClean="0"/>
              <a:t>26</a:t>
            </a:r>
          </a:p>
          <a:p>
            <a:r>
              <a:rPr lang="it-IT" sz="1400" dirty="0" smtClean="0"/>
              <a:t>N</a:t>
            </a:r>
            <a:r>
              <a:rPr lang="it-IT" sz="1400" baseline="-25000" dirty="0" smtClean="0"/>
              <a:t>e</a:t>
            </a:r>
            <a:r>
              <a:rPr lang="it-IT" sz="1400" dirty="0" smtClean="0"/>
              <a:t> = 10</a:t>
            </a:r>
            <a:r>
              <a:rPr lang="it-IT" sz="1400" baseline="30000" dirty="0" smtClean="0"/>
              <a:t>18</a:t>
            </a:r>
            <a:r>
              <a:rPr lang="it-IT" sz="1400" dirty="0" smtClean="0"/>
              <a:t>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59291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882700" y="239451"/>
            <a:ext cx="4802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  <a:latin typeface="Chalkduster"/>
                <a:cs typeface="Chalkduster"/>
              </a:rPr>
              <a:t>PANDORA </a:t>
            </a:r>
            <a:r>
              <a:rPr lang="it-IT" sz="3600" dirty="0" err="1" smtClean="0">
                <a:solidFill>
                  <a:srgbClr val="FF0000"/>
                </a:solidFill>
                <a:latin typeface="Chalkduster"/>
                <a:cs typeface="Chalkduster"/>
              </a:rPr>
              <a:t>concept</a:t>
            </a:r>
            <a:r>
              <a:rPr lang="it-IT" sz="3600" dirty="0" smtClean="0">
                <a:solidFill>
                  <a:srgbClr val="FF0000"/>
                </a:solidFill>
                <a:latin typeface="Chalkduster"/>
                <a:cs typeface="Chalkduster"/>
              </a:rPr>
              <a:t> </a:t>
            </a:r>
            <a:endParaRPr lang="it-IT" sz="3600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9905" y="1132019"/>
            <a:ext cx="12188969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 err="1" smtClean="0">
                <a:latin typeface="Chalkduster"/>
                <a:cs typeface="Chalkduster"/>
              </a:rPr>
              <a:t>Build</a:t>
            </a:r>
            <a:r>
              <a:rPr lang="it-IT" sz="2400" dirty="0" smtClean="0">
                <a:latin typeface="Chalkduster"/>
                <a:cs typeface="Chalkduster"/>
              </a:rPr>
              <a:t> a plasma </a:t>
            </a:r>
            <a:r>
              <a:rPr lang="it-IT" sz="2400" dirty="0" err="1" smtClean="0">
                <a:latin typeface="Chalkduster"/>
                <a:cs typeface="Chalkduster"/>
              </a:rPr>
              <a:t>trap</a:t>
            </a:r>
            <a:r>
              <a:rPr lang="it-IT" sz="2400" dirty="0" smtClean="0">
                <a:latin typeface="Chalkduster"/>
                <a:cs typeface="Chalkduster"/>
              </a:rPr>
              <a:t> </a:t>
            </a:r>
            <a:r>
              <a:rPr lang="it-IT" sz="2400" dirty="0" err="1" smtClean="0">
                <a:latin typeface="Chalkduster"/>
                <a:cs typeface="Chalkduster"/>
              </a:rPr>
              <a:t>where</a:t>
            </a:r>
            <a:r>
              <a:rPr lang="it-IT" sz="2400" dirty="0" smtClean="0">
                <a:latin typeface="Chalkduster"/>
                <a:cs typeface="Chalkduster"/>
              </a:rPr>
              <a:t> </a:t>
            </a:r>
            <a:r>
              <a:rPr lang="it-IT" sz="2400" dirty="0" err="1" smtClean="0">
                <a:latin typeface="Chalkduster"/>
                <a:cs typeface="Chalkduster"/>
              </a:rPr>
              <a:t>ion</a:t>
            </a:r>
            <a:r>
              <a:rPr lang="it-IT" sz="2400" dirty="0" smtClean="0">
                <a:latin typeface="Chalkduster"/>
                <a:cs typeface="Chalkduster"/>
              </a:rPr>
              <a:t> </a:t>
            </a:r>
            <a:r>
              <a:rPr lang="it-IT" sz="2400" dirty="0" err="1" smtClean="0">
                <a:latin typeface="Chalkduster"/>
                <a:cs typeface="Chalkduster"/>
              </a:rPr>
              <a:t>species</a:t>
            </a:r>
            <a:r>
              <a:rPr lang="it-IT" sz="2400" dirty="0" smtClean="0">
                <a:latin typeface="Chalkduster"/>
                <a:cs typeface="Chalkduster"/>
              </a:rPr>
              <a:t> are </a:t>
            </a:r>
            <a:r>
              <a:rPr lang="it-IT" sz="2400" dirty="0" err="1" smtClean="0">
                <a:latin typeface="Chalkduster"/>
                <a:cs typeface="Chalkduster"/>
              </a:rPr>
              <a:t>confined</a:t>
            </a:r>
            <a:r>
              <a:rPr lang="it-IT" sz="2400" dirty="0" smtClean="0">
                <a:latin typeface="Chalkduster"/>
                <a:cs typeface="Chalkduster"/>
              </a:rPr>
              <a:t> in </a:t>
            </a:r>
            <a:r>
              <a:rPr lang="it-IT" sz="2400" dirty="0" err="1" smtClean="0">
                <a:latin typeface="Chalkduster"/>
                <a:cs typeface="Chalkduster"/>
              </a:rPr>
              <a:t>magnetic</a:t>
            </a:r>
            <a:r>
              <a:rPr lang="it-IT" sz="2400" dirty="0" smtClean="0">
                <a:latin typeface="Chalkduster"/>
                <a:cs typeface="Chalkduster"/>
              </a:rPr>
              <a:t> </a:t>
            </a:r>
            <a:r>
              <a:rPr lang="it-IT" sz="2400" dirty="0" err="1" smtClean="0">
                <a:latin typeface="Chalkduster"/>
                <a:cs typeface="Chalkduster"/>
              </a:rPr>
              <a:t>field</a:t>
            </a:r>
            <a:r>
              <a:rPr lang="it-IT" sz="2400" dirty="0">
                <a:latin typeface="Chalkduster"/>
                <a:cs typeface="Chalkduster"/>
              </a:rPr>
              <a:t> </a:t>
            </a:r>
            <a:r>
              <a:rPr lang="it-IT" sz="2400" dirty="0" smtClean="0">
                <a:latin typeface="Chalkduster"/>
                <a:cs typeface="Chalkduster"/>
              </a:rPr>
              <a:t>and a plasma </a:t>
            </a:r>
            <a:r>
              <a:rPr lang="it-IT" sz="2400" dirty="0" err="1" smtClean="0">
                <a:latin typeface="Chalkduster"/>
                <a:cs typeface="Chalkduster"/>
              </a:rPr>
              <a:t>is</a:t>
            </a:r>
            <a:r>
              <a:rPr lang="it-IT" sz="2400" dirty="0" smtClean="0">
                <a:latin typeface="Chalkduster"/>
                <a:cs typeface="Chalkduster"/>
              </a:rPr>
              <a:t> </a:t>
            </a:r>
            <a:r>
              <a:rPr lang="it-IT" sz="2400" dirty="0" err="1" smtClean="0">
                <a:latin typeface="Chalkduster"/>
                <a:cs typeface="Chalkduster"/>
              </a:rPr>
              <a:t>created</a:t>
            </a:r>
            <a:r>
              <a:rPr lang="it-IT" sz="2400" dirty="0" smtClean="0">
                <a:latin typeface="Chalkduster"/>
                <a:cs typeface="Chalkduster"/>
              </a:rPr>
              <a:t> with:</a:t>
            </a:r>
          </a:p>
          <a:p>
            <a:pPr algn="l"/>
            <a:endParaRPr lang="it-IT" sz="2400" dirty="0" smtClean="0">
              <a:latin typeface="Chalkduster"/>
              <a:cs typeface="Chalkduster"/>
            </a:endParaRPr>
          </a:p>
          <a:p>
            <a:pPr marL="457200" indent="-457200" algn="l">
              <a:buFont typeface="Arial"/>
              <a:buChar char="•"/>
            </a:pPr>
            <a:r>
              <a:rPr lang="fi-FI" sz="2400" dirty="0" err="1" smtClean="0">
                <a:latin typeface="Chalkduster"/>
                <a:cs typeface="Chalkduster"/>
              </a:rPr>
              <a:t>Electron</a:t>
            </a:r>
            <a:r>
              <a:rPr lang="fi-FI" sz="2400" dirty="0" smtClean="0">
                <a:latin typeface="Chalkduster"/>
                <a:cs typeface="Chalkduster"/>
              </a:rPr>
              <a:t> </a:t>
            </a:r>
            <a:r>
              <a:rPr lang="fi-FI" sz="2400" dirty="0" err="1" smtClean="0">
                <a:latin typeface="Chalkduster"/>
                <a:cs typeface="Chalkduster"/>
              </a:rPr>
              <a:t>dens</a:t>
            </a:r>
            <a:r>
              <a:rPr lang="fi-FI" sz="2400" dirty="0" smtClean="0">
                <a:latin typeface="Chalkduster"/>
                <a:cs typeface="Chalkduster"/>
              </a:rPr>
              <a:t>: </a:t>
            </a:r>
            <a:r>
              <a:rPr lang="fi-FI" sz="2400" dirty="0">
                <a:latin typeface="Chalkduster"/>
                <a:cs typeface="Chalkduster"/>
              </a:rPr>
              <a:t>10</a:t>
            </a:r>
            <a:r>
              <a:rPr lang="fi-FI" sz="2400" baseline="31999" dirty="0">
                <a:latin typeface="Chalkduster"/>
                <a:cs typeface="Chalkduster"/>
              </a:rPr>
              <a:t>12</a:t>
            </a:r>
            <a:r>
              <a:rPr lang="fi-FI" sz="2400" dirty="0">
                <a:latin typeface="Chalkduster"/>
                <a:cs typeface="Chalkduster"/>
              </a:rPr>
              <a:t>-10</a:t>
            </a:r>
            <a:r>
              <a:rPr lang="fi-FI" sz="2400" baseline="31999" dirty="0">
                <a:latin typeface="Chalkduster"/>
                <a:cs typeface="Chalkduster"/>
              </a:rPr>
              <a:t>14 </a:t>
            </a:r>
            <a:r>
              <a:rPr lang="fi-FI" sz="2400" dirty="0">
                <a:latin typeface="Chalkduster"/>
                <a:cs typeface="Chalkduster"/>
              </a:rPr>
              <a:t>cm</a:t>
            </a:r>
            <a:r>
              <a:rPr lang="fi-FI" sz="2400" baseline="31999" dirty="0">
                <a:latin typeface="Chalkduster"/>
                <a:cs typeface="Chalkduster"/>
              </a:rPr>
              <a:t>-</a:t>
            </a:r>
            <a:r>
              <a:rPr lang="fi-FI" sz="2400" baseline="31999" dirty="0" smtClean="0">
                <a:latin typeface="Chalkduster"/>
                <a:cs typeface="Chalkduster"/>
              </a:rPr>
              <a:t>3</a:t>
            </a:r>
          </a:p>
          <a:p>
            <a:pPr algn="l"/>
            <a:endParaRPr lang="fi-FI" sz="2400" baseline="31999" dirty="0">
              <a:latin typeface="Chalkduster"/>
              <a:cs typeface="Chalkduster"/>
            </a:endParaRPr>
          </a:p>
          <a:p>
            <a:pPr marL="457200" indent="-457200" algn="l">
              <a:buFont typeface="Arial"/>
              <a:buChar char="•"/>
            </a:pPr>
            <a:r>
              <a:rPr lang="fi-FI" sz="2400" dirty="0" err="1" smtClean="0">
                <a:latin typeface="Chalkduster"/>
                <a:cs typeface="Chalkduster"/>
              </a:rPr>
              <a:t>Electron</a:t>
            </a:r>
            <a:r>
              <a:rPr lang="fi-FI" sz="2400" dirty="0" smtClean="0">
                <a:latin typeface="Chalkduster"/>
                <a:cs typeface="Chalkduster"/>
              </a:rPr>
              <a:t> </a:t>
            </a:r>
            <a:r>
              <a:rPr lang="fi-FI" sz="2400" dirty="0" err="1" smtClean="0">
                <a:latin typeface="Chalkduster"/>
                <a:cs typeface="Chalkduster"/>
              </a:rPr>
              <a:t>Temperature</a:t>
            </a:r>
            <a:r>
              <a:rPr lang="fi-FI" sz="2400" dirty="0" smtClean="0">
                <a:latin typeface="Chalkduster"/>
                <a:cs typeface="Chalkduster"/>
              </a:rPr>
              <a:t>: </a:t>
            </a:r>
            <a:r>
              <a:rPr lang="mr-IN" sz="2400" dirty="0">
                <a:latin typeface="Chalkduster"/>
                <a:cs typeface="Chalkduster"/>
              </a:rPr>
              <a:t>0.01-100 </a:t>
            </a:r>
            <a:r>
              <a:rPr lang="mr-IN" sz="2400" dirty="0" smtClean="0">
                <a:latin typeface="Chalkduster"/>
                <a:cs typeface="Chalkduster"/>
              </a:rPr>
              <a:t>keV</a:t>
            </a:r>
            <a:endParaRPr lang="fi-FI" sz="2400" dirty="0">
              <a:latin typeface="Chalkduster"/>
              <a:cs typeface="Chalkduster"/>
            </a:endParaRPr>
          </a:p>
          <a:p>
            <a:pPr marL="457200" indent="-457200" algn="l">
              <a:buFont typeface="Arial"/>
              <a:buChar char="•"/>
            </a:pPr>
            <a:r>
              <a:rPr lang="fi-FI" sz="2400" dirty="0" err="1" smtClean="0">
                <a:latin typeface="Chalkduster"/>
                <a:cs typeface="Chalkduster"/>
              </a:rPr>
              <a:t>ion</a:t>
            </a:r>
            <a:r>
              <a:rPr lang="fi-FI" sz="2400" dirty="0" smtClean="0">
                <a:latin typeface="Chalkduster"/>
                <a:cs typeface="Chalkduster"/>
              </a:rPr>
              <a:t> </a:t>
            </a:r>
            <a:r>
              <a:rPr lang="fi-FI" sz="2400" dirty="0" err="1">
                <a:latin typeface="Chalkduster"/>
                <a:cs typeface="Chalkduster"/>
              </a:rPr>
              <a:t>dens</a:t>
            </a:r>
            <a:r>
              <a:rPr lang="fi-FI" sz="2400" dirty="0">
                <a:latin typeface="Chalkduster"/>
                <a:cs typeface="Chalkduster"/>
              </a:rPr>
              <a:t>. </a:t>
            </a:r>
            <a:r>
              <a:rPr lang="fi-FI" sz="2400" dirty="0" smtClean="0">
                <a:latin typeface="Chalkduster"/>
                <a:cs typeface="Chalkduster"/>
              </a:rPr>
              <a:t>10</a:t>
            </a:r>
            <a:r>
              <a:rPr lang="fi-FI" sz="2400" baseline="31999" dirty="0" smtClean="0">
                <a:latin typeface="Chalkduster"/>
                <a:cs typeface="Chalkduster"/>
              </a:rPr>
              <a:t>11 </a:t>
            </a:r>
            <a:r>
              <a:rPr lang="fi-FI" sz="2400" dirty="0" smtClean="0">
                <a:latin typeface="Chalkduster"/>
                <a:cs typeface="Chalkduster"/>
              </a:rPr>
              <a:t>cm</a:t>
            </a:r>
            <a:r>
              <a:rPr lang="fi-FI" sz="2400" baseline="31999" dirty="0">
                <a:latin typeface="Chalkduster"/>
                <a:cs typeface="Chalkduster"/>
              </a:rPr>
              <a:t>-</a:t>
            </a:r>
            <a:r>
              <a:rPr lang="fi-FI" sz="2400" baseline="31999" dirty="0" smtClean="0"/>
              <a:t>3</a:t>
            </a:r>
          </a:p>
          <a:p>
            <a:pPr algn="l"/>
            <a:endParaRPr lang="fi-FI" sz="2400" baseline="31999" dirty="0"/>
          </a:p>
          <a:p>
            <a:pPr marL="342900" indent="-342900" algn="l">
              <a:buFont typeface="Arial"/>
              <a:buChar char="•"/>
            </a:pPr>
            <a:r>
              <a:rPr lang="fi-FI" sz="2400" dirty="0" err="1" smtClean="0">
                <a:latin typeface="Chalkduster"/>
                <a:cs typeface="Chalkduster"/>
              </a:rPr>
              <a:t>Ion</a:t>
            </a:r>
            <a:r>
              <a:rPr lang="fi-FI" sz="2400" dirty="0" smtClean="0">
                <a:latin typeface="Chalkduster"/>
                <a:cs typeface="Chalkduster"/>
              </a:rPr>
              <a:t> </a:t>
            </a:r>
            <a:r>
              <a:rPr lang="fi-FI" sz="2400" dirty="0" err="1" smtClean="0">
                <a:latin typeface="Chalkduster"/>
                <a:cs typeface="Chalkduster"/>
              </a:rPr>
              <a:t>Temperature</a:t>
            </a:r>
            <a:r>
              <a:rPr lang="fi-FI" sz="2400" dirty="0" smtClean="0">
                <a:latin typeface="Chalkduster"/>
                <a:cs typeface="Chalkduster"/>
              </a:rPr>
              <a:t> : ≈ 1 </a:t>
            </a:r>
            <a:r>
              <a:rPr lang="fi-FI" sz="2400" dirty="0" err="1" smtClean="0">
                <a:latin typeface="Chalkduster"/>
                <a:cs typeface="Chalkduster"/>
              </a:rPr>
              <a:t>eV</a:t>
            </a:r>
            <a:endParaRPr lang="fi-FI" sz="2400" dirty="0" smtClean="0">
              <a:latin typeface="Chalkduster"/>
              <a:cs typeface="Chalkduster"/>
            </a:endParaRPr>
          </a:p>
          <a:p>
            <a:pPr algn="l"/>
            <a:endParaRPr lang="fi-FI" sz="2400" baseline="31999" dirty="0" smtClean="0"/>
          </a:p>
          <a:p>
            <a:pPr algn="l"/>
            <a:r>
              <a:rPr lang="fi-FI" sz="2400" dirty="0" smtClean="0">
                <a:latin typeface="Chalkduster"/>
                <a:cs typeface="Chalkduster"/>
              </a:rPr>
              <a:t>Plasma is </a:t>
            </a:r>
            <a:r>
              <a:rPr lang="fi-FI" sz="2400" dirty="0" err="1" smtClean="0">
                <a:latin typeface="Chalkduster"/>
                <a:cs typeface="Chalkduster"/>
              </a:rPr>
              <a:t>well</a:t>
            </a:r>
            <a:r>
              <a:rPr lang="fi-FI" sz="2400" dirty="0" smtClean="0">
                <a:latin typeface="Chalkduster"/>
                <a:cs typeface="Chalkduster"/>
              </a:rPr>
              <a:t> </a:t>
            </a:r>
            <a:r>
              <a:rPr lang="fi-FI" sz="2400" dirty="0" err="1" smtClean="0">
                <a:latin typeface="Chalkduster"/>
                <a:cs typeface="Chalkduster"/>
              </a:rPr>
              <a:t>characterized</a:t>
            </a:r>
            <a:r>
              <a:rPr lang="fi-FI" sz="2400" dirty="0" smtClean="0">
                <a:latin typeface="Chalkduster"/>
                <a:cs typeface="Chalkduster"/>
              </a:rPr>
              <a:t> in </a:t>
            </a:r>
            <a:r>
              <a:rPr lang="fi-FI" sz="2400" dirty="0" err="1" smtClean="0">
                <a:latin typeface="Chalkduster"/>
                <a:cs typeface="Chalkduster"/>
              </a:rPr>
              <a:t>terms</a:t>
            </a:r>
            <a:r>
              <a:rPr lang="fi-FI" sz="2400" dirty="0" smtClean="0">
                <a:latin typeface="Chalkduster"/>
                <a:cs typeface="Chalkduster"/>
              </a:rPr>
              <a:t> of </a:t>
            </a:r>
            <a:r>
              <a:rPr lang="fi-FI" sz="2400" dirty="0" err="1" smtClean="0">
                <a:latin typeface="Chalkduster"/>
                <a:cs typeface="Chalkduster"/>
              </a:rPr>
              <a:t>density</a:t>
            </a:r>
            <a:r>
              <a:rPr lang="fi-FI" sz="2400" dirty="0" smtClean="0">
                <a:latin typeface="Chalkduster"/>
                <a:cs typeface="Chalkduster"/>
              </a:rPr>
              <a:t>, </a:t>
            </a:r>
            <a:r>
              <a:rPr lang="fi-FI" sz="2400" dirty="0" err="1">
                <a:latin typeface="Chalkduster"/>
                <a:cs typeface="Chalkduster"/>
              </a:rPr>
              <a:t>t</a:t>
            </a:r>
            <a:r>
              <a:rPr lang="fi-FI" sz="2400" dirty="0" err="1" smtClean="0">
                <a:latin typeface="Chalkduster"/>
                <a:cs typeface="Chalkduster"/>
              </a:rPr>
              <a:t>emperature</a:t>
            </a:r>
            <a:r>
              <a:rPr lang="fi-FI" sz="2400" dirty="0" smtClean="0">
                <a:latin typeface="Chalkduster"/>
                <a:cs typeface="Chalkduster"/>
              </a:rPr>
              <a:t> and </a:t>
            </a:r>
            <a:r>
              <a:rPr lang="fi-FI" sz="2400" dirty="0" err="1" smtClean="0">
                <a:latin typeface="Chalkduster"/>
                <a:cs typeface="Chalkduster"/>
              </a:rPr>
              <a:t>ion</a:t>
            </a:r>
            <a:r>
              <a:rPr lang="fi-FI" sz="2400" dirty="0" smtClean="0">
                <a:latin typeface="Chalkduster"/>
                <a:cs typeface="Chalkduster"/>
              </a:rPr>
              <a:t> </a:t>
            </a:r>
            <a:r>
              <a:rPr lang="fi-FI" sz="2400" dirty="0" err="1" smtClean="0">
                <a:latin typeface="Chalkduster"/>
                <a:cs typeface="Chalkduster"/>
              </a:rPr>
              <a:t>charge</a:t>
            </a:r>
            <a:r>
              <a:rPr lang="fi-FI" sz="2400" dirty="0" smtClean="0">
                <a:latin typeface="Chalkduster"/>
                <a:cs typeface="Chalkduster"/>
              </a:rPr>
              <a:t> </a:t>
            </a:r>
            <a:r>
              <a:rPr lang="fi-FI" sz="2400" dirty="0" err="1" smtClean="0">
                <a:latin typeface="Chalkduster"/>
                <a:cs typeface="Chalkduster"/>
              </a:rPr>
              <a:t>states</a:t>
            </a:r>
            <a:r>
              <a:rPr lang="fi-FI" sz="2400" dirty="0" smtClean="0">
                <a:latin typeface="Chalkduster"/>
                <a:cs typeface="Chalkduster"/>
              </a:rPr>
              <a:t> </a:t>
            </a:r>
            <a:r>
              <a:rPr lang="fi-FI" sz="2400" dirty="0" err="1" smtClean="0">
                <a:latin typeface="Chalkduster"/>
                <a:cs typeface="Chalkduster"/>
              </a:rPr>
              <a:t>using</a:t>
            </a:r>
            <a:r>
              <a:rPr lang="fi-FI" sz="2400" dirty="0" smtClean="0">
                <a:latin typeface="Chalkduster"/>
                <a:cs typeface="Chalkduster"/>
              </a:rPr>
              <a:t> </a:t>
            </a:r>
            <a:r>
              <a:rPr lang="fi-FI" sz="2400" dirty="0" err="1" smtClean="0">
                <a:latin typeface="Chalkduster"/>
                <a:cs typeface="Chalkduster"/>
              </a:rPr>
              <a:t>advanced</a:t>
            </a:r>
            <a:r>
              <a:rPr lang="fi-FI" sz="2400" dirty="0" smtClean="0">
                <a:latin typeface="Chalkduster"/>
                <a:cs typeface="Chalkduster"/>
              </a:rPr>
              <a:t> </a:t>
            </a:r>
            <a:r>
              <a:rPr lang="fi-FI" sz="2400" dirty="0" err="1" smtClean="0">
                <a:latin typeface="Chalkduster"/>
                <a:cs typeface="Chalkduster"/>
              </a:rPr>
              <a:t>diagnostics</a:t>
            </a:r>
            <a:endParaRPr lang="fi-FI" sz="2400" dirty="0" smtClean="0">
              <a:latin typeface="Chalkduster"/>
              <a:cs typeface="Chalkduster"/>
            </a:endParaRPr>
          </a:p>
          <a:p>
            <a:pPr algn="l"/>
            <a:endParaRPr lang="fi-FI" sz="2400" dirty="0">
              <a:latin typeface="Chalkduster"/>
              <a:cs typeface="Chalkduster"/>
            </a:endParaRPr>
          </a:p>
          <a:p>
            <a:pPr algn="l"/>
            <a:r>
              <a:rPr lang="fi-FI" sz="2400" dirty="0" err="1" smtClean="0">
                <a:latin typeface="Chalkduster"/>
                <a:cs typeface="Chalkduster"/>
              </a:rPr>
              <a:t>Investigate</a:t>
            </a:r>
            <a:r>
              <a:rPr lang="fi-FI" sz="2400" dirty="0" smtClean="0">
                <a:latin typeface="Chalkduster"/>
                <a:cs typeface="Chalkduster"/>
              </a:rPr>
              <a:t> </a:t>
            </a:r>
            <a:r>
              <a:rPr lang="en-AU" sz="2400" dirty="0" smtClean="0">
                <a:latin typeface="Chalkduster"/>
                <a:cs typeface="Chalkduster"/>
              </a:rPr>
              <a:t>possible </a:t>
            </a:r>
            <a:r>
              <a:rPr lang="en-AU" sz="2400" dirty="0">
                <a:latin typeface="Chalkduster"/>
                <a:cs typeface="Chalkduster"/>
              </a:rPr>
              <a:t>modifications of </a:t>
            </a:r>
            <a:r>
              <a:rPr lang="en-AU" sz="2400" b="1" i="1" dirty="0">
                <a:latin typeface="Symbol" charset="2"/>
                <a:cs typeface="Symbol" charset="2"/>
              </a:rPr>
              <a:t>b</a:t>
            </a:r>
            <a:r>
              <a:rPr lang="en-AU" sz="2400" dirty="0">
                <a:latin typeface="Chalkduster"/>
                <a:cs typeface="Chalkduster"/>
              </a:rPr>
              <a:t>-decaying radio-isotopes lifetimes </a:t>
            </a:r>
            <a:r>
              <a:rPr lang="en-AU" sz="2400" dirty="0" smtClean="0">
                <a:latin typeface="Chalkduster"/>
                <a:cs typeface="Chalkduster"/>
              </a:rPr>
              <a:t>, a phenomenon predicted </a:t>
            </a:r>
            <a:r>
              <a:rPr lang="en-AU" sz="2400" dirty="0">
                <a:latin typeface="Chalkduster"/>
                <a:cs typeface="Chalkduster"/>
              </a:rPr>
              <a:t>by models in strongly ionised </a:t>
            </a:r>
            <a:r>
              <a:rPr lang="en-AU" sz="2400" dirty="0" smtClean="0">
                <a:latin typeface="Chalkduster"/>
                <a:cs typeface="Chalkduster"/>
              </a:rPr>
              <a:t>atoms</a:t>
            </a:r>
            <a:r>
              <a:rPr lang="en-AU" sz="2400" dirty="0">
                <a:latin typeface="Chalkduster"/>
                <a:cs typeface="Chalkduster"/>
              </a:rPr>
              <a:t> </a:t>
            </a:r>
            <a:r>
              <a:rPr lang="en-AU" sz="2400" dirty="0" smtClean="0">
                <a:latin typeface="Chalkduster"/>
                <a:cs typeface="Chalkduster"/>
              </a:rPr>
              <a:t>!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64467" y="7020670"/>
            <a:ext cx="11719104" cy="1200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AU" sz="2400" b="1" dirty="0">
                <a:solidFill>
                  <a:srgbClr val="FF0000"/>
                </a:solidFill>
                <a:latin typeface="Chalkduster"/>
                <a:cs typeface="Chalkduster"/>
              </a:rPr>
              <a:t>Variations </a:t>
            </a:r>
            <a:r>
              <a:rPr lang="en-AU" sz="2400" b="1" dirty="0" smtClean="0">
                <a:solidFill>
                  <a:srgbClr val="FF0000"/>
                </a:solidFill>
                <a:latin typeface="Chalkduster"/>
                <a:cs typeface="Chalkduster"/>
              </a:rPr>
              <a:t>in lifetimes </a:t>
            </a:r>
            <a:r>
              <a:rPr lang="en-AU" sz="2400" dirty="0" smtClean="0">
                <a:latin typeface="Chalkduster"/>
                <a:cs typeface="Chalkduster"/>
              </a:rPr>
              <a:t>would </a:t>
            </a:r>
            <a:r>
              <a:rPr lang="en-AU" sz="2400" dirty="0">
                <a:latin typeface="Chalkduster"/>
                <a:cs typeface="Chalkduster"/>
              </a:rPr>
              <a:t>have important implications in S and R-processes branching points depend on the “competitive” rates of neutron capture vs. </a:t>
            </a:r>
            <a:r>
              <a:rPr lang="en-AU" sz="2400" dirty="0">
                <a:latin typeface="Symbol" charset="2"/>
                <a:cs typeface="Symbol" charset="2"/>
              </a:rPr>
              <a:t>b</a:t>
            </a:r>
            <a:r>
              <a:rPr lang="en-AU" sz="2400" dirty="0">
                <a:latin typeface="Chalkduster"/>
                <a:cs typeface="Chalkduster"/>
              </a:rPr>
              <a:t>-</a:t>
            </a:r>
            <a:r>
              <a:rPr lang="en-AU" sz="2400" dirty="0" smtClean="0">
                <a:latin typeface="Chalkduster"/>
                <a:cs typeface="Chalkduster"/>
              </a:rPr>
              <a:t>decay</a:t>
            </a:r>
            <a:endParaRPr lang="en-AU" sz="24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9574951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12558" y="357767"/>
            <a:ext cx="783098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 smtClean="0">
                <a:solidFill>
                  <a:srgbClr val="FF0000"/>
                </a:solidFill>
                <a:latin typeface="Chalkduster"/>
                <a:cs typeface="Chalkduster"/>
              </a:rPr>
              <a:t>176</a:t>
            </a:r>
            <a:r>
              <a:rPr lang="it-IT" dirty="0" smtClean="0">
                <a:solidFill>
                  <a:srgbClr val="FF0000"/>
                </a:solidFill>
                <a:latin typeface="Chalkduster"/>
                <a:cs typeface="Chalkduster"/>
              </a:rPr>
              <a:t>Lu - </a:t>
            </a:r>
            <a:r>
              <a:rPr lang="it-IT" dirty="0" err="1" smtClean="0">
                <a:solidFill>
                  <a:srgbClr val="FF0000"/>
                </a:solidFill>
                <a:latin typeface="Chalkduster"/>
                <a:cs typeface="Chalkduster"/>
              </a:rPr>
              <a:t>cosmochronometer</a:t>
            </a:r>
            <a:endParaRPr lang="it-IT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"/>
          <a:stretch/>
        </p:blipFill>
        <p:spPr>
          <a:xfrm>
            <a:off x="4045526" y="1920223"/>
            <a:ext cx="7420876" cy="5851051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>
            <a:off x="5151830" y="7924333"/>
            <a:ext cx="5116056" cy="0"/>
          </a:xfrm>
          <a:prstGeom prst="line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293968" y="7966285"/>
            <a:ext cx="710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10       20       40        60      80  days</a:t>
            </a:r>
            <a:endParaRPr lang="en-AU" sz="2800" dirty="0"/>
          </a:p>
        </p:txBody>
      </p:sp>
      <p:cxnSp>
        <p:nvCxnSpPr>
          <p:cNvPr id="9" name="Connettore 1 8"/>
          <p:cNvCxnSpPr/>
          <p:nvPr/>
        </p:nvCxnSpPr>
        <p:spPr>
          <a:xfrm flipH="1">
            <a:off x="3921817" y="2373456"/>
            <a:ext cx="6432" cy="4495652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235766" y="2435311"/>
            <a:ext cx="45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>
              <a:solidFill>
                <a:srgbClr val="0000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308880" y="2170681"/>
            <a:ext cx="73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00FF"/>
                </a:solidFill>
              </a:rPr>
              <a:t>100</a:t>
            </a:r>
            <a:endParaRPr lang="en-AU" sz="2000" dirty="0">
              <a:solidFill>
                <a:srgbClr val="0000FF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454568" y="2961113"/>
            <a:ext cx="5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00FF"/>
                </a:solidFill>
              </a:rPr>
              <a:t>80</a:t>
            </a:r>
            <a:endParaRPr lang="en-AU" sz="2000" dirty="0">
              <a:solidFill>
                <a:srgbClr val="0000FF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446403" y="3673417"/>
            <a:ext cx="5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000FF"/>
                </a:solidFill>
              </a:rPr>
              <a:t>6</a:t>
            </a:r>
            <a:r>
              <a:rPr lang="en-AU" sz="2000" dirty="0" smtClean="0">
                <a:solidFill>
                  <a:srgbClr val="0000FF"/>
                </a:solidFill>
              </a:rPr>
              <a:t>0</a:t>
            </a:r>
            <a:endParaRPr lang="en-AU" sz="2000" dirty="0">
              <a:solidFill>
                <a:srgbClr val="0000FF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452835" y="4393744"/>
            <a:ext cx="5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00FF"/>
                </a:solidFill>
              </a:rPr>
              <a:t>40</a:t>
            </a:r>
            <a:endParaRPr lang="en-AU" sz="2000" dirty="0">
              <a:solidFill>
                <a:srgbClr val="0000FF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44671" y="5120650"/>
            <a:ext cx="5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00FF"/>
                </a:solidFill>
              </a:rPr>
              <a:t>20</a:t>
            </a:r>
            <a:endParaRPr lang="en-AU" sz="2000" dirty="0">
              <a:solidFill>
                <a:srgbClr val="0000FF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462559" y="5933873"/>
            <a:ext cx="5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000FF"/>
                </a:solidFill>
              </a:rPr>
              <a:t>1</a:t>
            </a:r>
            <a:r>
              <a:rPr lang="en-AU" sz="2000" dirty="0" smtClean="0">
                <a:solidFill>
                  <a:srgbClr val="0000FF"/>
                </a:solidFill>
              </a:rPr>
              <a:t>0</a:t>
            </a:r>
            <a:endParaRPr lang="en-AU" sz="2000" dirty="0">
              <a:solidFill>
                <a:srgbClr val="0000FF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474452" y="6457843"/>
            <a:ext cx="5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00FF"/>
                </a:solidFill>
              </a:rPr>
              <a:t>1</a:t>
            </a:r>
            <a:endParaRPr lang="en-AU" sz="2000" dirty="0">
              <a:solidFill>
                <a:srgbClr val="0000FF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 rot="16200000">
            <a:off x="1011403" y="4354682"/>
            <a:ext cx="447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00FF"/>
                </a:solidFill>
              </a:rPr>
              <a:t>Effective activity in plasma (cps)</a:t>
            </a:r>
            <a:endParaRPr lang="en-AU" sz="2400" dirty="0">
              <a:solidFill>
                <a:srgbClr val="0000FF"/>
              </a:solidFill>
            </a:endParaRPr>
          </a:p>
        </p:txBody>
      </p:sp>
      <p:cxnSp>
        <p:nvCxnSpPr>
          <p:cNvPr id="20" name="Connettore 1 19"/>
          <p:cNvCxnSpPr/>
          <p:nvPr/>
        </p:nvCxnSpPr>
        <p:spPr>
          <a:xfrm flipH="1">
            <a:off x="2967118" y="2397404"/>
            <a:ext cx="6432" cy="4428055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713982" y="2173398"/>
            <a:ext cx="45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>
              <a:solidFill>
                <a:srgbClr val="008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153844" y="5908028"/>
            <a:ext cx="89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08000"/>
                </a:solidFill>
              </a:rPr>
              <a:t>2</a:t>
            </a:r>
            <a:r>
              <a:rPr lang="en-AU" sz="2000" dirty="0" smtClean="0">
                <a:solidFill>
                  <a:srgbClr val="008000"/>
                </a:solidFill>
              </a:rPr>
              <a:t> 10</a:t>
            </a:r>
            <a:r>
              <a:rPr lang="en-AU" sz="2000" baseline="30000" dirty="0">
                <a:solidFill>
                  <a:srgbClr val="008000"/>
                </a:solidFill>
              </a:rPr>
              <a:t>6</a:t>
            </a:r>
            <a:endParaRPr lang="en-AU" sz="2000" dirty="0">
              <a:solidFill>
                <a:srgbClr val="008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316610" y="6466741"/>
            <a:ext cx="605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8000"/>
                </a:solidFill>
              </a:rPr>
              <a:t>10</a:t>
            </a:r>
            <a:r>
              <a:rPr lang="en-AU" sz="2000" baseline="30000" dirty="0" smtClean="0">
                <a:solidFill>
                  <a:srgbClr val="008000"/>
                </a:solidFill>
              </a:rPr>
              <a:t>7</a:t>
            </a:r>
            <a:endParaRPr lang="en-AU" sz="2000" dirty="0">
              <a:solidFill>
                <a:srgbClr val="008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 rot="16200000">
            <a:off x="134017" y="3989400"/>
            <a:ext cx="329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rgbClr val="008000"/>
                </a:solidFill>
              </a:rPr>
              <a:t>Lifetime [years]</a:t>
            </a:r>
            <a:endParaRPr lang="en-AU" sz="2400" dirty="0">
              <a:solidFill>
                <a:srgbClr val="008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168445" y="5120650"/>
            <a:ext cx="89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8000"/>
                </a:solidFill>
              </a:rPr>
              <a:t>8 10</a:t>
            </a:r>
            <a:r>
              <a:rPr lang="en-AU" sz="2000" baseline="30000" dirty="0" smtClean="0">
                <a:solidFill>
                  <a:srgbClr val="008000"/>
                </a:solidFill>
              </a:rPr>
              <a:t>5</a:t>
            </a:r>
            <a:endParaRPr lang="en-AU" sz="2000" dirty="0">
              <a:solidFill>
                <a:srgbClr val="008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841333" y="4392104"/>
            <a:ext cx="1365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8000"/>
                </a:solidFill>
              </a:rPr>
              <a:t>4.0 10</a:t>
            </a:r>
            <a:r>
              <a:rPr lang="en-AU" sz="2000" baseline="30000" dirty="0" smtClean="0">
                <a:solidFill>
                  <a:srgbClr val="008000"/>
                </a:solidFill>
              </a:rPr>
              <a:t>5</a:t>
            </a:r>
            <a:endParaRPr lang="en-AU" sz="2000" dirty="0">
              <a:solidFill>
                <a:srgbClr val="008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823445" y="3673417"/>
            <a:ext cx="138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8000"/>
                </a:solidFill>
              </a:rPr>
              <a:t>2.6 10</a:t>
            </a:r>
            <a:r>
              <a:rPr lang="en-AU" sz="2000" baseline="30000" dirty="0" smtClean="0">
                <a:solidFill>
                  <a:srgbClr val="008000"/>
                </a:solidFill>
              </a:rPr>
              <a:t>5</a:t>
            </a:r>
            <a:endParaRPr lang="en-AU" sz="2000" dirty="0">
              <a:solidFill>
                <a:srgbClr val="008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811072" y="2921333"/>
            <a:ext cx="1376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8000"/>
                </a:solidFill>
              </a:rPr>
              <a:t>2.0 10</a:t>
            </a:r>
            <a:r>
              <a:rPr lang="en-AU" sz="2000" baseline="30000" dirty="0" smtClean="0">
                <a:solidFill>
                  <a:srgbClr val="008000"/>
                </a:solidFill>
              </a:rPr>
              <a:t>5</a:t>
            </a:r>
            <a:endParaRPr lang="en-AU" sz="2000" dirty="0">
              <a:solidFill>
                <a:srgbClr val="008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783459" y="2181592"/>
            <a:ext cx="1374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8000"/>
                </a:solidFill>
              </a:rPr>
              <a:t>1.6 10</a:t>
            </a:r>
            <a:r>
              <a:rPr lang="en-AU" sz="2000" baseline="30000" dirty="0" smtClean="0">
                <a:solidFill>
                  <a:srgbClr val="008000"/>
                </a:solidFill>
              </a:rPr>
              <a:t>5</a:t>
            </a:r>
            <a:endParaRPr lang="en-AU" sz="2000" dirty="0">
              <a:solidFill>
                <a:srgbClr val="00800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945739" y="1174455"/>
            <a:ext cx="40241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aseline="30000" dirty="0">
                <a:solidFill>
                  <a:srgbClr val="000000"/>
                </a:solidFill>
              </a:rPr>
              <a:t>176</a:t>
            </a:r>
            <a:r>
              <a:rPr lang="it-IT" sz="3200" dirty="0">
                <a:solidFill>
                  <a:srgbClr val="000000"/>
                </a:solidFill>
              </a:rPr>
              <a:t>Lu    </a:t>
            </a:r>
            <a:r>
              <a:rPr lang="it-IT" sz="3200" dirty="0" smtClean="0">
                <a:solidFill>
                  <a:srgbClr val="000000"/>
                </a:solidFill>
              </a:rPr>
              <a:t>T</a:t>
            </a:r>
            <a:r>
              <a:rPr lang="it-IT" sz="3200" baseline="-25000" dirty="0" smtClean="0">
                <a:solidFill>
                  <a:srgbClr val="000000"/>
                </a:solidFill>
              </a:rPr>
              <a:t>1/2</a:t>
            </a:r>
            <a:r>
              <a:rPr lang="it-IT" sz="3200" dirty="0" smtClean="0">
                <a:solidFill>
                  <a:srgbClr val="000000"/>
                </a:solidFill>
              </a:rPr>
              <a:t>= 3.78 x 10</a:t>
            </a:r>
            <a:r>
              <a:rPr lang="it-IT" sz="3200" baseline="30000" dirty="0" smtClean="0">
                <a:solidFill>
                  <a:srgbClr val="000000"/>
                </a:solidFill>
              </a:rPr>
              <a:t>10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447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89" y="4339472"/>
            <a:ext cx="6892049" cy="516903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42710" y="1357891"/>
            <a:ext cx="30957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 smtClean="0">
                <a:solidFill>
                  <a:schemeClr val="tx1"/>
                </a:solidFill>
              </a:rPr>
              <a:t>134</a:t>
            </a:r>
            <a:r>
              <a:rPr lang="en-US" sz="3200" dirty="0" smtClean="0">
                <a:solidFill>
                  <a:schemeClr val="tx1"/>
                </a:solidFill>
              </a:rPr>
              <a:t>Cs (</a:t>
            </a:r>
            <a:r>
              <a:rPr lang="en-US" sz="32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3200" dirty="0" smtClean="0">
                <a:solidFill>
                  <a:schemeClr val="tx1"/>
                </a:solidFill>
              </a:rPr>
              <a:t>-) </a:t>
            </a:r>
            <a:r>
              <a:rPr lang="en-US" sz="3200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sz="3200" baseline="30000" dirty="0" smtClean="0">
                <a:solidFill>
                  <a:schemeClr val="tx1"/>
                </a:solidFill>
                <a:sym typeface="Wingdings"/>
              </a:rPr>
              <a:t>134</a:t>
            </a:r>
            <a:r>
              <a:rPr lang="en-US" sz="3200" dirty="0" smtClean="0">
                <a:solidFill>
                  <a:schemeClr val="tx1"/>
                </a:solidFill>
                <a:sym typeface="Wingdings"/>
              </a:rPr>
              <a:t>Ba</a:t>
            </a:r>
          </a:p>
          <a:p>
            <a:r>
              <a:rPr lang="en-US" sz="3200" dirty="0" smtClean="0">
                <a:solidFill>
                  <a:schemeClr val="tx1"/>
                </a:solidFill>
                <a:sym typeface="Wingdings"/>
              </a:rPr>
              <a:t>T</a:t>
            </a:r>
            <a:r>
              <a:rPr lang="en-US" sz="3200" baseline="-25000" dirty="0" smtClean="0">
                <a:solidFill>
                  <a:schemeClr val="tx1"/>
                </a:solidFill>
                <a:sym typeface="Wingdings"/>
              </a:rPr>
              <a:t>1/2 </a:t>
            </a:r>
            <a:r>
              <a:rPr lang="en-US" sz="3200" dirty="0" smtClean="0">
                <a:solidFill>
                  <a:schemeClr val="tx1"/>
                </a:solidFill>
                <a:sym typeface="Wingdings"/>
              </a:rPr>
              <a:t>= 2.06 </a:t>
            </a:r>
            <a:r>
              <a:rPr lang="en-US" sz="3200" dirty="0" err="1" smtClean="0">
                <a:solidFill>
                  <a:schemeClr val="tx1"/>
                </a:solidFill>
                <a:sym typeface="Wingdings"/>
              </a:rPr>
              <a:t>yr</a:t>
            </a:r>
            <a:endParaRPr lang="en-US" sz="3200" dirty="0" smtClean="0">
              <a:solidFill>
                <a:schemeClr val="tx1"/>
              </a:solidFill>
              <a:sym typeface="Wingding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54189" y="751309"/>
            <a:ext cx="18466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490569" y="304103"/>
            <a:ext cx="783098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 smtClean="0">
                <a:solidFill>
                  <a:srgbClr val="FF0000"/>
                </a:solidFill>
                <a:latin typeface="Chalkduster"/>
                <a:cs typeface="Chalkduster"/>
              </a:rPr>
              <a:t>134</a:t>
            </a:r>
            <a:r>
              <a:rPr lang="it-IT" dirty="0" smtClean="0">
                <a:solidFill>
                  <a:srgbClr val="FF0000"/>
                </a:solidFill>
                <a:latin typeface="Chalkduster"/>
                <a:cs typeface="Chalkduster"/>
              </a:rPr>
              <a:t>Cs </a:t>
            </a:r>
            <a:r>
              <a:rPr lang="it-IT" dirty="0" err="1" smtClean="0">
                <a:solidFill>
                  <a:srgbClr val="FF0000"/>
                </a:solidFill>
                <a:latin typeface="Chalkduster"/>
                <a:cs typeface="Chalkduster"/>
              </a:rPr>
              <a:t>nucleus</a:t>
            </a:r>
            <a:endParaRPr lang="it-IT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7" name="Immagine 6" descr="plot_ne10e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0308"/>
            <a:ext cx="5958636" cy="40859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39595" y="3369686"/>
            <a:ext cx="513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Lifetime</a:t>
            </a:r>
            <a:r>
              <a:rPr lang="it-IT" sz="2800" dirty="0" smtClean="0"/>
              <a:t> </a:t>
            </a:r>
            <a:r>
              <a:rPr lang="it-IT" sz="2800" dirty="0" err="1" smtClean="0"/>
              <a:t>variation</a:t>
            </a:r>
            <a:r>
              <a:rPr lang="it-IT" sz="2800" dirty="0" smtClean="0"/>
              <a:t> vs Temperature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730952" y="7802590"/>
            <a:ext cx="269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i="1" dirty="0" err="1" smtClean="0"/>
              <a:t>Calculation</a:t>
            </a:r>
            <a:r>
              <a:rPr lang="it-IT" sz="1800" i="1" dirty="0" smtClean="0"/>
              <a:t> by A. </a:t>
            </a:r>
            <a:r>
              <a:rPr lang="it-IT" sz="1800" i="1" dirty="0" err="1" smtClean="0"/>
              <a:t>Mengoni</a:t>
            </a:r>
            <a:endParaRPr lang="it-IT" sz="1800" i="1" dirty="0"/>
          </a:p>
        </p:txBody>
      </p:sp>
      <p:pic>
        <p:nvPicPr>
          <p:cNvPr id="10" name="Immagine 9" descr="evol_pops_ne1E1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88" y="816110"/>
            <a:ext cx="4811956" cy="36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447271"/>
              </p:ext>
            </p:extLst>
          </p:nvPr>
        </p:nvGraphicFramePr>
        <p:xfrm>
          <a:off x="8155960" y="1437919"/>
          <a:ext cx="4848840" cy="496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752638"/>
              </p:ext>
            </p:extLst>
          </p:nvPr>
        </p:nvGraphicFramePr>
        <p:xfrm>
          <a:off x="96208" y="1437919"/>
          <a:ext cx="7792779" cy="7808625"/>
        </p:xfrm>
        <a:graphic>
          <a:graphicData uri="http://schemas.openxmlformats.org/drawingml/2006/table">
            <a:tbl>
              <a:tblPr/>
              <a:tblGrid>
                <a:gridCol w="2780049"/>
                <a:gridCol w="1080330"/>
                <a:gridCol w="1080330"/>
                <a:gridCol w="2852070"/>
              </a:tblGrid>
              <a:tr h="5964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Item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Cost [k€]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Description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4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Coil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SC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technology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4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Coil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SC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technology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4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Coil 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SC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technology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4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Lhe Cryostats (3)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SC coils cooling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4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Iron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monocoil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hexapole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technology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4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Hexapole in Copper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monocoil hexapole technology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4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SUBTOTAL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810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</a:tr>
              <a:tr h="5964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Germanium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Detectors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14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HpGe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detectors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including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cooling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and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electronics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4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SUBTOTAL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1120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3634"/>
                    </a:solidFill>
                  </a:tcPr>
                </a:tc>
              </a:tr>
              <a:tr h="304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Vaporization system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high-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temp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.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Oven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4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Sputtering system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movable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sputtering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system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964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Isotopes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procurement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Rare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isotopes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purchase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4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SUBTOTAL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145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304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Pumping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vacuum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system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4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Controls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remote control of the Trap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4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Ancillaries&amp;Cons.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microwave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connections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, </a:t>
                      </a:r>
                      <a:r>
                        <a:rPr lang="it-IT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mechanics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etc.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4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SUBTOTAL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150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</a:tr>
              <a:tr h="5964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Plasma Diagnostics Upgrade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Construction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</a:tr>
              <a:tr h="30496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SUBTOTAL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69B"/>
                    </a:solidFill>
                  </a:tcPr>
                </a:tc>
              </a:tr>
              <a:tr h="20781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2325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962072" y="243264"/>
            <a:ext cx="1102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  <a:latin typeface="Chalkduster"/>
                <a:cs typeface="Chalkduster"/>
              </a:rPr>
              <a:t>Cost estimations of the PANDORA setup</a:t>
            </a:r>
            <a:endParaRPr lang="en-AU" sz="36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551737" y="6110126"/>
            <a:ext cx="4046300" cy="584776"/>
          </a:xfrm>
          <a:prstGeom prst="rect">
            <a:avLst/>
          </a:prstGeom>
          <a:solidFill>
            <a:srgbClr val="FAC090"/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Total:  2.3 - 2.5  </a:t>
            </a:r>
            <a:r>
              <a:rPr lang="it-IT" sz="3200" b="1" dirty="0" err="1" smtClean="0"/>
              <a:t>MEuro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428050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77600" y="502392"/>
            <a:ext cx="3372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  <a:latin typeface="Chalkduster"/>
                <a:cs typeface="Chalkduster"/>
              </a:rPr>
              <a:t>Conclusions</a:t>
            </a:r>
            <a:endParaRPr lang="it-IT" sz="3600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26443" y="1577459"/>
            <a:ext cx="11688674" cy="584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New </a:t>
            </a:r>
            <a:r>
              <a:rPr lang="it-IT" dirty="0" err="1" smtClean="0">
                <a:solidFill>
                  <a:schemeClr val="tx1"/>
                </a:solidFill>
              </a:rPr>
              <a:t>approach</a:t>
            </a:r>
            <a:r>
              <a:rPr lang="it-IT" dirty="0" smtClean="0">
                <a:solidFill>
                  <a:schemeClr val="tx1"/>
                </a:solidFill>
              </a:rPr>
              <a:t> to </a:t>
            </a:r>
            <a:r>
              <a:rPr lang="it-IT" dirty="0" err="1" smtClean="0">
                <a:solidFill>
                  <a:schemeClr val="tx1"/>
                </a:solidFill>
              </a:rPr>
              <a:t>Astrophysics</a:t>
            </a:r>
            <a:r>
              <a:rPr lang="it-IT" dirty="0" smtClean="0">
                <a:solidFill>
                  <a:schemeClr val="tx1"/>
                </a:solidFill>
              </a:rPr>
              <a:t> and </a:t>
            </a:r>
            <a:r>
              <a:rPr lang="it-IT" dirty="0" err="1" smtClean="0">
                <a:solidFill>
                  <a:schemeClr val="tx1"/>
                </a:solidFill>
              </a:rPr>
              <a:t>Nuclear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Astrophysics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using</a:t>
            </a:r>
            <a:r>
              <a:rPr lang="it-IT" dirty="0" smtClean="0">
                <a:solidFill>
                  <a:schemeClr val="tx1"/>
                </a:solidFill>
              </a:rPr>
              <a:t> a plasma </a:t>
            </a:r>
            <a:r>
              <a:rPr lang="it-IT" dirty="0" err="1" smtClean="0">
                <a:solidFill>
                  <a:schemeClr val="tx1"/>
                </a:solidFill>
              </a:rPr>
              <a:t>trap</a:t>
            </a:r>
            <a:r>
              <a:rPr lang="it-IT" dirty="0" smtClean="0">
                <a:solidFill>
                  <a:schemeClr val="tx1"/>
                </a:solidFill>
              </a:rPr>
              <a:t> to investigate </a:t>
            </a:r>
            <a:r>
              <a:rPr lang="en-AU" sz="3200" dirty="0" smtClean="0">
                <a:solidFill>
                  <a:schemeClr val="tx1"/>
                </a:solidFill>
                <a:latin typeface="+mj-lt"/>
                <a:cs typeface="Chalkduster"/>
              </a:rPr>
              <a:t>possible </a:t>
            </a:r>
            <a:r>
              <a:rPr lang="en-AU" sz="3200" dirty="0">
                <a:solidFill>
                  <a:schemeClr val="tx1"/>
                </a:solidFill>
                <a:latin typeface="+mj-lt"/>
                <a:cs typeface="Chalkduster"/>
              </a:rPr>
              <a:t>modifications of </a:t>
            </a:r>
            <a:r>
              <a:rPr lang="en-AU" sz="3200" b="1" i="1" dirty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AU" sz="3200" dirty="0">
                <a:solidFill>
                  <a:schemeClr val="tx1"/>
                </a:solidFill>
                <a:latin typeface="+mj-lt"/>
                <a:cs typeface="Chalkduster"/>
              </a:rPr>
              <a:t>-decaying radio-isotopes lifetimes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l"/>
            <a:endParaRPr lang="it-IT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it-IT" dirty="0" err="1" smtClean="0">
                <a:solidFill>
                  <a:schemeClr val="tx1"/>
                </a:solidFill>
                <a:latin typeface="+mj-lt"/>
              </a:rPr>
              <a:t>Developed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complex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diagnostic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systems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to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extract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plasma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parameters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density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, Temperature,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charge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states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l"/>
            <a:endParaRPr lang="it-IT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it-IT" dirty="0" err="1" smtClean="0">
                <a:solidFill>
                  <a:schemeClr val="tx1"/>
                </a:solidFill>
                <a:latin typeface="+mj-lt"/>
              </a:rPr>
              <a:t>Experimental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setup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based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on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Ge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detectors to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tag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the gamma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decay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following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beta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emission</a:t>
            </a:r>
            <a:endParaRPr lang="it-IT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it-IT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it-IT" dirty="0" err="1" smtClean="0">
                <a:solidFill>
                  <a:schemeClr val="tx1"/>
                </a:solidFill>
                <a:latin typeface="+mj-lt"/>
              </a:rPr>
              <a:t>Selected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few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physics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case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as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test case to investigate the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quality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of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this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new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approach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. </a:t>
            </a:r>
            <a:endParaRPr lang="it-IT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469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68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/>
          <p:nvPr/>
        </p:nvSpPr>
        <p:spPr>
          <a:xfrm>
            <a:off x="1944979" y="688166"/>
            <a:ext cx="9114844" cy="124126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48" tIns="50748" rIns="50748" bIns="50748" anchor="ctr">
            <a:spAutoFit/>
          </a:bodyPr>
          <a:lstStyle>
            <a:lvl1pPr>
              <a:defRPr sz="3700" b="1">
                <a:solidFill>
                  <a:srgbClr val="F6F8EB"/>
                </a:solidFill>
              </a:defRPr>
            </a:lvl1pPr>
          </a:lstStyle>
          <a:p>
            <a:r>
              <a:t>Injection of rare isotopes in the magnetoplasma</a:t>
            </a:r>
          </a:p>
        </p:txBody>
      </p:sp>
      <p:sp>
        <p:nvSpPr>
          <p:cNvPr id="927" name="Shape 927"/>
          <p:cNvSpPr/>
          <p:nvPr/>
        </p:nvSpPr>
        <p:spPr>
          <a:xfrm rot="7477459">
            <a:off x="2771626" y="2508759"/>
            <a:ext cx="1270000" cy="743785"/>
          </a:xfrm>
          <a:prstGeom prst="rightArrow">
            <a:avLst>
              <a:gd name="adj1" fmla="val 36573"/>
              <a:gd name="adj2" fmla="val 63215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748" tIns="50748" rIns="50748" bIns="50748" anchor="ctr"/>
          <a:lstStyle/>
          <a:p>
            <a:pPr>
              <a:defRPr sz="2800" b="1">
                <a:solidFill>
                  <a:srgbClr val="F6F8EB"/>
                </a:solidFill>
              </a:defRPr>
            </a:pPr>
            <a:endParaRPr/>
          </a:p>
        </p:txBody>
      </p:sp>
      <p:sp>
        <p:nvSpPr>
          <p:cNvPr id="928" name="Shape 928"/>
          <p:cNvSpPr/>
          <p:nvPr/>
        </p:nvSpPr>
        <p:spPr>
          <a:xfrm>
            <a:off x="1627736" y="3630101"/>
            <a:ext cx="3029842" cy="106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48" tIns="50748" rIns="50748" bIns="50748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dirty="0"/>
              <a:t>Short lifetime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dirty="0"/>
              <a:t>(e.g. </a:t>
            </a:r>
            <a:r>
              <a:rPr baseline="31999" dirty="0"/>
              <a:t>7</a:t>
            </a:r>
            <a:r>
              <a:rPr dirty="0"/>
              <a:t>Be, </a:t>
            </a:r>
            <a:r>
              <a:rPr baseline="31999" dirty="0"/>
              <a:t>13</a:t>
            </a:r>
            <a:r>
              <a:rPr dirty="0"/>
              <a:t>N, </a:t>
            </a:r>
            <a:r>
              <a:rPr baseline="31999" dirty="0"/>
              <a:t>15</a:t>
            </a:r>
            <a:r>
              <a:rPr dirty="0"/>
              <a:t>O)</a:t>
            </a:r>
          </a:p>
        </p:txBody>
      </p:sp>
      <p:sp>
        <p:nvSpPr>
          <p:cNvPr id="929" name="Shape 929"/>
          <p:cNvSpPr/>
          <p:nvPr/>
        </p:nvSpPr>
        <p:spPr>
          <a:xfrm>
            <a:off x="3142683" y="4922577"/>
            <a:ext cx="1" cy="913471"/>
          </a:xfrm>
          <a:prstGeom prst="line">
            <a:avLst/>
          </a:prstGeom>
          <a:ln w="114300">
            <a:solidFill>
              <a:schemeClr val="accent1">
                <a:hueOff val="40199"/>
                <a:satOff val="4101"/>
                <a:lumOff val="-20642"/>
              </a:schemeClr>
            </a:solidFill>
            <a:miter lim="400000"/>
            <a:tailEnd type="triangle"/>
          </a:ln>
        </p:spPr>
        <p:txBody>
          <a:bodyPr lIns="50748" tIns="50748" rIns="50748" bIns="50748" anchor="ctr"/>
          <a:lstStyle/>
          <a:p>
            <a:pPr>
              <a:defRPr sz="2800" b="1">
                <a:solidFill>
                  <a:srgbClr val="F6F8EB"/>
                </a:solidFill>
              </a:defRPr>
            </a:pPr>
            <a:endParaRPr/>
          </a:p>
        </p:txBody>
      </p:sp>
      <p:sp>
        <p:nvSpPr>
          <p:cNvPr id="930" name="Shape 930"/>
          <p:cNvSpPr/>
          <p:nvPr/>
        </p:nvSpPr>
        <p:spPr>
          <a:xfrm>
            <a:off x="899943" y="5875291"/>
            <a:ext cx="4485448" cy="1041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48" tIns="50748" rIns="50748" bIns="50748" anchor="ctr">
            <a:spAutoFit/>
          </a:bodyPr>
          <a:lstStyle/>
          <a:p>
            <a:pPr>
              <a:defRPr b="1">
                <a:solidFill>
                  <a:schemeClr val="accent5">
                    <a:satOff val="18430"/>
                    <a:lumOff val="-14768"/>
                  </a:schemeClr>
                </a:solidFill>
              </a:defRPr>
            </a:pPr>
            <a:r>
              <a:rPr dirty="0"/>
              <a:t>Charge Breeding</a:t>
            </a:r>
            <a:endParaRPr sz="3000" dirty="0">
              <a:solidFill>
                <a:srgbClr val="000000"/>
              </a:solidFill>
            </a:endParaRPr>
          </a:p>
          <a:p>
            <a:pPr>
              <a:defRPr sz="3000">
                <a:solidFill>
                  <a:srgbClr val="000000"/>
                </a:solidFill>
              </a:defRPr>
            </a:pPr>
            <a:r>
              <a:rPr dirty="0"/>
              <a:t>(in-flight-in-plasma capture)</a:t>
            </a:r>
          </a:p>
        </p:txBody>
      </p:sp>
      <p:sp>
        <p:nvSpPr>
          <p:cNvPr id="931" name="Shape 931"/>
          <p:cNvSpPr/>
          <p:nvPr/>
        </p:nvSpPr>
        <p:spPr>
          <a:xfrm rot="2973583">
            <a:off x="8293775" y="2664660"/>
            <a:ext cx="1270000" cy="743785"/>
          </a:xfrm>
          <a:prstGeom prst="rightArrow">
            <a:avLst>
              <a:gd name="adj1" fmla="val 36573"/>
              <a:gd name="adj2" fmla="val 63215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748" tIns="50748" rIns="50748" bIns="50748" anchor="ctr"/>
          <a:lstStyle/>
          <a:p>
            <a:pPr>
              <a:defRPr sz="2800" b="1">
                <a:solidFill>
                  <a:srgbClr val="F6F8EB"/>
                </a:solidFill>
              </a:defRPr>
            </a:pPr>
            <a:endParaRPr/>
          </a:p>
        </p:txBody>
      </p:sp>
      <p:sp>
        <p:nvSpPr>
          <p:cNvPr id="932" name="Shape 932"/>
          <p:cNvSpPr/>
          <p:nvPr/>
        </p:nvSpPr>
        <p:spPr>
          <a:xfrm>
            <a:off x="8131503" y="3634549"/>
            <a:ext cx="2600997" cy="1056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48" tIns="50748" rIns="50748" bIns="50748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dirty="0"/>
              <a:t>Long lifetime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dirty="0"/>
              <a:t>(e.g. </a:t>
            </a:r>
            <a:r>
              <a:rPr baseline="31999" dirty="0" smtClean="0"/>
              <a:t>176</a:t>
            </a:r>
            <a:r>
              <a:rPr dirty="0" smtClean="0"/>
              <a:t>Lu</a:t>
            </a:r>
            <a:r>
              <a:rPr dirty="0"/>
              <a:t>, </a:t>
            </a:r>
            <a:r>
              <a:rPr lang="it-IT" baseline="31999" dirty="0" smtClean="0"/>
              <a:t>81</a:t>
            </a:r>
            <a:r>
              <a:rPr dirty="0" smtClean="0"/>
              <a:t>Kr</a:t>
            </a:r>
            <a:r>
              <a:rPr dirty="0"/>
              <a:t>)</a:t>
            </a:r>
          </a:p>
        </p:txBody>
      </p:sp>
      <p:sp>
        <p:nvSpPr>
          <p:cNvPr id="933" name="Shape 933"/>
          <p:cNvSpPr/>
          <p:nvPr/>
        </p:nvSpPr>
        <p:spPr>
          <a:xfrm>
            <a:off x="9432025" y="4922577"/>
            <a:ext cx="1" cy="913471"/>
          </a:xfrm>
          <a:prstGeom prst="line">
            <a:avLst/>
          </a:prstGeom>
          <a:ln w="114300">
            <a:solidFill>
              <a:schemeClr val="accent1">
                <a:hueOff val="40199"/>
                <a:satOff val="4101"/>
                <a:lumOff val="-20642"/>
              </a:schemeClr>
            </a:solidFill>
            <a:miter lim="400000"/>
            <a:tailEnd type="triangle"/>
          </a:ln>
        </p:spPr>
        <p:txBody>
          <a:bodyPr lIns="50748" tIns="50748" rIns="50748" bIns="50748" anchor="ctr"/>
          <a:lstStyle/>
          <a:p>
            <a:pPr>
              <a:defRPr sz="2800" b="1">
                <a:solidFill>
                  <a:srgbClr val="F6F8EB"/>
                </a:solidFill>
              </a:defRPr>
            </a:pPr>
            <a:endParaRPr/>
          </a:p>
        </p:txBody>
      </p:sp>
      <p:sp>
        <p:nvSpPr>
          <p:cNvPr id="934" name="Shape 934"/>
          <p:cNvSpPr/>
          <p:nvPr/>
        </p:nvSpPr>
        <p:spPr>
          <a:xfrm>
            <a:off x="6746981" y="5875291"/>
            <a:ext cx="4998616" cy="1041206"/>
          </a:xfrm>
          <a:prstGeom prst="rect">
            <a:avLst/>
          </a:prstGeom>
          <a:ln w="127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48" tIns="50748" rIns="50748" bIns="50748" anchor="ctr">
            <a:spAutoFit/>
          </a:bodyPr>
          <a:lstStyle/>
          <a:p>
            <a:pPr>
              <a:defRPr b="1">
                <a:solidFill>
                  <a:schemeClr val="accent2">
                    <a:hueOff val="-395490"/>
                    <a:satOff val="16514"/>
                    <a:lumOff val="-36773"/>
                  </a:schemeClr>
                </a:solidFill>
              </a:defRPr>
            </a:pPr>
            <a:r>
              <a:rPr dirty="0"/>
              <a:t>Classical evaporation systems</a:t>
            </a:r>
            <a:endParaRPr sz="3000" dirty="0">
              <a:solidFill>
                <a:srgbClr val="000000"/>
              </a:solidFill>
            </a:endParaRPr>
          </a:p>
          <a:p>
            <a:pPr>
              <a:defRPr sz="3000">
                <a:solidFill>
                  <a:srgbClr val="000000"/>
                </a:solidFill>
              </a:defRPr>
            </a:pPr>
            <a:r>
              <a:rPr dirty="0"/>
              <a:t>(resistive/inductive ovens)</a:t>
            </a:r>
          </a:p>
        </p:txBody>
      </p:sp>
      <p:sp>
        <p:nvSpPr>
          <p:cNvPr id="12" name="Shape 933"/>
          <p:cNvSpPr/>
          <p:nvPr/>
        </p:nvSpPr>
        <p:spPr>
          <a:xfrm>
            <a:off x="9432024" y="7191664"/>
            <a:ext cx="1" cy="913471"/>
          </a:xfrm>
          <a:prstGeom prst="line">
            <a:avLst/>
          </a:prstGeom>
          <a:ln w="114300">
            <a:solidFill>
              <a:schemeClr val="accent1">
                <a:hueOff val="40199"/>
                <a:satOff val="4101"/>
                <a:lumOff val="-20642"/>
              </a:schemeClr>
            </a:solidFill>
            <a:miter lim="400000"/>
            <a:tailEnd type="triangle"/>
          </a:ln>
        </p:spPr>
        <p:txBody>
          <a:bodyPr lIns="50748" tIns="50748" rIns="50748" bIns="50748" anchor="ctr"/>
          <a:lstStyle/>
          <a:p>
            <a:pPr>
              <a:defRPr sz="2800" b="1">
                <a:solidFill>
                  <a:srgbClr val="F6F8EB"/>
                </a:solidFill>
              </a:defRPr>
            </a:pPr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6329369" y="8081182"/>
            <a:ext cx="6042887" cy="569322"/>
          </a:xfrm>
          <a:prstGeom prst="rect">
            <a:avLst/>
          </a:prstGeom>
          <a:noFill/>
        </p:spPr>
        <p:txBody>
          <a:bodyPr wrap="square" lIns="91378" tIns="45688" rIns="91378" bIns="45688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This is more feasible as a first step!!</a:t>
            </a:r>
            <a:endParaRPr lang="en-A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D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12" r="29938"/>
          <a:stretch/>
        </p:blipFill>
        <p:spPr>
          <a:xfrm>
            <a:off x="18789" y="2384269"/>
            <a:ext cx="6805643" cy="5429685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2801505" y="4915054"/>
            <a:ext cx="1746055" cy="116780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6" tIns="45675" rIns="91356" bIns="45675" rtlCol="0" anchor="ctr"/>
          <a:lstStyle/>
          <a:p>
            <a:pPr algn="ctr"/>
            <a:endParaRPr lang="en-AU"/>
          </a:p>
        </p:txBody>
      </p:sp>
      <p:sp>
        <p:nvSpPr>
          <p:cNvPr id="4" name="CasellaDiTesto 3"/>
          <p:cNvSpPr txBox="1"/>
          <p:nvPr/>
        </p:nvSpPr>
        <p:spPr>
          <a:xfrm>
            <a:off x="2939900" y="5775080"/>
            <a:ext cx="1184282" cy="400110"/>
          </a:xfrm>
          <a:prstGeom prst="rect">
            <a:avLst/>
          </a:prstGeom>
          <a:noFill/>
        </p:spPr>
        <p:txBody>
          <a:bodyPr wrap="square" lIns="91356" tIns="45675" rIns="91356" bIns="45675" rtlCol="0">
            <a:spAutoFit/>
          </a:bodyPr>
          <a:lstStyle/>
          <a:p>
            <a:r>
              <a:rPr lang="en-AU" sz="2000" b="1" i="1" dirty="0">
                <a:solidFill>
                  <a:srgbClr val="300629"/>
                </a:solidFill>
              </a:rPr>
              <a:t>plasma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2581366" y="4202656"/>
            <a:ext cx="1420518" cy="83785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1537145" y="4202656"/>
            <a:ext cx="978369" cy="403346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200759" y="5071672"/>
            <a:ext cx="923447" cy="403346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100653" y="4086400"/>
            <a:ext cx="1184282" cy="311194"/>
          </a:xfrm>
          <a:prstGeom prst="rect">
            <a:avLst/>
          </a:prstGeom>
          <a:noFill/>
        </p:spPr>
        <p:txBody>
          <a:bodyPr wrap="square" lIns="91356" tIns="45675" rIns="91356" bIns="45675" rtlCol="0">
            <a:spAutoFit/>
          </a:bodyPr>
          <a:lstStyle/>
          <a:p>
            <a:r>
              <a:rPr lang="en-AU" sz="1400" b="1" i="1" dirty="0"/>
              <a:t>80 cm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998105" y="7941281"/>
            <a:ext cx="1184282" cy="311194"/>
          </a:xfrm>
          <a:prstGeom prst="rect">
            <a:avLst/>
          </a:prstGeom>
          <a:noFill/>
        </p:spPr>
        <p:txBody>
          <a:bodyPr wrap="square" lIns="91356" tIns="45675" rIns="91356" bIns="45675" rtlCol="0">
            <a:spAutoFit/>
          </a:bodyPr>
          <a:lstStyle/>
          <a:p>
            <a:r>
              <a:rPr lang="en-AU" sz="1400" b="1" i="1" dirty="0"/>
              <a:t>35 cm</a:t>
            </a:r>
          </a:p>
        </p:txBody>
      </p:sp>
      <p:cxnSp>
        <p:nvCxnSpPr>
          <p:cNvPr id="10" name="Connettore 1 9"/>
          <p:cNvCxnSpPr/>
          <p:nvPr/>
        </p:nvCxnSpPr>
        <p:spPr>
          <a:xfrm flipH="1">
            <a:off x="1029147" y="6335519"/>
            <a:ext cx="33405" cy="1666581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H="1">
            <a:off x="3674509" y="6082856"/>
            <a:ext cx="33405" cy="1985072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049842" y="8015890"/>
            <a:ext cx="4128286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805642" y="2070849"/>
            <a:ext cx="5789096" cy="5651439"/>
          </a:xfrm>
          <a:prstGeom prst="rect">
            <a:avLst/>
          </a:prstGeom>
          <a:noFill/>
        </p:spPr>
        <p:txBody>
          <a:bodyPr wrap="square" lIns="91356" tIns="45675" rIns="91356" bIns="45675" rtlCol="0">
            <a:spAutoFit/>
          </a:bodyPr>
          <a:lstStyle/>
          <a:p>
            <a:pPr marL="285485" indent="-285485">
              <a:buFont typeface="Arial"/>
              <a:buChar char="•"/>
            </a:pPr>
            <a:r>
              <a:rPr lang="en-AU" sz="2800" dirty="0">
                <a:solidFill>
                  <a:schemeClr val="tx1"/>
                </a:solidFill>
              </a:rPr>
              <a:t>The biggest B-minimum Trap never designed (and hopefully built!);</a:t>
            </a:r>
          </a:p>
          <a:p>
            <a:pPr marL="742268" lvl="1" indent="-285485">
              <a:buFont typeface="Wingdings" charset="0"/>
              <a:buChar char="à"/>
            </a:pPr>
            <a:r>
              <a:rPr lang="en-AU" sz="1400" b="1" i="1" dirty="0">
                <a:solidFill>
                  <a:schemeClr val="tx1"/>
                </a:solidFill>
                <a:sym typeface="Wingdings"/>
              </a:rPr>
              <a:t>This maximizes trapping efficiency</a:t>
            </a:r>
          </a:p>
          <a:p>
            <a:pPr lvl="1"/>
            <a:endParaRPr lang="en-AU" sz="1400" i="1" dirty="0">
              <a:solidFill>
                <a:schemeClr val="tx1"/>
              </a:solidFill>
            </a:endParaRPr>
          </a:p>
          <a:p>
            <a:pPr marL="285485" indent="-285485">
              <a:buFont typeface="Arial"/>
              <a:buChar char="•"/>
            </a:pPr>
            <a:r>
              <a:rPr lang="en-AU" sz="2800" dirty="0">
                <a:solidFill>
                  <a:schemeClr val="tx1"/>
                </a:solidFill>
              </a:rPr>
              <a:t>Requirements from physics cases impose operative ECR frequency @ 18 GHz</a:t>
            </a:r>
          </a:p>
          <a:p>
            <a:pPr marL="742268" lvl="1" indent="-285485">
              <a:buFont typeface="Wingdings" charset="0"/>
              <a:buChar char="à"/>
            </a:pPr>
            <a:r>
              <a:rPr lang="en-AU" sz="1400" b="1" i="1" dirty="0">
                <a:solidFill>
                  <a:schemeClr val="tx1"/>
                </a:solidFill>
                <a:sym typeface="Wingdings"/>
              </a:rPr>
              <a:t>This fixes max-B up to 2.4 Tesla</a:t>
            </a:r>
          </a:p>
          <a:p>
            <a:pPr marL="742268" lvl="1" indent="-285485">
              <a:buFont typeface="Wingdings" charset="0"/>
              <a:buChar char="à"/>
            </a:pPr>
            <a:endParaRPr lang="en-AU" sz="1400" b="1" i="1" dirty="0">
              <a:solidFill>
                <a:schemeClr val="tx1"/>
              </a:solidFill>
              <a:sym typeface="Wingdings"/>
            </a:endParaRPr>
          </a:p>
          <a:p>
            <a:pPr marL="285485" indent="-285485">
              <a:buFont typeface="Arial"/>
              <a:buChar char="•"/>
            </a:pPr>
            <a:r>
              <a:rPr lang="en-AU" sz="2800" dirty="0">
                <a:solidFill>
                  <a:schemeClr val="tx1"/>
                </a:solidFill>
              </a:rPr>
              <a:t>To maximize space availability for diagnostics and </a:t>
            </a:r>
            <a:r>
              <a:rPr lang="en-AU" sz="2800" dirty="0" err="1">
                <a:solidFill>
                  <a:schemeClr val="tx1"/>
                </a:solidFill>
              </a:rPr>
              <a:t>γ</a:t>
            </a:r>
            <a:r>
              <a:rPr lang="en-AU" sz="2800" dirty="0">
                <a:solidFill>
                  <a:schemeClr val="tx1"/>
                </a:solidFill>
              </a:rPr>
              <a:t>-detection,</a:t>
            </a:r>
            <a:r>
              <a:rPr lang="en-AU" sz="2800" b="1" dirty="0">
                <a:solidFill>
                  <a:schemeClr val="tx1"/>
                </a:solidFill>
              </a:rPr>
              <a:t> we opted for HYBRID solution</a:t>
            </a:r>
          </a:p>
          <a:p>
            <a:pPr lvl="1"/>
            <a:r>
              <a:rPr lang="en-AU" sz="2800" b="1" dirty="0">
                <a:solidFill>
                  <a:schemeClr val="tx1"/>
                </a:solidFill>
                <a:sym typeface="Wingdings"/>
              </a:rPr>
              <a:t> </a:t>
            </a:r>
            <a:r>
              <a:rPr lang="en-AU" sz="2400" b="1" i="1" dirty="0">
                <a:solidFill>
                  <a:schemeClr val="tx1"/>
                </a:solidFill>
                <a:sym typeface="Wingdings"/>
              </a:rPr>
              <a:t>Coils </a:t>
            </a:r>
            <a:r>
              <a:rPr lang="en-AU" sz="2400" b="1" i="1" dirty="0" err="1">
                <a:solidFill>
                  <a:schemeClr val="tx1"/>
                </a:solidFill>
                <a:sym typeface="Wingdings"/>
              </a:rPr>
              <a:t>NbTi</a:t>
            </a:r>
            <a:r>
              <a:rPr lang="en-AU" sz="2400" b="1" i="1" dirty="0">
                <a:solidFill>
                  <a:schemeClr val="tx1"/>
                </a:solidFill>
                <a:sym typeface="Wingdings"/>
              </a:rPr>
              <a:t>, mono-coil-</a:t>
            </a:r>
            <a:r>
              <a:rPr lang="en-AU" sz="2400" b="1" i="1" dirty="0" err="1">
                <a:solidFill>
                  <a:schemeClr val="tx1"/>
                </a:solidFill>
                <a:sym typeface="Wingdings"/>
              </a:rPr>
              <a:t>hexapole</a:t>
            </a:r>
            <a:r>
              <a:rPr lang="en-AU" sz="2400" b="1" i="1" dirty="0">
                <a:solidFill>
                  <a:schemeClr val="tx1"/>
                </a:solidFill>
                <a:sym typeface="Wingdings"/>
              </a:rPr>
              <a:t> in Copper… BUT… we need feedbacks from manufacturers</a:t>
            </a:r>
            <a:endParaRPr lang="en-AU" sz="2400" b="1" i="1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62834" y="369383"/>
            <a:ext cx="617690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halkduster"/>
                <a:cs typeface="Chalkduster"/>
              </a:rPr>
              <a:t>PANDORA TRAP DESIGN</a:t>
            </a:r>
            <a:endParaRPr lang="it-IT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4695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69" y="117307"/>
            <a:ext cx="12677716" cy="871593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728567" y="9165402"/>
            <a:ext cx="5276233" cy="400102"/>
          </a:xfrm>
          <a:prstGeom prst="rect">
            <a:avLst/>
          </a:prstGeom>
          <a:noFill/>
        </p:spPr>
        <p:txBody>
          <a:bodyPr wrap="square" lIns="91351" tIns="45673" rIns="91351" bIns="45673" rtlCol="0">
            <a:spAutoFit/>
          </a:bodyPr>
          <a:lstStyle/>
          <a:p>
            <a:pPr defTabSz="583624"/>
            <a:r>
              <a:rPr lang="en-AU" sz="2000" dirty="0">
                <a:solidFill>
                  <a:srgbClr val="3366FF"/>
                </a:solidFill>
                <a:latin typeface="Tahoma"/>
              </a:rPr>
              <a:t>Courtesy of S. </a:t>
            </a:r>
            <a:r>
              <a:rPr lang="en-AU" sz="2000" dirty="0" err="1">
                <a:solidFill>
                  <a:srgbClr val="3366FF"/>
                </a:solidFill>
                <a:latin typeface="Tahoma"/>
              </a:rPr>
              <a:t>Palmerini</a:t>
            </a:r>
            <a:r>
              <a:rPr lang="en-AU" sz="2000" dirty="0">
                <a:solidFill>
                  <a:srgbClr val="3366FF"/>
                </a:solidFill>
                <a:latin typeface="Tahoma"/>
              </a:rPr>
              <a:t> and M. </a:t>
            </a:r>
            <a:r>
              <a:rPr lang="en-AU" sz="2000" dirty="0" err="1">
                <a:solidFill>
                  <a:srgbClr val="3366FF"/>
                </a:solidFill>
                <a:latin typeface="Tahoma"/>
              </a:rPr>
              <a:t>Busso</a:t>
            </a:r>
            <a:endParaRPr lang="en-AU" sz="2000" dirty="0">
              <a:solidFill>
                <a:srgbClr val="3366FF"/>
              </a:solidFill>
              <a:latin typeface="Tahoma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9701244" y="5187513"/>
            <a:ext cx="2864434" cy="7024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6" tIns="45675" rIns="91356" bIns="45675" numCol="1" rtlCol="0" anchor="t" anchorCtr="0" compatLnSpc="1">
            <a:prstTxWarp prst="textNoShape">
              <a:avLst/>
            </a:prstTxWarp>
          </a:bodyPr>
          <a:lstStyle/>
          <a:p>
            <a:pPr marL="375886" indent="-375886" algn="l" defTabSz="1000791" fontAlgn="base" hangingPunct="1">
              <a:spcBef>
                <a:spcPct val="20000"/>
              </a:spcBef>
              <a:spcAft>
                <a:spcPct val="0"/>
              </a:spcAft>
              <a:buClr>
                <a:srgbClr val="ED9719"/>
              </a:buClr>
              <a:buSzPct val="65000"/>
            </a:pPr>
            <a:endParaRPr lang="en-AU" sz="2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8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FF60BD-3E75-EC4F-805A-76AEF48D1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296" y="960553"/>
            <a:ext cx="10203766" cy="8290560"/>
          </a:xfrm>
          <a:prstGeom prst="rect">
            <a:avLst/>
          </a:prstGeom>
        </p:spPr>
      </p:pic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5741407" y="8617940"/>
            <a:ext cx="250684" cy="63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4010" tIns="62009" rIns="124010" bIns="62009">
            <a:spAutoFit/>
          </a:bodyPr>
          <a:lstStyle/>
          <a:p>
            <a:pPr defTabSz="583624" eaLnBrk="0"/>
            <a:endParaRPr lang="en-GB" sz="3300">
              <a:latin typeface="SimSun" charset="0"/>
            </a:endParaRP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100062" y="108375"/>
            <a:ext cx="12283701" cy="1083733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lkduster"/>
                <a:cs typeface="Chalkduster"/>
              </a:rPr>
              <a:t>Lifetime variation </a:t>
            </a:r>
            <a:r>
              <a:rPr lang="en-US" sz="36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lkduster"/>
                <a:cs typeface="Chalkduster"/>
              </a:rPr>
              <a:t>vs</a:t>
            </a:r>
            <a:r>
              <a:rPr lang="en-US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lkduster"/>
                <a:cs typeface="Chalkduster"/>
              </a:rPr>
              <a:t> T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072DAF-817A-3249-939D-B2DB80C3C87F}"/>
              </a:ext>
            </a:extLst>
          </p:cNvPr>
          <p:cNvSpPr txBox="1"/>
          <p:nvPr/>
        </p:nvSpPr>
        <p:spPr>
          <a:xfrm>
            <a:off x="376054" y="1309016"/>
            <a:ext cx="2112071" cy="633173"/>
          </a:xfrm>
          <a:prstGeom prst="rect">
            <a:avLst/>
          </a:prstGeom>
          <a:noFill/>
        </p:spPr>
        <p:txBody>
          <a:bodyPr wrap="none" lIns="124010" tIns="62009" rIns="124010" bIns="62009" rtlCol="0">
            <a:spAutoFit/>
          </a:bodyPr>
          <a:lstStyle/>
          <a:p>
            <a:pPr defTabSz="583624"/>
            <a:r>
              <a:rPr lang="en-US" sz="3300" dirty="0">
                <a:solidFill>
                  <a:srgbClr val="3366FF"/>
                </a:solidFill>
                <a:latin typeface="Tahoma"/>
              </a:rPr>
              <a:t>Re187(𝛽</a:t>
            </a:r>
            <a:r>
              <a:rPr lang="en-US" sz="3300" baseline="30000" dirty="0">
                <a:solidFill>
                  <a:srgbClr val="3366FF"/>
                </a:solidFill>
                <a:latin typeface="Tahoma"/>
              </a:rPr>
              <a:t>-</a:t>
            </a:r>
            <a:r>
              <a:rPr lang="en-US" sz="3300" dirty="0">
                <a:solidFill>
                  <a:srgbClr val="3366FF"/>
                </a:solidFill>
                <a:latin typeface="Tahoma"/>
              </a:rPr>
              <a:t>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488139" y="9245124"/>
            <a:ext cx="3201182" cy="400102"/>
          </a:xfrm>
          <a:prstGeom prst="rect">
            <a:avLst/>
          </a:prstGeom>
          <a:noFill/>
        </p:spPr>
        <p:txBody>
          <a:bodyPr wrap="square" lIns="91351" tIns="45673" rIns="91351" bIns="45673" rtlCol="0">
            <a:spAutoFit/>
          </a:bodyPr>
          <a:lstStyle/>
          <a:p>
            <a:pPr defTabSz="583624"/>
            <a:r>
              <a:rPr lang="en-AU" sz="2000" dirty="0">
                <a:solidFill>
                  <a:srgbClr val="3366FF"/>
                </a:solidFill>
                <a:latin typeface="Tahoma"/>
              </a:rPr>
              <a:t>Courtesy of A. </a:t>
            </a:r>
            <a:r>
              <a:rPr lang="en-AU" sz="2000" dirty="0" err="1">
                <a:solidFill>
                  <a:srgbClr val="3366FF"/>
                </a:solidFill>
                <a:latin typeface="Tahoma"/>
              </a:rPr>
              <a:t>Mengoni</a:t>
            </a:r>
            <a:endParaRPr lang="en-AU" sz="2000" dirty="0">
              <a:solidFill>
                <a:srgbClr val="3366FF"/>
              </a:solidFill>
              <a:latin typeface="Tahoma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082938" y="8681726"/>
            <a:ext cx="2236318" cy="5693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(10</a:t>
            </a:r>
            <a:r>
              <a:rPr lang="it-IT" baseline="30000" dirty="0" smtClean="0"/>
              <a:t>8</a:t>
            </a:r>
            <a:r>
              <a:rPr lang="it-IT" dirty="0" smtClean="0"/>
              <a:t> Kelvin)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229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sldNum" sz="quarter" idx="12"/>
          </p:nvPr>
        </p:nvSpPr>
        <p:spPr>
          <a:xfrm>
            <a:off x="6387059" y="9359922"/>
            <a:ext cx="217984" cy="3795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5298085" y="2391639"/>
            <a:ext cx="4049222" cy="3437726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48" tIns="50748" rIns="50748" bIns="50748" anchor="ctr"/>
          <a:lstStyle>
            <a:lvl1pPr>
              <a:defRPr sz="2800" b="1">
                <a:solidFill>
                  <a:srgbClr val="F6F8EB"/>
                </a:solidFill>
              </a:defRPr>
            </a:lvl1pPr>
          </a:lstStyle>
          <a:p>
            <a:r>
              <a:rPr lang="en-AU" sz="3100" dirty="0"/>
              <a:t>A plasma-based facility for interdisciplinary research</a:t>
            </a:r>
          </a:p>
        </p:txBody>
      </p:sp>
      <p:sp>
        <p:nvSpPr>
          <p:cNvPr id="223" name="Shape 223"/>
          <p:cNvSpPr/>
          <p:nvPr/>
        </p:nvSpPr>
        <p:spPr>
          <a:xfrm>
            <a:off x="2840785" y="287565"/>
            <a:ext cx="7583943" cy="702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48" tIns="50748" rIns="50748" bIns="50748" anchor="ctr">
            <a:spAutoFit/>
          </a:bodyPr>
          <a:lstStyle>
            <a:lvl1pPr defTabSz="457200">
              <a:defRPr sz="3900">
                <a:solidFill>
                  <a:srgbClr val="0433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it-IT" dirty="0" smtClean="0"/>
              <a:t>PANDORA</a:t>
            </a:r>
            <a:endParaRPr dirty="0"/>
          </a:p>
        </p:txBody>
      </p:sp>
      <p:sp>
        <p:nvSpPr>
          <p:cNvPr id="224" name="Shape 224"/>
          <p:cNvSpPr/>
          <p:nvPr/>
        </p:nvSpPr>
        <p:spPr>
          <a:xfrm>
            <a:off x="10281582" y="373958"/>
            <a:ext cx="2083096" cy="1606726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48" tIns="50748" rIns="50748" bIns="50748" anchor="ctr"/>
          <a:lstStyle>
            <a:lvl1pPr>
              <a:defRPr sz="2800" b="1">
                <a:solidFill>
                  <a:srgbClr val="F6F8EB"/>
                </a:solidFill>
              </a:defRPr>
            </a:lvl1pPr>
          </a:lstStyle>
          <a:p>
            <a:r>
              <a:t>Ion Beams Production</a:t>
            </a:r>
          </a:p>
        </p:txBody>
      </p:sp>
      <p:pic>
        <p:nvPicPr>
          <p:cNvPr id="225" name="Immagine 224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3067" y="5036385"/>
            <a:ext cx="2787086" cy="4260706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pic>
        <p:nvPicPr>
          <p:cNvPr id="22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82064" y="6433616"/>
            <a:ext cx="2258967" cy="2760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magine 226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657097">
            <a:off x="8958338" y="2114135"/>
            <a:ext cx="2022091" cy="856009"/>
          </a:xfrm>
          <a:prstGeom prst="rect">
            <a:avLst/>
          </a:prstGeom>
        </p:spPr>
      </p:pic>
      <p:pic>
        <p:nvPicPr>
          <p:cNvPr id="229" name="Immagine 228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28988" flipH="1">
            <a:off x="3427714" y="2982585"/>
            <a:ext cx="1515585" cy="601708"/>
          </a:xfrm>
          <a:prstGeom prst="rect">
            <a:avLst/>
          </a:prstGeom>
        </p:spPr>
      </p:pic>
      <p:sp>
        <p:nvSpPr>
          <p:cNvPr id="25" name="Shape 224"/>
          <p:cNvSpPr/>
          <p:nvPr/>
        </p:nvSpPr>
        <p:spPr>
          <a:xfrm>
            <a:off x="8541094" y="7240571"/>
            <a:ext cx="3767268" cy="2119351"/>
          </a:xfrm>
          <a:prstGeom prst="roundRect">
            <a:avLst>
              <a:gd name="adj" fmla="val 15000"/>
            </a:avLst>
          </a:pr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748" tIns="50748" rIns="50748" bIns="50748" anchor="ctr"/>
          <a:lstStyle>
            <a:lvl1pPr>
              <a:defRPr sz="2800" b="1">
                <a:solidFill>
                  <a:srgbClr val="F6F8EB"/>
                </a:solidFill>
              </a:defRPr>
            </a:lvl1pPr>
          </a:lstStyle>
          <a:p>
            <a:r>
              <a:rPr lang="it-IT" dirty="0" smtClean="0"/>
              <a:t>In-plasma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emission</a:t>
            </a:r>
            <a:r>
              <a:rPr lang="it-IT" dirty="0" smtClean="0"/>
              <a:t> </a:t>
            </a:r>
            <a:r>
              <a:rPr lang="it-IT" dirty="0" err="1" smtClean="0"/>
              <a:t>measurements</a:t>
            </a:r>
            <a:r>
              <a:rPr lang="it-IT" dirty="0" smtClean="0"/>
              <a:t> of </a:t>
            </a:r>
            <a:r>
              <a:rPr lang="it-IT" dirty="0" err="1" smtClean="0"/>
              <a:t>astrophysical</a:t>
            </a:r>
            <a:r>
              <a:rPr lang="it-IT" dirty="0" smtClean="0"/>
              <a:t> </a:t>
            </a:r>
            <a:r>
              <a:rPr lang="it-IT" dirty="0" err="1" smtClean="0"/>
              <a:t>interest</a:t>
            </a:r>
            <a:endParaRPr dirty="0"/>
          </a:p>
        </p:txBody>
      </p:sp>
      <p:pic>
        <p:nvPicPr>
          <p:cNvPr id="26" name="Immagine 25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3059262">
            <a:off x="8093021" y="5757552"/>
            <a:ext cx="2022091" cy="856009"/>
          </a:xfrm>
          <a:prstGeom prst="rect">
            <a:avLst/>
          </a:prstGeom>
        </p:spPr>
      </p:pic>
      <p:sp>
        <p:nvSpPr>
          <p:cNvPr id="28" name="Shape 272"/>
          <p:cNvSpPr/>
          <p:nvPr/>
        </p:nvSpPr>
        <p:spPr>
          <a:xfrm>
            <a:off x="287282" y="1291795"/>
            <a:ext cx="5725574" cy="1333675"/>
          </a:xfrm>
          <a:prstGeom prst="rect">
            <a:avLst/>
          </a:prstGeom>
          <a:blipFill>
            <a:blip r:embed="rId8"/>
          </a:blip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48" tIns="50748" rIns="50748" bIns="50748" anchor="ctr">
            <a:spAutoFit/>
          </a:bodyPr>
          <a:lstStyle>
            <a:lvl1pPr>
              <a:defRPr sz="2200" b="1">
                <a:solidFill>
                  <a:srgbClr val="F6F8EB"/>
                </a:solidFill>
              </a:defRPr>
            </a:lvl1pPr>
          </a:lstStyle>
          <a:p>
            <a:r>
              <a:rPr lang="it-IT" sz="4000" dirty="0" err="1"/>
              <a:t>Study</a:t>
            </a:r>
            <a:r>
              <a:rPr lang="it-IT" sz="4000" dirty="0"/>
              <a:t> of </a:t>
            </a:r>
            <a:r>
              <a:rPr lang="it-IT" sz="4000" dirty="0" err="1"/>
              <a:t>nuclear</a:t>
            </a:r>
            <a:r>
              <a:rPr lang="it-IT" sz="4000" dirty="0"/>
              <a:t> </a:t>
            </a:r>
            <a:r>
              <a:rPr lang="it-IT" sz="4000" dirty="0">
                <a:latin typeface="Symbol" charset="2"/>
                <a:cs typeface="Symbol" charset="2"/>
              </a:rPr>
              <a:t>b</a:t>
            </a:r>
            <a:r>
              <a:rPr lang="it-IT" sz="4000" dirty="0"/>
              <a:t>-</a:t>
            </a:r>
            <a:r>
              <a:rPr lang="it-IT" sz="4000" dirty="0" err="1"/>
              <a:t>decay</a:t>
            </a:r>
            <a:r>
              <a:rPr lang="it-IT" sz="4000" dirty="0"/>
              <a:t> in plasma</a:t>
            </a:r>
            <a:endParaRPr sz="40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sldNum" sz="quarter" idx="12"/>
          </p:nvPr>
        </p:nvSpPr>
        <p:spPr>
          <a:xfrm>
            <a:off x="6387059" y="9359922"/>
            <a:ext cx="217984" cy="3795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21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5004" y="3881576"/>
            <a:ext cx="8849799" cy="516756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2915074" y="971526"/>
            <a:ext cx="8271556" cy="1210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48" tIns="50748" rIns="50748" bIns="50748" anchor="ctr">
            <a:spAutoFit/>
          </a:bodyPr>
          <a:lstStyle/>
          <a:p>
            <a:pPr defTabSz="456775">
              <a:defRPr sz="3600">
                <a:solidFill>
                  <a:srgbClr val="0433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2400" dirty="0"/>
              <a:t>The B-min configuration</a:t>
            </a:r>
            <a:br>
              <a:rPr sz="2400" dirty="0"/>
            </a:br>
            <a:r>
              <a:rPr sz="2400" dirty="0">
                <a:solidFill>
                  <a:schemeClr val="accent2">
                    <a:hueOff val="296737"/>
                    <a:satOff val="11679"/>
                    <a:lumOff val="-18490"/>
                  </a:schemeClr>
                </a:solidFill>
              </a:rPr>
              <a:t>suitable for </a:t>
            </a:r>
            <a:r>
              <a:rPr sz="2400" dirty="0">
                <a:solidFill>
                  <a:srgbClr val="008F00"/>
                </a:solidFill>
              </a:rPr>
              <a:t>multiply charged ions production</a:t>
            </a:r>
            <a:br>
              <a:rPr sz="2400" dirty="0">
                <a:solidFill>
                  <a:srgbClr val="008F00"/>
                </a:solidFill>
              </a:rPr>
            </a:br>
            <a:endParaRPr sz="2400" dirty="0">
              <a:solidFill>
                <a:srgbClr val="008F00"/>
              </a:solidFill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7541754" y="2592617"/>
            <a:ext cx="4918775" cy="978041"/>
          </a:xfrm>
          <a:prstGeom prst="rect">
            <a:avLst/>
          </a:prstGeom>
          <a:solidFill>
            <a:schemeClr val="accent2">
              <a:hueOff val="-362367"/>
              <a:satOff val="12749"/>
              <a:lumOff val="14721"/>
            </a:schemeClr>
          </a:solidFill>
          <a:ln w="12700">
            <a:solidFill>
              <a:srgbClr val="0000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748" tIns="50748" rIns="50748" bIns="50748" anchor="ctr">
            <a:spAutoFit/>
          </a:bodyPr>
          <a:lstStyle/>
          <a:p>
            <a:pPr>
              <a:defRPr sz="2800" b="1">
                <a:solidFill>
                  <a:schemeClr val="accent1">
                    <a:hueOff val="-33021"/>
                    <a:satOff val="15631"/>
                    <a:lumOff val="-38912"/>
                  </a:schemeClr>
                </a:solidFill>
              </a:defRPr>
            </a:pPr>
            <a:r>
              <a:rPr sz="2800" dirty="0"/>
              <a:t>el. dens. 10</a:t>
            </a:r>
            <a:r>
              <a:rPr sz="2800" baseline="31999" dirty="0"/>
              <a:t>12</a:t>
            </a:r>
            <a:r>
              <a:rPr sz="2800" dirty="0"/>
              <a:t>-10</a:t>
            </a:r>
            <a:r>
              <a:rPr sz="2800" baseline="31999" dirty="0"/>
              <a:t>14 </a:t>
            </a:r>
            <a:r>
              <a:rPr sz="2800" dirty="0"/>
              <a:t>cm</a:t>
            </a:r>
            <a:r>
              <a:rPr sz="2800" baseline="31999" dirty="0"/>
              <a:t>-3</a:t>
            </a:r>
          </a:p>
          <a:p>
            <a:pPr>
              <a:defRPr sz="2800" b="1">
                <a:solidFill>
                  <a:schemeClr val="accent1">
                    <a:hueOff val="-33021"/>
                    <a:satOff val="15631"/>
                    <a:lumOff val="-38912"/>
                  </a:schemeClr>
                </a:solidFill>
              </a:defRPr>
            </a:pPr>
            <a:r>
              <a:rPr sz="2800" dirty="0"/>
              <a:t>el. temperature 0.01-10</a:t>
            </a:r>
            <a:r>
              <a:rPr lang="it-IT" sz="2800" dirty="0"/>
              <a:t>0</a:t>
            </a:r>
            <a:r>
              <a:rPr sz="2800" dirty="0"/>
              <a:t> keV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-23421" y="2378718"/>
            <a:ext cx="4625000" cy="7386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356" tIns="45675" rIns="91356" bIns="45675" rtlCol="0">
            <a:spAutoFit/>
          </a:bodyPr>
          <a:lstStyle/>
          <a:p>
            <a:pPr algn="l" defTabSz="913556" hangingPunct="1"/>
            <a:r>
              <a:rPr lang="en-AU" sz="3600" b="1" dirty="0">
                <a:solidFill>
                  <a:sysClr val="windowText" lastClr="000000"/>
                </a:solidFill>
              </a:rPr>
              <a:t>Trap Design</a:t>
            </a:r>
          </a:p>
          <a:p>
            <a:pPr marL="342900" indent="-342900" algn="l">
              <a:buFont typeface="Arial"/>
              <a:buChar char="•"/>
            </a:pPr>
            <a:r>
              <a:rPr lang="en-AU" sz="2400" dirty="0">
                <a:solidFill>
                  <a:schemeClr val="tx1"/>
                </a:solidFill>
                <a:latin typeface="+mj-lt"/>
                <a:cs typeface="Chalkduster"/>
              </a:rPr>
              <a:t>The biggest B-minimum Trap </a:t>
            </a:r>
            <a:r>
              <a:rPr lang="en-AU" sz="2400" dirty="0" smtClean="0">
                <a:solidFill>
                  <a:schemeClr val="tx1"/>
                </a:solidFill>
                <a:latin typeface="+mj-lt"/>
                <a:cs typeface="Chalkduster"/>
              </a:rPr>
              <a:t>ever designed </a:t>
            </a:r>
            <a:r>
              <a:rPr lang="en-AU" sz="2400" dirty="0">
                <a:solidFill>
                  <a:schemeClr val="tx1"/>
                </a:solidFill>
                <a:latin typeface="+mj-lt"/>
                <a:cs typeface="Chalkduster"/>
              </a:rPr>
              <a:t>(and hopefully built!</a:t>
            </a:r>
            <a:r>
              <a:rPr lang="en-AU" sz="2400" dirty="0" smtClean="0">
                <a:solidFill>
                  <a:schemeClr val="tx1"/>
                </a:solidFill>
                <a:latin typeface="+mj-lt"/>
                <a:cs typeface="Chalkduster"/>
              </a:rPr>
              <a:t>) -&gt;</a:t>
            </a:r>
            <a:r>
              <a:rPr lang="en-AU" sz="2000" b="1" i="1" dirty="0" smtClean="0">
                <a:solidFill>
                  <a:schemeClr val="tx1"/>
                </a:solidFill>
                <a:latin typeface="+mj-lt"/>
                <a:cs typeface="Chalkduster"/>
                <a:sym typeface="Wingdings"/>
              </a:rPr>
              <a:t>This </a:t>
            </a:r>
            <a:r>
              <a:rPr lang="en-AU" sz="2000" b="1" i="1" dirty="0">
                <a:solidFill>
                  <a:schemeClr val="tx1"/>
                </a:solidFill>
                <a:latin typeface="+mj-lt"/>
                <a:cs typeface="Chalkduster"/>
                <a:sym typeface="Wingdings"/>
              </a:rPr>
              <a:t>maximizes trapping </a:t>
            </a:r>
            <a:r>
              <a:rPr lang="en-AU" sz="2000" b="1" i="1" dirty="0" smtClean="0">
                <a:solidFill>
                  <a:schemeClr val="tx1"/>
                </a:solidFill>
                <a:latin typeface="+mj-lt"/>
                <a:cs typeface="Chalkduster"/>
                <a:sym typeface="Wingdings"/>
              </a:rPr>
              <a:t>efficiency</a:t>
            </a:r>
          </a:p>
          <a:p>
            <a:pPr marL="285485" indent="-285485" algn="l">
              <a:buFont typeface="Arial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Requirements from physics cases impose operative ECR frequency @ 18 </a:t>
            </a:r>
            <a:r>
              <a:rPr lang="en-AU" sz="2400" dirty="0" smtClean="0">
                <a:solidFill>
                  <a:schemeClr val="tx1"/>
                </a:solidFill>
              </a:rPr>
              <a:t>GHz -&gt;</a:t>
            </a:r>
            <a:r>
              <a:rPr lang="en-AU" sz="2000" b="1" i="1" dirty="0" smtClean="0">
                <a:solidFill>
                  <a:schemeClr val="tx1"/>
                </a:solidFill>
                <a:sym typeface="Wingdings"/>
              </a:rPr>
              <a:t>This </a:t>
            </a:r>
            <a:r>
              <a:rPr lang="en-AU" sz="2000" b="1" i="1" dirty="0">
                <a:solidFill>
                  <a:schemeClr val="tx1"/>
                </a:solidFill>
                <a:sym typeface="Wingdings"/>
              </a:rPr>
              <a:t>fixes max-B up to 2.4 </a:t>
            </a:r>
            <a:r>
              <a:rPr lang="en-AU" sz="2000" b="1" i="1" dirty="0" smtClean="0">
                <a:solidFill>
                  <a:schemeClr val="tx1"/>
                </a:solidFill>
                <a:sym typeface="Wingdings"/>
              </a:rPr>
              <a:t>Tesla</a:t>
            </a:r>
            <a:endParaRPr lang="en-AU" sz="2000" b="1" i="1" dirty="0">
              <a:solidFill>
                <a:schemeClr val="tx1"/>
              </a:solidFill>
              <a:latin typeface="+mj-lt"/>
              <a:cs typeface="Chalkduster"/>
              <a:sym typeface="Wingdings"/>
            </a:endParaRPr>
          </a:p>
          <a:p>
            <a:pPr marL="342900" indent="-342900" algn="l" defTabSz="913556" hangingPunct="1">
              <a:buFont typeface="Arial"/>
              <a:buChar char="•"/>
            </a:pPr>
            <a:r>
              <a:rPr lang="en-AU" sz="2400" dirty="0" smtClean="0">
                <a:solidFill>
                  <a:sysClr val="windowText" lastClr="000000"/>
                </a:solidFill>
              </a:rPr>
              <a:t>Fix </a:t>
            </a:r>
            <a:r>
              <a:rPr lang="en-AU" sz="2400" dirty="0">
                <a:solidFill>
                  <a:sysClr val="windowText" lastClr="000000"/>
                </a:solidFill>
              </a:rPr>
              <a:t>a Maximum B-field (the maximum charge state depends on it</a:t>
            </a:r>
            <a:r>
              <a:rPr lang="en-AU" sz="2400" dirty="0" smtClean="0">
                <a:solidFill>
                  <a:sysClr val="windowText" lastClr="000000"/>
                </a:solidFill>
              </a:rPr>
              <a:t>)</a:t>
            </a:r>
            <a:endParaRPr lang="en-AU" sz="2400" dirty="0">
              <a:solidFill>
                <a:sysClr val="windowText" lastClr="000000"/>
              </a:solidFill>
            </a:endParaRPr>
          </a:p>
          <a:p>
            <a:pPr marL="342589" indent="-342589" algn="l" defTabSz="913556" hangingPunct="1">
              <a:buFont typeface="Arial"/>
              <a:buChar char="•"/>
            </a:pPr>
            <a:r>
              <a:rPr lang="en-AU" sz="2400" dirty="0">
                <a:solidFill>
                  <a:sysClr val="windowText" lastClr="000000"/>
                </a:solidFill>
              </a:rPr>
              <a:t>Coils in </a:t>
            </a:r>
            <a:r>
              <a:rPr lang="en-AU" sz="2400" dirty="0" smtClean="0">
                <a:solidFill>
                  <a:sysClr val="windowText" lastClr="000000"/>
                </a:solidFill>
              </a:rPr>
              <a:t>SC magnets </a:t>
            </a:r>
            <a:r>
              <a:rPr lang="mr-IN" sz="2400" dirty="0" smtClean="0">
                <a:solidFill>
                  <a:sysClr val="windowText" lastClr="000000"/>
                </a:solidFill>
              </a:rPr>
              <a:t>–</a:t>
            </a:r>
            <a:r>
              <a:rPr lang="en-AU" sz="2400" dirty="0" smtClean="0">
                <a:solidFill>
                  <a:sysClr val="windowText" lastClr="000000"/>
                </a:solidFill>
              </a:rPr>
              <a:t> </a:t>
            </a:r>
            <a:r>
              <a:rPr lang="en-AU" sz="2400" dirty="0" err="1" smtClean="0">
                <a:solidFill>
                  <a:sysClr val="windowText" lastClr="000000"/>
                </a:solidFill>
              </a:rPr>
              <a:t>exapole</a:t>
            </a:r>
            <a:r>
              <a:rPr lang="en-AU" sz="2400" dirty="0" smtClean="0">
                <a:solidFill>
                  <a:sysClr val="windowText" lastClr="000000"/>
                </a:solidFill>
              </a:rPr>
              <a:t> in Cu!</a:t>
            </a:r>
            <a:endParaRPr lang="en-AU" sz="2400" dirty="0">
              <a:solidFill>
                <a:sysClr val="windowText" lastClr="000000"/>
              </a:solidFill>
            </a:endParaRPr>
          </a:p>
          <a:p>
            <a:pPr marL="342589" indent="-342589" algn="l" defTabSz="913556" hangingPunct="1">
              <a:buFont typeface="Arial"/>
              <a:buChar char="•"/>
            </a:pPr>
            <a:r>
              <a:rPr lang="en-AU" sz="2400" dirty="0" smtClean="0">
                <a:solidFill>
                  <a:sysClr val="windowText" lastClr="000000"/>
                </a:solidFill>
              </a:rPr>
              <a:t>Accesses </a:t>
            </a:r>
            <a:r>
              <a:rPr lang="en-AU" sz="2400" dirty="0">
                <a:solidFill>
                  <a:sysClr val="windowText" lastClr="000000"/>
                </a:solidFill>
              </a:rPr>
              <a:t>for </a:t>
            </a:r>
            <a:r>
              <a:rPr lang="en-AU" sz="2400" dirty="0" smtClean="0">
                <a:solidFill>
                  <a:sysClr val="windowText" lastClr="000000"/>
                </a:solidFill>
              </a:rPr>
              <a:t>plasma diagnostics</a:t>
            </a:r>
            <a:r>
              <a:rPr lang="en-AU" sz="2400" dirty="0">
                <a:solidFill>
                  <a:sysClr val="windowText" lastClr="000000"/>
                </a:solidFill>
              </a:rPr>
              <a:t>!</a:t>
            </a:r>
            <a:r>
              <a:rPr lang="en-AU" sz="2400" dirty="0" smtClean="0">
                <a:solidFill>
                  <a:sysClr val="windowText" lastClr="000000"/>
                </a:solidFill>
              </a:rPr>
              <a:t>!</a:t>
            </a:r>
            <a:endParaRPr lang="en-AU" sz="2400" dirty="0">
              <a:solidFill>
                <a:sysClr val="windowText" lastClr="000000"/>
              </a:solidFill>
            </a:endParaRPr>
          </a:p>
          <a:p>
            <a:pPr marL="342589" indent="-342589" algn="l" defTabSz="913556" hangingPunct="1">
              <a:buFont typeface="Arial"/>
              <a:buChar char="•"/>
            </a:pPr>
            <a:r>
              <a:rPr lang="en-AU" sz="2400" dirty="0">
                <a:solidFill>
                  <a:sysClr val="windowText" lastClr="000000"/>
                </a:solidFill>
              </a:rPr>
              <a:t>Accesses for decay-product detection!</a:t>
            </a:r>
            <a:r>
              <a:rPr lang="en-AU" sz="2400" dirty="0" smtClean="0">
                <a:solidFill>
                  <a:sysClr val="windowText" lastClr="000000"/>
                </a:solidFill>
              </a:rPr>
              <a:t>!</a:t>
            </a:r>
          </a:p>
          <a:p>
            <a:pPr lvl="1"/>
            <a:endParaRPr lang="en-AU" sz="1400" i="1" dirty="0">
              <a:solidFill>
                <a:schemeClr val="tx1"/>
              </a:solidFill>
            </a:endParaRPr>
          </a:p>
          <a:p>
            <a:pPr marL="342589" indent="-342589" algn="l" defTabSz="913556" hangingPunct="1">
              <a:buFont typeface="Arial"/>
              <a:buChar char="•"/>
            </a:pPr>
            <a:endParaRPr lang="en-AU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620916" y="295850"/>
            <a:ext cx="617690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halkduster"/>
                <a:cs typeface="Chalkduster"/>
              </a:rPr>
              <a:t>PANDORA TRAP DESIGN</a:t>
            </a:r>
            <a:endParaRPr lang="it-IT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60" y="2294096"/>
            <a:ext cx="11392350" cy="7315213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1062576" y="244031"/>
            <a:ext cx="11083453" cy="857250"/>
          </a:xfrm>
          <a:prstGeom prst="rect">
            <a:avLst/>
          </a:prstGeom>
        </p:spPr>
        <p:txBody>
          <a:bodyPr lIns="91356" tIns="45675" rIns="91356" bIns="45675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9pPr>
          </a:lstStyle>
          <a:p>
            <a:pPr algn="ctr"/>
            <a:r>
              <a:rPr lang="en-AU" sz="3600" b="1" dirty="0" smtClean="0">
                <a:solidFill>
                  <a:srgbClr val="FF0000"/>
                </a:solidFill>
                <a:latin typeface="Chalkduster"/>
                <a:cs typeface="Chalkduster"/>
              </a:rPr>
              <a:t>Charge State distribution of the ions in the plasma </a:t>
            </a:r>
            <a:endParaRPr lang="en-AU" sz="36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93192" y="1575197"/>
            <a:ext cx="1208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000FF"/>
                </a:solidFill>
                <a:cs typeface="Chalkduster"/>
              </a:rPr>
              <a:t>It can be modulated by changing the density, the temperature and the “confinement strength” provided by the magnetic field (e thus fixing the ions lifetime</a:t>
            </a:r>
            <a:r>
              <a:rPr lang="en-AU" sz="2400" b="1" dirty="0" smtClean="0">
                <a:solidFill>
                  <a:srgbClr val="0000FF"/>
                </a:solidFill>
                <a:cs typeface="Chalkduster"/>
              </a:rPr>
              <a:t>)</a:t>
            </a:r>
            <a:endParaRPr lang="en-AU" sz="2400" b="1" i="1" dirty="0">
              <a:solidFill>
                <a:srgbClr val="0000FF"/>
              </a:solidFill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87401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2890227" y="218473"/>
            <a:ext cx="7564012" cy="656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48" tIns="50748" rIns="50748" bIns="50748" anchor="ctr">
            <a:spAutoFit/>
          </a:bodyPr>
          <a:lstStyle>
            <a:lvl1pPr>
              <a:defRPr sz="3400">
                <a:solidFill>
                  <a:schemeClr val="accent1">
                    <a:hueOff val="-33021"/>
                    <a:satOff val="15631"/>
                    <a:lumOff val="-38912"/>
                  </a:schemeClr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it-IT" sz="3600" dirty="0" smtClean="0">
                <a:solidFill>
                  <a:srgbClr val="FF0000"/>
                </a:solidFill>
              </a:rPr>
              <a:t>PANDORA </a:t>
            </a:r>
            <a:r>
              <a:rPr sz="3600" dirty="0" smtClean="0">
                <a:solidFill>
                  <a:srgbClr val="FF0000"/>
                </a:solidFill>
              </a:rPr>
              <a:t>Conceptual </a:t>
            </a:r>
            <a:r>
              <a:rPr sz="3600" dirty="0">
                <a:solidFill>
                  <a:srgbClr val="FF0000"/>
                </a:solidFill>
              </a:rPr>
              <a:t>Design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879" y="1282701"/>
            <a:ext cx="7365666" cy="5775886"/>
          </a:xfrm>
          <a:prstGeom prst="rect">
            <a:avLst/>
          </a:prstGeom>
        </p:spPr>
      </p:pic>
      <p:pic>
        <p:nvPicPr>
          <p:cNvPr id="2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9933" y="7079766"/>
            <a:ext cx="9550330" cy="2361055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940" y="2467089"/>
            <a:ext cx="5524500" cy="367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36165" y="243822"/>
            <a:ext cx="8306230" cy="8442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halkduster"/>
                <a:cs typeface="Chalkduster"/>
              </a:rPr>
              <a:t>Multi-diagnostics Setup</a:t>
            </a:r>
          </a:p>
        </p:txBody>
      </p:sp>
      <p:sp>
        <p:nvSpPr>
          <p:cNvPr id="21" name="Tartalom helye 2"/>
          <p:cNvSpPr>
            <a:spLocks noGrp="1"/>
          </p:cNvSpPr>
          <p:nvPr>
            <p:ph idx="1"/>
          </p:nvPr>
        </p:nvSpPr>
        <p:spPr>
          <a:xfrm>
            <a:off x="102037" y="1674059"/>
            <a:ext cx="12104438" cy="442761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halkduster"/>
                <a:cs typeface="Times New Roman" panose="02020603050405020304" pitchFamily="18" charset="0"/>
              </a:rPr>
              <a:t>SDD: </a:t>
            </a:r>
            <a:r>
              <a:rPr lang="it-IT" sz="2000" b="1" dirty="0" err="1">
                <a:solidFill>
                  <a:srgbClr val="0070C0"/>
                </a:solidFill>
                <a:latin typeface="Chalkduster"/>
                <a:cs typeface="Times New Roman" panose="02020603050405020304" pitchFamily="18" charset="0"/>
              </a:rPr>
              <a:t>probing</a:t>
            </a:r>
            <a:r>
              <a:rPr lang="it-IT" sz="2000" b="1" dirty="0">
                <a:solidFill>
                  <a:srgbClr val="0070C0"/>
                </a:solidFill>
                <a:latin typeface="Chalkduster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0070C0"/>
                </a:solidFill>
                <a:latin typeface="Chalkduster"/>
                <a:cs typeface="Times New Roman" panose="02020603050405020304" pitchFamily="18" charset="0"/>
              </a:rPr>
              <a:t>volumetric</a:t>
            </a:r>
            <a:r>
              <a:rPr lang="it-IT" sz="2000" b="1" dirty="0">
                <a:solidFill>
                  <a:srgbClr val="0070C0"/>
                </a:solidFill>
                <a:latin typeface="Chalkduster"/>
                <a:cs typeface="Times New Roman" panose="02020603050405020304" pitchFamily="18" charset="0"/>
              </a:rPr>
              <a:t> soft X-</a:t>
            </a:r>
            <a:r>
              <a:rPr lang="it-IT" sz="2000" b="1" dirty="0" err="1">
                <a:solidFill>
                  <a:srgbClr val="0070C0"/>
                </a:solidFill>
                <a:latin typeface="Chalkduster"/>
                <a:cs typeface="Times New Roman" panose="02020603050405020304" pitchFamily="18" charset="0"/>
              </a:rPr>
              <a:t>radiation</a:t>
            </a:r>
            <a:r>
              <a:rPr lang="it-IT" sz="2000" b="1" dirty="0">
                <a:solidFill>
                  <a:srgbClr val="0070C0"/>
                </a:solidFill>
                <a:latin typeface="Chalkduster"/>
                <a:cs typeface="Times New Roman" panose="02020603050405020304" pitchFamily="18" charset="0"/>
              </a:rPr>
              <a:t> in the 2 – 20 </a:t>
            </a:r>
            <a:r>
              <a:rPr lang="it-IT" sz="2000" b="1" dirty="0" err="1">
                <a:solidFill>
                  <a:srgbClr val="0070C0"/>
                </a:solidFill>
                <a:latin typeface="Chalkduster"/>
                <a:cs typeface="Times New Roman" panose="02020603050405020304" pitchFamily="18" charset="0"/>
              </a:rPr>
              <a:t>keV</a:t>
            </a:r>
            <a:r>
              <a:rPr lang="it-IT" sz="2000" b="1" dirty="0">
                <a:solidFill>
                  <a:srgbClr val="0070C0"/>
                </a:solidFill>
                <a:latin typeface="Chalkduster"/>
                <a:cs typeface="Times New Roman" panose="02020603050405020304" pitchFamily="18" charset="0"/>
              </a:rPr>
              <a:t> domain</a:t>
            </a:r>
            <a:endParaRPr lang="en-US" sz="2000" b="1" dirty="0">
              <a:solidFill>
                <a:srgbClr val="0070C0"/>
              </a:solidFill>
              <a:latin typeface="Chalkduster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945" y="4364771"/>
            <a:ext cx="9831794" cy="5266431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9906071" y="7437112"/>
            <a:ext cx="2106362" cy="36551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441" tIns="48720" rIns="97441" bIns="48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99192" hangingPunct="1"/>
            <a:endParaRPr lang="en-US" sz="1800" kern="1200">
              <a:solidFill>
                <a:srgbClr val="0070C0"/>
              </a:solidFill>
              <a:latin typeface="Georgia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9592005" y="5942989"/>
            <a:ext cx="2625884" cy="1245140"/>
          </a:xfrm>
          <a:prstGeom prst="roundRect">
            <a:avLst/>
          </a:prstGeom>
          <a:noFill/>
          <a:ln w="38100">
            <a:solidFill>
              <a:srgbClr val="AB0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441" tIns="48720" rIns="97441" bIns="48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99192" hangingPunct="1"/>
            <a:endParaRPr lang="en-US" sz="1800" kern="12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7102564" y="6894818"/>
            <a:ext cx="1805454" cy="63294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441" tIns="48720" rIns="97441" bIns="48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99192" hangingPunct="1"/>
            <a:endParaRPr lang="en-US" sz="1800" kern="12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8048739" y="4425996"/>
            <a:ext cx="1255516" cy="145186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441" tIns="48720" rIns="97441" bIns="48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99192" hangingPunct="1"/>
            <a:endParaRPr lang="en-US" sz="1800" kern="1200">
              <a:solidFill>
                <a:prstClr val="white"/>
              </a:solidFill>
              <a:latin typeface="Georgia"/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8142121" y="6010778"/>
            <a:ext cx="10377" cy="77475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arrotondato 11"/>
          <p:cNvSpPr/>
          <p:nvPr/>
        </p:nvSpPr>
        <p:spPr>
          <a:xfrm>
            <a:off x="5618643" y="4635593"/>
            <a:ext cx="1636672" cy="988316"/>
          </a:xfrm>
          <a:prstGeom prst="roundRect">
            <a:avLst/>
          </a:prstGeom>
          <a:noFill/>
          <a:ln w="38100">
            <a:solidFill>
              <a:srgbClr val="F49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441" tIns="48720" rIns="97441" bIns="48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99192" hangingPunct="1"/>
            <a:endParaRPr lang="en-US" sz="1800" kern="12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6626508" y="5658277"/>
            <a:ext cx="1173204" cy="421140"/>
          </a:xfrm>
          <a:prstGeom prst="roundRect">
            <a:avLst/>
          </a:prstGeom>
          <a:noFill/>
          <a:ln w="38100">
            <a:solidFill>
              <a:srgbClr val="F49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441" tIns="48720" rIns="97441" bIns="48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99192" hangingPunct="1"/>
            <a:endParaRPr lang="en-US" sz="1800" kern="1200">
              <a:solidFill>
                <a:prstClr val="white"/>
              </a:solidFill>
              <a:latin typeface="Georgia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3154910" y="5064598"/>
            <a:ext cx="2381249" cy="1780632"/>
          </a:xfrm>
          <a:prstGeom prst="straightConnector1">
            <a:avLst/>
          </a:prstGeom>
          <a:ln w="28575">
            <a:solidFill>
              <a:srgbClr val="F49C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arrotondato 16"/>
          <p:cNvSpPr/>
          <p:nvPr/>
        </p:nvSpPr>
        <p:spPr>
          <a:xfrm>
            <a:off x="2736164" y="8632735"/>
            <a:ext cx="1965953" cy="78912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441" tIns="48720" rIns="97441" bIns="48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99192" hangingPunct="1"/>
            <a:endParaRPr lang="en-US" sz="1800" kern="1200">
              <a:solidFill>
                <a:prstClr val="black"/>
              </a:solidFill>
              <a:latin typeface="Georgia"/>
            </a:endParaRPr>
          </a:p>
        </p:txBody>
      </p:sp>
      <p:cxnSp>
        <p:nvCxnSpPr>
          <p:cNvPr id="19" name="Connettore 2 18"/>
          <p:cNvCxnSpPr/>
          <p:nvPr/>
        </p:nvCxnSpPr>
        <p:spPr>
          <a:xfrm flipH="1" flipV="1">
            <a:off x="7493620" y="6196670"/>
            <a:ext cx="44966" cy="58886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/>
          <p:cNvCxnSpPr/>
          <p:nvPr/>
        </p:nvCxnSpPr>
        <p:spPr>
          <a:xfrm>
            <a:off x="1623073" y="7338284"/>
            <a:ext cx="773466" cy="14784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arrotondato 25"/>
          <p:cNvSpPr/>
          <p:nvPr/>
        </p:nvSpPr>
        <p:spPr>
          <a:xfrm>
            <a:off x="7166763" y="6939470"/>
            <a:ext cx="1691314" cy="504779"/>
          </a:xfrm>
          <a:prstGeom prst="roundRect">
            <a:avLst/>
          </a:prstGeom>
          <a:noFill/>
          <a:ln w="38100">
            <a:solidFill>
              <a:srgbClr val="F49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441" tIns="48720" rIns="97441" bIns="48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99192" hangingPunct="1"/>
            <a:endParaRPr lang="en-US" sz="1800" kern="12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076578" y="7019197"/>
            <a:ext cx="3006709" cy="1126525"/>
          </a:xfrm>
          <a:prstGeom prst="roundRect">
            <a:avLst/>
          </a:prstGeom>
          <a:noFill/>
          <a:ln w="38100">
            <a:solidFill>
              <a:srgbClr val="F49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441" tIns="48720" rIns="97441" bIns="48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99192" hangingPunct="1"/>
            <a:endParaRPr lang="en-US" sz="1800" kern="12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19279090">
            <a:off x="3245197" y="5439743"/>
            <a:ext cx="2278103" cy="437727"/>
          </a:xfrm>
          <a:prstGeom prst="rect">
            <a:avLst/>
          </a:prstGeom>
          <a:noFill/>
        </p:spPr>
        <p:txBody>
          <a:bodyPr wrap="square" lIns="129918" tIns="64959" rIns="129918" bIns="64959" rtlCol="0">
            <a:spAutoFit/>
          </a:bodyPr>
          <a:lstStyle/>
          <a:p>
            <a:pPr algn="l" defTabSz="1299192" hangingPunct="1"/>
            <a:r>
              <a:rPr lang="it-IT" sz="2000" b="1" kern="1200" dirty="0">
                <a:solidFill>
                  <a:srgbClr val="F49C0C"/>
                </a:solidFill>
                <a:latin typeface="Georgia"/>
              </a:rPr>
              <a:t>trigger </a:t>
            </a:r>
            <a:r>
              <a:rPr lang="it-IT" sz="2000" b="1" kern="1200" dirty="0" err="1">
                <a:solidFill>
                  <a:srgbClr val="F49C0C"/>
                </a:solidFill>
                <a:latin typeface="Georgia"/>
              </a:rPr>
              <a:t>signal</a:t>
            </a:r>
            <a:endParaRPr lang="en-US" sz="2000" b="1" kern="1200" dirty="0">
              <a:solidFill>
                <a:srgbClr val="F49C0C"/>
              </a:solidFill>
              <a:latin typeface="Georgia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-79815" y="2974665"/>
            <a:ext cx="12967000" cy="437727"/>
          </a:xfrm>
          <a:prstGeom prst="rect">
            <a:avLst/>
          </a:prstGeom>
        </p:spPr>
        <p:txBody>
          <a:bodyPr wrap="square" lIns="129918" tIns="64959" rIns="129918" bIns="64959">
            <a:spAutoFit/>
          </a:bodyPr>
          <a:lstStyle/>
          <a:p>
            <a:pPr marL="412491" indent="-243596" algn="l" defTabSz="1299192" hangingPunct="1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rgbClr val="AB0BA0"/>
                </a:solidFill>
                <a:latin typeface="Chalkduster"/>
                <a:cs typeface="Times New Roman" panose="02020603050405020304" pitchFamily="18" charset="0"/>
              </a:rPr>
              <a:t>  Pinhole camera: providing plasma structural in the range 2 - 20 </a:t>
            </a:r>
            <a:r>
              <a:rPr lang="en-US" sz="2000" b="1" kern="1200" dirty="0" err="1">
                <a:solidFill>
                  <a:srgbClr val="AB0BA0"/>
                </a:solidFill>
                <a:latin typeface="Chalkduster"/>
                <a:cs typeface="Times New Roman" panose="02020603050405020304" pitchFamily="18" charset="0"/>
              </a:rPr>
              <a:t>keV</a:t>
            </a:r>
            <a:endParaRPr lang="en-US" sz="2000" b="1" kern="1200" dirty="0">
              <a:solidFill>
                <a:srgbClr val="AB0BA0"/>
              </a:solidFill>
              <a:latin typeface="Chalkduster"/>
              <a:cs typeface="Times New Roman" panose="02020603050405020304" pitchFamily="18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-73768" y="3416082"/>
            <a:ext cx="11398395" cy="438963"/>
          </a:xfrm>
          <a:prstGeom prst="rect">
            <a:avLst/>
          </a:prstGeom>
        </p:spPr>
        <p:txBody>
          <a:bodyPr wrap="square" lIns="129918" tIns="64959" rIns="129918" bIns="64959">
            <a:spAutoFit/>
          </a:bodyPr>
          <a:lstStyle/>
          <a:p>
            <a:pPr marL="574893" indent="-406003" algn="l" defTabSz="1299192" hangingPunct="1">
              <a:buFont typeface="Arial" panose="020B0604020202020204" pitchFamily="34" charset="0"/>
              <a:buChar char="•"/>
            </a:pPr>
            <a:r>
              <a:rPr lang="en-US" sz="2000" b="1" kern="1200" dirty="0" smtClean="0">
                <a:solidFill>
                  <a:srgbClr val="00B050"/>
                </a:solidFill>
                <a:latin typeface="Chalkduster"/>
                <a:cs typeface="Times New Roman" panose="02020603050405020304" pitchFamily="18" charset="0"/>
              </a:rPr>
              <a:t> RF </a:t>
            </a:r>
            <a:r>
              <a:rPr lang="en-US" sz="2000" b="1" kern="1200" dirty="0">
                <a:solidFill>
                  <a:srgbClr val="00B050"/>
                </a:solidFill>
                <a:latin typeface="Chalkduster"/>
                <a:cs typeface="Times New Roman" panose="02020603050405020304" pitchFamily="18" charset="0"/>
              </a:rPr>
              <a:t>probe + Spectrum analyzer: plasma radio-emission</a:t>
            </a:r>
            <a:r>
              <a:rPr lang="it-IT" sz="2000" b="1" kern="1200" dirty="0">
                <a:solidFill>
                  <a:srgbClr val="00B050"/>
                </a:solidFill>
                <a:latin typeface="Chalkduster"/>
                <a:cs typeface="Times New Roman" panose="02020603050405020304" pitchFamily="18" charset="0"/>
              </a:rPr>
              <a:t> </a:t>
            </a:r>
            <a:r>
              <a:rPr lang="it-IT" sz="2000" b="1" kern="1200" dirty="0" err="1">
                <a:solidFill>
                  <a:srgbClr val="00B050"/>
                </a:solidFill>
                <a:latin typeface="Chalkduster"/>
                <a:cs typeface="Times New Roman" panose="02020603050405020304" pitchFamily="18" charset="0"/>
              </a:rPr>
              <a:t>analysis</a:t>
            </a:r>
            <a:endParaRPr lang="it-IT" sz="2000" b="1" kern="1200" dirty="0">
              <a:solidFill>
                <a:srgbClr val="00B050"/>
              </a:solidFill>
              <a:latin typeface="Chalkduster"/>
              <a:cs typeface="Times New Roman" panose="02020603050405020304" pitchFamily="18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-115095" y="4057510"/>
            <a:ext cx="12967000" cy="746869"/>
          </a:xfrm>
          <a:prstGeom prst="rect">
            <a:avLst/>
          </a:prstGeom>
        </p:spPr>
        <p:txBody>
          <a:bodyPr wrap="square" lIns="129918" tIns="64959" rIns="129918" bIns="64959">
            <a:spAutoFit/>
          </a:bodyPr>
          <a:lstStyle/>
          <a:p>
            <a:pPr marL="574893" lvl="1" indent="-406003" algn="l" defTabSz="1299192" hangingPunct="1">
              <a:buClr>
                <a:srgbClr val="A04DA3"/>
              </a:buClr>
              <a:buFont typeface="Georgia"/>
              <a:buChar char="•"/>
            </a:pPr>
            <a:r>
              <a:rPr lang="en-US" sz="2000" b="1" kern="1200" dirty="0">
                <a:solidFill>
                  <a:srgbClr val="F49C0C"/>
                </a:solidFill>
                <a:latin typeface="Chalkduster"/>
                <a:cs typeface="Times New Roman" panose="02020603050405020304" pitchFamily="18" charset="0"/>
              </a:rPr>
              <a:t>Time resolved spectra with 6 </a:t>
            </a:r>
            <a:r>
              <a:rPr lang="en-US" sz="2000" b="1" kern="1200" dirty="0" err="1">
                <a:solidFill>
                  <a:srgbClr val="F49C0C"/>
                </a:solidFill>
                <a:latin typeface="Chalkduster"/>
                <a:cs typeface="Times New Roman" panose="02020603050405020304" pitchFamily="18" charset="0"/>
              </a:rPr>
              <a:t>ms</a:t>
            </a:r>
            <a:r>
              <a:rPr lang="en-US" sz="2000" b="1" kern="1200" dirty="0">
                <a:solidFill>
                  <a:srgbClr val="F49C0C"/>
                </a:solidFill>
                <a:latin typeface="Chalkduster"/>
                <a:cs typeface="Times New Roman" panose="02020603050405020304" pitchFamily="18" charset="0"/>
              </a:rPr>
              <a:t> resolution if triggered by RF probe (useful for instabilities)</a:t>
            </a:r>
          </a:p>
        </p:txBody>
      </p:sp>
      <p:sp>
        <p:nvSpPr>
          <p:cNvPr id="101" name="Rettangolo arrotondato 100"/>
          <p:cNvSpPr/>
          <p:nvPr/>
        </p:nvSpPr>
        <p:spPr>
          <a:xfrm>
            <a:off x="9779564" y="8632734"/>
            <a:ext cx="2232869" cy="99844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441" tIns="48720" rIns="97441" bIns="48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99192" hangingPunct="1"/>
            <a:endParaRPr lang="en-US" sz="1800" kern="1200">
              <a:solidFill>
                <a:srgbClr val="C4652D">
                  <a:lumMod val="75000"/>
                </a:srgbClr>
              </a:solidFill>
              <a:latin typeface="Georgia"/>
            </a:endParaRPr>
          </a:p>
        </p:txBody>
      </p:sp>
      <p:sp>
        <p:nvSpPr>
          <p:cNvPr id="102" name="Rettangolo 101"/>
          <p:cNvSpPr/>
          <p:nvPr/>
        </p:nvSpPr>
        <p:spPr>
          <a:xfrm>
            <a:off x="103405" y="2521341"/>
            <a:ext cx="11830226" cy="438963"/>
          </a:xfrm>
          <a:prstGeom prst="rect">
            <a:avLst/>
          </a:prstGeom>
        </p:spPr>
        <p:txBody>
          <a:bodyPr wrap="square" lIns="129918" tIns="64959" rIns="129918" bIns="64959">
            <a:spAutoFit/>
          </a:bodyPr>
          <a:lstStyle/>
          <a:p>
            <a:pPr marL="243596" indent="-243596" algn="l" defTabSz="1299192" hangingPunct="1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rgbClr val="00B0F0"/>
                </a:solidFill>
                <a:latin typeface="Chalkduster"/>
                <a:cs typeface="Times New Roman" panose="02020603050405020304" pitchFamily="18" charset="0"/>
              </a:rPr>
              <a:t>  VL camera: </a:t>
            </a:r>
            <a:r>
              <a:rPr lang="it-IT" sz="2000" b="1" kern="1200" dirty="0" err="1">
                <a:solidFill>
                  <a:srgbClr val="00B0F0"/>
                </a:solidFill>
                <a:latin typeface="Chalkduster"/>
                <a:cs typeface="Times New Roman" panose="02020603050405020304" pitchFamily="18" charset="0"/>
              </a:rPr>
              <a:t>probing</a:t>
            </a:r>
            <a:r>
              <a:rPr lang="it-IT" sz="2000" b="1" kern="1200" dirty="0">
                <a:solidFill>
                  <a:srgbClr val="00B0F0"/>
                </a:solidFill>
                <a:latin typeface="Chalkduster"/>
                <a:cs typeface="Times New Roman" panose="02020603050405020304" pitchFamily="18" charset="0"/>
              </a:rPr>
              <a:t> </a:t>
            </a:r>
            <a:r>
              <a:rPr lang="it-IT" sz="2000" b="1" kern="1200" dirty="0" err="1">
                <a:solidFill>
                  <a:srgbClr val="00B0F0"/>
                </a:solidFill>
                <a:latin typeface="Chalkduster"/>
                <a:cs typeface="Times New Roman" panose="02020603050405020304" pitchFamily="18" charset="0"/>
              </a:rPr>
              <a:t>volumetric</a:t>
            </a:r>
            <a:r>
              <a:rPr lang="it-IT" sz="2000" b="1" kern="1200" dirty="0">
                <a:solidFill>
                  <a:srgbClr val="00B0F0"/>
                </a:solidFill>
                <a:latin typeface="Chalkduster"/>
                <a:cs typeface="Times New Roman" panose="02020603050405020304" pitchFamily="18" charset="0"/>
              </a:rPr>
              <a:t> </a:t>
            </a:r>
            <a:r>
              <a:rPr lang="it-IT" sz="2000" b="1" kern="1200" dirty="0" err="1">
                <a:solidFill>
                  <a:srgbClr val="00B0F0"/>
                </a:solidFill>
                <a:latin typeface="Chalkduster"/>
                <a:cs typeface="Times New Roman" panose="02020603050405020304" pitchFamily="18" charset="0"/>
              </a:rPr>
              <a:t>optical</a:t>
            </a:r>
            <a:r>
              <a:rPr lang="it-IT" sz="2000" b="1" kern="1200" dirty="0">
                <a:solidFill>
                  <a:srgbClr val="00B0F0"/>
                </a:solidFill>
                <a:latin typeface="Chalkduster"/>
                <a:cs typeface="Times New Roman" panose="02020603050405020304" pitchFamily="18" charset="0"/>
              </a:rPr>
              <a:t> </a:t>
            </a:r>
            <a:r>
              <a:rPr lang="it-IT" sz="2000" b="1" kern="1200" dirty="0" err="1">
                <a:solidFill>
                  <a:srgbClr val="00B0F0"/>
                </a:solidFill>
                <a:latin typeface="Chalkduster"/>
                <a:cs typeface="Times New Roman" panose="02020603050405020304" pitchFamily="18" charset="0"/>
              </a:rPr>
              <a:t>radiation</a:t>
            </a:r>
            <a:r>
              <a:rPr lang="it-IT" sz="2000" b="1" kern="1200" dirty="0">
                <a:solidFill>
                  <a:srgbClr val="00B0F0"/>
                </a:solidFill>
                <a:latin typeface="Chalkduster"/>
                <a:cs typeface="Times New Roman" panose="02020603050405020304" pitchFamily="18" charset="0"/>
              </a:rPr>
              <a:t> in the 1 – 12 </a:t>
            </a:r>
            <a:r>
              <a:rPr lang="it-IT" sz="2000" b="1" kern="1200" dirty="0" err="1">
                <a:solidFill>
                  <a:srgbClr val="00B0F0"/>
                </a:solidFill>
                <a:latin typeface="Chalkduster"/>
                <a:cs typeface="Times New Roman" panose="02020603050405020304" pitchFamily="18" charset="0"/>
              </a:rPr>
              <a:t>eV</a:t>
            </a:r>
            <a:r>
              <a:rPr lang="it-IT" sz="2000" b="1" kern="1200" dirty="0">
                <a:solidFill>
                  <a:srgbClr val="00B0F0"/>
                </a:solidFill>
                <a:latin typeface="Chalkduster"/>
                <a:cs typeface="Times New Roman" panose="02020603050405020304" pitchFamily="18" charset="0"/>
              </a:rPr>
              <a:t> domain</a:t>
            </a:r>
            <a:endParaRPr lang="en-US" sz="2000" b="1" kern="1200" dirty="0">
              <a:solidFill>
                <a:srgbClr val="00B0F0"/>
              </a:solidFill>
              <a:latin typeface="Chalkduster"/>
              <a:cs typeface="Times New Roman" panose="02020603050405020304" pitchFamily="18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2610767" y="4057509"/>
            <a:ext cx="5325392" cy="3379575"/>
            <a:chOff x="1835696" y="2852936"/>
            <a:chExt cx="3744416" cy="2376264"/>
          </a:xfrm>
        </p:grpSpPr>
        <p:sp>
          <p:nvSpPr>
            <p:cNvPr id="11" name="Rettangolo 10"/>
            <p:cNvSpPr/>
            <p:nvPr/>
          </p:nvSpPr>
          <p:spPr>
            <a:xfrm>
              <a:off x="1835696" y="3561044"/>
              <a:ext cx="648072" cy="1668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99192" hangingPunct="1"/>
              <a:endParaRPr lang="en-US" sz="2600" kern="1200">
                <a:solidFill>
                  <a:prstClr val="white"/>
                </a:solidFill>
                <a:latin typeface="Georgia"/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5400000">
              <a:off x="3204059" y="1908973"/>
              <a:ext cx="1432090" cy="3320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99192" hangingPunct="1"/>
              <a:endParaRPr lang="en-US" sz="2600" kern="1200">
                <a:solidFill>
                  <a:prstClr val="white"/>
                </a:solidFill>
                <a:latin typeface="Georgia"/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10800000">
              <a:off x="5088134" y="4035549"/>
              <a:ext cx="456355" cy="345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99192" hangingPunct="1"/>
              <a:endParaRPr lang="en-US" sz="2600" kern="1200">
                <a:solidFill>
                  <a:prstClr val="white"/>
                </a:solidFill>
                <a:latin typeface="Georgia"/>
              </a:endParaRPr>
            </a:p>
          </p:txBody>
        </p:sp>
      </p:grpSp>
      <p:sp>
        <p:nvSpPr>
          <p:cNvPr id="6" name="Rettangolo arrotondato 5"/>
          <p:cNvSpPr/>
          <p:nvPr/>
        </p:nvSpPr>
        <p:spPr>
          <a:xfrm>
            <a:off x="972186" y="6956452"/>
            <a:ext cx="3179958" cy="12451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441" tIns="48720" rIns="97441" bIns="48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99192" hangingPunct="1"/>
            <a:endParaRPr lang="en-US" sz="1800" kern="12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135036" y="6939443"/>
            <a:ext cx="1758174" cy="415829"/>
          </a:xfrm>
          <a:prstGeom prst="rect">
            <a:avLst/>
          </a:prstGeom>
        </p:spPr>
        <p:txBody>
          <a:bodyPr wrap="none" lIns="129918" tIns="64959" rIns="129918" bIns="64959">
            <a:spAutoFit/>
          </a:bodyPr>
          <a:lstStyle/>
          <a:p>
            <a:pPr algn="l" defTabSz="1299192" hangingPunct="1"/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</a:t>
            </a:r>
            <a:endParaRPr lang="en-US" sz="1800" b="1" kern="12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2" name="Rettangolo 31"/>
          <p:cNvSpPr/>
          <p:nvPr/>
        </p:nvSpPr>
        <p:spPr>
          <a:xfrm rot="5400000">
            <a:off x="9908364" y="4736849"/>
            <a:ext cx="2022017" cy="332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18" tIns="64959" rIns="129918" bIns="64959" rtlCol="0" anchor="ctr"/>
          <a:lstStyle/>
          <a:p>
            <a:pPr defTabSz="1299192" hangingPunct="1"/>
            <a:endParaRPr lang="en-US" sz="2600" kern="12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3" name="Rettangolo 32"/>
          <p:cNvSpPr/>
          <p:nvPr/>
        </p:nvSpPr>
        <p:spPr>
          <a:xfrm rot="5400000">
            <a:off x="10367863" y="7685369"/>
            <a:ext cx="1196181" cy="2747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18" tIns="64959" rIns="129918" bIns="64959" rtlCol="0" anchor="ctr"/>
          <a:lstStyle/>
          <a:p>
            <a:pPr defTabSz="1299192" hangingPunct="1"/>
            <a:endParaRPr lang="en-US" sz="2600" kern="12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4" name="Rettangolo 33"/>
          <p:cNvSpPr/>
          <p:nvPr/>
        </p:nvSpPr>
        <p:spPr>
          <a:xfrm rot="5400000">
            <a:off x="8777910" y="5308933"/>
            <a:ext cx="1965389" cy="515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18" tIns="64959" rIns="129918" bIns="64959" rtlCol="0" anchor="ctr"/>
          <a:lstStyle/>
          <a:p>
            <a:pPr defTabSz="1299192" hangingPunct="1"/>
            <a:endParaRPr lang="en-US" sz="2600" kern="12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5" name="Rettangolo 34"/>
          <p:cNvSpPr/>
          <p:nvPr/>
        </p:nvSpPr>
        <p:spPr>
          <a:xfrm rot="5400000">
            <a:off x="1499539" y="5848560"/>
            <a:ext cx="1608043" cy="348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18" tIns="64959" rIns="129918" bIns="64959" rtlCol="0" anchor="ctr"/>
          <a:lstStyle/>
          <a:p>
            <a:pPr defTabSz="1299192" hangingPunct="1"/>
            <a:endParaRPr lang="en-US" sz="2600" kern="12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02411" y="1291148"/>
            <a:ext cx="6502400" cy="437727"/>
          </a:xfrm>
          <a:prstGeom prst="rect">
            <a:avLst/>
          </a:prstGeom>
        </p:spPr>
        <p:txBody>
          <a:bodyPr lIns="129918" tIns="64959" rIns="129918" bIns="64959">
            <a:spAutoFit/>
          </a:bodyPr>
          <a:lstStyle/>
          <a:p>
            <a:pPr marL="243596" indent="-243596" algn="l" defTabSz="1299192" hangingPunct="1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prstClr val="black"/>
                </a:solidFill>
                <a:latin typeface="Chalkduster"/>
                <a:cs typeface="Times New Roman" panose="02020603050405020304" pitchFamily="18" charset="0"/>
              </a:rPr>
              <a:t> </a:t>
            </a:r>
            <a:r>
              <a:rPr lang="en-US" sz="2000" b="1" kern="1200" dirty="0" smtClean="0">
                <a:solidFill>
                  <a:prstClr val="black"/>
                </a:solidFill>
                <a:latin typeface="Chalkduster"/>
                <a:cs typeface="Times New Roman" panose="02020603050405020304" pitchFamily="18" charset="0"/>
              </a:rPr>
              <a:t> Mass </a:t>
            </a:r>
            <a:r>
              <a:rPr lang="en-US" sz="2000" b="1" kern="1200" dirty="0">
                <a:solidFill>
                  <a:prstClr val="black"/>
                </a:solidFill>
                <a:latin typeface="Chalkduster"/>
                <a:cs typeface="Times New Roman" panose="02020603050405020304" pitchFamily="18" charset="0"/>
              </a:rPr>
              <a:t>spectrometry: evaluation of CSD</a:t>
            </a:r>
            <a:endParaRPr lang="en-US" sz="2000" b="1" kern="1200" dirty="0">
              <a:solidFill>
                <a:srgbClr val="F49C0C"/>
              </a:solidFill>
              <a:latin typeface="Chalkduster"/>
              <a:cs typeface="Times New Roman" panose="02020603050405020304" pitchFamily="18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7166760" y="4312323"/>
            <a:ext cx="2089562" cy="3215442"/>
            <a:chOff x="5039127" y="3032102"/>
            <a:chExt cx="1469223" cy="2260858"/>
          </a:xfrm>
        </p:grpSpPr>
        <p:sp>
          <p:nvSpPr>
            <p:cNvPr id="31" name="Rettangolo 30"/>
            <p:cNvSpPr/>
            <p:nvPr/>
          </p:nvSpPr>
          <p:spPr>
            <a:xfrm rot="5400000">
              <a:off x="4865830" y="3205399"/>
              <a:ext cx="1815818" cy="1469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99192" hangingPunct="1"/>
              <a:endParaRPr lang="en-US" sz="2600" kern="1200">
                <a:solidFill>
                  <a:prstClr val="white"/>
                </a:solidFill>
                <a:latin typeface="Georgia"/>
              </a:endParaRPr>
            </a:p>
          </p:txBody>
        </p:sp>
        <p:sp>
          <p:nvSpPr>
            <p:cNvPr id="37" name="Rettangolo 36"/>
            <p:cNvSpPr/>
            <p:nvPr/>
          </p:nvSpPr>
          <p:spPr>
            <a:xfrm rot="5400000">
              <a:off x="5245668" y="4238437"/>
              <a:ext cx="855847" cy="12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99192" hangingPunct="1"/>
              <a:endParaRPr lang="en-US" sz="2600" kern="1200">
                <a:solidFill>
                  <a:prstClr val="white"/>
                </a:solidFill>
                <a:latin typeface="Georgia"/>
              </a:endParaRPr>
            </a:p>
          </p:txBody>
        </p:sp>
      </p:grpSp>
      <p:sp>
        <p:nvSpPr>
          <p:cNvPr id="30" name="Rettangolo 29"/>
          <p:cNvSpPr/>
          <p:nvPr/>
        </p:nvSpPr>
        <p:spPr>
          <a:xfrm>
            <a:off x="6962999" y="7347405"/>
            <a:ext cx="178324" cy="16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18" tIns="64959" rIns="129918" bIns="64959" rtlCol="0" anchor="ctr"/>
          <a:lstStyle/>
          <a:p>
            <a:pPr defTabSz="1299192" hangingPunct="1"/>
            <a:endParaRPr lang="en-US" sz="2600" kern="12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103402" y="2083639"/>
            <a:ext cx="12236473" cy="438963"/>
          </a:xfrm>
          <a:prstGeom prst="rect">
            <a:avLst/>
          </a:prstGeom>
        </p:spPr>
        <p:txBody>
          <a:bodyPr wrap="square" lIns="129918" tIns="64959" rIns="129918" bIns="64959">
            <a:spAutoFit/>
          </a:bodyPr>
          <a:lstStyle/>
          <a:p>
            <a:pPr marL="406003" indent="-406003" algn="l" defTabSz="1299192" hangingPunct="1">
              <a:buFont typeface="Arial" panose="020B0604020202020204" pitchFamily="34" charset="0"/>
              <a:buChar char="•"/>
            </a:pPr>
            <a:r>
              <a:rPr lang="en-US" sz="2000" b="1" kern="1200" dirty="0" smtClean="0">
                <a:solidFill>
                  <a:srgbClr val="FF0000"/>
                </a:solidFill>
                <a:latin typeface="Chalkduster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0000"/>
                </a:solidFill>
                <a:latin typeface="Chalkduster"/>
                <a:cs typeface="Times New Roman" panose="02020603050405020304" pitchFamily="18" charset="0"/>
              </a:rPr>
              <a:t>HPGe</a:t>
            </a:r>
            <a:r>
              <a:rPr lang="en-US" sz="2000" b="1" kern="1200" dirty="0">
                <a:solidFill>
                  <a:srgbClr val="FF0000"/>
                </a:solidFill>
                <a:latin typeface="Chalkduster"/>
                <a:cs typeface="Times New Roman" panose="02020603050405020304" pitchFamily="18" charset="0"/>
              </a:rPr>
              <a:t>: providing time integrated X-ray spectra in the 30 - 300 </a:t>
            </a:r>
            <a:r>
              <a:rPr lang="en-US" sz="2000" b="1" kern="1200" dirty="0" err="1">
                <a:solidFill>
                  <a:srgbClr val="FF0000"/>
                </a:solidFill>
                <a:latin typeface="Chalkduster"/>
                <a:cs typeface="Times New Roman" panose="02020603050405020304" pitchFamily="18" charset="0"/>
              </a:rPr>
              <a:t>keV</a:t>
            </a:r>
            <a:r>
              <a:rPr lang="en-US" sz="2000" b="1" kern="1200" dirty="0">
                <a:solidFill>
                  <a:srgbClr val="FF0000"/>
                </a:solidFill>
                <a:latin typeface="Chalkduster"/>
                <a:cs typeface="Times New Roman" panose="02020603050405020304" pitchFamily="18" charset="0"/>
              </a:rPr>
              <a:t> domain</a:t>
            </a:r>
          </a:p>
        </p:txBody>
      </p:sp>
    </p:spTree>
    <p:extLst>
      <p:ext uri="{BB962C8B-B14F-4D97-AF65-F5344CB8AC3E}">
        <p14:creationId xmlns:p14="http://schemas.microsoft.com/office/powerpoint/2010/main" val="46830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67"/>
            </p:par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2" grpId="0" animBg="1"/>
      <p:bldP spid="13" grpId="0" animBg="1"/>
      <p:bldP spid="26" grpId="0" animBg="1"/>
      <p:bldP spid="20" grpId="0" animBg="1"/>
      <p:bldP spid="9" grpId="0"/>
      <p:bldP spid="16" grpId="0"/>
      <p:bldP spid="24" grpId="0"/>
      <p:bldP spid="27" grpId="0"/>
      <p:bldP spid="102" grpId="0"/>
      <p:bldP spid="6" grpId="0" animBg="1"/>
      <p:bldP spid="6" grpId="1" animBg="1"/>
      <p:bldP spid="32" grpId="0" animBg="1"/>
      <p:bldP spid="33" grpId="0" animBg="1"/>
      <p:bldP spid="34" grpId="0" animBg="1"/>
      <p:bldP spid="35" grpId="0" animBg="1"/>
      <p:bldP spid="30" grpId="0" animBg="1"/>
      <p:bldP spid="36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extured">
  <a:themeElements>
    <a:clrScheme name="Textured 1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FFFFFF"/>
      </a:hlink>
      <a:folHlink>
        <a:srgbClr val="FFFFFF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76238" marR="0" indent="-376238" algn="l" defTabSz="10017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D9719"/>
          </a:buClr>
          <a:buSzPct val="65000"/>
          <a:buFont typeface="Wingdings" charset="2"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76238" marR="0" indent="-376238" algn="l" defTabSz="10017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D9719"/>
          </a:buClr>
          <a:buSzPct val="65000"/>
          <a:buFont typeface="Wingdings" charset="2"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FFFF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6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4805</TotalTime>
  <Words>1674</Words>
  <Application>Microsoft Macintosh PowerPoint</Application>
  <PresentationFormat>Personalizzato</PresentationFormat>
  <Paragraphs>334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26</vt:i4>
      </vt:variant>
    </vt:vector>
  </HeadingPairs>
  <TitlesOfParts>
    <vt:vector size="29" baseType="lpstr">
      <vt:lpstr>Textured</vt:lpstr>
      <vt:lpstr>1_Tema di Office</vt:lpstr>
      <vt:lpstr>Tema di Office</vt:lpstr>
      <vt:lpstr>PANDORA: an experiment to measure nuclear beta decays of astrophysical interest in Magnetized Plasmas</vt:lpstr>
      <vt:lpstr>Presentazione di PowerPoint</vt:lpstr>
      <vt:lpstr>Presentazione di PowerPoint</vt:lpstr>
      <vt:lpstr> Lifetime variation vs T</vt:lpstr>
      <vt:lpstr>Presentazione di PowerPoint</vt:lpstr>
      <vt:lpstr>Presentazione di PowerPoint</vt:lpstr>
      <vt:lpstr>Presentazione di PowerPoint</vt:lpstr>
      <vt:lpstr>Presentazione di PowerPoint</vt:lpstr>
      <vt:lpstr>Multi-diagnostics Setup</vt:lpstr>
      <vt:lpstr>Presentazione di PowerPoint</vt:lpstr>
      <vt:lpstr>Presentazione di PowerPoint</vt:lpstr>
      <vt:lpstr>Presentazione di PowerPoint</vt:lpstr>
      <vt:lpstr>Optical emission spectroscopy at INFN-LNS</vt:lpstr>
      <vt:lpstr>Optical emission spectroscopy at INFN-LNS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Laboratory magnetoplasmas for Astrophysics and Nuclear Astrophysics</dc:title>
  <cp:lastModifiedBy>domenico</cp:lastModifiedBy>
  <cp:revision>82</cp:revision>
  <dcterms:modified xsi:type="dcterms:W3CDTF">2019-06-25T11:07:36Z</dcterms:modified>
</cp:coreProperties>
</file>